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56" r:id="rId2"/>
    <p:sldId id="262" r:id="rId3"/>
    <p:sldId id="265" r:id="rId4"/>
    <p:sldId id="279" r:id="rId5"/>
    <p:sldId id="280" r:id="rId6"/>
    <p:sldId id="281" r:id="rId7"/>
    <p:sldId id="290" r:id="rId8"/>
    <p:sldId id="283" r:id="rId9"/>
    <p:sldId id="284" r:id="rId10"/>
    <p:sldId id="277" r:id="rId11"/>
    <p:sldId id="276" r:id="rId12"/>
    <p:sldId id="294" r:id="rId13"/>
    <p:sldId id="286" r:id="rId14"/>
    <p:sldId id="291" r:id="rId15"/>
    <p:sldId id="292" r:id="rId16"/>
    <p:sldId id="293" r:id="rId17"/>
  </p:sldIdLst>
  <p:sldSz cx="9144000" cy="6858000" type="screen4x3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76614" autoAdjust="0"/>
  </p:normalViewPr>
  <p:slideViewPr>
    <p:cSldViewPr>
      <p:cViewPr varScale="1">
        <p:scale>
          <a:sx n="71" d="100"/>
          <a:sy n="71" d="100"/>
        </p:scale>
        <p:origin x="-1272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AB0B06-797C-427F-9F51-1F36265BFCEC}" type="datetimeFigureOut">
              <a:rPr lang="id-ID" smtClean="0"/>
              <a:t>07/03/2021</a:t>
            </a:fld>
            <a:endParaRPr lang="id-ID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d-ID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894DC23-C630-4122-A2BD-13896EBFDC4C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7962223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id-ID" dirty="0" smtClean="0"/>
              <a:t>Dalam statistika,</a:t>
            </a:r>
            <a:r>
              <a:rPr lang="id-ID" baseline="0" dirty="0" smtClean="0"/>
              <a:t> </a:t>
            </a:r>
            <a:r>
              <a:rPr lang="id-ID" dirty="0" smtClean="0"/>
              <a:t>distribusi frekuensi merupakan</a:t>
            </a:r>
            <a:r>
              <a:rPr lang="id-ID" baseline="0" dirty="0" smtClean="0"/>
              <a:t> </a:t>
            </a:r>
            <a:r>
              <a:rPr lang="id-ID" dirty="0" smtClean="0"/>
              <a:t>cara untuk mengatur, menyusun, atau meringkas data.</a:t>
            </a:r>
            <a:r>
              <a:rPr lang="id-ID" baseline="0" dirty="0" smtClean="0"/>
              <a:t> 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id-ID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Distribusi artinya penyebaran, adapun</a:t>
            </a:r>
            <a:r>
              <a:rPr lang="id-ID" sz="1200" b="0" i="0" u="none" strike="noStrike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frekuensi adalah banyaknya kemunculan nilai-nilai pada seperangkat data. </a:t>
            </a:r>
          </a:p>
          <a:p>
            <a:pPr rtl="0" eaLnBrk="1" fontAlgn="auto" latinLnBrk="0" hangingPunct="1"/>
            <a:r>
              <a:rPr lang="id-ID" baseline="0" dirty="0" smtClean="0"/>
              <a:t>Distribusi frekuensi digambarkan </a:t>
            </a:r>
            <a:r>
              <a:rPr lang="id-ID" dirty="0" smtClean="0"/>
              <a:t>dalam bentuk daftar, tabel, atau grafik. </a:t>
            </a:r>
          </a:p>
          <a:p>
            <a:pPr rtl="0" eaLnBrk="1" fontAlgn="auto" latinLnBrk="0" hangingPunct="1"/>
            <a:r>
              <a:rPr lang="id-ID" sz="1200" b="0" i="0" u="none" strike="noStrike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Jadi, distribusi frekuensi adalah penyebaran frekuensi nilai-nilai dari seperangkat data yang digambarkan dalam bentuk daftar, tabel, atau grafik.</a:t>
            </a:r>
          </a:p>
          <a:p>
            <a:pPr rtl="0" eaLnBrk="1" fontAlgn="auto" latinLnBrk="0" hangingPunct="1"/>
            <a:r>
              <a:rPr lang="id-ID" sz="1200" b="0" i="0" u="none" strike="noStrike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Terdapat dua jenis frekuensi, yaitu frekuensi biasa (absolut) dan frekuensi kumulatif.</a:t>
            </a:r>
            <a:endParaRPr lang="id-ID" sz="1200" b="0" i="0" u="none" strike="noStrike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94DC23-C630-4122-A2BD-13896EBFDC4C}" type="slidenum">
              <a:rPr lang="id-ID" smtClean="0"/>
              <a:t>1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15388334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id-ID" dirty="0" smtClean="0"/>
              <a:t>Jika</a:t>
            </a:r>
            <a:r>
              <a:rPr lang="id-ID" baseline="0" dirty="0" smtClean="0"/>
              <a:t> jumlah data atau n kecil, bahkan telah dibuat diagram letak kuartil berbentuk piramida seperti gambar ini. </a:t>
            </a:r>
          </a:p>
          <a:p>
            <a:r>
              <a:rPr lang="id-ID" baseline="0" dirty="0" smtClean="0"/>
              <a:t>Diagram ini khusus menggambarkan letak kuartil ganjil. Angka 1 – 5, 1 – 7, 1 – 9. dst sampai 1 – 23 menunjukkan urutan angka.</a:t>
            </a:r>
          </a:p>
          <a:p>
            <a:r>
              <a:rPr lang="id-ID" baseline="0" dirty="0" smtClean="0"/>
              <a:t>Jika kita memiliki seperangkat data yang jumlah datanya ganjil, kita dapat mengurutkannya sesuai dengan diagaram tersebut.</a:t>
            </a:r>
          </a:p>
          <a:p>
            <a:r>
              <a:rPr lang="id-ID" baseline="0" dirty="0" smtClean="0"/>
              <a:t>Contohnya jika kita memiliki lima data, kita dapat mengurutkannya sesuai dengan urutan yang paling atas, yaitu 1 – 5.</a:t>
            </a:r>
          </a:p>
          <a:p>
            <a:r>
              <a:rPr lang="id-ID" baseline="0" dirty="0" smtClean="0"/>
              <a:t>Kemudian, perhatikan, pada diagram ini terdapat blok warna hijau yang lebar dan blok warna hijau yang lebar sempit.</a:t>
            </a:r>
          </a:p>
          <a:p>
            <a:r>
              <a:rPr lang="id-ID" baseline="0" dirty="0" smtClean="0"/>
              <a:t>Blok warna hijau ini dimaksudkan untuk menandai letak kuartil atau tempat nilai batas kuartil. Sekali lagi letak nilai kuartil, </a:t>
            </a:r>
          </a:p>
          <a:p>
            <a:r>
              <a:rPr lang="id-ID" baseline="0" dirty="0" smtClean="0"/>
              <a:t>bukan nilai kuartilnya itu sendiri.</a:t>
            </a:r>
          </a:p>
          <a:p>
            <a:r>
              <a:rPr lang="id-ID" baseline="0" dirty="0" smtClean="0"/>
              <a:t>Ada blok yang lebar dan ada blok sempit. Blok lebar menandai secara langsung satu angka urutan data, seperti 3, 4, 5, dst yang memisahkan</a:t>
            </a:r>
          </a:p>
          <a:p>
            <a:r>
              <a:rPr lang="id-ID" baseline="0" dirty="0" smtClean="0"/>
              <a:t>secara simetris urutan data. Namun blok yang tipis menandai letak antara satu urutan data dengan urutan data berikutnya, yang secara tidak langsung</a:t>
            </a:r>
          </a:p>
          <a:p>
            <a:r>
              <a:rPr lang="id-ID" baseline="0" dirty="0" smtClean="0"/>
              <a:t>menunjukkan pertengahan dari kedua urutan tersebut. Dengan demikian, angka urutannya merupaka rata-rata dari kedua angka urutan tersebut. </a:t>
            </a:r>
          </a:p>
          <a:p>
            <a:r>
              <a:rPr lang="id-ID" baseline="0" dirty="0" smtClean="0"/>
              <a:t>Hal ini sebenarnya sama dengan menunjukkan letak median untuk data ganjil.</a:t>
            </a:r>
          </a:p>
          <a:p>
            <a:r>
              <a:rPr lang="id-ID" baseline="0" dirty="0" smtClean="0"/>
              <a:t>Blok yang menandai angka data menunjukkan tempat kuartil dan blok tipis, demikian juga, blok tipis menunjukkan letak kuartil. </a:t>
            </a:r>
          </a:p>
          <a:p>
            <a:r>
              <a:rPr lang="id-ID" baseline="0" dirty="0" smtClean="0"/>
              <a:t>Ingat bahwa diagram ini menunjukkan letak nilai batas kuartil, bukan nilai kuartilnya itu sendiri.</a:t>
            </a:r>
          </a:p>
          <a:p>
            <a:r>
              <a:rPr lang="id-ID" baseline="0" dirty="0" smtClean="0"/>
              <a:t>Untuk n = 5, Q1 berada di antara data ke-1 dan data ke-2, maka  Q2 atau mediannya = 3.</a:t>
            </a:r>
          </a:p>
          <a:p>
            <a:r>
              <a:rPr lang="id-ID" baseline="0" dirty="0" smtClean="0"/>
              <a:t>Q1 = (1 +2)/2 = 1,5 dan Q3 = (4+ 5)/2 = 4,5.</a:t>
            </a:r>
            <a:endParaRPr lang="id-ID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94DC23-C630-4122-A2BD-13896EBFDC4C}" type="slidenum">
              <a:rPr lang="id-ID" smtClean="0"/>
              <a:t>10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93156557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id-ID" dirty="0" smtClean="0"/>
              <a:t>Jika diagram piramida</a:t>
            </a:r>
            <a:r>
              <a:rPr lang="id-ID" baseline="0" dirty="0" smtClean="0"/>
              <a:t> sebelumnya menunjukkan letak-letak kuartil untuk data berjumlah ganjil, diagram berikutnya ini untu data berjumlah genap.</a:t>
            </a:r>
          </a:p>
          <a:p>
            <a:r>
              <a:rPr lang="id-ID" baseline="0" dirty="0" smtClean="0"/>
              <a:t>Perhatikan bahwa letak Q2 ditunjukkan oleh blok warna hijau yang tipis, yang menunjukkan pertengahan dari kedua urutan di tengah. </a:t>
            </a:r>
          </a:p>
          <a:p>
            <a:r>
              <a:rPr lang="id-ID" baseline="0" dirty="0" smtClean="0"/>
              <a:t>Untuk data yang berjumlah genap ini, letak Q1 dan Q3 ditunjukkan secara langsung, sedangkan letak Q2 ditunjukkan pertengahan dari kedua urutan</a:t>
            </a:r>
          </a:p>
          <a:p>
            <a:r>
              <a:rPr lang="id-ID" baseline="0" dirty="0" smtClean="0"/>
              <a:t>Yang berada di tengah, yang sama dengan nilai median untuk data genap.</a:t>
            </a:r>
          </a:p>
          <a:p>
            <a:endParaRPr lang="id-ID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94DC23-C630-4122-A2BD-13896EBFDC4C}" type="slidenum">
              <a:rPr lang="id-ID" smtClean="0"/>
              <a:t>11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23334665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id-ID" dirty="0" smtClean="0"/>
              <a:t>Sekarang kita lanjutkan untuk</a:t>
            </a:r>
            <a:r>
              <a:rPr lang="id-ID" baseline="0" dirty="0" smtClean="0"/>
              <a:t> mem</a:t>
            </a:r>
            <a:r>
              <a:rPr lang="id-ID" dirty="0" smtClean="0"/>
              <a:t>pelajari</a:t>
            </a:r>
            <a:r>
              <a:rPr lang="id-ID" baseline="0" dirty="0" smtClean="0"/>
              <a:t> bagaimana mencari nilai desil. Jika kuartil adalah bilangan yang difungsikan untuk sebagai ukuran pemusatan data menjadi empat bagian yang sama besar, </a:t>
            </a:r>
            <a:r>
              <a:rPr lang="id-ID" dirty="0" smtClean="0"/>
              <a:t>desil</a:t>
            </a:r>
            <a:r>
              <a:rPr lang="id-ID" baseline="0" dirty="0" smtClean="0"/>
              <a:t> a</a:t>
            </a:r>
            <a:r>
              <a:rPr lang="id-ID" dirty="0" smtClean="0"/>
              <a:t>dalah bilangan yang difungsikan sebagai ukuran pemusatan data menjadi 10 bagian yang sama besar.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id-ID" dirty="0" smtClean="0"/>
              <a:t>Jadi, kalau</a:t>
            </a:r>
            <a:r>
              <a:rPr lang="id-ID" baseline="0" dirty="0" smtClean="0"/>
              <a:t> kita memiliki 100 data, dapat kita kelompokkan menjadi 10 kelompok dengan jumlah frekuensinya masing2 10.</a:t>
            </a:r>
            <a:endParaRPr lang="id-ID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id-ID" dirty="0" smtClean="0"/>
              <a:t>Pertama</a:t>
            </a:r>
            <a:r>
              <a:rPr lang="id-ID" baseline="0" dirty="0" smtClean="0"/>
              <a:t> kita mencari desil untuk data tunggal, kemudian dilanjutkan dengan desil untuk data kelompok.</a:t>
            </a:r>
            <a:endParaRPr lang="id-ID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id-ID" dirty="0" smtClean="0"/>
              <a:t>Seperti</a:t>
            </a:r>
            <a:r>
              <a:rPr lang="id-ID" baseline="0" dirty="0" smtClean="0"/>
              <a:t> tampak pada slide ini, letak desil untuk data tunggal dicari dengan rumus yang disimbolkan dengan hurud Di, </a:t>
            </a:r>
          </a:p>
          <a:p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Di : Letak desil dalam ururan data</a:t>
            </a:r>
          </a:p>
          <a:p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i    : Urutan desil, berupa bilangan</a:t>
            </a:r>
          </a:p>
          <a:p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      bulat kurang dari 10: </a:t>
            </a:r>
          </a:p>
          <a:p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      1,2,3,4,…, dan 9 </a:t>
            </a:r>
          </a:p>
          <a:p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n   : Jumlah seluruh data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id-ID" dirty="0" smtClean="0"/>
          </a:p>
          <a:p>
            <a:endParaRPr lang="id-ID" baseline="0" dirty="0" smtClean="0"/>
          </a:p>
          <a:p>
            <a:endParaRPr lang="id-ID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94DC23-C630-4122-A2BD-13896EBFDC4C}" type="slidenum">
              <a:rPr lang="id-ID" smtClean="0"/>
              <a:t>12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46823619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id-ID" dirty="0" smtClean="0"/>
              <a:t>Sebagai</a:t>
            </a:r>
            <a:r>
              <a:rPr lang="id-ID" baseline="0" dirty="0" smtClean="0"/>
              <a:t> contoh, di slide ini kita mencari nilai desil ke-8 pada serangkaian atau seperangkat data tunggal. </a:t>
            </a:r>
          </a:p>
          <a:p>
            <a:r>
              <a:rPr lang="id-ID" baseline="0" dirty="0" smtClean="0"/>
              <a:t>Dengan sangat mudah kita bisa mencari letak desil dengan rumus desil ini, yaitu Di .....</a:t>
            </a:r>
          </a:p>
          <a:p>
            <a:r>
              <a:rPr lang="id-ID" baseline="0" dirty="0" smtClean="0"/>
              <a:t>Dengan rumus tersebut dihasil letak D8 di urutan ke 13,6.</a:t>
            </a:r>
          </a:p>
          <a:p>
            <a:r>
              <a:rPr lang="id-ID" baseline="0" dirty="0" smtClean="0"/>
              <a:t>Untuk mencari nilai dari desil ke-8, digunakan rumus= nilai data ke-13 ditambah 0,6 nilai X14 - X13, sehingga diperoleh nilai D8 = 86.</a:t>
            </a:r>
          </a:p>
          <a:p>
            <a:r>
              <a:rPr lang="id-ID" baseline="0" dirty="0" smtClean="0"/>
              <a:t>Silahkan dihitung kembali, untuk mencek kebenaran hasil penghitungan tersebut.</a:t>
            </a:r>
          </a:p>
          <a:p>
            <a:endParaRPr lang="id-ID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94DC23-C630-4122-A2BD-13896EBFDC4C}" type="slidenum">
              <a:rPr lang="id-ID" smtClean="0"/>
              <a:t>13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23611581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id-ID" dirty="0" smtClean="0"/>
              <a:t>Gamba</a:t>
            </a:r>
            <a:r>
              <a:rPr lang="id-ID" baseline="0" dirty="0" smtClean="0"/>
              <a:t>r pada slide ini menunjukkan letak persentil, yaitu P1, P2, P3 dst sampai P99.</a:t>
            </a:r>
          </a:p>
          <a:p>
            <a:r>
              <a:rPr lang="id-ID" baseline="0" dirty="0" smtClean="0"/>
              <a:t>Rumus mencari letak persentil adalah i (n+1)/100. n jumlag seluruh frekuensi dan i bilangan bulat dari 1 sampai 99.</a:t>
            </a:r>
          </a:p>
          <a:p>
            <a:r>
              <a:rPr lang="id-ID" baseline="0" dirty="0" smtClean="0"/>
              <a:t>Jadi misalnya kita mempunyai 1000 data, berarti dapat kita hasilkan 100 kelompok data dengan frekuensi setiap kelompoknya 10 data.</a:t>
            </a:r>
            <a:endParaRPr lang="id-ID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94DC23-C630-4122-A2BD-13896EBFDC4C}" type="slidenum">
              <a:rPr lang="id-ID" smtClean="0"/>
              <a:t>15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402244609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id-ID" dirty="0" smtClean="0"/>
              <a:t>Sebelumnya</a:t>
            </a:r>
            <a:r>
              <a:rPr lang="id-ID" baseline="0" dirty="0" smtClean="0"/>
              <a:t> </a:t>
            </a:r>
            <a:r>
              <a:rPr lang="id-ID" dirty="0" smtClean="0"/>
              <a:t>Anda sudah mempelajari</a:t>
            </a:r>
            <a:r>
              <a:rPr lang="id-ID" baseline="0" dirty="0" smtClean="0"/>
              <a:t> </a:t>
            </a:r>
            <a:r>
              <a:rPr lang="id-ID" dirty="0" smtClean="0"/>
              <a:t>metode pemusatan tendensi</a:t>
            </a:r>
            <a:r>
              <a:rPr lang="id-ID" baseline="0" dirty="0" smtClean="0"/>
              <a:t> sentral (kedenderungan tengah) </a:t>
            </a:r>
            <a:r>
              <a:rPr lang="id-ID" dirty="0" smtClean="0"/>
              <a:t>berupa rerata, modus,</a:t>
            </a:r>
            <a:r>
              <a:rPr lang="id-ID" baseline="0" dirty="0" smtClean="0"/>
              <a:t> dan median. Selain ketiga metode pemusatan tersebut, terdapat metode pemusatan dengan cara membagi perangkat data ke dalam kelompok-kelompok yang sama besar.</a:t>
            </a:r>
          </a:p>
          <a:p>
            <a:r>
              <a:rPr lang="id-ID" baseline="0" dirty="0" smtClean="0"/>
              <a:t>Pemusatan dalam kelompok tersebut adalah kuartil, desil, dan persentil. Perlu dibedakan antara jenjang persentil yang sudah Anda pelajari sebelumnya dengan persentil yang akan Anda pelajari di sini.</a:t>
            </a:r>
            <a:endParaRPr lang="id-ID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94DC23-C630-4122-A2BD-13896EBFDC4C}" type="slidenum">
              <a:rPr lang="id-ID" smtClean="0"/>
              <a:t>2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35572100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id-ID" dirty="0" smtClean="0"/>
              <a:t>Kita mulai</a:t>
            </a:r>
            <a:r>
              <a:rPr lang="id-ID" baseline="0" dirty="0" smtClean="0"/>
              <a:t> dengan kuartil. </a:t>
            </a:r>
            <a:r>
              <a:rPr lang="id-ID" dirty="0" smtClean="0"/>
              <a:t>Kuartil adalah nilai-nilai yang membagi data yang telah diurutkan kedalam 4 bagian yang sama besar, yaitu masing-masing 25%. 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id-ID" dirty="0" smtClean="0"/>
              <a:t>Kuartil dinotasikan dengan “Q”: yang</a:t>
            </a:r>
            <a:r>
              <a:rPr lang="id-ID" baseline="0" dirty="0" smtClean="0"/>
              <a:t> meliputi </a:t>
            </a:r>
            <a:r>
              <a:rPr lang="id-ID" dirty="0" smtClean="0"/>
              <a:t>kuartil pertama (Q1), kuartil kedua (Q2), dan kuartil ketiga (Q3).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id-ID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94DC23-C630-4122-A2BD-13896EBFDC4C}" type="slidenum">
              <a:rPr lang="id-ID" smtClean="0"/>
              <a:t>3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80645721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id-ID" dirty="0" smtClean="0"/>
              <a:t>Rumus mencari letak</a:t>
            </a:r>
            <a:r>
              <a:rPr lang="id-ID" baseline="0" dirty="0" smtClean="0"/>
              <a:t> </a:t>
            </a:r>
            <a:r>
              <a:rPr lang="id-ID" dirty="0" smtClean="0"/>
              <a:t>kuartil data</a:t>
            </a:r>
            <a:r>
              <a:rPr lang="id-ID" baseline="0" dirty="0" smtClean="0"/>
              <a:t> tunggal. </a:t>
            </a:r>
            <a:r>
              <a:rPr lang="pt-BR" sz="1200" dirty="0" smtClean="0"/>
              <a:t>Kuartil Bawah </a:t>
            </a:r>
            <a:r>
              <a:rPr lang="id-ID" sz="1200" dirty="0" smtClean="0"/>
              <a:t>atau </a:t>
            </a:r>
            <a:r>
              <a:rPr lang="pt-BR" sz="1200" dirty="0" smtClean="0"/>
              <a:t>Q1 =  ¼ (n+1)</a:t>
            </a:r>
            <a:r>
              <a:rPr lang="id-ID" sz="1200" dirty="0" smtClean="0"/>
              <a:t>, </a:t>
            </a:r>
            <a:r>
              <a:rPr lang="pt-BR" sz="1200" dirty="0" smtClean="0"/>
              <a:t>Kuartil Tengah </a:t>
            </a:r>
            <a:r>
              <a:rPr lang="id-ID" sz="1200" dirty="0" smtClean="0"/>
              <a:t>atau </a:t>
            </a:r>
            <a:r>
              <a:rPr lang="pt-BR" sz="1200" dirty="0" smtClean="0"/>
              <a:t>Q2 = ½ (n+1)</a:t>
            </a:r>
            <a:r>
              <a:rPr lang="id-ID" sz="1200" dirty="0" smtClean="0"/>
              <a:t>, dan Kuartil </a:t>
            </a:r>
            <a:r>
              <a:rPr lang="pt-BR" sz="1200" dirty="0" smtClean="0"/>
              <a:t>Atas </a:t>
            </a:r>
            <a:r>
              <a:rPr lang="id-ID" sz="1200" dirty="0" smtClean="0"/>
              <a:t> </a:t>
            </a:r>
            <a:r>
              <a:rPr lang="pt-BR" sz="1200" dirty="0" smtClean="0"/>
              <a:t>Q3 = ¾ (n+1)</a:t>
            </a:r>
            <a:endParaRPr lang="id-ID" sz="1200" dirty="0" smtClean="0"/>
          </a:p>
          <a:p>
            <a:r>
              <a:rPr lang="id-ID" sz="1200" dirty="0" smtClean="0"/>
              <a:t>Simbul “Q” di sini adalah </a:t>
            </a:r>
            <a:r>
              <a:rPr lang="id-ID" sz="1200" b="1" dirty="0" smtClean="0">
                <a:solidFill>
                  <a:srgbClr val="FF0000"/>
                </a:solidFill>
              </a:rPr>
              <a:t>letak </a:t>
            </a:r>
            <a:r>
              <a:rPr lang="id-ID" sz="1200" dirty="0" smtClean="0"/>
              <a:t>nilai batas antarkuartil pada urutan data, </a:t>
            </a:r>
            <a:r>
              <a:rPr lang="id-ID" sz="1200" b="1" dirty="0" smtClean="0"/>
              <a:t>bukan nilai batas </a:t>
            </a:r>
            <a:r>
              <a:rPr lang="id-ID" sz="1200" dirty="0" smtClean="0"/>
              <a:t>kuartilnya itu sendiri.</a:t>
            </a:r>
            <a:endParaRPr lang="id-ID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94DC23-C630-4122-A2BD-13896EBFDC4C}" type="slidenum">
              <a:rPr lang="id-ID" smtClean="0"/>
              <a:t>4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5643181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id-ID" dirty="0" smtClean="0"/>
              <a:t>Misalnya</a:t>
            </a:r>
            <a:r>
              <a:rPr lang="id-ID" baseline="0" dirty="0" smtClean="0"/>
              <a:t> kita memiliki 7 data, sehingga n = 7, kemudian kita urutkan dari nilai data yang terkecil yakni 2 sampai nilai data terbesar yakni 8.</a:t>
            </a:r>
          </a:p>
          <a:p>
            <a:r>
              <a:rPr lang="id-ID" baseline="0" dirty="0" smtClean="0"/>
              <a:t>Kemudian, dengan rumus mencari letak kuartil pertama atau Q1 = </a:t>
            </a:r>
            <a:r>
              <a:rPr lang="id-ID" sz="1200" dirty="0" smtClean="0"/>
              <a:t>¼ (</a:t>
            </a:r>
            <a:r>
              <a:rPr lang="id-ID" sz="1200" b="1" dirty="0" smtClean="0">
                <a:solidFill>
                  <a:srgbClr val="0070C0"/>
                </a:solidFill>
              </a:rPr>
              <a:t>n</a:t>
            </a:r>
            <a:r>
              <a:rPr lang="id-ID" sz="1200" dirty="0" smtClean="0"/>
              <a:t>+1), dan kita</a:t>
            </a:r>
            <a:r>
              <a:rPr lang="id-ID" sz="1200" baseline="0" dirty="0" smtClean="0"/>
              <a:t> hasilkan Q1 = 2. Nah, pada urutan data kita, urutan ke-2</a:t>
            </a:r>
          </a:p>
          <a:p>
            <a:r>
              <a:rPr lang="id-ID" sz="1200" baseline="0" dirty="0" smtClean="0"/>
              <a:t>Adalah angka 4. </a:t>
            </a:r>
          </a:p>
          <a:p>
            <a:endParaRPr lang="id-ID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94DC23-C630-4122-A2BD-13896EBFDC4C}" type="slidenum">
              <a:rPr lang="id-ID" smtClean="0"/>
              <a:t>5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411079763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id-ID" dirty="0" smtClean="0"/>
              <a:t>Dengan rumus</a:t>
            </a:r>
            <a:r>
              <a:rPr lang="id-ID" baseline="0" dirty="0" smtClean="0"/>
              <a:t> Q2 dan Q3 dapat kita tentukan letaknya. Yaitu Q2 = 4 dan Q3 = 6. Pada urutan data kita, urutan data ke-4 adalah angka 5 dan</a:t>
            </a:r>
          </a:p>
          <a:p>
            <a:r>
              <a:rPr lang="id-ID" baseline="0" dirty="0" smtClean="0"/>
              <a:t>Pada urutan ke-6 adalag angka 7. Maka Nilai Q2 = 5 dan nilai Q3 = 7. </a:t>
            </a:r>
          </a:p>
          <a:p>
            <a:r>
              <a:rPr lang="id-ID" baseline="0" dirty="0" smtClean="0"/>
              <a:t>Perhatikan perbedaan antara letak kuartil dengan nilai batas kuartil. Batas kuartil ke-2 atau Q2 adalah 5 dan batas kuartil ke-3 adalah 7.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94DC23-C630-4122-A2BD-13896EBFDC4C}" type="slidenum">
              <a:rPr lang="id-ID" smtClean="0"/>
              <a:t>6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71524273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id-ID" baseline="0" dirty="0" smtClean="0"/>
              <a:t>Untuk data berjumlah 7 kita mendapatkan letak ketiga kuartil dengan bilangan genap. Bagaimana jika kita mencari letak kuartil </a:t>
            </a:r>
          </a:p>
          <a:p>
            <a:r>
              <a:rPr lang="id-ID" baseline="0" dirty="0" smtClean="0"/>
              <a:t>untuk data berjumlah 5. Dengan mudah kita mengetahui bahwa nilai Q2 atau mediannya adalah nilai yang memisahkan kelompok di bawah dan di atasnya, yaitu di sini = 5. Namun bagaimana dengan nilai Q1 dan Q3-nya?</a:t>
            </a:r>
          </a:p>
          <a:p>
            <a:r>
              <a:rPr lang="id-ID" baseline="0" dirty="0" smtClean="0"/>
              <a:t>Dengan rumus letak Q1, ternyata kita hasilkan bilangan pecahan yaitu 1½. Bilangan ½ ini menunjukkan separuh dari nilai selisih antara data ke-1 dan ke-2, </a:t>
            </a:r>
          </a:p>
          <a:p>
            <a:r>
              <a:rPr lang="id-ID" baseline="0" dirty="0" smtClean="0"/>
              <a:t>Yaitu antara 2 dan 4, = ½ (4-2) = 1, Oleh karena itu, nilai Q1 = </a:t>
            </a:r>
            <a:r>
              <a:rPr lang="id-ID" sz="1200" dirty="0" smtClean="0"/>
              <a:t>2 + 1 = 3. Nilai ini sebenarnya</a:t>
            </a:r>
            <a:r>
              <a:rPr lang="id-ID" sz="1200" baseline="0" dirty="0" smtClean="0"/>
              <a:t> sama dengan rata-rata nilai data ke-2 dan ke-3, yaitu (2+4)/2 = 3.</a:t>
            </a:r>
            <a:endParaRPr lang="id-ID" sz="1200" dirty="0" smtClean="0"/>
          </a:p>
          <a:p>
            <a:endParaRPr lang="id-ID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94DC23-C630-4122-A2BD-13896EBFDC4C}" type="slidenum">
              <a:rPr lang="id-ID" smtClean="0"/>
              <a:t>7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411079763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id-ID" dirty="0" smtClean="0"/>
              <a:t>Untuk</a:t>
            </a:r>
            <a:r>
              <a:rPr lang="id-ID" baseline="0" dirty="0" smtClean="0"/>
              <a:t> data yang berjumlah genap misalnya 8, atau n = 8, dengan rumus yang sama, kita menghasil letak kuartil pertama Q1 bilangan pecah,</a:t>
            </a:r>
          </a:p>
          <a:p>
            <a:r>
              <a:rPr lang="id-ID" baseline="0" dirty="0" smtClean="0"/>
              <a:t>Yaitu 2,25.</a:t>
            </a:r>
          </a:p>
          <a:p>
            <a:r>
              <a:rPr lang="id-ID" baseline="0" dirty="0" smtClean="0"/>
              <a:t>Data yang kita miliki, kita urutan terlebih dahulu.</a:t>
            </a:r>
            <a:endParaRPr lang="id-ID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94DC23-C630-4122-A2BD-13896EBFDC4C}" type="slidenum">
              <a:rPr lang="id-ID" smtClean="0"/>
              <a:t>8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72319344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id-ID" dirty="0" smtClean="0"/>
              <a:t>Secara analogi,</a:t>
            </a:r>
            <a:r>
              <a:rPr lang="id-ID" baseline="0" dirty="0" smtClean="0"/>
              <a:t> kita dapat mencaru </a:t>
            </a:r>
            <a:r>
              <a:rPr lang="id-ID" dirty="0" smtClean="0"/>
              <a:t>nilai Q2 dan Q3,</a:t>
            </a:r>
            <a:r>
              <a:rPr lang="id-ID" baseline="0" dirty="0" smtClean="0"/>
              <a:t> seperti tampak pada slide ini. 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it-IT" sz="1200" dirty="0" smtClean="0"/>
              <a:t>Q</a:t>
            </a:r>
            <a:r>
              <a:rPr lang="id-ID" sz="1200" dirty="0" smtClean="0"/>
              <a:t>2</a:t>
            </a:r>
            <a:r>
              <a:rPr lang="it-IT" sz="1200" dirty="0" smtClean="0"/>
              <a:t> berada di </a:t>
            </a:r>
            <a:r>
              <a:rPr lang="id-ID" sz="1200" dirty="0" smtClean="0"/>
              <a:t>antara urutan ke-4 dan 5, maka </a:t>
            </a:r>
            <a:r>
              <a:rPr lang="it-IT" sz="1200" dirty="0" smtClean="0"/>
              <a:t>rata-rata dari angka yang berada </a:t>
            </a:r>
            <a:r>
              <a:rPr lang="id-ID" sz="1200" dirty="0" smtClean="0"/>
              <a:t>urutan tsb. = </a:t>
            </a:r>
            <a:r>
              <a:rPr lang="it-IT" sz="1200" dirty="0" smtClean="0"/>
              <a:t>(</a:t>
            </a:r>
            <a:r>
              <a:rPr lang="id-ID" sz="1200" b="1" dirty="0" smtClean="0">
                <a:solidFill>
                  <a:srgbClr val="0070C0"/>
                </a:solidFill>
              </a:rPr>
              <a:t>4</a:t>
            </a:r>
            <a:r>
              <a:rPr lang="it-IT" sz="1200" dirty="0" smtClean="0"/>
              <a:t>+</a:t>
            </a:r>
            <a:r>
              <a:rPr lang="id-ID" sz="1200" b="1" dirty="0" smtClean="0">
                <a:solidFill>
                  <a:srgbClr val="0070C0"/>
                </a:solidFill>
              </a:rPr>
              <a:t>5</a:t>
            </a:r>
            <a:r>
              <a:rPr lang="it-IT" sz="1200" dirty="0" smtClean="0"/>
              <a:t>)/2 = </a:t>
            </a:r>
            <a:r>
              <a:rPr lang="id-ID" sz="1200" b="1" dirty="0" smtClean="0"/>
              <a:t>4,5.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it-IT" sz="1200" dirty="0" smtClean="0"/>
              <a:t>Q</a:t>
            </a:r>
            <a:r>
              <a:rPr lang="id-ID" sz="1200" dirty="0" smtClean="0"/>
              <a:t>3</a:t>
            </a:r>
            <a:r>
              <a:rPr lang="it-IT" sz="1200" dirty="0" smtClean="0"/>
              <a:t> berada di </a:t>
            </a:r>
            <a:r>
              <a:rPr lang="id-ID" sz="1200" dirty="0" smtClean="0"/>
              <a:t>antara urutan ke-6 dan 7, maka </a:t>
            </a:r>
            <a:r>
              <a:rPr lang="it-IT" sz="1200" dirty="0" smtClean="0"/>
              <a:t>rata-rata dari angka yang berada </a:t>
            </a:r>
            <a:r>
              <a:rPr lang="id-ID" sz="1200" dirty="0" smtClean="0"/>
              <a:t>urutan tsb. = </a:t>
            </a:r>
            <a:r>
              <a:rPr lang="it-IT" sz="1200" dirty="0" smtClean="0"/>
              <a:t>(</a:t>
            </a:r>
            <a:r>
              <a:rPr lang="id-ID" sz="1200" b="1" dirty="0" smtClean="0">
                <a:solidFill>
                  <a:srgbClr val="00B050"/>
                </a:solidFill>
              </a:rPr>
              <a:t>6</a:t>
            </a:r>
            <a:r>
              <a:rPr lang="it-IT" sz="1200" dirty="0" smtClean="0"/>
              <a:t>+</a:t>
            </a:r>
            <a:r>
              <a:rPr lang="id-ID" sz="1200" b="1" dirty="0" smtClean="0">
                <a:solidFill>
                  <a:srgbClr val="00B050"/>
                </a:solidFill>
              </a:rPr>
              <a:t>6</a:t>
            </a:r>
            <a:r>
              <a:rPr lang="it-IT" sz="1200" dirty="0" smtClean="0"/>
              <a:t>)/2 = </a:t>
            </a:r>
            <a:r>
              <a:rPr lang="id-ID" sz="1200" b="1" dirty="0" smtClean="0"/>
              <a:t>6.</a:t>
            </a:r>
            <a:endParaRPr lang="id-ID" sz="1200" b="1" dirty="0" smtClean="0">
              <a:solidFill>
                <a:srgbClr val="FF0000"/>
              </a:solidFill>
            </a:endParaRPr>
          </a:p>
          <a:p>
            <a:endParaRPr lang="id-ID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94DC23-C630-4122-A2BD-13896EBFDC4C}" type="slidenum">
              <a:rPr lang="id-ID" smtClean="0"/>
              <a:t>9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6461833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145A21-F34B-4357-84D1-5523EC7A87A7}" type="datetimeFigureOut">
              <a:rPr lang="id-ID" smtClean="0"/>
              <a:t>07/03/2021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3AE093-C623-4D05-B552-6684F4E628ED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9107817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145A21-F34B-4357-84D1-5523EC7A87A7}" type="datetimeFigureOut">
              <a:rPr lang="id-ID" smtClean="0"/>
              <a:t>07/03/2021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3AE093-C623-4D05-B552-6684F4E628ED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0286597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145A21-F34B-4357-84D1-5523EC7A87A7}" type="datetimeFigureOut">
              <a:rPr lang="id-ID" smtClean="0"/>
              <a:t>07/03/2021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3AE093-C623-4D05-B552-6684F4E628ED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42720774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145A21-F34B-4357-84D1-5523EC7A87A7}" type="datetimeFigureOut">
              <a:rPr lang="id-ID" smtClean="0"/>
              <a:t>07/03/2021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3AE093-C623-4D05-B552-6684F4E628ED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8839070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145A21-F34B-4357-84D1-5523EC7A87A7}" type="datetimeFigureOut">
              <a:rPr lang="id-ID" smtClean="0"/>
              <a:t>07/03/2021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3AE093-C623-4D05-B552-6684F4E628ED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7356486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145A21-F34B-4357-84D1-5523EC7A87A7}" type="datetimeFigureOut">
              <a:rPr lang="id-ID" smtClean="0"/>
              <a:t>07/03/2021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3AE093-C623-4D05-B552-6684F4E628ED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5958166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145A21-F34B-4357-84D1-5523EC7A87A7}" type="datetimeFigureOut">
              <a:rPr lang="id-ID" smtClean="0"/>
              <a:t>07/03/2021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3AE093-C623-4D05-B552-6684F4E628ED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0966761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145A21-F34B-4357-84D1-5523EC7A87A7}" type="datetimeFigureOut">
              <a:rPr lang="id-ID" smtClean="0"/>
              <a:t>07/03/2021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3AE093-C623-4D05-B552-6684F4E628ED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3728469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145A21-F34B-4357-84D1-5523EC7A87A7}" type="datetimeFigureOut">
              <a:rPr lang="id-ID" smtClean="0"/>
              <a:t>07/03/2021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3AE093-C623-4D05-B552-6684F4E628ED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3052396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145A21-F34B-4357-84D1-5523EC7A87A7}" type="datetimeFigureOut">
              <a:rPr lang="id-ID" smtClean="0"/>
              <a:t>07/03/2021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3AE093-C623-4D05-B552-6684F4E628ED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2762055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145A21-F34B-4357-84D1-5523EC7A87A7}" type="datetimeFigureOut">
              <a:rPr lang="id-ID" smtClean="0"/>
              <a:t>07/03/2021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3AE093-C623-4D05-B552-6684F4E628ED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5637652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145A21-F34B-4357-84D1-5523EC7A87A7}" type="datetimeFigureOut">
              <a:rPr lang="id-ID" smtClean="0"/>
              <a:t>07/03/2021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3AE093-C623-4D05-B552-6684F4E628ED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8353177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576" y="1628800"/>
            <a:ext cx="7772400" cy="2594719"/>
          </a:xfrm>
        </p:spPr>
        <p:txBody>
          <a:bodyPr/>
          <a:lstStyle/>
          <a:p>
            <a:r>
              <a:rPr lang="id-ID" b="1" dirty="0" smtClean="0"/>
              <a:t>PEMUSATAN </a:t>
            </a:r>
            <a:br>
              <a:rPr lang="id-ID" b="1" dirty="0" smtClean="0"/>
            </a:br>
            <a:r>
              <a:rPr lang="id-ID" b="1" dirty="0" smtClean="0"/>
              <a:t>KUARTIL, DESIL &amp; PERSENTIL</a:t>
            </a:r>
            <a:endParaRPr lang="id-ID" b="1" dirty="0"/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0425903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d-ID" b="1" dirty="0" smtClean="0"/>
              <a:t>Kuartil Data Tunggal</a:t>
            </a:r>
            <a:br>
              <a:rPr lang="id-ID" b="1" dirty="0" smtClean="0"/>
            </a:br>
            <a:r>
              <a:rPr lang="id-ID" sz="3600" b="1" dirty="0" smtClean="0"/>
              <a:t>(Jumlah n Kecil)</a:t>
            </a:r>
            <a:endParaRPr lang="id-ID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641379"/>
          </a:xfrm>
        </p:spPr>
        <p:txBody>
          <a:bodyPr>
            <a:normAutofit/>
          </a:bodyPr>
          <a:lstStyle/>
          <a:p>
            <a:r>
              <a:rPr lang="pt-BR" sz="2800" dirty="0"/>
              <a:t>Kuartil untuk jumlah data (</a:t>
            </a:r>
            <a:r>
              <a:rPr lang="pt-BR" sz="2800" dirty="0" smtClean="0"/>
              <a:t>n) </a:t>
            </a:r>
            <a:r>
              <a:rPr lang="pt-BR" sz="2800" dirty="0"/>
              <a:t>ganjil.</a:t>
            </a:r>
            <a:endParaRPr lang="id-ID" sz="2800" dirty="0" smtClean="0"/>
          </a:p>
        </p:txBody>
      </p:sp>
      <p:pic>
        <p:nvPicPr>
          <p:cNvPr id="15362" name="Picture 2" descr="https://cdn.staticaly.com/img/2.bp.blogspot.com/-2tAIeEoBSqc/Un3qJGJ7iaI/AAAAAAAAB7A/qb9Ro3sjoz8/s400/piramida+kuartil+data+ganjil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2348880"/>
            <a:ext cx="7445725" cy="27363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5" name="Straight Arrow Connector 4"/>
          <p:cNvCxnSpPr/>
          <p:nvPr/>
        </p:nvCxnSpPr>
        <p:spPr>
          <a:xfrm flipV="1">
            <a:off x="5148064" y="2187276"/>
            <a:ext cx="864096" cy="377628"/>
          </a:xfrm>
          <a:prstGeom prst="straightConnector1">
            <a:avLst/>
          </a:prstGeom>
          <a:ln w="190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6300192" y="1876182"/>
            <a:ext cx="15121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b="1" dirty="0" smtClean="0">
                <a:solidFill>
                  <a:srgbClr val="FF0000"/>
                </a:solidFill>
              </a:rPr>
              <a:t>(4+5)/2 = 4,5</a:t>
            </a:r>
            <a:endParaRPr lang="id-ID" b="1" dirty="0">
              <a:solidFill>
                <a:srgbClr val="FF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259632" y="5373216"/>
            <a:ext cx="662473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2400" dirty="0" smtClean="0"/>
              <a:t>Kuartil yang terletak di antara dua bilang adalah rerata dari kedua bilangan tsb.</a:t>
            </a:r>
          </a:p>
          <a:p>
            <a:r>
              <a:rPr lang="id-ID" sz="2400" dirty="0" smtClean="0"/>
              <a:t>Misal: Utk n = 5, Q1 = </a:t>
            </a:r>
            <a:r>
              <a:rPr lang="id-ID" sz="2400" b="1" dirty="0" smtClean="0">
                <a:solidFill>
                  <a:srgbClr val="FF0000"/>
                </a:solidFill>
              </a:rPr>
              <a:t>1,5</a:t>
            </a:r>
            <a:r>
              <a:rPr lang="id-ID" sz="2400" dirty="0" smtClean="0"/>
              <a:t>, Q2 = </a:t>
            </a:r>
            <a:r>
              <a:rPr lang="id-ID" sz="2400" b="1" dirty="0" smtClean="0">
                <a:solidFill>
                  <a:srgbClr val="FF0000"/>
                </a:solidFill>
              </a:rPr>
              <a:t>3</a:t>
            </a:r>
            <a:r>
              <a:rPr lang="id-ID" sz="2400" b="1" dirty="0" smtClean="0"/>
              <a:t>,</a:t>
            </a:r>
            <a:r>
              <a:rPr lang="id-ID" sz="2400" b="1" dirty="0" smtClean="0">
                <a:solidFill>
                  <a:srgbClr val="FF0000"/>
                </a:solidFill>
              </a:rPr>
              <a:t> </a:t>
            </a:r>
            <a:r>
              <a:rPr lang="id-ID" sz="2400" dirty="0" smtClean="0"/>
              <a:t>dan Q3 = </a:t>
            </a:r>
            <a:r>
              <a:rPr lang="id-ID" sz="2400" b="1" dirty="0" smtClean="0">
                <a:solidFill>
                  <a:srgbClr val="FF0000"/>
                </a:solidFill>
              </a:rPr>
              <a:t>4,5</a:t>
            </a:r>
            <a:endParaRPr lang="id-ID" sz="2400" b="1" dirty="0">
              <a:solidFill>
                <a:srgbClr val="FF0000"/>
              </a:solidFill>
            </a:endParaRPr>
          </a:p>
        </p:txBody>
      </p:sp>
      <p:cxnSp>
        <p:nvCxnSpPr>
          <p:cNvPr id="8" name="Straight Arrow Connector 7"/>
          <p:cNvCxnSpPr>
            <a:endCxn id="9" idx="3"/>
          </p:cNvCxnSpPr>
          <p:nvPr/>
        </p:nvCxnSpPr>
        <p:spPr>
          <a:xfrm flipH="1" flipV="1">
            <a:off x="3491880" y="2187276"/>
            <a:ext cx="792088" cy="377628"/>
          </a:xfrm>
          <a:prstGeom prst="straightConnector1">
            <a:avLst/>
          </a:prstGeom>
          <a:ln w="190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1979712" y="2002610"/>
            <a:ext cx="15121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b="1" dirty="0" smtClean="0">
                <a:solidFill>
                  <a:srgbClr val="FF0000"/>
                </a:solidFill>
              </a:rPr>
              <a:t>(1+2)/2 = 1,5</a:t>
            </a:r>
            <a:endParaRPr lang="id-ID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12121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d-ID" b="1" dirty="0" smtClean="0"/>
              <a:t>Kuartil Data Tunggal</a:t>
            </a:r>
            <a:br>
              <a:rPr lang="id-ID" b="1" dirty="0" smtClean="0"/>
            </a:br>
            <a:r>
              <a:rPr lang="id-ID" sz="3600" b="1" dirty="0" smtClean="0"/>
              <a:t>(Jumlah n Kecil)</a:t>
            </a:r>
            <a:endParaRPr lang="id-ID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641379"/>
          </a:xfrm>
        </p:spPr>
        <p:txBody>
          <a:bodyPr>
            <a:normAutofit/>
          </a:bodyPr>
          <a:lstStyle/>
          <a:p>
            <a:r>
              <a:rPr lang="pt-BR" sz="2800" dirty="0"/>
              <a:t>Kuartil untuk </a:t>
            </a:r>
            <a:r>
              <a:rPr lang="pt-BR" sz="2800" dirty="0" smtClean="0"/>
              <a:t>jumlah </a:t>
            </a:r>
            <a:r>
              <a:rPr lang="pt-BR" sz="2800" dirty="0"/>
              <a:t>data (</a:t>
            </a:r>
            <a:r>
              <a:rPr lang="pt-BR" sz="2800" dirty="0" smtClean="0"/>
              <a:t>n) </a:t>
            </a:r>
            <a:r>
              <a:rPr lang="id-ID" sz="2800" dirty="0" smtClean="0"/>
              <a:t>genap</a:t>
            </a:r>
          </a:p>
        </p:txBody>
      </p:sp>
      <p:pic>
        <p:nvPicPr>
          <p:cNvPr id="15364" name="Picture 4" descr="https://cdn.staticaly.com/img/3.bp.blogspot.com/-yEkX7QyPaSU/Un3qWsCwZ4I/AAAAAAAAB7I/xGxbdkyOq08/s400/piramida+kuartil+data+genap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2348880"/>
            <a:ext cx="7302220" cy="25922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1259632" y="5373216"/>
            <a:ext cx="662473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2400" dirty="0" smtClean="0"/>
              <a:t>Kuartil yang terletak di antara dua bilang adalah </a:t>
            </a:r>
            <a:r>
              <a:rPr lang="id-ID" sz="2400" dirty="0" smtClean="0">
                <a:solidFill>
                  <a:srgbClr val="FF0000"/>
                </a:solidFill>
              </a:rPr>
              <a:t>rerata</a:t>
            </a:r>
            <a:r>
              <a:rPr lang="id-ID" sz="2400" dirty="0" smtClean="0"/>
              <a:t> dari kedua bilangan tsb.</a:t>
            </a:r>
          </a:p>
          <a:p>
            <a:r>
              <a:rPr lang="id-ID" sz="2400" dirty="0" smtClean="0"/>
              <a:t>Misal: Utk n = 6, Q1 = 2, Q2 = </a:t>
            </a:r>
            <a:r>
              <a:rPr lang="id-ID" sz="2400" b="1" dirty="0" smtClean="0">
                <a:solidFill>
                  <a:srgbClr val="FF0000"/>
                </a:solidFill>
              </a:rPr>
              <a:t>3,5, </a:t>
            </a:r>
            <a:r>
              <a:rPr lang="id-ID" sz="2400" dirty="0" smtClean="0"/>
              <a:t>dan Q3 = 5</a:t>
            </a:r>
            <a:endParaRPr lang="id-ID" sz="2400" dirty="0"/>
          </a:p>
        </p:txBody>
      </p:sp>
      <p:cxnSp>
        <p:nvCxnSpPr>
          <p:cNvPr id="6" name="Straight Arrow Connector 5"/>
          <p:cNvCxnSpPr/>
          <p:nvPr/>
        </p:nvCxnSpPr>
        <p:spPr>
          <a:xfrm flipV="1">
            <a:off x="4788024" y="2060848"/>
            <a:ext cx="1152128" cy="504056"/>
          </a:xfrm>
          <a:prstGeom prst="straightConnector1">
            <a:avLst/>
          </a:prstGeom>
          <a:ln w="190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5940152" y="1876182"/>
            <a:ext cx="15121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b="1" dirty="0" smtClean="0">
                <a:solidFill>
                  <a:srgbClr val="FF0000"/>
                </a:solidFill>
              </a:rPr>
              <a:t>(3+4)/2 = 3,5</a:t>
            </a:r>
            <a:endParaRPr lang="id-ID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30109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d-ID" sz="4000" b="1" dirty="0" smtClean="0"/>
              <a:t>Desil Data Tunggal</a:t>
            </a:r>
            <a:endParaRPr lang="id-ID" sz="4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d-ID" dirty="0"/>
              <a:t>Desil: bilangan yang difungsikan sebagai ukuran pemusatan data menjadi 10 bagian yang </a:t>
            </a:r>
            <a:r>
              <a:rPr lang="id-ID" dirty="0" smtClean="0"/>
              <a:t>sama besar (sama jumlah datanya).</a:t>
            </a:r>
            <a:endParaRPr lang="id-ID" dirty="0"/>
          </a:p>
          <a:p>
            <a:r>
              <a:rPr lang="pt-BR" dirty="0" smtClean="0"/>
              <a:t>R</a:t>
            </a:r>
            <a:r>
              <a:rPr lang="id-ID" dirty="0" smtClean="0"/>
              <a:t>umus desil data tunggal:</a:t>
            </a:r>
          </a:p>
        </p:txBody>
      </p:sp>
      <p:sp>
        <p:nvSpPr>
          <p:cNvPr id="5" name="Rectangle 4"/>
          <p:cNvSpPr/>
          <p:nvPr/>
        </p:nvSpPr>
        <p:spPr>
          <a:xfrm>
            <a:off x="3491880" y="3981048"/>
            <a:ext cx="504056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d-ID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Di : Letak desil dalam ururan data</a:t>
            </a:r>
            <a:endParaRPr lang="id-ID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id-ID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i    : Urutan desil, berupa bilangan</a:t>
            </a:r>
          </a:p>
          <a:p>
            <a:r>
              <a:rPr lang="id-ID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      bulat kurang dari 10: </a:t>
            </a:r>
          </a:p>
          <a:p>
            <a:r>
              <a:rPr lang="id-ID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d-ID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     1,2,3,4,…, dan 9 </a:t>
            </a:r>
            <a:endParaRPr lang="id-ID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id-ID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n   : Jumlah seluruh data</a:t>
            </a:r>
            <a:endParaRPr lang="id-ID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86941998"/>
              </p:ext>
            </p:extLst>
          </p:nvPr>
        </p:nvGraphicFramePr>
        <p:xfrm>
          <a:off x="827584" y="4293096"/>
          <a:ext cx="2088232" cy="841248"/>
        </p:xfrm>
        <a:graphic>
          <a:graphicData uri="http://schemas.openxmlformats.org/drawingml/2006/table">
            <a:tbl>
              <a:tblPr firstRow="1" firstCol="1" bandRow="1"/>
              <a:tblGrid>
                <a:gridCol w="648072"/>
                <a:gridCol w="1440160"/>
              </a:tblGrid>
              <a:tr h="0"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2400" b="1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D</a:t>
                      </a:r>
                      <a:r>
                        <a:rPr lang="id-ID" sz="2400" b="1" baseline="-250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i =</a:t>
                      </a:r>
                      <a:endParaRPr lang="id-ID" sz="1600" b="1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2400" b="1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i (n + 1)</a:t>
                      </a:r>
                      <a:endParaRPr lang="id-ID" sz="1600" b="1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2400" b="1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10</a:t>
                      </a:r>
                      <a:endParaRPr lang="id-ID" sz="1600" b="1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751746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d-ID" sz="4000" b="1" dirty="0" smtClean="0"/>
              <a:t>Desil Data Tunggal</a:t>
            </a:r>
            <a:endParaRPr lang="id-ID" sz="4000" b="1" dirty="0"/>
          </a:p>
        </p:txBody>
      </p:sp>
      <p:sp>
        <p:nvSpPr>
          <p:cNvPr id="5" name="Rectangle 4"/>
          <p:cNvSpPr/>
          <p:nvPr/>
        </p:nvSpPr>
        <p:spPr>
          <a:xfrm>
            <a:off x="683568" y="1268760"/>
            <a:ext cx="4032448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d-ID" sz="2400" b="1" dirty="0" smtClean="0"/>
              <a:t>Data: </a:t>
            </a:r>
          </a:p>
          <a:p>
            <a:r>
              <a:rPr lang="id-ID" sz="2400" b="1" dirty="0" smtClean="0"/>
              <a:t>6 3 8 9  5 9 9 7 5 7 4 5  8  3  7 6</a:t>
            </a:r>
          </a:p>
          <a:p>
            <a:r>
              <a:rPr lang="id-ID" sz="2400" b="1" dirty="0" smtClean="0"/>
              <a:t>Urutkan data:</a:t>
            </a:r>
          </a:p>
          <a:p>
            <a:r>
              <a:rPr lang="id-ID" sz="2400" dirty="0" smtClean="0"/>
              <a:t>3 3 4 5 5 5 6 </a:t>
            </a:r>
            <a:r>
              <a:rPr lang="id-ID" sz="2400" dirty="0" smtClean="0">
                <a:solidFill>
                  <a:srgbClr val="0070C0"/>
                </a:solidFill>
              </a:rPr>
              <a:t>6 7 </a:t>
            </a:r>
            <a:r>
              <a:rPr lang="id-ID" sz="2400" dirty="0" smtClean="0"/>
              <a:t>7 7 8 </a:t>
            </a:r>
            <a:r>
              <a:rPr lang="id-ID" sz="2400" b="1" dirty="0" smtClean="0">
                <a:solidFill>
                  <a:srgbClr val="FF0000"/>
                </a:solidFill>
              </a:rPr>
              <a:t>8</a:t>
            </a:r>
            <a:r>
              <a:rPr lang="id-ID" sz="2400" dirty="0" smtClean="0"/>
              <a:t> </a:t>
            </a:r>
            <a:r>
              <a:rPr lang="id-ID" sz="2400" b="1" dirty="0" smtClean="0">
                <a:solidFill>
                  <a:srgbClr val="0070C0"/>
                </a:solidFill>
              </a:rPr>
              <a:t>9</a:t>
            </a:r>
            <a:r>
              <a:rPr lang="id-ID" sz="2400" dirty="0" smtClean="0"/>
              <a:t> 9 9</a:t>
            </a:r>
          </a:p>
          <a:p>
            <a:r>
              <a:rPr lang="id-ID" sz="2400" b="1" dirty="0" smtClean="0"/>
              <a:t>N = 16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08663160"/>
              </p:ext>
            </p:extLst>
          </p:nvPr>
        </p:nvGraphicFramePr>
        <p:xfrm>
          <a:off x="763746" y="3294504"/>
          <a:ext cx="1936046" cy="701040"/>
        </p:xfrm>
        <a:graphic>
          <a:graphicData uri="http://schemas.openxmlformats.org/drawingml/2006/table">
            <a:tbl>
              <a:tblPr firstRow="1" firstCol="1" bandRow="1"/>
              <a:tblGrid>
                <a:gridCol w="711910"/>
                <a:gridCol w="1224136"/>
              </a:tblGrid>
              <a:tr h="0"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2000" b="1" dirty="0" smtClean="0">
                          <a:effectLst/>
                          <a:latin typeface="Arial"/>
                          <a:ea typeface="Calibri"/>
                          <a:cs typeface="Times New Roman"/>
                        </a:rPr>
                        <a:t>D</a:t>
                      </a:r>
                      <a:r>
                        <a:rPr lang="id-ID" sz="2000" b="1" baseline="-25000" dirty="0" smtClean="0">
                          <a:effectLst/>
                          <a:latin typeface="Arial"/>
                          <a:ea typeface="Calibri"/>
                          <a:cs typeface="Times New Roman"/>
                        </a:rPr>
                        <a:t>i </a:t>
                      </a:r>
                      <a:r>
                        <a:rPr lang="id-ID" sz="2000" b="1" baseline="0" dirty="0" smtClean="0">
                          <a:effectLst/>
                          <a:latin typeface="Arial"/>
                          <a:ea typeface="Calibri"/>
                          <a:cs typeface="Times New Roman"/>
                        </a:rPr>
                        <a:t>=</a:t>
                      </a:r>
                      <a:endParaRPr lang="id-ID" sz="1400" b="1" baseline="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2000" b="1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i (n + 1)</a:t>
                      </a:r>
                      <a:endParaRPr lang="id-ID" sz="1400" b="1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2000" b="1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10</a:t>
                      </a:r>
                      <a:endParaRPr lang="id-ID" sz="1400" b="1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8" name="Rectangle 7"/>
          <p:cNvSpPr/>
          <p:nvPr/>
        </p:nvSpPr>
        <p:spPr>
          <a:xfrm>
            <a:off x="5364088" y="1412776"/>
            <a:ext cx="186942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d-ID" sz="3600" b="1" dirty="0">
                <a:solidFill>
                  <a:srgbClr val="0070C0"/>
                </a:solidFill>
                <a:latin typeface="Arial"/>
                <a:ea typeface="Calibri"/>
                <a:cs typeface="Times New Roman"/>
              </a:rPr>
              <a:t>Cari </a:t>
            </a:r>
            <a:r>
              <a:rPr lang="id-ID" sz="3600" b="1" dirty="0" smtClean="0">
                <a:solidFill>
                  <a:srgbClr val="0070C0"/>
                </a:solidFill>
                <a:latin typeface="Arial"/>
                <a:ea typeface="Calibri"/>
                <a:cs typeface="Times New Roman"/>
              </a:rPr>
              <a:t>D</a:t>
            </a:r>
            <a:r>
              <a:rPr lang="id-ID" sz="3600" b="1" baseline="-25000" dirty="0" smtClean="0">
                <a:solidFill>
                  <a:srgbClr val="0070C0"/>
                </a:solidFill>
                <a:latin typeface="Arial"/>
                <a:ea typeface="Calibri"/>
                <a:cs typeface="Times New Roman"/>
              </a:rPr>
              <a:t>8</a:t>
            </a:r>
            <a:r>
              <a:rPr lang="id-ID" sz="3600" b="1" dirty="0" smtClean="0">
                <a:solidFill>
                  <a:srgbClr val="0070C0"/>
                </a:solidFill>
                <a:latin typeface="Arial"/>
                <a:ea typeface="Calibri"/>
                <a:cs typeface="Times New Roman"/>
              </a:rPr>
              <a:t>:</a:t>
            </a:r>
            <a:endParaRPr lang="id-ID" sz="3600" dirty="0">
              <a:solidFill>
                <a:srgbClr val="0070C0"/>
              </a:solidFill>
            </a:endParaRPr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53059477"/>
              </p:ext>
            </p:extLst>
          </p:nvPr>
        </p:nvGraphicFramePr>
        <p:xfrm>
          <a:off x="755576" y="4325464"/>
          <a:ext cx="2088232" cy="701040"/>
        </p:xfrm>
        <a:graphic>
          <a:graphicData uri="http://schemas.openxmlformats.org/drawingml/2006/table">
            <a:tbl>
              <a:tblPr firstRow="1" firstCol="1" bandRow="1"/>
              <a:tblGrid>
                <a:gridCol w="648072"/>
                <a:gridCol w="1440160"/>
              </a:tblGrid>
              <a:tr h="0"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2000" b="1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D</a:t>
                      </a:r>
                      <a:r>
                        <a:rPr lang="id-ID" sz="2000" b="1" baseline="-250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i </a:t>
                      </a:r>
                      <a:r>
                        <a:rPr lang="id-ID" sz="2000" b="1" baseline="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=</a:t>
                      </a:r>
                      <a:endParaRPr lang="id-ID" sz="1400" b="1" baseline="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2000" b="1" dirty="0" smtClean="0">
                          <a:effectLst/>
                          <a:latin typeface="Arial"/>
                          <a:ea typeface="Calibri"/>
                          <a:cs typeface="Times New Roman"/>
                        </a:rPr>
                        <a:t>8 (16 </a:t>
                      </a:r>
                      <a:r>
                        <a:rPr lang="id-ID" sz="2000" b="1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+ 1)</a:t>
                      </a:r>
                      <a:endParaRPr lang="id-ID" sz="1400" b="1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2000" b="1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10</a:t>
                      </a:r>
                      <a:endParaRPr lang="id-ID" sz="1400" b="1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21350942"/>
              </p:ext>
            </p:extLst>
          </p:nvPr>
        </p:nvGraphicFramePr>
        <p:xfrm>
          <a:off x="755576" y="5238720"/>
          <a:ext cx="1800200" cy="350520"/>
        </p:xfrm>
        <a:graphic>
          <a:graphicData uri="http://schemas.openxmlformats.org/drawingml/2006/table">
            <a:tbl>
              <a:tblPr firstRow="1" firstCol="1" bandRow="1"/>
              <a:tblGrid>
                <a:gridCol w="1800200"/>
              </a:tblGrid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2000" b="1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D</a:t>
                      </a:r>
                      <a:r>
                        <a:rPr lang="id-ID" sz="2000" b="1" baseline="-250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i </a:t>
                      </a:r>
                      <a:r>
                        <a:rPr lang="id-ID" sz="2000" b="1" baseline="0" dirty="0" smtClean="0">
                          <a:effectLst/>
                          <a:latin typeface="Arial"/>
                          <a:ea typeface="Calibri"/>
                          <a:cs typeface="Times New Roman"/>
                        </a:rPr>
                        <a:t>=   13,6</a:t>
                      </a:r>
                      <a:endParaRPr lang="id-ID" sz="1400" b="1" baseline="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11" name="Rectangle 10"/>
          <p:cNvSpPr/>
          <p:nvPr/>
        </p:nvSpPr>
        <p:spPr>
          <a:xfrm>
            <a:off x="3923928" y="3140968"/>
            <a:ext cx="381642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d-ID" sz="2400" dirty="0"/>
              <a:t>D</a:t>
            </a:r>
            <a:r>
              <a:rPr lang="id-ID" sz="2400" b="1" baseline="-25000" dirty="0"/>
              <a:t>8</a:t>
            </a:r>
            <a:r>
              <a:rPr lang="id-ID" sz="2400" dirty="0"/>
              <a:t> = X</a:t>
            </a:r>
            <a:r>
              <a:rPr lang="id-ID" sz="2400" b="1" baseline="-25000" dirty="0"/>
              <a:t>13</a:t>
            </a:r>
            <a:r>
              <a:rPr lang="id-ID" sz="2400" dirty="0"/>
              <a:t> + 0,6 (X</a:t>
            </a:r>
            <a:r>
              <a:rPr lang="id-ID" sz="2400" b="1" baseline="-25000" dirty="0"/>
              <a:t>14</a:t>
            </a:r>
            <a:r>
              <a:rPr lang="id-ID" sz="2400" dirty="0"/>
              <a:t> – X</a:t>
            </a:r>
            <a:r>
              <a:rPr lang="id-ID" sz="2400" b="1" baseline="-25000" dirty="0"/>
              <a:t>13</a:t>
            </a:r>
            <a:r>
              <a:rPr lang="id-ID" sz="2400" dirty="0"/>
              <a:t>)</a:t>
            </a:r>
          </a:p>
          <a:p>
            <a:r>
              <a:rPr lang="id-ID" sz="2400" dirty="0" smtClean="0"/>
              <a:t>      = </a:t>
            </a:r>
            <a:r>
              <a:rPr lang="id-ID" sz="2400" b="1" dirty="0" smtClean="0">
                <a:solidFill>
                  <a:srgbClr val="FF0000"/>
                </a:solidFill>
              </a:rPr>
              <a:t>8</a:t>
            </a:r>
            <a:r>
              <a:rPr lang="id-ID" sz="2400" dirty="0" smtClean="0"/>
              <a:t> </a:t>
            </a:r>
            <a:r>
              <a:rPr lang="id-ID" sz="2400" dirty="0"/>
              <a:t>+0,6(</a:t>
            </a:r>
            <a:r>
              <a:rPr lang="id-ID" sz="2400" b="1" dirty="0">
                <a:solidFill>
                  <a:srgbClr val="0070C0"/>
                </a:solidFill>
              </a:rPr>
              <a:t>9</a:t>
            </a:r>
            <a:r>
              <a:rPr lang="id-ID" sz="2400" dirty="0"/>
              <a:t>-8)</a:t>
            </a:r>
          </a:p>
          <a:p>
            <a:r>
              <a:rPr lang="id-ID" sz="2400" dirty="0" smtClean="0"/>
              <a:t>      = </a:t>
            </a:r>
            <a:r>
              <a:rPr lang="id-ID" sz="2400" b="1" dirty="0" smtClean="0"/>
              <a:t>8,6</a:t>
            </a:r>
            <a:endParaRPr lang="id-ID" sz="2400" b="1" dirty="0"/>
          </a:p>
        </p:txBody>
      </p:sp>
    </p:spTree>
    <p:extLst>
      <p:ext uri="{BB962C8B-B14F-4D97-AF65-F5344CB8AC3E}">
        <p14:creationId xmlns:p14="http://schemas.microsoft.com/office/powerpoint/2010/main" val="21840900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b="1" dirty="0" smtClean="0"/>
              <a:t>Persentil</a:t>
            </a:r>
            <a:endParaRPr lang="id-ID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714917"/>
          </a:xfrm>
        </p:spPr>
        <p:txBody>
          <a:bodyPr>
            <a:normAutofit lnSpcReduction="10000"/>
          </a:bodyPr>
          <a:lstStyle/>
          <a:p>
            <a:r>
              <a:rPr lang="id-ID" dirty="0" smtClean="0"/>
              <a:t>Harus dibedakan antar jenjang persentil dan titik atau nilai persentil.</a:t>
            </a:r>
          </a:p>
          <a:p>
            <a:pPr lvl="1"/>
            <a:r>
              <a:rPr lang="id-ID" dirty="0"/>
              <a:t>Jenjang persentil menunjukkan jumlah </a:t>
            </a:r>
            <a:r>
              <a:rPr lang="id-ID" dirty="0" smtClean="0"/>
              <a:t>data </a:t>
            </a:r>
            <a:r>
              <a:rPr lang="id-ID" dirty="0"/>
              <a:t>(misalnya skor) pada dan di bawah nilai </a:t>
            </a:r>
            <a:r>
              <a:rPr lang="id-ID" dirty="0" smtClean="0"/>
              <a:t>tertentu, atau merupakan nilai frekuensi kumulatif persennya.</a:t>
            </a:r>
          </a:p>
          <a:p>
            <a:pPr lvl="1"/>
            <a:r>
              <a:rPr lang="id-ID" dirty="0" smtClean="0"/>
              <a:t>Adapun titik persentil adalah batas-batas pembagian sekian banyak data menjadi 100 bagian yang sama, masing-masing 1%.</a:t>
            </a:r>
          </a:p>
          <a:p>
            <a:pPr lvl="1"/>
            <a:r>
              <a:rPr lang="id-ID" dirty="0" smtClean="0"/>
              <a:t>Nilai </a:t>
            </a:r>
            <a:r>
              <a:rPr lang="id-ID" smtClean="0"/>
              <a:t>persentil (letak) merupakan </a:t>
            </a:r>
            <a:r>
              <a:rPr lang="id-ID" dirty="0" smtClean="0"/>
              <a:t>bilangan bulat dari 1 - 99.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6774919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Rumus Persentil</a:t>
            </a:r>
            <a:endParaRPr lang="id-ID" dirty="0"/>
          </a:p>
        </p:txBody>
      </p:sp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3988" y="1381125"/>
            <a:ext cx="6296025" cy="4095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568114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sz="3600" b="1" dirty="0" smtClean="0"/>
              <a:t>Contoh Menghitung Persentil</a:t>
            </a:r>
            <a:endParaRPr lang="id-ID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970" y="2522513"/>
            <a:ext cx="7971478" cy="2994720"/>
          </a:xfrm>
        </p:spPr>
        <p:txBody>
          <a:bodyPr>
            <a:normAutofit/>
          </a:bodyPr>
          <a:lstStyle/>
          <a:p>
            <a:r>
              <a:rPr lang="id-ID" sz="2400" dirty="0" smtClean="0">
                <a:solidFill>
                  <a:srgbClr val="FF0000"/>
                </a:solidFill>
              </a:rPr>
              <a:t>Urutkan</a:t>
            </a:r>
            <a:r>
              <a:rPr lang="id-ID" sz="2400" dirty="0" smtClean="0"/>
              <a:t> data: 1 2 3 3 4 4 5 6 7 8 </a:t>
            </a:r>
            <a:r>
              <a:rPr lang="id-ID" sz="2400" b="1" dirty="0" smtClean="0">
                <a:solidFill>
                  <a:srgbClr val="FF0000"/>
                </a:solidFill>
              </a:rPr>
              <a:t>8</a:t>
            </a:r>
            <a:r>
              <a:rPr lang="id-ID" sz="2400" dirty="0" smtClean="0"/>
              <a:t> </a:t>
            </a:r>
            <a:r>
              <a:rPr lang="id-ID" sz="2400" b="1" dirty="0" smtClean="0">
                <a:solidFill>
                  <a:srgbClr val="0070C0"/>
                </a:solidFill>
              </a:rPr>
              <a:t>9 </a:t>
            </a:r>
            <a:r>
              <a:rPr lang="id-ID" sz="2400" dirty="0" smtClean="0"/>
              <a:t>9  10  ---&gt; (n = 14)</a:t>
            </a:r>
          </a:p>
          <a:p>
            <a:r>
              <a:rPr lang="it-IT" sz="2400" dirty="0" smtClean="0"/>
              <a:t>Letak </a:t>
            </a:r>
            <a:r>
              <a:rPr lang="it-IT" sz="2400" dirty="0"/>
              <a:t>nilai persentil ke-75 di urutan data </a:t>
            </a:r>
            <a:r>
              <a:rPr lang="it-IT" sz="2400" dirty="0" smtClean="0"/>
              <a:t>ke-</a:t>
            </a:r>
            <a:r>
              <a:rPr lang="id-ID" sz="2400" dirty="0" smtClean="0"/>
              <a:t>: </a:t>
            </a:r>
            <a:r>
              <a:rPr lang="it-IT" sz="2400" b="1" dirty="0" smtClean="0">
                <a:solidFill>
                  <a:srgbClr val="0070C0"/>
                </a:solidFill>
              </a:rPr>
              <a:t>75</a:t>
            </a:r>
            <a:r>
              <a:rPr lang="it-IT" sz="2400" dirty="0" smtClean="0"/>
              <a:t>(</a:t>
            </a:r>
            <a:r>
              <a:rPr lang="id-ID" sz="2400" dirty="0" smtClean="0"/>
              <a:t>14 </a:t>
            </a:r>
            <a:r>
              <a:rPr lang="it-IT" sz="2400" dirty="0" smtClean="0"/>
              <a:t>+1</a:t>
            </a:r>
            <a:r>
              <a:rPr lang="it-IT" sz="2400" dirty="0"/>
              <a:t>)/100 = </a:t>
            </a:r>
            <a:r>
              <a:rPr lang="id-ID" sz="2400" b="1" dirty="0" smtClean="0"/>
              <a:t>11,25</a:t>
            </a:r>
            <a:r>
              <a:rPr lang="id-ID" sz="2400" dirty="0" smtClean="0"/>
              <a:t>.</a:t>
            </a:r>
            <a:r>
              <a:rPr lang="id-ID" sz="2400" b="1" dirty="0" smtClean="0">
                <a:solidFill>
                  <a:srgbClr val="002060"/>
                </a:solidFill>
              </a:rPr>
              <a:t> </a:t>
            </a:r>
          </a:p>
          <a:p>
            <a:r>
              <a:rPr lang="id-ID" sz="2400" dirty="0" smtClean="0"/>
              <a:t>Nilai persentil ke-75 = </a:t>
            </a:r>
            <a:r>
              <a:rPr lang="id-ID" sz="2400" b="1" dirty="0" smtClean="0">
                <a:solidFill>
                  <a:srgbClr val="FF0000"/>
                </a:solidFill>
              </a:rPr>
              <a:t>8 </a:t>
            </a:r>
            <a:r>
              <a:rPr lang="id-ID" sz="2400" b="1" dirty="0" smtClean="0"/>
              <a:t>+</a:t>
            </a:r>
            <a:r>
              <a:rPr lang="id-ID" sz="2400" b="1" dirty="0" smtClean="0">
                <a:solidFill>
                  <a:srgbClr val="FF0000"/>
                </a:solidFill>
              </a:rPr>
              <a:t> </a:t>
            </a:r>
            <a:r>
              <a:rPr lang="id-ID" sz="2400" b="1" dirty="0" smtClean="0"/>
              <a:t>0,25</a:t>
            </a:r>
            <a:r>
              <a:rPr lang="id-ID" sz="2400" b="1" dirty="0" smtClean="0">
                <a:solidFill>
                  <a:srgbClr val="FF0000"/>
                </a:solidFill>
              </a:rPr>
              <a:t> (</a:t>
            </a:r>
            <a:r>
              <a:rPr lang="id-ID" sz="2400" b="1" dirty="0" smtClean="0">
                <a:solidFill>
                  <a:srgbClr val="0070C0"/>
                </a:solidFill>
              </a:rPr>
              <a:t>9</a:t>
            </a:r>
            <a:r>
              <a:rPr lang="id-ID" sz="2400" b="1" dirty="0" smtClean="0">
                <a:solidFill>
                  <a:srgbClr val="FF0000"/>
                </a:solidFill>
              </a:rPr>
              <a:t>-8)</a:t>
            </a:r>
            <a:r>
              <a:rPr lang="id-ID" sz="2400" dirty="0"/>
              <a:t> </a:t>
            </a:r>
            <a:r>
              <a:rPr lang="id-ID" sz="2400" dirty="0" smtClean="0"/>
              <a:t>= </a:t>
            </a:r>
            <a:r>
              <a:rPr lang="id-ID" sz="2400" b="1" dirty="0" smtClean="0">
                <a:solidFill>
                  <a:srgbClr val="002060"/>
                </a:solidFill>
              </a:rPr>
              <a:t>8,25     </a:t>
            </a:r>
            <a:r>
              <a:rPr lang="id-ID" sz="2400" b="1" dirty="0" smtClean="0">
                <a:solidFill>
                  <a:srgbClr val="002060"/>
                </a:solidFill>
                <a:sym typeface="Wingdings" panose="05000000000000000000" pitchFamily="2" charset="2"/>
              </a:rPr>
              <a:t>interpolasi</a:t>
            </a:r>
            <a:endParaRPr lang="id-ID" sz="2400" b="1" dirty="0" smtClean="0">
              <a:solidFill>
                <a:srgbClr val="002060"/>
              </a:solidFill>
            </a:endParaRPr>
          </a:p>
          <a:p>
            <a:r>
              <a:rPr lang="it-IT" sz="2400" dirty="0"/>
              <a:t>Letak nilai persentil </a:t>
            </a:r>
            <a:r>
              <a:rPr lang="it-IT" sz="2400" dirty="0" smtClean="0"/>
              <a:t>ke-</a:t>
            </a:r>
            <a:r>
              <a:rPr lang="id-ID" sz="2400" dirty="0" smtClean="0"/>
              <a:t>30</a:t>
            </a:r>
            <a:r>
              <a:rPr lang="it-IT" sz="2400" dirty="0" smtClean="0"/>
              <a:t> </a:t>
            </a:r>
            <a:r>
              <a:rPr lang="it-IT" sz="2400" dirty="0"/>
              <a:t>di urutan data ke- </a:t>
            </a:r>
            <a:r>
              <a:rPr lang="id-ID" sz="2400" dirty="0" smtClean="0"/>
              <a:t>30 </a:t>
            </a:r>
            <a:r>
              <a:rPr lang="it-IT" sz="2400" dirty="0" smtClean="0"/>
              <a:t>(</a:t>
            </a:r>
            <a:r>
              <a:rPr lang="id-ID" sz="2400" dirty="0" smtClean="0"/>
              <a:t>14 </a:t>
            </a:r>
            <a:r>
              <a:rPr lang="it-IT" sz="2400" dirty="0"/>
              <a:t>+1)/100 = </a:t>
            </a:r>
            <a:r>
              <a:rPr lang="id-ID" sz="2400" dirty="0" smtClean="0"/>
              <a:t>4,5. </a:t>
            </a:r>
          </a:p>
          <a:p>
            <a:r>
              <a:rPr lang="id-ID" sz="2400" dirty="0" smtClean="0"/>
              <a:t>Nilai </a:t>
            </a:r>
            <a:r>
              <a:rPr lang="id-ID" sz="2400" dirty="0"/>
              <a:t>persentil </a:t>
            </a:r>
            <a:r>
              <a:rPr lang="id-ID" sz="2400" dirty="0" smtClean="0"/>
              <a:t>ke-30 =3+ 0,5 (4-3) </a:t>
            </a:r>
            <a:r>
              <a:rPr lang="id-ID" sz="2400" dirty="0"/>
              <a:t>= </a:t>
            </a:r>
            <a:r>
              <a:rPr lang="id-ID" sz="2400" b="1" dirty="0" smtClean="0"/>
              <a:t>3,5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59582964"/>
              </p:ext>
            </p:extLst>
          </p:nvPr>
        </p:nvGraphicFramePr>
        <p:xfrm>
          <a:off x="683568" y="1556792"/>
          <a:ext cx="5328592" cy="504056"/>
        </p:xfrm>
        <a:graphic>
          <a:graphicData uri="http://schemas.openxmlformats.org/drawingml/2006/table">
            <a:tbl>
              <a:tblPr firstRow="1" firstCol="1" bandRow="1"/>
              <a:tblGrid>
                <a:gridCol w="5328592"/>
              </a:tblGrid>
              <a:tr h="504056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id-ID" sz="2400" dirty="0" smtClean="0"/>
                        <a:t>Data: 1 2 3 3 4 4 5 6 7 8 </a:t>
                      </a:r>
                      <a:r>
                        <a:rPr lang="id-ID" sz="2400" b="1" dirty="0" smtClean="0">
                          <a:solidFill>
                            <a:srgbClr val="FF0000"/>
                          </a:solidFill>
                        </a:rPr>
                        <a:t>8</a:t>
                      </a:r>
                      <a:r>
                        <a:rPr lang="id-ID" sz="2400" dirty="0" smtClean="0"/>
                        <a:t> </a:t>
                      </a:r>
                      <a:r>
                        <a:rPr lang="id-ID" sz="2400" b="1" dirty="0" smtClean="0">
                          <a:solidFill>
                            <a:srgbClr val="0070C0"/>
                          </a:solidFill>
                        </a:rPr>
                        <a:t>9 </a:t>
                      </a:r>
                      <a:r>
                        <a:rPr lang="id-ID" sz="2400" dirty="0" smtClean="0"/>
                        <a:t>9  10 </a:t>
                      </a: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sp>
        <p:nvSpPr>
          <p:cNvPr id="5" name="Rectangle 4"/>
          <p:cNvSpPr/>
          <p:nvPr/>
        </p:nvSpPr>
        <p:spPr>
          <a:xfrm>
            <a:off x="632970" y="2060848"/>
            <a:ext cx="405328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d-ID" sz="2400" b="1" dirty="0" smtClean="0"/>
              <a:t>Cari persentil ke-</a:t>
            </a:r>
            <a:r>
              <a:rPr lang="id-ID" sz="2400" b="1" dirty="0" smtClean="0">
                <a:solidFill>
                  <a:srgbClr val="0070C0"/>
                </a:solidFill>
              </a:rPr>
              <a:t>75</a:t>
            </a:r>
            <a:r>
              <a:rPr lang="id-ID" sz="2400" b="1" dirty="0" smtClean="0"/>
              <a:t> dan ke-30:</a:t>
            </a:r>
            <a:endParaRPr lang="id-ID" sz="2400" b="1" dirty="0"/>
          </a:p>
        </p:txBody>
      </p:sp>
    </p:spTree>
    <p:extLst>
      <p:ext uri="{BB962C8B-B14F-4D97-AF65-F5344CB8AC3E}">
        <p14:creationId xmlns:p14="http://schemas.microsoft.com/office/powerpoint/2010/main" val="38657966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b="1" dirty="0" smtClean="0"/>
              <a:t>Kuartil, Desil, dan Persentil</a:t>
            </a:r>
            <a:endParaRPr lang="id-ID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id-ID" dirty="0" smtClean="0"/>
              <a:t>Kuartil, desil, dan persentil adalah pemusatan dengan cara mengelompokkan data dengan membaginya menjadi kelompok-kelompok yang sama besar. </a:t>
            </a:r>
          </a:p>
          <a:p>
            <a:r>
              <a:rPr lang="id-ID" dirty="0" smtClean="0"/>
              <a:t>Kuartil </a:t>
            </a:r>
            <a:r>
              <a:rPr lang="id-ID" dirty="0"/>
              <a:t>membagi data menjadi 4 </a:t>
            </a:r>
            <a:r>
              <a:rPr lang="id-ID" dirty="0" smtClean="0"/>
              <a:t>kelompok, desil </a:t>
            </a:r>
            <a:r>
              <a:rPr lang="id-ID" dirty="0"/>
              <a:t>membagi data menjadi 10 </a:t>
            </a:r>
            <a:r>
              <a:rPr lang="id-ID" dirty="0" smtClean="0"/>
              <a:t>kelompok, sedangkan persentil </a:t>
            </a:r>
            <a:r>
              <a:rPr lang="id-ID" dirty="0"/>
              <a:t>membagi data menjadi 100 sama </a:t>
            </a:r>
            <a:r>
              <a:rPr lang="id-ID" dirty="0" smtClean="0"/>
              <a:t>besar.</a:t>
            </a:r>
          </a:p>
          <a:p>
            <a:r>
              <a:rPr lang="id-ID" dirty="0" smtClean="0"/>
              <a:t>Dengan pembagian kelompok, terdapat titik-titik batas yang disebut “nilai kuartil, desil, dan persentil” yang memisahkan kelompok-kelompok tsb. </a:t>
            </a:r>
          </a:p>
          <a:p>
            <a:r>
              <a:rPr lang="id-ID" dirty="0" smtClean="0"/>
              <a:t>Nilai batas kuartil</a:t>
            </a:r>
            <a:r>
              <a:rPr lang="id-ID" dirty="0"/>
              <a:t>, desil, dan persentil </a:t>
            </a:r>
            <a:r>
              <a:rPr lang="id-ID" dirty="0" smtClean="0"/>
              <a:t>dapat dihitung dengan rumus tertentu.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0063907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d-ID" sz="4000" b="1" dirty="0" smtClean="0"/>
              <a:t>Kuartil Data Tunggal</a:t>
            </a:r>
            <a:endParaRPr lang="id-ID" sz="4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612926"/>
            <a:ext cx="8229600" cy="3513237"/>
          </a:xfrm>
        </p:spPr>
        <p:txBody>
          <a:bodyPr>
            <a:normAutofit/>
          </a:bodyPr>
          <a:lstStyle/>
          <a:p>
            <a:r>
              <a:rPr lang="id-ID" dirty="0" smtClean="0"/>
              <a:t>Kuartil </a:t>
            </a:r>
            <a:r>
              <a:rPr lang="id-ID" dirty="0"/>
              <a:t>adalah nilai-nilai yang membagi data yang telah diurutkan kedalam 4 bagian yang sama </a:t>
            </a:r>
            <a:r>
              <a:rPr lang="id-ID" dirty="0" smtClean="0"/>
              <a:t>besar, </a:t>
            </a:r>
            <a:r>
              <a:rPr lang="id-ID" dirty="0"/>
              <a:t>masing-masing 25%. </a:t>
            </a:r>
            <a:endParaRPr lang="id-ID" dirty="0" smtClean="0"/>
          </a:p>
          <a:p>
            <a:r>
              <a:rPr lang="id-ID" dirty="0" smtClean="0"/>
              <a:t>Kuartil </a:t>
            </a:r>
            <a:r>
              <a:rPr lang="id-ID" dirty="0"/>
              <a:t>dinotasikan dengan </a:t>
            </a:r>
            <a:r>
              <a:rPr lang="id-ID" dirty="0" smtClean="0"/>
              <a:t>“Q”: kuartil </a:t>
            </a:r>
            <a:r>
              <a:rPr lang="id-ID" dirty="0"/>
              <a:t>pertama (Q1</a:t>
            </a:r>
            <a:r>
              <a:rPr lang="id-ID" dirty="0" smtClean="0"/>
              <a:t>), kuartil </a:t>
            </a:r>
            <a:r>
              <a:rPr lang="id-ID" dirty="0"/>
              <a:t>kedua (Q2</a:t>
            </a:r>
            <a:r>
              <a:rPr lang="id-ID" dirty="0" smtClean="0"/>
              <a:t>), dan </a:t>
            </a:r>
            <a:r>
              <a:rPr lang="id-ID" dirty="0"/>
              <a:t>kuartil ketiga (Q3</a:t>
            </a:r>
            <a:r>
              <a:rPr lang="id-ID" dirty="0" smtClean="0"/>
              <a:t>).</a:t>
            </a:r>
            <a:endParaRPr lang="id-ID" dirty="0"/>
          </a:p>
        </p:txBody>
      </p:sp>
      <p:pic>
        <p:nvPicPr>
          <p:cNvPr id="1433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92843" y="1412776"/>
            <a:ext cx="409575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449057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d-ID" b="1" dirty="0" smtClean="0"/>
              <a:t>Kuartil Data Tunggal</a:t>
            </a:r>
            <a:endParaRPr lang="id-ID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700808"/>
            <a:ext cx="8229600" cy="460851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id-ID" sz="2800" dirty="0" smtClean="0"/>
              <a:t>Rumus mencari </a:t>
            </a:r>
            <a:r>
              <a:rPr lang="id-ID" sz="2800" dirty="0" smtClean="0">
                <a:solidFill>
                  <a:srgbClr val="FF0000"/>
                </a:solidFill>
              </a:rPr>
              <a:t>letak kuartil </a:t>
            </a:r>
            <a:r>
              <a:rPr lang="id-ID" sz="2800" dirty="0" smtClean="0"/>
              <a:t>data tunggal:</a:t>
            </a:r>
          </a:p>
          <a:p>
            <a:pPr marL="1160463" indent="0">
              <a:lnSpc>
                <a:spcPct val="150000"/>
              </a:lnSpc>
              <a:buNone/>
            </a:pPr>
            <a:r>
              <a:rPr lang="pt-BR" sz="2800" dirty="0" smtClean="0"/>
              <a:t>Kuartil </a:t>
            </a:r>
            <a:r>
              <a:rPr lang="pt-BR" sz="2800" dirty="0"/>
              <a:t>Bawah Q1 =  ¼ (n+1)</a:t>
            </a:r>
            <a:br>
              <a:rPr lang="pt-BR" sz="2800" dirty="0"/>
            </a:br>
            <a:r>
              <a:rPr lang="pt-BR" sz="2800" dirty="0"/>
              <a:t>Kuartil Tengah Q2 = ½ (n+1)</a:t>
            </a:r>
            <a:br>
              <a:rPr lang="pt-BR" sz="2800" dirty="0"/>
            </a:br>
            <a:r>
              <a:rPr lang="pt-BR" sz="2800" dirty="0"/>
              <a:t>Kuartil Atas </a:t>
            </a:r>
            <a:r>
              <a:rPr lang="id-ID" sz="2800" dirty="0" smtClean="0"/>
              <a:t>     </a:t>
            </a:r>
            <a:r>
              <a:rPr lang="pt-BR" sz="2800" dirty="0" smtClean="0"/>
              <a:t>Q3 </a:t>
            </a:r>
            <a:r>
              <a:rPr lang="pt-BR" sz="2800" dirty="0"/>
              <a:t>= ¾ (n+1</a:t>
            </a:r>
            <a:r>
              <a:rPr lang="pt-BR" sz="2800" dirty="0" smtClean="0"/>
              <a:t>)</a:t>
            </a:r>
            <a:endParaRPr lang="id-ID" sz="2800" dirty="0" smtClean="0"/>
          </a:p>
          <a:p>
            <a:pPr marL="1160463" indent="0">
              <a:lnSpc>
                <a:spcPct val="150000"/>
              </a:lnSpc>
              <a:buNone/>
            </a:pPr>
            <a:r>
              <a:rPr lang="id-ID" sz="2800" dirty="0" smtClean="0"/>
              <a:t>Simbul “Q” di sini adalah </a:t>
            </a:r>
            <a:r>
              <a:rPr lang="id-ID" sz="2800" b="1" dirty="0" smtClean="0">
                <a:solidFill>
                  <a:srgbClr val="FF0000"/>
                </a:solidFill>
              </a:rPr>
              <a:t>letak </a:t>
            </a:r>
            <a:r>
              <a:rPr lang="id-ID" sz="2800" dirty="0" smtClean="0"/>
              <a:t>nilai batas antarkuartil pada urutan data, </a:t>
            </a:r>
            <a:r>
              <a:rPr lang="id-ID" sz="2800" dirty="0" smtClean="0">
                <a:solidFill>
                  <a:srgbClr val="0070C0"/>
                </a:solidFill>
              </a:rPr>
              <a:t>bukan nilai batas </a:t>
            </a:r>
            <a:r>
              <a:rPr lang="id-ID" sz="2800" dirty="0" smtClean="0"/>
              <a:t>kuartilnya itu sendiri.</a:t>
            </a:r>
          </a:p>
        </p:txBody>
      </p:sp>
    </p:spTree>
    <p:extLst>
      <p:ext uri="{BB962C8B-B14F-4D97-AF65-F5344CB8AC3E}">
        <p14:creationId xmlns:p14="http://schemas.microsoft.com/office/powerpoint/2010/main" val="14906613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d-ID" b="1" dirty="0" smtClean="0"/>
              <a:t>Kuartil Data Tunggal</a:t>
            </a:r>
            <a:br>
              <a:rPr lang="id-ID" b="1" dirty="0" smtClean="0"/>
            </a:br>
            <a:r>
              <a:rPr lang="id-ID" sz="3600" b="1" dirty="0" smtClean="0"/>
              <a:t>(n Kecil dan Ganjil)</a:t>
            </a:r>
            <a:endParaRPr lang="id-ID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641379"/>
          </a:xfrm>
        </p:spPr>
        <p:txBody>
          <a:bodyPr>
            <a:normAutofit/>
          </a:bodyPr>
          <a:lstStyle/>
          <a:p>
            <a:r>
              <a:rPr lang="id-ID" sz="2800" b="1" dirty="0"/>
              <a:t>Kuartil data tunggal </a:t>
            </a:r>
            <a:r>
              <a:rPr lang="id-ID" sz="2800" b="1" dirty="0">
                <a:solidFill>
                  <a:srgbClr val="0070C0"/>
                </a:solidFill>
              </a:rPr>
              <a:t>dengan </a:t>
            </a:r>
            <a:r>
              <a:rPr lang="id-ID" sz="2800" b="1" dirty="0" smtClean="0">
                <a:solidFill>
                  <a:srgbClr val="0070C0"/>
                </a:solidFill>
              </a:rPr>
              <a:t>n</a:t>
            </a:r>
            <a:r>
              <a:rPr lang="id-ID" sz="2800" b="1" dirty="0" smtClean="0"/>
              <a:t> </a:t>
            </a:r>
            <a:r>
              <a:rPr lang="id-ID" sz="2800" b="1" dirty="0" smtClean="0">
                <a:solidFill>
                  <a:srgbClr val="0070C0"/>
                </a:solidFill>
              </a:rPr>
              <a:t>ganjil</a:t>
            </a:r>
            <a:endParaRPr lang="id-ID" sz="2800" b="1" dirty="0">
              <a:solidFill>
                <a:srgbClr val="0070C0"/>
              </a:solidFill>
            </a:endParaRPr>
          </a:p>
          <a:p>
            <a:r>
              <a:rPr lang="id-ID" sz="2800" b="1" dirty="0" smtClean="0"/>
              <a:t>Data: 5</a:t>
            </a:r>
            <a:r>
              <a:rPr lang="id-ID" sz="2800" b="1" dirty="0"/>
              <a:t>, 7, 4, 4, 6, 2, 8</a:t>
            </a:r>
            <a:r>
              <a:rPr lang="id-ID" sz="2800" dirty="0"/>
              <a:t>. </a:t>
            </a:r>
          </a:p>
          <a:p>
            <a:r>
              <a:rPr lang="id-ID" sz="2800" b="1" dirty="0" smtClean="0"/>
              <a:t>U</a:t>
            </a:r>
            <a:r>
              <a:rPr lang="id-ID" sz="2800" dirty="0" smtClean="0"/>
              <a:t>rutkan data: 2</a:t>
            </a:r>
            <a:r>
              <a:rPr lang="id-ID" sz="2800" dirty="0"/>
              <a:t>, </a:t>
            </a:r>
            <a:r>
              <a:rPr lang="id-ID" sz="2800" b="1" dirty="0">
                <a:solidFill>
                  <a:srgbClr val="FF0000"/>
                </a:solidFill>
              </a:rPr>
              <a:t>4</a:t>
            </a:r>
            <a:r>
              <a:rPr lang="id-ID" sz="2800" dirty="0"/>
              <a:t>, 4, </a:t>
            </a:r>
            <a:r>
              <a:rPr lang="id-ID" sz="2800" b="1" dirty="0">
                <a:solidFill>
                  <a:srgbClr val="FF0000"/>
                </a:solidFill>
              </a:rPr>
              <a:t>5</a:t>
            </a:r>
            <a:r>
              <a:rPr lang="id-ID" sz="2800" dirty="0"/>
              <a:t>, 6, </a:t>
            </a:r>
            <a:r>
              <a:rPr lang="id-ID" sz="2800" b="1" dirty="0">
                <a:solidFill>
                  <a:srgbClr val="FF0000"/>
                </a:solidFill>
              </a:rPr>
              <a:t>7</a:t>
            </a:r>
            <a:r>
              <a:rPr lang="id-ID" sz="2800" dirty="0"/>
              <a:t>, 8</a:t>
            </a:r>
            <a:r>
              <a:rPr lang="id-ID" sz="2800" dirty="0" smtClean="0"/>
              <a:t>.   -&gt; </a:t>
            </a:r>
            <a:r>
              <a:rPr lang="id-ID" sz="2800" b="1" dirty="0" smtClean="0"/>
              <a:t>n = </a:t>
            </a:r>
            <a:r>
              <a:rPr lang="id-ID" sz="2800" b="1" dirty="0" smtClean="0">
                <a:solidFill>
                  <a:srgbClr val="0070C0"/>
                </a:solidFill>
              </a:rPr>
              <a:t>7</a:t>
            </a:r>
            <a:endParaRPr lang="id-ID" sz="2800" b="1" dirty="0">
              <a:solidFill>
                <a:srgbClr val="0070C0"/>
              </a:solidFill>
            </a:endParaRPr>
          </a:p>
          <a:p>
            <a:r>
              <a:rPr lang="id-ID" sz="2800" dirty="0" smtClean="0"/>
              <a:t>Cari </a:t>
            </a:r>
            <a:r>
              <a:rPr lang="id-ID" sz="2800" dirty="0"/>
              <a:t>Q1, Q2 dan Q3 berdasarkan rumus </a:t>
            </a:r>
            <a:r>
              <a:rPr lang="id-ID" sz="2800" dirty="0" smtClean="0"/>
              <a:t>kuartil </a:t>
            </a:r>
            <a:r>
              <a:rPr lang="id-ID" sz="2800" dirty="0"/>
              <a:t>data tunggal</a:t>
            </a:r>
            <a:r>
              <a:rPr lang="id-ID" sz="2800" dirty="0" smtClean="0"/>
              <a:t>.</a:t>
            </a:r>
            <a:endParaRPr lang="id-ID" sz="2800" dirty="0"/>
          </a:p>
        </p:txBody>
      </p:sp>
      <p:sp>
        <p:nvSpPr>
          <p:cNvPr id="6" name="TextBox 5"/>
          <p:cNvSpPr txBox="1"/>
          <p:nvPr/>
        </p:nvSpPr>
        <p:spPr>
          <a:xfrm>
            <a:off x="827584" y="4149080"/>
            <a:ext cx="252028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2800" dirty="0"/>
              <a:t>Q1 =  ¼ (</a:t>
            </a:r>
            <a:r>
              <a:rPr lang="id-ID" sz="2800" b="1" dirty="0">
                <a:solidFill>
                  <a:srgbClr val="0070C0"/>
                </a:solidFill>
              </a:rPr>
              <a:t>n</a:t>
            </a:r>
            <a:r>
              <a:rPr lang="id-ID" sz="2800" dirty="0"/>
              <a:t>+1)</a:t>
            </a:r>
            <a:br>
              <a:rPr lang="id-ID" sz="2800" dirty="0"/>
            </a:br>
            <a:r>
              <a:rPr lang="id-ID" sz="2800" dirty="0"/>
              <a:t>      =  ¼ (</a:t>
            </a:r>
            <a:r>
              <a:rPr lang="id-ID" sz="2800" b="1" dirty="0">
                <a:solidFill>
                  <a:srgbClr val="0070C0"/>
                </a:solidFill>
              </a:rPr>
              <a:t>7</a:t>
            </a:r>
            <a:r>
              <a:rPr lang="id-ID" sz="2800" dirty="0"/>
              <a:t>+1)</a:t>
            </a:r>
            <a:br>
              <a:rPr lang="id-ID" sz="2800" dirty="0"/>
            </a:br>
            <a:r>
              <a:rPr lang="id-ID" sz="2800" dirty="0"/>
              <a:t>      =  ¼ (8)</a:t>
            </a:r>
            <a:br>
              <a:rPr lang="id-ID" sz="2800" dirty="0"/>
            </a:br>
            <a:r>
              <a:rPr lang="id-ID" sz="2800" dirty="0"/>
              <a:t>      = </a:t>
            </a:r>
            <a:r>
              <a:rPr lang="id-ID" sz="2800" b="1" dirty="0" smtClean="0"/>
              <a:t>2</a:t>
            </a:r>
            <a:endParaRPr lang="id-ID" sz="28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3995936" y="4149080"/>
            <a:ext cx="396044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800" dirty="0"/>
              <a:t>Berarti Q1 berada di </a:t>
            </a:r>
            <a:r>
              <a:rPr lang="id-ID" sz="2800" dirty="0" smtClean="0"/>
              <a:t>urutan ke-</a:t>
            </a:r>
            <a:r>
              <a:rPr lang="it-IT" sz="2800" dirty="0" smtClean="0"/>
              <a:t>2</a:t>
            </a:r>
            <a:r>
              <a:rPr lang="id-ID" sz="2800" dirty="0" smtClean="0"/>
              <a:t>, </a:t>
            </a:r>
            <a:r>
              <a:rPr lang="it-IT" sz="2800" dirty="0" smtClean="0"/>
              <a:t>yaitu </a:t>
            </a:r>
            <a:r>
              <a:rPr lang="it-IT" sz="2800" dirty="0"/>
              <a:t>angka </a:t>
            </a:r>
            <a:r>
              <a:rPr lang="it-IT" sz="2800" b="1" dirty="0">
                <a:solidFill>
                  <a:srgbClr val="FF0000"/>
                </a:solidFill>
              </a:rPr>
              <a:t>4</a:t>
            </a:r>
            <a:endParaRPr lang="id-ID" sz="28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44510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d-ID" b="1" dirty="0" smtClean="0"/>
              <a:t>Kuartil Data Tunggal</a:t>
            </a:r>
            <a:br>
              <a:rPr lang="id-ID" b="1" dirty="0" smtClean="0"/>
            </a:br>
            <a:r>
              <a:rPr lang="id-ID" sz="3600" b="1" dirty="0" smtClean="0"/>
              <a:t>(n Kecil dan Ganjil)</a:t>
            </a:r>
            <a:endParaRPr lang="id-ID" b="1" dirty="0"/>
          </a:p>
        </p:txBody>
      </p:sp>
      <p:sp>
        <p:nvSpPr>
          <p:cNvPr id="6" name="TextBox 5"/>
          <p:cNvSpPr txBox="1"/>
          <p:nvPr/>
        </p:nvSpPr>
        <p:spPr>
          <a:xfrm>
            <a:off x="826029" y="2693238"/>
            <a:ext cx="252028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2800" dirty="0" smtClean="0"/>
              <a:t>Q2 </a:t>
            </a:r>
            <a:r>
              <a:rPr lang="id-ID" sz="2800" dirty="0"/>
              <a:t>=  </a:t>
            </a:r>
            <a:r>
              <a:rPr lang="id-ID" sz="2800" dirty="0" smtClean="0"/>
              <a:t>½ (</a:t>
            </a:r>
            <a:r>
              <a:rPr lang="id-ID" sz="2800" dirty="0"/>
              <a:t>n+1)</a:t>
            </a:r>
            <a:br>
              <a:rPr lang="id-ID" sz="2800" dirty="0"/>
            </a:br>
            <a:r>
              <a:rPr lang="id-ID" sz="2800" dirty="0"/>
              <a:t>      =  </a:t>
            </a:r>
            <a:r>
              <a:rPr lang="id-ID" sz="2800" dirty="0" smtClean="0"/>
              <a:t>½ (</a:t>
            </a:r>
            <a:r>
              <a:rPr lang="id-ID" sz="2800" b="1" dirty="0" smtClean="0">
                <a:solidFill>
                  <a:srgbClr val="0070C0"/>
                </a:solidFill>
              </a:rPr>
              <a:t>7</a:t>
            </a:r>
            <a:r>
              <a:rPr lang="id-ID" sz="2800" dirty="0" smtClean="0"/>
              <a:t>+1</a:t>
            </a:r>
            <a:r>
              <a:rPr lang="id-ID" sz="2800" dirty="0"/>
              <a:t>)</a:t>
            </a:r>
            <a:br>
              <a:rPr lang="id-ID" sz="2800" dirty="0"/>
            </a:br>
            <a:r>
              <a:rPr lang="id-ID" sz="2800" dirty="0"/>
              <a:t>      =  </a:t>
            </a:r>
            <a:r>
              <a:rPr lang="id-ID" sz="2800" dirty="0" smtClean="0"/>
              <a:t>½ (8</a:t>
            </a:r>
            <a:r>
              <a:rPr lang="id-ID" sz="2800" dirty="0"/>
              <a:t>)</a:t>
            </a:r>
            <a:br>
              <a:rPr lang="id-ID" sz="2800" dirty="0"/>
            </a:br>
            <a:r>
              <a:rPr lang="id-ID" sz="2800" dirty="0"/>
              <a:t>      = </a:t>
            </a:r>
            <a:r>
              <a:rPr lang="id-ID" sz="2800" b="1" dirty="0" smtClean="0"/>
              <a:t>4</a:t>
            </a:r>
            <a:endParaRPr lang="id-ID" sz="28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3994381" y="2693238"/>
            <a:ext cx="396044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800" dirty="0"/>
              <a:t>Berarti </a:t>
            </a:r>
            <a:r>
              <a:rPr lang="it-IT" sz="2800" dirty="0" smtClean="0"/>
              <a:t>Q</a:t>
            </a:r>
            <a:r>
              <a:rPr lang="id-ID" sz="2800" dirty="0" smtClean="0"/>
              <a:t>2</a:t>
            </a:r>
            <a:r>
              <a:rPr lang="it-IT" sz="2800" dirty="0" smtClean="0"/>
              <a:t> </a:t>
            </a:r>
            <a:r>
              <a:rPr lang="it-IT" sz="2800" dirty="0"/>
              <a:t>berada di </a:t>
            </a:r>
            <a:r>
              <a:rPr lang="id-ID" sz="2800" dirty="0" smtClean="0"/>
              <a:t>urutan ke-4,</a:t>
            </a:r>
            <a:r>
              <a:rPr lang="it-IT" sz="2800" dirty="0" smtClean="0"/>
              <a:t> </a:t>
            </a:r>
            <a:r>
              <a:rPr lang="it-IT" sz="2800" dirty="0"/>
              <a:t>yaitu angka </a:t>
            </a:r>
            <a:r>
              <a:rPr lang="id-ID" sz="2800" b="1" dirty="0" smtClean="0">
                <a:solidFill>
                  <a:srgbClr val="FF0000"/>
                </a:solidFill>
              </a:rPr>
              <a:t>5</a:t>
            </a:r>
            <a:endParaRPr lang="id-ID" sz="2800" b="1" dirty="0">
              <a:solidFill>
                <a:srgbClr val="FF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27584" y="4637454"/>
            <a:ext cx="252028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2800" dirty="0" smtClean="0"/>
              <a:t>Q3 </a:t>
            </a:r>
            <a:r>
              <a:rPr lang="id-ID" sz="2800" dirty="0"/>
              <a:t>=  </a:t>
            </a:r>
            <a:r>
              <a:rPr lang="id-ID" sz="2800" dirty="0" smtClean="0"/>
              <a:t>¾ (</a:t>
            </a:r>
            <a:r>
              <a:rPr lang="id-ID" sz="2800" dirty="0"/>
              <a:t>n+1)</a:t>
            </a:r>
            <a:br>
              <a:rPr lang="id-ID" sz="2800" dirty="0"/>
            </a:br>
            <a:r>
              <a:rPr lang="id-ID" sz="2800" dirty="0"/>
              <a:t>      =  ¾ </a:t>
            </a:r>
            <a:r>
              <a:rPr lang="id-ID" sz="2800" dirty="0" smtClean="0"/>
              <a:t>(</a:t>
            </a:r>
            <a:r>
              <a:rPr lang="id-ID" sz="2800" b="1" dirty="0" smtClean="0">
                <a:solidFill>
                  <a:srgbClr val="0070C0"/>
                </a:solidFill>
              </a:rPr>
              <a:t>7</a:t>
            </a:r>
            <a:r>
              <a:rPr lang="id-ID" sz="2800" dirty="0" smtClean="0"/>
              <a:t>+1</a:t>
            </a:r>
            <a:r>
              <a:rPr lang="id-ID" sz="2800" dirty="0"/>
              <a:t>)</a:t>
            </a:r>
            <a:br>
              <a:rPr lang="id-ID" sz="2800" dirty="0"/>
            </a:br>
            <a:r>
              <a:rPr lang="id-ID" sz="2800" dirty="0"/>
              <a:t>      =  ¾ </a:t>
            </a:r>
            <a:r>
              <a:rPr lang="id-ID" sz="2800" dirty="0" smtClean="0"/>
              <a:t>(8</a:t>
            </a:r>
            <a:r>
              <a:rPr lang="id-ID" sz="2800" dirty="0"/>
              <a:t>)</a:t>
            </a:r>
            <a:br>
              <a:rPr lang="id-ID" sz="2800" dirty="0"/>
            </a:br>
            <a:r>
              <a:rPr lang="id-ID" sz="2800" dirty="0"/>
              <a:t>      = </a:t>
            </a:r>
            <a:r>
              <a:rPr lang="id-ID" sz="2800" dirty="0" smtClean="0"/>
              <a:t> </a:t>
            </a:r>
            <a:r>
              <a:rPr lang="id-ID" sz="2800" b="1" dirty="0" smtClean="0"/>
              <a:t>6</a:t>
            </a:r>
            <a:endParaRPr lang="id-ID" sz="2800" b="1" dirty="0"/>
          </a:p>
        </p:txBody>
      </p:sp>
      <p:sp>
        <p:nvSpPr>
          <p:cNvPr id="9" name="TextBox 8"/>
          <p:cNvSpPr txBox="1"/>
          <p:nvPr/>
        </p:nvSpPr>
        <p:spPr>
          <a:xfrm>
            <a:off x="3995936" y="4637454"/>
            <a:ext cx="396044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800" dirty="0"/>
              <a:t>Berarti </a:t>
            </a:r>
            <a:r>
              <a:rPr lang="it-IT" sz="2800" dirty="0" smtClean="0"/>
              <a:t>Q</a:t>
            </a:r>
            <a:r>
              <a:rPr lang="id-ID" sz="2800" dirty="0" smtClean="0"/>
              <a:t>3</a:t>
            </a:r>
            <a:r>
              <a:rPr lang="it-IT" sz="2800" dirty="0" smtClean="0"/>
              <a:t> </a:t>
            </a:r>
            <a:r>
              <a:rPr lang="it-IT" sz="2800" dirty="0"/>
              <a:t>berada di </a:t>
            </a:r>
            <a:r>
              <a:rPr lang="id-ID" sz="2800" dirty="0" smtClean="0"/>
              <a:t>urutan</a:t>
            </a:r>
            <a:r>
              <a:rPr lang="it-IT" sz="2800" dirty="0" smtClean="0"/>
              <a:t> </a:t>
            </a:r>
            <a:r>
              <a:rPr lang="id-ID" sz="2800" dirty="0" smtClean="0"/>
              <a:t>ke-6,</a:t>
            </a:r>
            <a:r>
              <a:rPr lang="it-IT" sz="2800" dirty="0" smtClean="0"/>
              <a:t> </a:t>
            </a:r>
            <a:r>
              <a:rPr lang="it-IT" sz="2800" dirty="0"/>
              <a:t>yaitu angka </a:t>
            </a:r>
            <a:r>
              <a:rPr lang="id-ID" sz="2800" b="1" dirty="0" smtClean="0">
                <a:solidFill>
                  <a:srgbClr val="FF0000"/>
                </a:solidFill>
              </a:rPr>
              <a:t>7</a:t>
            </a:r>
            <a:endParaRPr lang="id-ID" sz="2800" b="1" dirty="0">
              <a:solidFill>
                <a:srgbClr val="FF0000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827584" y="1496823"/>
            <a:ext cx="6048672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d-ID" sz="2800" b="1" dirty="0"/>
              <a:t>Data: 5, 7, 4, 4, 6, 2, 8</a:t>
            </a:r>
            <a:r>
              <a:rPr lang="id-ID" sz="2800" dirty="0"/>
              <a:t>. </a:t>
            </a:r>
          </a:p>
          <a:p>
            <a:r>
              <a:rPr lang="id-ID" sz="2800" dirty="0"/>
              <a:t>U</a:t>
            </a:r>
            <a:r>
              <a:rPr lang="id-ID" sz="2800" dirty="0" smtClean="0"/>
              <a:t>rutkan </a:t>
            </a:r>
            <a:r>
              <a:rPr lang="id-ID" sz="2800" dirty="0"/>
              <a:t>data: 2, </a:t>
            </a:r>
            <a:r>
              <a:rPr lang="id-ID" sz="2800" b="1" dirty="0">
                <a:solidFill>
                  <a:srgbClr val="FF0000"/>
                </a:solidFill>
              </a:rPr>
              <a:t>4</a:t>
            </a:r>
            <a:r>
              <a:rPr lang="id-ID" sz="2800" dirty="0"/>
              <a:t>, 4, </a:t>
            </a:r>
            <a:r>
              <a:rPr lang="id-ID" sz="2800" b="1" dirty="0">
                <a:solidFill>
                  <a:srgbClr val="FF0000"/>
                </a:solidFill>
              </a:rPr>
              <a:t>5</a:t>
            </a:r>
            <a:r>
              <a:rPr lang="id-ID" sz="2800" dirty="0"/>
              <a:t>, 6, </a:t>
            </a:r>
            <a:r>
              <a:rPr lang="id-ID" sz="2800" b="1" dirty="0">
                <a:solidFill>
                  <a:srgbClr val="FF0000"/>
                </a:solidFill>
              </a:rPr>
              <a:t>7</a:t>
            </a:r>
            <a:r>
              <a:rPr lang="id-ID" sz="2800" dirty="0"/>
              <a:t>, 8</a:t>
            </a:r>
            <a:r>
              <a:rPr lang="id-ID" sz="2800" dirty="0" smtClean="0"/>
              <a:t>. -&gt; n = </a:t>
            </a:r>
            <a:r>
              <a:rPr lang="id-ID" sz="2800" b="1" dirty="0" smtClean="0">
                <a:solidFill>
                  <a:srgbClr val="0070C0"/>
                </a:solidFill>
              </a:rPr>
              <a:t>7</a:t>
            </a:r>
            <a:endParaRPr lang="id-ID" sz="28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694037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d-ID" b="1" dirty="0" smtClean="0"/>
              <a:t>Kuartil Data Tunggal</a:t>
            </a:r>
            <a:br>
              <a:rPr lang="id-ID" b="1" dirty="0" smtClean="0"/>
            </a:br>
            <a:r>
              <a:rPr lang="id-ID" sz="3600" b="1" dirty="0" smtClean="0"/>
              <a:t>(n Kecil dan Ganjil)</a:t>
            </a:r>
            <a:endParaRPr lang="id-ID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641379"/>
          </a:xfrm>
        </p:spPr>
        <p:txBody>
          <a:bodyPr>
            <a:normAutofit/>
          </a:bodyPr>
          <a:lstStyle/>
          <a:p>
            <a:r>
              <a:rPr lang="id-ID" sz="2800" dirty="0" smtClean="0"/>
              <a:t>Data: 5</a:t>
            </a:r>
            <a:r>
              <a:rPr lang="id-ID" sz="2800" dirty="0"/>
              <a:t>, 7, 4</a:t>
            </a:r>
            <a:r>
              <a:rPr lang="id-ID" sz="2800" dirty="0" smtClean="0"/>
              <a:t>, 6, 2. </a:t>
            </a:r>
          </a:p>
          <a:p>
            <a:r>
              <a:rPr lang="id-ID" sz="2800" dirty="0" smtClean="0"/>
              <a:t>Urutkan data: </a:t>
            </a:r>
            <a:r>
              <a:rPr lang="id-ID" sz="2800" dirty="0" smtClean="0">
                <a:solidFill>
                  <a:srgbClr val="0070C0"/>
                </a:solidFill>
              </a:rPr>
              <a:t>2</a:t>
            </a:r>
            <a:r>
              <a:rPr lang="id-ID" sz="2800" dirty="0" smtClean="0"/>
              <a:t>, </a:t>
            </a:r>
            <a:r>
              <a:rPr lang="id-ID" sz="2800" b="1" dirty="0" smtClean="0"/>
              <a:t>4</a:t>
            </a:r>
            <a:r>
              <a:rPr lang="id-ID" sz="2800" dirty="0" smtClean="0"/>
              <a:t>, </a:t>
            </a:r>
            <a:r>
              <a:rPr lang="id-ID" sz="2800" b="1" dirty="0" smtClean="0">
                <a:solidFill>
                  <a:srgbClr val="FF0000"/>
                </a:solidFill>
              </a:rPr>
              <a:t>5</a:t>
            </a:r>
            <a:r>
              <a:rPr lang="id-ID" sz="2800" dirty="0" smtClean="0"/>
              <a:t>, 6, </a:t>
            </a:r>
            <a:r>
              <a:rPr lang="id-ID" sz="2800" b="1" dirty="0" smtClean="0"/>
              <a:t>7</a:t>
            </a:r>
            <a:r>
              <a:rPr lang="id-ID" sz="2800" dirty="0" smtClean="0"/>
              <a:t>   -&gt; </a:t>
            </a:r>
            <a:r>
              <a:rPr lang="id-ID" sz="2800" b="1" dirty="0" smtClean="0"/>
              <a:t>n = </a:t>
            </a:r>
            <a:r>
              <a:rPr lang="id-ID" sz="2800" b="1" dirty="0" smtClean="0">
                <a:solidFill>
                  <a:srgbClr val="0070C0"/>
                </a:solidFill>
              </a:rPr>
              <a:t>5</a:t>
            </a:r>
          </a:p>
          <a:p>
            <a:r>
              <a:rPr lang="id-ID" sz="2800" dirty="0" smtClean="0"/>
              <a:t>Cari </a:t>
            </a:r>
            <a:r>
              <a:rPr lang="id-ID" sz="2800" dirty="0"/>
              <a:t>Q1, Q2 dan Q3 berdasarkan rumus </a:t>
            </a:r>
            <a:r>
              <a:rPr lang="id-ID" sz="2800" dirty="0" smtClean="0"/>
              <a:t>kuartil </a:t>
            </a:r>
            <a:r>
              <a:rPr lang="id-ID" sz="2800" dirty="0"/>
              <a:t>data tunggal</a:t>
            </a:r>
            <a:r>
              <a:rPr lang="id-ID" sz="2800" dirty="0" smtClean="0"/>
              <a:t>.</a:t>
            </a:r>
            <a:endParaRPr lang="id-ID" sz="2800" dirty="0"/>
          </a:p>
        </p:txBody>
      </p:sp>
      <p:sp>
        <p:nvSpPr>
          <p:cNvPr id="6" name="TextBox 5"/>
          <p:cNvSpPr txBox="1"/>
          <p:nvPr/>
        </p:nvSpPr>
        <p:spPr>
          <a:xfrm>
            <a:off x="827584" y="4149080"/>
            <a:ext cx="252028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2800" dirty="0"/>
              <a:t>Q1 =  ¼ (</a:t>
            </a:r>
            <a:r>
              <a:rPr lang="id-ID" sz="2800" b="1" dirty="0">
                <a:solidFill>
                  <a:srgbClr val="0070C0"/>
                </a:solidFill>
              </a:rPr>
              <a:t>n</a:t>
            </a:r>
            <a:r>
              <a:rPr lang="id-ID" sz="2800" dirty="0"/>
              <a:t>+1)</a:t>
            </a:r>
            <a:br>
              <a:rPr lang="id-ID" sz="2800" dirty="0"/>
            </a:br>
            <a:r>
              <a:rPr lang="id-ID" sz="2800" dirty="0"/>
              <a:t>      =  ¼ </a:t>
            </a:r>
            <a:r>
              <a:rPr lang="id-ID" sz="2800" dirty="0" smtClean="0"/>
              <a:t>(</a:t>
            </a:r>
            <a:r>
              <a:rPr lang="id-ID" sz="2800" b="1" dirty="0" smtClean="0">
                <a:solidFill>
                  <a:srgbClr val="0070C0"/>
                </a:solidFill>
              </a:rPr>
              <a:t>5</a:t>
            </a:r>
            <a:r>
              <a:rPr lang="id-ID" sz="2800" dirty="0" smtClean="0"/>
              <a:t>+1</a:t>
            </a:r>
            <a:r>
              <a:rPr lang="id-ID" sz="2800" dirty="0"/>
              <a:t>)</a:t>
            </a:r>
            <a:br>
              <a:rPr lang="id-ID" sz="2800" dirty="0"/>
            </a:br>
            <a:r>
              <a:rPr lang="id-ID" sz="2800" dirty="0"/>
              <a:t>      =  ¼ </a:t>
            </a:r>
            <a:r>
              <a:rPr lang="id-ID" sz="2800" dirty="0" smtClean="0"/>
              <a:t>(6)</a:t>
            </a:r>
            <a:r>
              <a:rPr lang="id-ID" sz="2800" dirty="0"/>
              <a:t/>
            </a:r>
            <a:br>
              <a:rPr lang="id-ID" sz="2800" dirty="0"/>
            </a:br>
            <a:r>
              <a:rPr lang="id-ID" sz="2800" dirty="0"/>
              <a:t>      = </a:t>
            </a:r>
            <a:r>
              <a:rPr lang="id-ID" sz="2800" dirty="0" smtClean="0"/>
              <a:t>1½</a:t>
            </a:r>
            <a:r>
              <a:rPr lang="id-ID" sz="2800" b="1" dirty="0" smtClean="0"/>
              <a:t>   </a:t>
            </a:r>
            <a:endParaRPr lang="id-ID" sz="28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3995936" y="4149080"/>
            <a:ext cx="396044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800" dirty="0"/>
              <a:t>Berarti Q1 berada di </a:t>
            </a:r>
            <a:r>
              <a:rPr lang="id-ID" sz="2800" dirty="0" smtClean="0"/>
              <a:t>urutan ke-1½.</a:t>
            </a:r>
          </a:p>
          <a:p>
            <a:r>
              <a:rPr lang="id-ID" sz="2800" dirty="0" smtClean="0"/>
              <a:t>Nilai Q1 = </a:t>
            </a:r>
            <a:r>
              <a:rPr lang="id-ID" sz="2800" dirty="0" smtClean="0">
                <a:solidFill>
                  <a:srgbClr val="0070C0"/>
                </a:solidFill>
              </a:rPr>
              <a:t>2</a:t>
            </a:r>
            <a:r>
              <a:rPr lang="id-ID" sz="2800" dirty="0" smtClean="0"/>
              <a:t> + (4-2)/2</a:t>
            </a:r>
          </a:p>
          <a:p>
            <a:r>
              <a:rPr lang="id-ID" sz="2800" dirty="0" smtClean="0"/>
              <a:t>               = 2 + 1 </a:t>
            </a:r>
          </a:p>
          <a:p>
            <a:r>
              <a:rPr lang="id-ID" sz="2800" dirty="0"/>
              <a:t> </a:t>
            </a:r>
            <a:r>
              <a:rPr lang="id-ID" sz="2800" dirty="0" smtClean="0"/>
              <a:t>              = 3</a:t>
            </a:r>
          </a:p>
        </p:txBody>
      </p:sp>
    </p:spTree>
    <p:extLst>
      <p:ext uri="{BB962C8B-B14F-4D97-AF65-F5344CB8AC3E}">
        <p14:creationId xmlns:p14="http://schemas.microsoft.com/office/powerpoint/2010/main" val="7244523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94122"/>
          </a:xfrm>
        </p:spPr>
        <p:txBody>
          <a:bodyPr>
            <a:normAutofit fontScale="90000"/>
          </a:bodyPr>
          <a:lstStyle/>
          <a:p>
            <a:r>
              <a:rPr lang="id-ID" sz="3600" b="1" dirty="0" smtClean="0"/>
              <a:t>Kuartil Data Tunggal</a:t>
            </a:r>
            <a:br>
              <a:rPr lang="id-ID" sz="3600" b="1" dirty="0" smtClean="0"/>
            </a:br>
            <a:r>
              <a:rPr lang="id-ID" sz="3600" b="1" dirty="0" smtClean="0"/>
              <a:t>(n Kecil dan Genap)</a:t>
            </a:r>
            <a:endParaRPr lang="id-ID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323583"/>
            <a:ext cx="8229600" cy="4641379"/>
          </a:xfrm>
        </p:spPr>
        <p:txBody>
          <a:bodyPr>
            <a:normAutofit/>
          </a:bodyPr>
          <a:lstStyle/>
          <a:p>
            <a:r>
              <a:rPr lang="id-ID" sz="2800" b="1" dirty="0"/>
              <a:t>Kuartil data </a:t>
            </a:r>
            <a:r>
              <a:rPr lang="id-ID" sz="2800" b="1" dirty="0" smtClean="0"/>
              <a:t>tunggal</a:t>
            </a:r>
            <a:endParaRPr lang="id-ID" sz="2800" b="1" dirty="0">
              <a:solidFill>
                <a:srgbClr val="0070C0"/>
              </a:solidFill>
            </a:endParaRPr>
          </a:p>
          <a:p>
            <a:r>
              <a:rPr lang="id-ID" sz="2800" b="1" dirty="0" smtClean="0"/>
              <a:t>Data: </a:t>
            </a:r>
            <a:r>
              <a:rPr lang="id-ID" sz="2800" dirty="0" smtClean="0"/>
              <a:t>3 1 3 3 4 7 5 6 6</a:t>
            </a:r>
            <a:endParaRPr lang="id-ID" sz="2800" dirty="0"/>
          </a:p>
          <a:p>
            <a:r>
              <a:rPr lang="id-ID" sz="2800" b="1" dirty="0" smtClean="0"/>
              <a:t>U</a:t>
            </a:r>
            <a:r>
              <a:rPr lang="id-ID" sz="2800" dirty="0" smtClean="0"/>
              <a:t>rutkan data: 1 </a:t>
            </a:r>
            <a:r>
              <a:rPr lang="id-ID" sz="2800" b="1" dirty="0" smtClean="0">
                <a:solidFill>
                  <a:srgbClr val="FF0000"/>
                </a:solidFill>
              </a:rPr>
              <a:t>3 3</a:t>
            </a:r>
            <a:r>
              <a:rPr lang="id-ID" sz="2800" dirty="0" smtClean="0"/>
              <a:t> 4 5 6 6 7  -&gt; </a:t>
            </a:r>
            <a:r>
              <a:rPr lang="id-ID" sz="2800" b="1" dirty="0" smtClean="0"/>
              <a:t>n = </a:t>
            </a:r>
            <a:r>
              <a:rPr lang="id-ID" sz="2800" b="1" dirty="0" smtClean="0">
                <a:solidFill>
                  <a:srgbClr val="0070C0"/>
                </a:solidFill>
              </a:rPr>
              <a:t>8</a:t>
            </a:r>
            <a:endParaRPr lang="id-ID" sz="2800" b="1" dirty="0">
              <a:solidFill>
                <a:srgbClr val="0070C0"/>
              </a:solidFill>
            </a:endParaRPr>
          </a:p>
          <a:p>
            <a:r>
              <a:rPr lang="id-ID" sz="2800" dirty="0" smtClean="0"/>
              <a:t>Cari </a:t>
            </a:r>
            <a:r>
              <a:rPr lang="id-ID" sz="2800" dirty="0"/>
              <a:t>Q1, Q2 dan Q3 berdasarkan rumus </a:t>
            </a:r>
            <a:r>
              <a:rPr lang="id-ID" sz="2800" dirty="0" smtClean="0"/>
              <a:t>kuartil </a:t>
            </a:r>
            <a:r>
              <a:rPr lang="id-ID" sz="2800" dirty="0"/>
              <a:t>data tunggal</a:t>
            </a:r>
            <a:r>
              <a:rPr lang="id-ID" sz="2800" dirty="0" smtClean="0"/>
              <a:t>.</a:t>
            </a:r>
            <a:endParaRPr lang="id-ID" sz="2800" dirty="0"/>
          </a:p>
        </p:txBody>
      </p:sp>
      <p:sp>
        <p:nvSpPr>
          <p:cNvPr id="6" name="TextBox 5"/>
          <p:cNvSpPr txBox="1"/>
          <p:nvPr/>
        </p:nvSpPr>
        <p:spPr>
          <a:xfrm>
            <a:off x="611560" y="4149080"/>
            <a:ext cx="3384376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800" dirty="0"/>
              <a:t>Q1 =  ¼ (n+1)</a:t>
            </a:r>
            <a:br>
              <a:rPr lang="pt-BR" sz="2800" dirty="0"/>
            </a:br>
            <a:r>
              <a:rPr lang="id-ID" sz="2800" dirty="0" smtClean="0"/>
              <a:t>       </a:t>
            </a:r>
            <a:r>
              <a:rPr lang="pt-BR" sz="2800" dirty="0" smtClean="0"/>
              <a:t>=</a:t>
            </a:r>
            <a:r>
              <a:rPr lang="pt-BR" sz="2800" dirty="0"/>
              <a:t>  ¼ (</a:t>
            </a:r>
            <a:r>
              <a:rPr lang="pt-BR" sz="2800" dirty="0">
                <a:solidFill>
                  <a:srgbClr val="0070C0"/>
                </a:solidFill>
              </a:rPr>
              <a:t>8</a:t>
            </a:r>
            <a:r>
              <a:rPr lang="pt-BR" sz="2800" dirty="0"/>
              <a:t>+1)</a:t>
            </a:r>
            <a:br>
              <a:rPr lang="pt-BR" sz="2800" dirty="0"/>
            </a:br>
            <a:r>
              <a:rPr lang="id-ID" sz="2800" dirty="0" smtClean="0"/>
              <a:t>       </a:t>
            </a:r>
            <a:r>
              <a:rPr lang="pt-BR" sz="2800" dirty="0" smtClean="0"/>
              <a:t>=</a:t>
            </a:r>
            <a:r>
              <a:rPr lang="pt-BR" sz="2800" dirty="0"/>
              <a:t>  ¼ (9)</a:t>
            </a:r>
            <a:br>
              <a:rPr lang="pt-BR" sz="2800" dirty="0"/>
            </a:br>
            <a:r>
              <a:rPr lang="id-ID" sz="2800" dirty="0" smtClean="0"/>
              <a:t>       </a:t>
            </a:r>
            <a:r>
              <a:rPr lang="pt-BR" sz="2800" dirty="0" smtClean="0"/>
              <a:t>= </a:t>
            </a:r>
            <a:r>
              <a:rPr lang="pt-BR" sz="2800" dirty="0"/>
              <a:t>2,</a:t>
            </a:r>
            <a:r>
              <a:rPr lang="pt-BR" sz="2800" b="1" dirty="0"/>
              <a:t>25</a:t>
            </a:r>
            <a:r>
              <a:rPr lang="pt-BR" sz="2800" dirty="0"/>
              <a:t> → Posisi </a:t>
            </a:r>
            <a:endParaRPr lang="id-ID" sz="2800" dirty="0" smtClean="0"/>
          </a:p>
          <a:p>
            <a:r>
              <a:rPr lang="id-ID" sz="2800" dirty="0"/>
              <a:t> </a:t>
            </a:r>
            <a:r>
              <a:rPr lang="id-ID" sz="2800" dirty="0" smtClean="0"/>
              <a:t>         </a:t>
            </a:r>
            <a:r>
              <a:rPr lang="pt-BR" sz="2800" dirty="0" smtClean="0"/>
              <a:t>diantara </a:t>
            </a:r>
            <a:r>
              <a:rPr lang="pt-BR" sz="2800" dirty="0"/>
              <a:t>2 dan 3</a:t>
            </a:r>
            <a:endParaRPr lang="id-ID" sz="28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4139952" y="4149080"/>
            <a:ext cx="4464496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800" dirty="0"/>
              <a:t>Berarti Q1 berada di </a:t>
            </a:r>
            <a:r>
              <a:rPr lang="id-ID" sz="2800" dirty="0" smtClean="0"/>
              <a:t>antara urutan ke-</a:t>
            </a:r>
            <a:r>
              <a:rPr lang="it-IT" sz="2800" dirty="0" smtClean="0"/>
              <a:t>2</a:t>
            </a:r>
            <a:r>
              <a:rPr lang="id-ID" sz="2800" dirty="0" smtClean="0"/>
              <a:t> dan 3, maka </a:t>
            </a:r>
            <a:r>
              <a:rPr lang="it-IT" sz="2800" dirty="0" smtClean="0"/>
              <a:t>n</a:t>
            </a:r>
            <a:r>
              <a:rPr lang="id-ID" sz="2800" dirty="0" smtClean="0"/>
              <a:t>ilai Q1 = </a:t>
            </a:r>
            <a:r>
              <a:rPr lang="it-IT" sz="2800" dirty="0" smtClean="0">
                <a:solidFill>
                  <a:srgbClr val="FF0000"/>
                </a:solidFill>
              </a:rPr>
              <a:t>3</a:t>
            </a:r>
            <a:r>
              <a:rPr lang="it-IT" sz="2800" dirty="0" smtClean="0"/>
              <a:t>+</a:t>
            </a:r>
            <a:r>
              <a:rPr lang="id-ID" sz="2800" dirty="0" smtClean="0"/>
              <a:t> </a:t>
            </a:r>
            <a:r>
              <a:rPr lang="id-ID" sz="2800" dirty="0" smtClean="0">
                <a:solidFill>
                  <a:srgbClr val="FF0000"/>
                </a:solidFill>
              </a:rPr>
              <a:t>(3-3)/2</a:t>
            </a:r>
            <a:r>
              <a:rPr lang="it-IT" sz="2800" dirty="0" smtClean="0"/>
              <a:t> </a:t>
            </a:r>
            <a:r>
              <a:rPr lang="it-IT" sz="2800" dirty="0"/>
              <a:t>= 3</a:t>
            </a:r>
            <a:r>
              <a:rPr lang="id-ID" sz="2800" dirty="0" smtClean="0"/>
              <a:t>.</a:t>
            </a:r>
            <a:endParaRPr lang="id-ID" sz="28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54347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>
            <a:normAutofit fontScale="90000"/>
          </a:bodyPr>
          <a:lstStyle/>
          <a:p>
            <a:r>
              <a:rPr lang="id-ID" sz="3600" b="1" dirty="0" smtClean="0"/>
              <a:t>Kuartil Data Tunggal</a:t>
            </a:r>
            <a:br>
              <a:rPr lang="id-ID" sz="3600" b="1" dirty="0" smtClean="0"/>
            </a:br>
            <a:r>
              <a:rPr lang="id-ID" sz="3600" b="1" dirty="0" smtClean="0"/>
              <a:t>(n Kecil dan Genap)</a:t>
            </a:r>
            <a:endParaRPr lang="id-ID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544616"/>
          </a:xfrm>
        </p:spPr>
        <p:txBody>
          <a:bodyPr>
            <a:normAutofit/>
          </a:bodyPr>
          <a:lstStyle/>
          <a:p>
            <a:r>
              <a:rPr lang="id-ID" sz="2400" b="1" dirty="0" smtClean="0"/>
              <a:t>Data: 3 1 3 3 4 7 5 6 6</a:t>
            </a:r>
            <a:endParaRPr lang="id-ID" sz="2400" b="1" dirty="0"/>
          </a:p>
          <a:p>
            <a:r>
              <a:rPr lang="id-ID" sz="2400" b="1" dirty="0" smtClean="0"/>
              <a:t>Urutkan data: 1 </a:t>
            </a:r>
            <a:r>
              <a:rPr lang="id-ID" sz="2400" b="1" dirty="0" smtClean="0">
                <a:solidFill>
                  <a:srgbClr val="002060"/>
                </a:solidFill>
              </a:rPr>
              <a:t>3 3 </a:t>
            </a:r>
            <a:r>
              <a:rPr lang="id-ID" sz="2400" b="1" dirty="0" smtClean="0">
                <a:solidFill>
                  <a:srgbClr val="0070C0"/>
                </a:solidFill>
              </a:rPr>
              <a:t>4 5</a:t>
            </a:r>
            <a:r>
              <a:rPr lang="id-ID" sz="2400" b="1" dirty="0" smtClean="0"/>
              <a:t> </a:t>
            </a:r>
            <a:r>
              <a:rPr lang="id-ID" sz="2400" b="1" dirty="0" smtClean="0">
                <a:solidFill>
                  <a:srgbClr val="00B050"/>
                </a:solidFill>
              </a:rPr>
              <a:t>6 6</a:t>
            </a:r>
            <a:r>
              <a:rPr lang="id-ID" sz="2400" b="1" dirty="0" smtClean="0"/>
              <a:t> 7  -&gt; n = </a:t>
            </a:r>
            <a:r>
              <a:rPr lang="id-ID" sz="2400" b="1" dirty="0" smtClean="0">
                <a:solidFill>
                  <a:srgbClr val="0070C0"/>
                </a:solidFill>
              </a:rPr>
              <a:t>8</a:t>
            </a:r>
            <a:endParaRPr lang="id-ID" sz="2400" b="1" dirty="0">
              <a:solidFill>
                <a:srgbClr val="0070C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67544" y="1988840"/>
            <a:ext cx="3672408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800" dirty="0" smtClean="0"/>
              <a:t>Q</a:t>
            </a:r>
            <a:r>
              <a:rPr lang="id-ID" sz="2800" dirty="0" smtClean="0"/>
              <a:t>2</a:t>
            </a:r>
            <a:r>
              <a:rPr lang="pt-BR" sz="2800" dirty="0" smtClean="0"/>
              <a:t> </a:t>
            </a:r>
            <a:r>
              <a:rPr lang="pt-BR" sz="2800" dirty="0"/>
              <a:t>=  </a:t>
            </a:r>
            <a:r>
              <a:rPr lang="id-ID" sz="2800" dirty="0" smtClean="0"/>
              <a:t>½ </a:t>
            </a:r>
            <a:r>
              <a:rPr lang="pt-BR" sz="2800" dirty="0" smtClean="0"/>
              <a:t>(</a:t>
            </a:r>
            <a:r>
              <a:rPr lang="pt-BR" sz="2800" dirty="0"/>
              <a:t>n+1)</a:t>
            </a:r>
            <a:br>
              <a:rPr lang="pt-BR" sz="2800" dirty="0"/>
            </a:br>
            <a:r>
              <a:rPr lang="id-ID" sz="2800" dirty="0" smtClean="0"/>
              <a:t>      </a:t>
            </a:r>
            <a:r>
              <a:rPr lang="pt-BR" sz="2800" dirty="0" smtClean="0"/>
              <a:t>=</a:t>
            </a:r>
            <a:r>
              <a:rPr lang="pt-BR" sz="2800" dirty="0"/>
              <a:t>  </a:t>
            </a:r>
            <a:r>
              <a:rPr lang="id-ID" sz="2800" dirty="0" smtClean="0"/>
              <a:t>½ </a:t>
            </a:r>
            <a:r>
              <a:rPr lang="pt-BR" sz="2800" dirty="0" smtClean="0"/>
              <a:t>(</a:t>
            </a:r>
            <a:r>
              <a:rPr lang="pt-BR" sz="2800" b="1" dirty="0">
                <a:solidFill>
                  <a:srgbClr val="0070C0"/>
                </a:solidFill>
              </a:rPr>
              <a:t>8</a:t>
            </a:r>
            <a:r>
              <a:rPr lang="pt-BR" sz="2800" dirty="0"/>
              <a:t>+1)</a:t>
            </a:r>
            <a:br>
              <a:rPr lang="pt-BR" sz="2800" dirty="0"/>
            </a:br>
            <a:r>
              <a:rPr lang="pt-BR" sz="2800" dirty="0" smtClean="0"/>
              <a:t> </a:t>
            </a:r>
            <a:r>
              <a:rPr lang="id-ID" sz="2800" dirty="0" smtClean="0"/>
              <a:t>     </a:t>
            </a:r>
            <a:r>
              <a:rPr lang="pt-BR" sz="2800" dirty="0" smtClean="0"/>
              <a:t>=</a:t>
            </a:r>
            <a:r>
              <a:rPr lang="pt-BR" sz="2800" dirty="0"/>
              <a:t>  </a:t>
            </a:r>
            <a:r>
              <a:rPr lang="id-ID" sz="2800" dirty="0"/>
              <a:t>½ </a:t>
            </a:r>
            <a:r>
              <a:rPr lang="pt-BR" sz="2800" dirty="0" smtClean="0"/>
              <a:t>(</a:t>
            </a:r>
            <a:r>
              <a:rPr lang="pt-BR" sz="2800" dirty="0"/>
              <a:t>9)</a:t>
            </a:r>
            <a:br>
              <a:rPr lang="pt-BR" sz="2800" dirty="0"/>
            </a:br>
            <a:r>
              <a:rPr lang="id-ID" sz="2800" dirty="0"/>
              <a:t> </a:t>
            </a:r>
            <a:r>
              <a:rPr lang="id-ID" sz="2800" dirty="0" smtClean="0"/>
              <a:t>     </a:t>
            </a:r>
            <a:r>
              <a:rPr lang="pt-BR" sz="2800" dirty="0" smtClean="0"/>
              <a:t>= </a:t>
            </a:r>
            <a:r>
              <a:rPr lang="id-ID" sz="2800" dirty="0"/>
              <a:t>4</a:t>
            </a:r>
            <a:r>
              <a:rPr lang="pt-BR" sz="2800" dirty="0" smtClean="0"/>
              <a:t>,5 </a:t>
            </a:r>
            <a:r>
              <a:rPr lang="pt-BR" sz="2800" dirty="0"/>
              <a:t>→ </a:t>
            </a:r>
            <a:r>
              <a:rPr lang="id-ID" sz="2800" dirty="0" smtClean="0"/>
              <a:t>Letak </a:t>
            </a:r>
          </a:p>
          <a:p>
            <a:r>
              <a:rPr lang="id-ID" sz="2800" dirty="0"/>
              <a:t> </a:t>
            </a:r>
            <a:r>
              <a:rPr lang="id-ID" sz="2800" dirty="0" smtClean="0"/>
              <a:t>        </a:t>
            </a:r>
            <a:r>
              <a:rPr lang="pt-BR" sz="2800" dirty="0" smtClean="0"/>
              <a:t>diantara </a:t>
            </a:r>
            <a:r>
              <a:rPr lang="id-ID" sz="2800" b="1" dirty="0" smtClean="0">
                <a:solidFill>
                  <a:srgbClr val="0070C0"/>
                </a:solidFill>
              </a:rPr>
              <a:t>4</a:t>
            </a:r>
            <a:r>
              <a:rPr lang="id-ID" sz="2800" dirty="0" smtClean="0"/>
              <a:t> </a:t>
            </a:r>
            <a:r>
              <a:rPr lang="pt-BR" sz="2800" dirty="0" smtClean="0"/>
              <a:t>dan </a:t>
            </a:r>
            <a:r>
              <a:rPr lang="id-ID" sz="2800" b="1" dirty="0" smtClean="0">
                <a:solidFill>
                  <a:srgbClr val="0070C0"/>
                </a:solidFill>
              </a:rPr>
              <a:t>5</a:t>
            </a:r>
            <a:endParaRPr lang="id-ID" sz="2800" b="1" dirty="0">
              <a:solidFill>
                <a:srgbClr val="0070C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355976" y="2219385"/>
            <a:ext cx="4464496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800" dirty="0"/>
              <a:t>Berarti </a:t>
            </a:r>
            <a:r>
              <a:rPr lang="it-IT" sz="2800" dirty="0" smtClean="0"/>
              <a:t>Q</a:t>
            </a:r>
            <a:r>
              <a:rPr lang="id-ID" sz="2800" dirty="0" smtClean="0"/>
              <a:t>2</a:t>
            </a:r>
            <a:r>
              <a:rPr lang="it-IT" sz="2800" dirty="0" smtClean="0"/>
              <a:t> </a:t>
            </a:r>
            <a:r>
              <a:rPr lang="it-IT" sz="2800" dirty="0"/>
              <a:t>berada di </a:t>
            </a:r>
            <a:r>
              <a:rPr lang="id-ID" sz="2800" dirty="0" smtClean="0"/>
              <a:t>antara urutan ke-4 dan 5, maka </a:t>
            </a:r>
            <a:r>
              <a:rPr lang="it-IT" sz="2800" dirty="0" smtClean="0"/>
              <a:t>n</a:t>
            </a:r>
            <a:r>
              <a:rPr lang="id-ID" sz="2800" dirty="0" smtClean="0"/>
              <a:t>ilai Q2 = </a:t>
            </a:r>
            <a:r>
              <a:rPr lang="it-IT" sz="2800" dirty="0" smtClean="0"/>
              <a:t>(</a:t>
            </a:r>
            <a:r>
              <a:rPr lang="id-ID" sz="2800" b="1" dirty="0" smtClean="0">
                <a:solidFill>
                  <a:srgbClr val="0070C0"/>
                </a:solidFill>
              </a:rPr>
              <a:t>4</a:t>
            </a:r>
            <a:r>
              <a:rPr lang="it-IT" sz="2800" dirty="0" smtClean="0"/>
              <a:t>+</a:t>
            </a:r>
            <a:r>
              <a:rPr lang="id-ID" sz="2800" b="1" dirty="0" smtClean="0">
                <a:solidFill>
                  <a:srgbClr val="0070C0"/>
                </a:solidFill>
              </a:rPr>
              <a:t>5</a:t>
            </a:r>
            <a:r>
              <a:rPr lang="it-IT" sz="2800" dirty="0" smtClean="0"/>
              <a:t>)/</a:t>
            </a:r>
            <a:r>
              <a:rPr lang="it-IT" sz="2800" dirty="0"/>
              <a:t>2 = </a:t>
            </a:r>
            <a:r>
              <a:rPr lang="id-ID" sz="2800" b="1" dirty="0" smtClean="0"/>
              <a:t>4,5.</a:t>
            </a:r>
            <a:endParaRPr lang="id-ID" sz="2800" b="1" dirty="0">
              <a:solidFill>
                <a:srgbClr val="FF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67544" y="4221088"/>
            <a:ext cx="3672408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800" dirty="0" smtClean="0"/>
              <a:t>Q</a:t>
            </a:r>
            <a:r>
              <a:rPr lang="id-ID" sz="2800" dirty="0" smtClean="0"/>
              <a:t>3</a:t>
            </a:r>
            <a:r>
              <a:rPr lang="pt-BR" sz="2800" dirty="0" smtClean="0"/>
              <a:t> </a:t>
            </a:r>
            <a:r>
              <a:rPr lang="pt-BR" sz="2800" dirty="0"/>
              <a:t>=  </a:t>
            </a:r>
            <a:r>
              <a:rPr lang="id-ID" sz="2800" dirty="0" smtClean="0"/>
              <a:t>¾ </a:t>
            </a:r>
            <a:r>
              <a:rPr lang="pt-BR" sz="2800" dirty="0" smtClean="0"/>
              <a:t>(</a:t>
            </a:r>
            <a:r>
              <a:rPr lang="pt-BR" sz="2800" dirty="0"/>
              <a:t>n+1)</a:t>
            </a:r>
            <a:br>
              <a:rPr lang="pt-BR" sz="2800" dirty="0"/>
            </a:br>
            <a:r>
              <a:rPr lang="id-ID" sz="2800" dirty="0" smtClean="0"/>
              <a:t>       </a:t>
            </a:r>
            <a:r>
              <a:rPr lang="pt-BR" sz="2800" dirty="0" smtClean="0"/>
              <a:t>=</a:t>
            </a:r>
            <a:r>
              <a:rPr lang="pt-BR" sz="2800" dirty="0"/>
              <a:t>  </a:t>
            </a:r>
            <a:r>
              <a:rPr lang="id-ID" sz="2800" dirty="0" smtClean="0"/>
              <a:t>¾ (</a:t>
            </a:r>
            <a:r>
              <a:rPr lang="pt-BR" sz="2800" b="1" dirty="0" smtClean="0">
                <a:solidFill>
                  <a:srgbClr val="0070C0"/>
                </a:solidFill>
              </a:rPr>
              <a:t>8</a:t>
            </a:r>
            <a:r>
              <a:rPr lang="pt-BR" sz="2800" dirty="0" smtClean="0"/>
              <a:t>+1</a:t>
            </a:r>
            <a:r>
              <a:rPr lang="pt-BR" sz="2800" dirty="0"/>
              <a:t>)</a:t>
            </a:r>
            <a:br>
              <a:rPr lang="pt-BR" sz="2800" dirty="0"/>
            </a:br>
            <a:r>
              <a:rPr lang="pt-BR" sz="2800" dirty="0" smtClean="0"/>
              <a:t> </a:t>
            </a:r>
            <a:r>
              <a:rPr lang="id-ID" sz="2800" dirty="0" smtClean="0"/>
              <a:t>      </a:t>
            </a:r>
            <a:r>
              <a:rPr lang="pt-BR" sz="2800" dirty="0" smtClean="0"/>
              <a:t>=</a:t>
            </a:r>
            <a:r>
              <a:rPr lang="pt-BR" sz="2800" dirty="0"/>
              <a:t>  </a:t>
            </a:r>
            <a:r>
              <a:rPr lang="id-ID" sz="2800" dirty="0" smtClean="0"/>
              <a:t>¾ </a:t>
            </a:r>
            <a:r>
              <a:rPr lang="pt-BR" sz="2800" dirty="0" smtClean="0"/>
              <a:t>(9</a:t>
            </a:r>
            <a:r>
              <a:rPr lang="pt-BR" sz="2800" dirty="0"/>
              <a:t>)</a:t>
            </a:r>
            <a:br>
              <a:rPr lang="pt-BR" sz="2800" dirty="0"/>
            </a:br>
            <a:r>
              <a:rPr lang="id-ID" sz="2800" dirty="0" smtClean="0"/>
              <a:t>       </a:t>
            </a:r>
            <a:r>
              <a:rPr lang="pt-BR" sz="2800" dirty="0" smtClean="0"/>
              <a:t>= </a:t>
            </a:r>
            <a:r>
              <a:rPr lang="id-ID" sz="2800" dirty="0" smtClean="0"/>
              <a:t>6,</a:t>
            </a:r>
            <a:r>
              <a:rPr lang="id-ID" sz="2800" dirty="0" smtClean="0">
                <a:solidFill>
                  <a:srgbClr val="FF0000"/>
                </a:solidFill>
              </a:rPr>
              <a:t>75</a:t>
            </a:r>
            <a:r>
              <a:rPr lang="pt-BR" sz="2800" dirty="0" smtClean="0"/>
              <a:t>→ </a:t>
            </a:r>
            <a:r>
              <a:rPr lang="id-ID" sz="2800" dirty="0" smtClean="0"/>
              <a:t>Letak     </a:t>
            </a:r>
          </a:p>
          <a:p>
            <a:r>
              <a:rPr lang="id-ID" sz="2800" dirty="0"/>
              <a:t> </a:t>
            </a:r>
            <a:r>
              <a:rPr lang="id-ID" sz="2800" dirty="0" smtClean="0"/>
              <a:t>         </a:t>
            </a:r>
            <a:r>
              <a:rPr lang="pt-BR" sz="2800" dirty="0" smtClean="0"/>
              <a:t>diantara </a:t>
            </a:r>
            <a:r>
              <a:rPr lang="id-ID" sz="2800" b="1" dirty="0" smtClean="0">
                <a:solidFill>
                  <a:srgbClr val="00B050"/>
                </a:solidFill>
              </a:rPr>
              <a:t>6</a:t>
            </a:r>
            <a:r>
              <a:rPr lang="id-ID" sz="2800" dirty="0" smtClean="0"/>
              <a:t> </a:t>
            </a:r>
            <a:r>
              <a:rPr lang="pt-BR" sz="2800" dirty="0" smtClean="0"/>
              <a:t>dan </a:t>
            </a:r>
            <a:r>
              <a:rPr lang="id-ID" sz="2800" b="1" dirty="0" smtClean="0">
                <a:solidFill>
                  <a:srgbClr val="00B050"/>
                </a:solidFill>
              </a:rPr>
              <a:t>7</a:t>
            </a:r>
            <a:endParaRPr lang="id-ID" sz="2800" b="1" dirty="0">
              <a:solidFill>
                <a:srgbClr val="00B05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355976" y="4451633"/>
            <a:ext cx="4464496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800" dirty="0"/>
              <a:t>Berarti </a:t>
            </a:r>
            <a:r>
              <a:rPr lang="it-IT" sz="2800" dirty="0" smtClean="0"/>
              <a:t>Q</a:t>
            </a:r>
            <a:r>
              <a:rPr lang="id-ID" sz="2800" dirty="0" smtClean="0"/>
              <a:t>3</a:t>
            </a:r>
            <a:r>
              <a:rPr lang="it-IT" sz="2800" dirty="0" smtClean="0"/>
              <a:t> </a:t>
            </a:r>
            <a:r>
              <a:rPr lang="it-IT" sz="2800" dirty="0"/>
              <a:t>berada di </a:t>
            </a:r>
            <a:r>
              <a:rPr lang="id-ID" sz="2800" dirty="0" smtClean="0"/>
              <a:t>antara urutan ke-6 dan 7, maka nilai Q3 = </a:t>
            </a:r>
            <a:r>
              <a:rPr lang="id-ID" sz="2800" b="1" dirty="0" smtClean="0">
                <a:solidFill>
                  <a:srgbClr val="00B050"/>
                </a:solidFill>
              </a:rPr>
              <a:t>6</a:t>
            </a:r>
            <a:r>
              <a:rPr lang="it-IT" sz="2800" dirty="0" smtClean="0"/>
              <a:t>+</a:t>
            </a:r>
            <a:r>
              <a:rPr lang="id-ID" sz="2800" dirty="0" smtClean="0"/>
              <a:t> (</a:t>
            </a:r>
            <a:r>
              <a:rPr lang="id-ID" sz="2800" b="1" dirty="0" smtClean="0">
                <a:solidFill>
                  <a:srgbClr val="00B050"/>
                </a:solidFill>
              </a:rPr>
              <a:t>6-6</a:t>
            </a:r>
            <a:r>
              <a:rPr lang="it-IT" sz="2800" dirty="0" smtClean="0"/>
              <a:t>)</a:t>
            </a:r>
            <a:r>
              <a:rPr lang="id-ID" sz="2800" dirty="0" smtClean="0"/>
              <a:t>/2</a:t>
            </a:r>
            <a:r>
              <a:rPr lang="it-IT" sz="2800" dirty="0" smtClean="0"/>
              <a:t> = </a:t>
            </a:r>
            <a:r>
              <a:rPr lang="id-ID" sz="2800" b="1" dirty="0" smtClean="0"/>
              <a:t>6.</a:t>
            </a:r>
            <a:endParaRPr lang="id-ID" sz="28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49808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1999</TotalTime>
  <Words>2213</Words>
  <Application>Microsoft Office PowerPoint</Application>
  <PresentationFormat>On-screen Show (4:3)</PresentationFormat>
  <Paragraphs>184</Paragraphs>
  <Slides>16</Slides>
  <Notes>14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Office Theme</vt:lpstr>
      <vt:lpstr>PEMUSATAN  KUARTIL, DESIL &amp; PERSENTIL</vt:lpstr>
      <vt:lpstr>Kuartil, Desil, dan Persentil</vt:lpstr>
      <vt:lpstr>Kuartil Data Tunggal</vt:lpstr>
      <vt:lpstr>Kuartil Data Tunggal</vt:lpstr>
      <vt:lpstr>Kuartil Data Tunggal (n Kecil dan Ganjil)</vt:lpstr>
      <vt:lpstr>Kuartil Data Tunggal (n Kecil dan Ganjil)</vt:lpstr>
      <vt:lpstr>Kuartil Data Tunggal (n Kecil dan Ganjil)</vt:lpstr>
      <vt:lpstr>Kuartil Data Tunggal (n Kecil dan Genap)</vt:lpstr>
      <vt:lpstr>Kuartil Data Tunggal (n Kecil dan Genap)</vt:lpstr>
      <vt:lpstr>Kuartil Data Tunggal (Jumlah n Kecil)</vt:lpstr>
      <vt:lpstr>Kuartil Data Tunggal (Jumlah n Kecil)</vt:lpstr>
      <vt:lpstr>Desil Data Tunggal</vt:lpstr>
      <vt:lpstr>Desil Data Tunggal</vt:lpstr>
      <vt:lpstr>Persentil</vt:lpstr>
      <vt:lpstr>Rumus Persentil</vt:lpstr>
      <vt:lpstr>Contoh Menghitung Persentil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FREKUENSI BIASA &amp; FREKUENSI KUMULATIF</dc:title>
  <dc:creator>Home</dc:creator>
  <cp:lastModifiedBy>Home</cp:lastModifiedBy>
  <cp:revision>152</cp:revision>
  <dcterms:created xsi:type="dcterms:W3CDTF">2020-10-01T15:06:38Z</dcterms:created>
  <dcterms:modified xsi:type="dcterms:W3CDTF">2021-03-07T16:14:27Z</dcterms:modified>
</cp:coreProperties>
</file>