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614" autoAdjust="0"/>
  </p:normalViewPr>
  <p:slideViewPr>
    <p:cSldViewPr>
      <p:cViewPr>
        <p:scale>
          <a:sx n="50" d="100"/>
          <a:sy n="50" d="100"/>
        </p:scale>
        <p:origin x="-1872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B0B06-797C-427F-9F51-1F36265BFCEC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4DC23-C630-4122-A2BD-13896EBFDC4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622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 smtClean="0"/>
              <a:t>Dalam statistika,</a:t>
            </a:r>
            <a:r>
              <a:rPr lang="id-ID" baseline="0" dirty="0" smtClean="0"/>
              <a:t> </a:t>
            </a:r>
            <a:r>
              <a:rPr lang="id-ID" dirty="0" smtClean="0"/>
              <a:t>distribusi frekuensi merupakan</a:t>
            </a:r>
            <a:r>
              <a:rPr lang="id-ID" baseline="0" dirty="0" smtClean="0"/>
              <a:t> </a:t>
            </a:r>
            <a:r>
              <a:rPr lang="id-ID" dirty="0" smtClean="0"/>
              <a:t>cara untuk mengatur, menyusun, atau meringkas data.</a:t>
            </a:r>
            <a:r>
              <a:rPr lang="id-ID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Distribusi artinya penyebaran, adapun</a:t>
            </a:r>
            <a:r>
              <a:rPr lang="id-ID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frekuensi adalah banyaknya kemunculan nilai-nilai pada seperangkat data. </a:t>
            </a:r>
          </a:p>
          <a:p>
            <a:pPr rtl="0" eaLnBrk="1" fontAlgn="auto" latinLnBrk="0" hangingPunct="1"/>
            <a:r>
              <a:rPr lang="id-ID" baseline="0" dirty="0" smtClean="0"/>
              <a:t>Distribusi frekuensi digambarkan </a:t>
            </a:r>
            <a:r>
              <a:rPr lang="id-ID" dirty="0" smtClean="0"/>
              <a:t>dalam bentuk daftar, tabel, atau grafik. </a:t>
            </a:r>
          </a:p>
          <a:p>
            <a:pPr rtl="0" eaLnBrk="1" fontAlgn="auto" latinLnBrk="0" hangingPunct="1"/>
            <a:r>
              <a:rPr lang="id-ID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Jadi, distribusi frekuensi adalah penyebaran frekuensi nilai-nilai dari seperangkat data yang digambarkan dalam bentuk daftar, tabel, atau grafik.</a:t>
            </a:r>
          </a:p>
          <a:p>
            <a:pPr rtl="0" eaLnBrk="1" fontAlgn="auto" latinLnBrk="0" hangingPunct="1"/>
            <a:r>
              <a:rPr lang="id-ID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Terdapat dua jenis frekuensi, yaitu frekuensi biasa (absolut) dan frekuensi kumulatif.</a:t>
            </a:r>
            <a:endParaRPr lang="id-ID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3883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z="1200" b="1" dirty="0" smtClean="0">
                <a:solidFill>
                  <a:srgbClr val="0070C0"/>
                </a:solidFill>
              </a:rPr>
              <a:t>Frekuensi biasa </a:t>
            </a:r>
            <a:r>
              <a:rPr lang="id-ID" sz="1200" b="0" dirty="0" smtClean="0">
                <a:solidFill>
                  <a:srgbClr val="0070C0"/>
                </a:solidFill>
              </a:rPr>
              <a:t>adalah </a:t>
            </a:r>
            <a:r>
              <a:rPr lang="id-ID" sz="1200" dirty="0" smtClean="0"/>
              <a:t>bilangan yang menyatakan banyaknya suatu nilai dalam sebuah kumpulan data.</a:t>
            </a:r>
          </a:p>
          <a:p>
            <a:r>
              <a:rPr lang="id-ID" sz="1200" baseline="0" dirty="0" smtClean="0"/>
              <a:t>Untuk membilang frekuensi nilai-nilai dalam variabel X, kita bisa menggunakan tally, seperti</a:t>
            </a:r>
          </a:p>
          <a:p>
            <a:r>
              <a:rPr lang="id-ID" sz="1200" dirty="0" smtClean="0"/>
              <a:t>Dapat dilihat</a:t>
            </a:r>
            <a:r>
              <a:rPr lang="id-ID" sz="1200" baseline="0" dirty="0" smtClean="0"/>
              <a:t> di sini, bahwa frekuensi nilai 1 dalam perangkat data di atas adalah 1, frekuensi nilai 2 2 , frekuensi nilai 3 4 dst. </a:t>
            </a:r>
          </a:p>
          <a:p>
            <a:r>
              <a:rPr lang="id-ID" sz="1200" baseline="0" dirty="0" smtClean="0"/>
              <a:t>Sehingga kita hasilkan bahwa jumah frekuensi seluruh nilai data variabel X adalah 50.</a:t>
            </a:r>
          </a:p>
          <a:p>
            <a:endParaRPr lang="id-ID" sz="1200" baseline="0" dirty="0" smtClean="0"/>
          </a:p>
          <a:p>
            <a:endParaRPr lang="id-ID" sz="1200" baseline="0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60003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z="1200" b="1" dirty="0" smtClean="0">
                <a:solidFill>
                  <a:srgbClr val="0070C0"/>
                </a:solidFill>
              </a:rPr>
              <a:t>Frekuensi kumulatif</a:t>
            </a:r>
            <a:r>
              <a:rPr lang="id-ID" sz="1200" dirty="0" smtClean="0">
                <a:solidFill>
                  <a:srgbClr val="0070C0"/>
                </a:solidFill>
              </a:rPr>
              <a:t>:</a:t>
            </a:r>
            <a:r>
              <a:rPr lang="id-ID" sz="1200" dirty="0" smtClean="0"/>
              <a:t> </a:t>
            </a:r>
          </a:p>
          <a:p>
            <a:r>
              <a:rPr lang="id-ID" sz="1200" dirty="0" smtClean="0"/>
              <a:t>Jumlah bilangan semua frekuensi sampai batas nilai tertentu dalam seperangkat data. </a:t>
            </a:r>
          </a:p>
          <a:p>
            <a:r>
              <a:rPr lang="id-ID" sz="1200" dirty="0" smtClean="0"/>
              <a:t>Perhatikan </a:t>
            </a:r>
            <a:r>
              <a:rPr lang="id-ID" sz="1200" baseline="0" dirty="0" smtClean="0"/>
              <a:t>tabel nilai variabel X di sini. </a:t>
            </a:r>
          </a:p>
          <a:p>
            <a:r>
              <a:rPr lang="id-ID" sz="1200" baseline="0" dirty="0" smtClean="0"/>
              <a:t>Frekuensi nilai X = 1 adalah 1, maka frekuensi kumulatifnya pada X = 1 adalah frekuensi nilai X itu sendiri yakni = 1.</a:t>
            </a:r>
          </a:p>
          <a:p>
            <a:r>
              <a:rPr lang="id-ID" sz="1200" baseline="0" dirty="0" smtClean="0"/>
              <a:t>Frekuensi nilai X = 2 adalah 3, sehingga frekuensi kumulatif sampai pada nilai X = 2 adalah frekuensi kumulatif pada nilai X = 1 yakni 1 ditambah dengan frekuensi nilai X = 2 yakni 4, sehingga = 1 + 3 = 4.</a:t>
            </a:r>
          </a:p>
          <a:p>
            <a:r>
              <a:rPr lang="id-ID" sz="1200" baseline="0" dirty="0" smtClean="0"/>
              <a:t>Frekuensi nilai X = 3 adalah 4, sehingga frekuensi kumulatif sampai pada nilai X = 3 adalah frekuensi kumulatif pada nilai X = 2 yakni 4 ditambah dengan frekuensi nilai X = 3 yakni 4, sehingga = 4 + 4 = 8.</a:t>
            </a:r>
          </a:p>
          <a:p>
            <a:r>
              <a:rPr lang="id-ID" sz="1200" baseline="0" dirty="0" smtClean="0"/>
              <a:t>Demikian seterusnya, silahkan anda hitung frekuensi kumulatif pada X = 4 sampai X = 10. Terakhir, pada nilai X yang tertinggi yakni 10 frekuensi harus sama dengan jumlah seluruh frekuensi nilai X dalam perangkat data tsb yaitu = 50.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2157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z="1200" dirty="0" smtClean="0"/>
              <a:t>Untuk</a:t>
            </a:r>
            <a:r>
              <a:rPr lang="id-ID" sz="1200" baseline="0" dirty="0" smtClean="0"/>
              <a:t> data yang tidak banyak variasi nilainya, misalnya contoh sebelumnya yakni 0 – 10, kita gunakan distribusi frekuensi data tunggal. Namun untuk data yang variasinya banyak, misalnya 0 – 100, seperti pada tabel ini, lebih dulu kita buat distribusi frekuensi data kelompok. </a:t>
            </a:r>
            <a:r>
              <a:rPr lang="id-ID" sz="1200" dirty="0" smtClean="0"/>
              <a:t>Untuk itu</a:t>
            </a:r>
            <a:r>
              <a:rPr lang="id-ID" sz="1200" baseline="0" dirty="0" smtClean="0"/>
              <a:t>, data tersebut terlebih dulu kita kelompokkan dengan membuat interval nilai. </a:t>
            </a:r>
          </a:p>
          <a:p>
            <a:r>
              <a:rPr lang="id-ID" sz="1200" dirty="0" smtClean="0"/>
              <a:t>Dalam seperangkat data</a:t>
            </a:r>
            <a:r>
              <a:rPr lang="id-ID" sz="1200" baseline="0" dirty="0" smtClean="0"/>
              <a:t> </a:t>
            </a:r>
            <a:r>
              <a:rPr lang="id-ID" sz="1200" dirty="0" smtClean="0"/>
              <a:t>di sini, dapat kita</a:t>
            </a:r>
            <a:r>
              <a:rPr lang="id-ID" sz="1200" baseline="0" dirty="0" smtClean="0"/>
              <a:t> lihat bahwa </a:t>
            </a:r>
            <a:r>
              <a:rPr lang="id-ID" sz="1200" dirty="0" smtClean="0"/>
              <a:t>data berkisar</a:t>
            </a:r>
            <a:r>
              <a:rPr lang="id-ID" sz="1200" baseline="0" dirty="0" smtClean="0"/>
              <a:t> dari nilai </a:t>
            </a:r>
            <a:r>
              <a:rPr lang="id-ID" sz="1200" dirty="0" smtClean="0"/>
              <a:t>terendah adalah 2 sampai</a:t>
            </a:r>
            <a:r>
              <a:rPr lang="id-ID" sz="1200" baseline="0" dirty="0" smtClean="0"/>
              <a:t> </a:t>
            </a:r>
            <a:r>
              <a:rPr lang="id-ID" sz="1200" dirty="0" smtClean="0"/>
              <a:t>nilai tertinggi</a:t>
            </a:r>
            <a:r>
              <a:rPr lang="id-ID" sz="1200" baseline="0" dirty="0" smtClean="0"/>
              <a:t> yakni 99. </a:t>
            </a:r>
            <a:r>
              <a:rPr lang="id-ID" sz="1200" dirty="0" smtClean="0"/>
              <a:t>S</a:t>
            </a:r>
            <a:r>
              <a:rPr lang="id-ID" sz="1200" baseline="0" dirty="0" smtClean="0"/>
              <a:t>eperangkat data ini kemudian kita jadikan </a:t>
            </a:r>
            <a:r>
              <a:rPr lang="id-ID" sz="1200" dirty="0" smtClean="0"/>
              <a:t>10 kelompok, maka dapat ditentukan interval</a:t>
            </a:r>
            <a:r>
              <a:rPr lang="id-ID" sz="1200" baseline="0" dirty="0" smtClean="0"/>
              <a:t> nilai dalam setiap kelompok = </a:t>
            </a:r>
            <a:r>
              <a:rPr lang="id-ID" sz="1200" dirty="0" smtClean="0"/>
              <a:t>(99 – 2)/10 = 9,7  yang</a:t>
            </a:r>
            <a:r>
              <a:rPr lang="id-ID" sz="1200" baseline="0" dirty="0" smtClean="0"/>
              <a:t> </a:t>
            </a:r>
            <a:r>
              <a:rPr lang="id-ID" sz="1200" dirty="0" smtClean="0"/>
              <a:t>dibulatkan menjadi 10.</a:t>
            </a:r>
          </a:p>
          <a:p>
            <a:r>
              <a:rPr lang="id-ID" sz="1200" dirty="0" smtClean="0"/>
              <a:t>Selanjutkan kita buat</a:t>
            </a:r>
            <a:r>
              <a:rPr lang="id-ID" sz="1200" baseline="0" dirty="0" smtClean="0"/>
              <a:t> tabel frekuensi kellompok dengan interval skor = 10, seperti tampak pada di sini.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1200" dirty="0" smtClean="0"/>
              <a:t>Dengan cara yang sama dengan distribusi</a:t>
            </a:r>
            <a:r>
              <a:rPr lang="id-ID" sz="1200" baseline="0" dirty="0" smtClean="0"/>
              <a:t> frekuensi data tunggal</a:t>
            </a:r>
            <a:r>
              <a:rPr lang="id-ID" sz="1200" dirty="0" smtClean="0"/>
              <a:t>,</a:t>
            </a:r>
            <a:r>
              <a:rPr lang="id-ID" sz="1200" baseline="0" dirty="0" smtClean="0"/>
              <a:t> </a:t>
            </a:r>
            <a:r>
              <a:rPr lang="id-ID" sz="1200" dirty="0" smtClean="0"/>
              <a:t>kita selanjutnya</a:t>
            </a:r>
            <a:r>
              <a:rPr lang="id-ID" sz="1200" baseline="0" dirty="0" smtClean="0"/>
              <a:t> dapat menghitung frekuensi untuk masing-masing kelompok nilai (interval) dan frekuensi kumulatifnya.</a:t>
            </a:r>
            <a:endParaRPr lang="id-ID" sz="1200" dirty="0" smtClean="0"/>
          </a:p>
          <a:p>
            <a:r>
              <a:rPr lang="id-ID" sz="1200" baseline="0" dirty="0" smtClean="0"/>
              <a:t>Frekuensi interval nilai X = 0 sampai X = 9 adalah 2, maka frekuensi kumulatifnya interval ini adalah = frekuensi interval itu sendiri yakni = 2.</a:t>
            </a:r>
          </a:p>
          <a:p>
            <a:r>
              <a:rPr lang="id-ID" sz="1200" baseline="0" dirty="0" smtClean="0"/>
              <a:t>Frekuensi interval nilai X = 9 sampai X = 19 adalah 5, sehingga frekuensi kumulatif sampai interval nilai X = 9 sampai X = 19 adalah frekuensi kumulatif pada interval X = 0 sampai X = 9 yakni 2 ditambah dengan frekuensi interval nilai X = 9 sampai X = 19 yakni 5, sehingga = 2 + 5 = 7.</a:t>
            </a:r>
          </a:p>
          <a:p>
            <a:r>
              <a:rPr lang="id-ID" sz="1200" baseline="0" dirty="0" smtClean="0"/>
              <a:t>Frekuensi interval nilai X = 20 sampai X = 29 adalah 6, sehingga frekuensi kumulatif sampai interval nilai X = 20 sampai X = 29 adalah frekuensi kumulatif pada interval X = 20 sampai X = 29 yakni 5 ditambah dengan frekuensi interval nilai X = 20 sampai X = 29 yakni 6, sehingga = 7 + 6 = 13.</a:t>
            </a:r>
          </a:p>
          <a:p>
            <a:r>
              <a:rPr lang="id-ID" sz="1200" dirty="0" smtClean="0"/>
              <a:t>Demikian seterusnya,</a:t>
            </a:r>
            <a:r>
              <a:rPr lang="id-ID" sz="1200" baseline="0" dirty="0" smtClean="0"/>
              <a:t> silahkan anda hitung dengan teliti frekuensi interval-interval di atasnya sampai interval 90 – 100. Ingat bahwa frekuensi kumulatif untuk interval 90 – 100 = jumlah seluruh nilai dalam perangkat data tersebut.</a:t>
            </a:r>
            <a:endParaRPr lang="id-ID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2157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Setelah Anda memahami pengertian</a:t>
            </a:r>
            <a:r>
              <a:rPr lang="id-ID" baseline="0" dirty="0" smtClean="0"/>
              <a:t> dan cara menghitung frekuensi kumulatif, kita lanjutkan dengan apa yang disebut jenjang persentil, yaitu frekuensi kumulatif dalam bentuk persentase. </a:t>
            </a:r>
          </a:p>
          <a:p>
            <a:r>
              <a:rPr lang="id-ID" dirty="0" smtClean="0"/>
              <a:t>Dalam</a:t>
            </a:r>
            <a:r>
              <a:rPr lang="id-ID" baseline="0" dirty="0" smtClean="0"/>
              <a:t> tabel ini, frekuensi persen untuk nilai 1 adalah = 1/50 x 100% = 2%, maka jenjang persentilnya adalah 1. </a:t>
            </a:r>
          </a:p>
          <a:p>
            <a:r>
              <a:rPr lang="id-ID" baseline="0" dirty="0" smtClean="0"/>
              <a:t>Frekuensi persen untuk nilai 2 adalah = 2/50 x 100% = 4%. </a:t>
            </a:r>
          </a:p>
          <a:p>
            <a:r>
              <a:rPr lang="id-ID" baseline="0" dirty="0" smtClean="0"/>
              <a:t>Frekuensi persen untuk nilai 3 adalah = 3/50 x 100% = 6%. </a:t>
            </a:r>
          </a:p>
          <a:p>
            <a:r>
              <a:rPr lang="id-ID" baseline="0" dirty="0" smtClean="0"/>
              <a:t>Dengan demikian, frekuensi kumulatif persen sampai pada nilai X = 1 adalah 2%, maka untuk X = 1, jenjang persentilnya adalah 2.</a:t>
            </a:r>
          </a:p>
          <a:p>
            <a:r>
              <a:rPr lang="id-ID" baseline="0" dirty="0" smtClean="0"/>
              <a:t>Frekuensi kumulatif persen sampai pada nilai X = 2 adalah = 2% + 4% = 6%, maka untuk X = 2, jenjang persentilnya adalah 6.</a:t>
            </a:r>
            <a:endParaRPr lang="id-ID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baseline="0" dirty="0" smtClean="0"/>
              <a:t>Frekuensi kumulatif persen sampai pada nilai X = 3 adalah = 6% + 6% = 12%, maka untuk X = 3, jenjang persentilnya adalah 12.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dirty="0" smtClean="0"/>
          </a:p>
          <a:p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8024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078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865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7207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390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564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581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667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2846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523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620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37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2594719"/>
          </a:xfrm>
        </p:spPr>
        <p:txBody>
          <a:bodyPr/>
          <a:lstStyle/>
          <a:p>
            <a:r>
              <a:rPr lang="id-ID" b="1" smtClean="0"/>
              <a:t>DISTRIBUSI </a:t>
            </a:r>
            <a:r>
              <a:rPr lang="id-ID" b="1" smtClean="0"/>
              <a:t>FREKUENSI</a:t>
            </a:r>
            <a:endParaRPr lang="id-ID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259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id-ID" sz="4000" b="1" dirty="0" smtClean="0"/>
              <a:t>Frekuensi Biasa utk Data Tunggal</a:t>
            </a:r>
            <a:endParaRPr lang="id-ID" sz="40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908057"/>
              </p:ext>
            </p:extLst>
          </p:nvPr>
        </p:nvGraphicFramePr>
        <p:xfrm>
          <a:off x="683568" y="1340768"/>
          <a:ext cx="3744416" cy="4754880"/>
        </p:xfrm>
        <a:graphic>
          <a:graphicData uri="http://schemas.openxmlformats.org/drawingml/2006/table">
            <a:tbl>
              <a:tblPr firstRow="1" firstCol="1" bandRow="1"/>
              <a:tblGrid>
                <a:gridCol w="780351"/>
                <a:gridCol w="1022380"/>
                <a:gridCol w="1941685"/>
              </a:tblGrid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Tally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Frekuensi</a:t>
                      </a: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(f)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8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b="1" strike="sngStrik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//// </a:t>
                      </a:r>
                      <a:r>
                        <a:rPr lang="id-ID" sz="1800" b="1" strike="noStrik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ID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b="1" strike="sngStrik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//// //// </a:t>
                      </a:r>
                      <a:r>
                        <a:rPr lang="id-ID" sz="1800" b="1" strike="noStrik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en-ID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1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1800" b="1" strike="sngStrik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//// </a:t>
                      </a:r>
                      <a:r>
                        <a:rPr lang="id-ID" sz="1800" b="1" strike="noStrik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</a:t>
                      </a: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1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b="1" strike="sngStrik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//// </a:t>
                      </a:r>
                      <a:r>
                        <a:rPr lang="id-ID" sz="1800" b="1" strike="noStrike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////</a:t>
                      </a:r>
                      <a:r>
                        <a:rPr lang="en-ID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2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1800" b="1" strike="sngStrike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//// </a:t>
                      </a:r>
                      <a:r>
                        <a:rPr lang="id-ID" sz="1800" b="1" strike="noStrike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//</a:t>
                      </a:r>
                      <a:endParaRPr lang="id-ID" sz="1800" b="1" strike="noStrike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3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//</a:t>
                      </a: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4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////</a:t>
                      </a: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id-ID" sz="24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5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d-ID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///</a:t>
                      </a: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id-ID" sz="2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d-ID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d-ID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628">
                <a:tc gridSpan="2"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∑ =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endParaRPr lang="id-ID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9504" y="3933056"/>
            <a:ext cx="44644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solidFill>
                  <a:srgbClr val="0070C0"/>
                </a:solidFill>
              </a:rPr>
              <a:t>Frekuensi biasa</a:t>
            </a:r>
            <a:r>
              <a:rPr lang="id-ID" sz="2800" dirty="0" smtClean="0">
                <a:solidFill>
                  <a:srgbClr val="0070C0"/>
                </a:solidFill>
              </a:rPr>
              <a:t>:</a:t>
            </a:r>
            <a:r>
              <a:rPr lang="id-ID" sz="2800" dirty="0" smtClean="0"/>
              <a:t> </a:t>
            </a:r>
          </a:p>
          <a:p>
            <a:r>
              <a:rPr lang="id-ID" sz="2800" dirty="0" smtClean="0"/>
              <a:t>bilangan </a:t>
            </a:r>
            <a:r>
              <a:rPr lang="id-ID" sz="2800" dirty="0"/>
              <a:t>yang menyatakan banyaknya suatu nilai dalam </a:t>
            </a:r>
            <a:r>
              <a:rPr lang="id-ID" sz="2800" dirty="0" smtClean="0"/>
              <a:t>seperangkat data</a:t>
            </a:r>
            <a:r>
              <a:rPr lang="id-ID" sz="2800" dirty="0"/>
              <a:t>.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220841"/>
              </p:ext>
            </p:extLst>
          </p:nvPr>
        </p:nvGraphicFramePr>
        <p:xfrm>
          <a:off x="4644008" y="1340768"/>
          <a:ext cx="3168352" cy="2282952"/>
        </p:xfrm>
        <a:graphic>
          <a:graphicData uri="http://schemas.openxmlformats.org/drawingml/2006/table">
            <a:tbl>
              <a:tblPr firstRow="1" firstCol="1" bandRow="1"/>
              <a:tblGrid>
                <a:gridCol w="3168352"/>
              </a:tblGrid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Data: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5  6  </a:t>
                      </a:r>
                      <a:r>
                        <a:rPr lang="en-ID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 </a:t>
                      </a:r>
                      <a:r>
                        <a:rPr lang="id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 </a:t>
                      </a:r>
                      <a:r>
                        <a:rPr lang="id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000" b="1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ID" sz="20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ID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9  8  8  8  7  6  6  10  </a:t>
                      </a:r>
                      <a:r>
                        <a:rPr lang="en-ID" sz="2000" b="1" dirty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ID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ID" sz="2000" b="1" dirty="0">
                          <a:solidFill>
                            <a:schemeClr val="tx2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ID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7  8  </a:t>
                      </a:r>
                      <a:r>
                        <a:rPr lang="en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 </a:t>
                      </a:r>
                      <a:r>
                        <a:rPr lang="en-ID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5  5  6 </a:t>
                      </a:r>
                      <a:r>
                        <a:rPr lang="id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  </a:t>
                      </a:r>
                      <a:r>
                        <a:rPr lang="en-ID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id-ID" sz="2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id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id-ID" sz="20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id-ID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9  9  8  8  5  5  5  6  6 </a:t>
                      </a:r>
                      <a:r>
                        <a:rPr lang="id-ID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ID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6  6  5  9  8  9  </a:t>
                      </a:r>
                      <a:r>
                        <a:rPr lang="en-ID" sz="20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3  3  </a:t>
                      </a:r>
                      <a:r>
                        <a:rPr lang="id-ID" sz="2000" b="1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  </a:t>
                      </a:r>
                      <a:r>
                        <a:rPr lang="en-ID" sz="20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ID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id-ID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ID" sz="20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ID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 6  9  8  8  8</a:t>
                      </a:r>
                      <a:r>
                        <a:rPr lang="id-ID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N = 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57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943" y="274638"/>
            <a:ext cx="8236857" cy="778098"/>
          </a:xfrm>
        </p:spPr>
        <p:txBody>
          <a:bodyPr>
            <a:normAutofit fontScale="90000"/>
          </a:bodyPr>
          <a:lstStyle/>
          <a:p>
            <a:r>
              <a:rPr lang="id-ID" b="1" smtClean="0"/>
              <a:t>Frekuensi Kumulatif utk Data Tunggal</a:t>
            </a:r>
            <a:endParaRPr lang="id-ID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411050" y="3933056"/>
            <a:ext cx="41764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dirty="0" smtClean="0">
                <a:solidFill>
                  <a:srgbClr val="0070C0"/>
                </a:solidFill>
              </a:rPr>
              <a:t>Frekuensi kumulatif</a:t>
            </a:r>
            <a:r>
              <a:rPr lang="id-ID" sz="2400" dirty="0" smtClean="0">
                <a:solidFill>
                  <a:srgbClr val="0070C0"/>
                </a:solidFill>
              </a:rPr>
              <a:t>:</a:t>
            </a:r>
            <a:r>
              <a:rPr lang="id-ID" sz="2400" dirty="0" smtClean="0"/>
              <a:t> </a:t>
            </a:r>
          </a:p>
          <a:p>
            <a:r>
              <a:rPr lang="id-ID" sz="2400" dirty="0" smtClean="0"/>
              <a:t>Jumlah bilangan semua </a:t>
            </a:r>
            <a:r>
              <a:rPr lang="id-ID" sz="2400" dirty="0"/>
              <a:t>frekuensi sampai batas </a:t>
            </a:r>
            <a:r>
              <a:rPr lang="id-ID" sz="2400" dirty="0" smtClean="0"/>
              <a:t>nilai tertentu </a:t>
            </a:r>
            <a:r>
              <a:rPr lang="id-ID" sz="2400" dirty="0"/>
              <a:t>dalam </a:t>
            </a:r>
            <a:r>
              <a:rPr lang="id-ID" sz="2400" dirty="0" smtClean="0"/>
              <a:t>seperangkat data</a:t>
            </a:r>
            <a:r>
              <a:rPr lang="id-ID" sz="2400" dirty="0"/>
              <a:t>. </a:t>
            </a:r>
            <a:r>
              <a:rPr lang="id-ID" sz="2400" dirty="0" smtClean="0"/>
              <a:t> </a:t>
            </a:r>
            <a:endParaRPr lang="id-ID" sz="2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276187"/>
              </p:ext>
            </p:extLst>
          </p:nvPr>
        </p:nvGraphicFramePr>
        <p:xfrm>
          <a:off x="611560" y="1416569"/>
          <a:ext cx="3312368" cy="4434455"/>
        </p:xfrm>
        <a:graphic>
          <a:graphicData uri="http://schemas.openxmlformats.org/drawingml/2006/table">
            <a:tbl>
              <a:tblPr firstRow="1" firstCol="1" bandRow="1"/>
              <a:tblGrid>
                <a:gridCol w="630555"/>
                <a:gridCol w="899795"/>
                <a:gridCol w="1782018"/>
              </a:tblGrid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Frek. (</a:t>
                      </a:r>
                      <a:r>
                        <a:rPr lang="id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Frek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r>
                        <a:rPr lang="en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400" b="1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Kum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en-ID" sz="24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cf</a:t>
                      </a: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49 + 1   = 50</a:t>
                      </a:r>
                      <a:r>
                        <a:rPr lang="id-ID" sz="24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0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+ </a:t>
                      </a:r>
                      <a:r>
                        <a:rPr lang="id-ID" sz="2400" b="1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id-ID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= 8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d-ID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id-ID" sz="2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i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 + </a:t>
                      </a:r>
                      <a:r>
                        <a:rPr lang="id-ID" sz="2400" b="1" dirty="0" smtClean="0">
                          <a:solidFill>
                            <a:srgbClr val="0070C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   </a:t>
                      </a:r>
                      <a:r>
                        <a:rPr lang="id-ID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id-ID" sz="2400" b="1" i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id-ID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ID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d-ID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d-ID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id-ID" sz="2400" b="1" i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d-ID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462489"/>
              </p:ext>
            </p:extLst>
          </p:nvPr>
        </p:nvGraphicFramePr>
        <p:xfrm>
          <a:off x="4427983" y="1412776"/>
          <a:ext cx="3096345" cy="2348103"/>
        </p:xfrm>
        <a:graphic>
          <a:graphicData uri="http://schemas.openxmlformats.org/drawingml/2006/table">
            <a:tbl>
              <a:tblPr firstRow="1" firstCol="1" bandRow="1"/>
              <a:tblGrid>
                <a:gridCol w="3096345"/>
              </a:tblGrid>
              <a:tr h="4320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5  6  </a:t>
                      </a:r>
                      <a:r>
                        <a:rPr lang="en-ID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7  7 </a:t>
                      </a:r>
                      <a:r>
                        <a:rPr lang="id-ID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4  3  9  8  8  8  7  6  6  10  2  4  7  8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  </a:t>
                      </a:r>
                      <a:r>
                        <a:rPr lang="en-ID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5  5  6 </a:t>
                      </a:r>
                      <a:r>
                        <a:rPr lang="id-ID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  </a:t>
                      </a:r>
                      <a:r>
                        <a:rPr lang="en-ID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id-ID" sz="2400" b="1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id-ID" sz="2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2 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9  9  8  8  5  5  5  6  6  </a:t>
                      </a:r>
                      <a:r>
                        <a:rPr lang="id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6  6  5  9  8  9 </a:t>
                      </a:r>
                      <a:r>
                        <a:rPr lang="id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d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3  3  </a:t>
                      </a:r>
                      <a:r>
                        <a:rPr lang="id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 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  </a:t>
                      </a:r>
                      <a:r>
                        <a:rPr lang="id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1  6  9  8  8  8</a:t>
                      </a:r>
                      <a:endParaRPr lang="id-ID" sz="2400" b="1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N = 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Oval 6"/>
          <p:cNvSpPr/>
          <p:nvPr/>
        </p:nvSpPr>
        <p:spPr>
          <a:xfrm>
            <a:off x="3322712" y="2107704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9" name="Oval 8"/>
          <p:cNvSpPr/>
          <p:nvPr/>
        </p:nvSpPr>
        <p:spPr>
          <a:xfrm>
            <a:off x="4932040" y="3331840"/>
            <a:ext cx="457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412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943" y="274638"/>
            <a:ext cx="8338457" cy="99412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Frekuensi Kumulatif utk Data Kelompok</a:t>
            </a:r>
            <a:endParaRPr lang="id-ID" b="1" dirty="0"/>
          </a:p>
        </p:txBody>
      </p:sp>
      <p:sp>
        <p:nvSpPr>
          <p:cNvPr id="5" name="Rectangle 4"/>
          <p:cNvSpPr/>
          <p:nvPr/>
        </p:nvSpPr>
        <p:spPr>
          <a:xfrm>
            <a:off x="314152" y="1556792"/>
            <a:ext cx="3384707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b="1" dirty="0" smtClean="0"/>
              <a:t>92 </a:t>
            </a:r>
            <a:r>
              <a:rPr lang="id-ID" sz="2400" b="1" dirty="0">
                <a:solidFill>
                  <a:srgbClr val="FF0000"/>
                </a:solidFill>
              </a:rPr>
              <a:t>99</a:t>
            </a:r>
            <a:r>
              <a:rPr lang="id-ID" sz="2400" b="1" dirty="0"/>
              <a:t> </a:t>
            </a:r>
            <a:r>
              <a:rPr lang="id-ID" sz="2000" b="1" dirty="0"/>
              <a:t>83 88 87 86 80 81 83 70 72 73 73 75 77 78 79 78 77 48 61 61 63 66 67 67 68 69 69 68 62 62 64 65 53 53 54 52 53 48 55 55 56 55 56 57 56 59 56 58 57 52 51 50 52 42 42 43 46 47 41 47 46 48 49 45 46 48 31 32 33 33 34 39 37 38 37 36 38 29 23 25 27 27 25 15 14 13 13 18 </a:t>
            </a:r>
            <a:r>
              <a:rPr lang="id-ID" sz="2400" b="1" dirty="0">
                <a:solidFill>
                  <a:srgbClr val="00B050"/>
                </a:solidFill>
              </a:rPr>
              <a:t>2</a:t>
            </a:r>
            <a:r>
              <a:rPr lang="id-ID" sz="2000" b="1" dirty="0">
                <a:solidFill>
                  <a:srgbClr val="FF0000"/>
                </a:solidFill>
              </a:rPr>
              <a:t> </a:t>
            </a:r>
            <a:r>
              <a:rPr lang="id-ID" sz="2000" b="1" dirty="0"/>
              <a:t>6 	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4152" y="4874325"/>
            <a:ext cx="34526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id-ID" dirty="0" smtClean="0"/>
              <a:t>Diambil interval skor = 10.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Besar interval skor = (</a:t>
            </a:r>
            <a:r>
              <a:rPr lang="id-ID" b="1" dirty="0" smtClean="0">
                <a:solidFill>
                  <a:srgbClr val="FF0000"/>
                </a:solidFill>
              </a:rPr>
              <a:t>99</a:t>
            </a:r>
            <a:r>
              <a:rPr lang="id-ID" dirty="0" smtClean="0"/>
              <a:t> – </a:t>
            </a:r>
            <a:r>
              <a:rPr lang="id-ID" b="1" dirty="0" smtClean="0">
                <a:solidFill>
                  <a:srgbClr val="00B050"/>
                </a:solidFill>
              </a:rPr>
              <a:t>2</a:t>
            </a:r>
            <a:r>
              <a:rPr lang="id-ID" dirty="0" smtClean="0"/>
              <a:t>)/10 = 9,7    (dibulatkan menjadi 10).</a:t>
            </a:r>
          </a:p>
          <a:p>
            <a:pPr marL="342900" indent="-342900">
              <a:buFont typeface="+mj-lt"/>
              <a:buAutoNum type="arabicPeriod"/>
            </a:pPr>
            <a:r>
              <a:rPr lang="id-ID" dirty="0" smtClean="0"/>
              <a:t>Lanjutkan dengan mengisi Tabel A.</a:t>
            </a:r>
            <a:endParaRPr lang="id-ID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1122" y="1683450"/>
            <a:ext cx="4555294" cy="455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708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b="1" i="1" dirty="0" smtClean="0"/>
              <a:t>Percentil Rank </a:t>
            </a:r>
            <a:r>
              <a:rPr lang="id-ID" sz="3600" b="1" dirty="0" smtClean="0"/>
              <a:t>(Jenjang Persentil)</a:t>
            </a:r>
            <a:endParaRPr lang="id-ID" b="1" dirty="0"/>
          </a:p>
        </p:txBody>
      </p:sp>
      <p:sp>
        <p:nvSpPr>
          <p:cNvPr id="4" name="Rectangle 3"/>
          <p:cNvSpPr/>
          <p:nvPr/>
        </p:nvSpPr>
        <p:spPr>
          <a:xfrm>
            <a:off x="366777" y="1556792"/>
            <a:ext cx="28083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/>
              <a:t>Data:</a:t>
            </a:r>
          </a:p>
          <a:p>
            <a:r>
              <a:rPr lang="id-ID" dirty="0" smtClean="0"/>
              <a:t>1 </a:t>
            </a:r>
            <a:r>
              <a:rPr lang="id-ID" dirty="0"/>
              <a:t>2 2 3 3 3 4 4 5 5 5 5 5 5 5 6 6 6 6 6 6 6 6 6 7 7 7 7 7 7 8 8 8 8 8 8 8 8 8 8 8 8 9 9 9 9 9 9 10 10 	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406282"/>
            <a:ext cx="4914900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06872" y="4725144"/>
            <a:ext cx="7344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/>
              <a:t>Jenjang persentil menunjukkan jumlah nilai data (misalnya skor) pada dan di bawah nilai tertentu.</a:t>
            </a:r>
          </a:p>
          <a:p>
            <a:r>
              <a:rPr lang="id-ID" dirty="0" smtClean="0"/>
              <a:t>Jenjang persentil untuk skor X = 1  adalah 2, untuk X = 2 adalah 6, dan untuk X = 3 adalah 12.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3882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1299</Words>
  <Application>Microsoft Office PowerPoint</Application>
  <PresentationFormat>On-screen Show (4:3)</PresentationFormat>
  <Paragraphs>122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DISTRIBUSI FREKUENSI</vt:lpstr>
      <vt:lpstr>Frekuensi Biasa utk Data Tunggal</vt:lpstr>
      <vt:lpstr>Frekuensi Kumulatif utk Data Tunggal</vt:lpstr>
      <vt:lpstr>Frekuensi Kumulatif utk Data Kelompok</vt:lpstr>
      <vt:lpstr>Percentil Rank (Jenjang Persentil)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FREKUENSI BIASA &amp; FREKUENSI KUMULATIF</dc:title>
  <dc:creator>Home</dc:creator>
  <cp:lastModifiedBy>Home</cp:lastModifiedBy>
  <cp:revision>133</cp:revision>
  <dcterms:created xsi:type="dcterms:W3CDTF">2020-10-01T15:06:38Z</dcterms:created>
  <dcterms:modified xsi:type="dcterms:W3CDTF">2021-03-07T16:15:16Z</dcterms:modified>
</cp:coreProperties>
</file>