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74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036A0-7FA9-4FDE-8A10-844B656D9350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68E74-58FE-4564-A010-A9FD270E10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08806B-D350-4EC6-AF08-645F02807D9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D735E9-FE97-4FE1-ADCE-219D97CAD88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B3E32-D97F-47CA-8DD9-2339C20C4C02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9C0D-B0EC-4FB0-8C78-0009BC66DA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4800"/>
            <a:ext cx="8763000" cy="329565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onstantia" pitchFamily="18" charset="0"/>
              </a:rPr>
              <a:t>Public Relations and Public Speaking For Service Excellent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21C43B4-7521-45E2-BC2A-0F25C68EF6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Broadway" pitchFamily="82" charset="0"/>
              </a:rPr>
              <a:t>Public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>
                <a:latin typeface="Berlin Sans FB Demi" pitchFamily="34" charset="0"/>
              </a:rPr>
              <a:t>Public relations </a:t>
            </a:r>
            <a:r>
              <a:rPr lang="en-US" sz="2800" dirty="0" err="1">
                <a:latin typeface="Berlin Sans FB Demi" pitchFamily="34" charset="0"/>
              </a:rPr>
              <a:t>adalah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aktivitas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manajemen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komunikasi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antara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organisasi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dan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publik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organisasi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dalam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upaya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menciptakan</a:t>
            </a:r>
            <a:r>
              <a:rPr lang="en-US" sz="2800" dirty="0">
                <a:latin typeface="Berlin Sans FB Demi" pitchFamily="34" charset="0"/>
              </a:rPr>
              <a:t> image </a:t>
            </a:r>
            <a:r>
              <a:rPr lang="en-US" sz="2800" dirty="0" err="1">
                <a:latin typeface="Berlin Sans FB Demi" pitchFamily="34" charset="0"/>
              </a:rPr>
              <a:t>dan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hubungan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positif</a:t>
            </a:r>
            <a:r>
              <a:rPr lang="en-US" sz="2800" dirty="0">
                <a:latin typeface="Berlin Sans FB Demi" pitchFamily="34" charset="0"/>
              </a:rPr>
              <a:t>.</a:t>
            </a:r>
          </a:p>
          <a:p>
            <a:endParaRPr lang="en-US" sz="2800" dirty="0">
              <a:latin typeface="Berlin Sans FB Demi" pitchFamily="34" charset="0"/>
            </a:endParaRPr>
          </a:p>
          <a:p>
            <a:r>
              <a:rPr lang="en-US" sz="2800" dirty="0">
                <a:latin typeface="Berlin Sans FB Demi" pitchFamily="34" charset="0"/>
              </a:rPr>
              <a:t>Public Relation :</a:t>
            </a:r>
          </a:p>
          <a:p>
            <a:pPr algn="ctr">
              <a:buFontTx/>
              <a:buChar char="-"/>
            </a:pPr>
            <a:r>
              <a:rPr lang="en-US" sz="2800" dirty="0" err="1">
                <a:latin typeface="Berlin Sans FB Demi" pitchFamily="34" charset="0"/>
              </a:rPr>
              <a:t>Direncanakan</a:t>
            </a:r>
            <a:r>
              <a:rPr lang="en-US" sz="2800" dirty="0">
                <a:latin typeface="Berlin Sans FB Demi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en-US" sz="2800" dirty="0" err="1">
                <a:latin typeface="Berlin Sans FB Demi" pitchFamily="34" charset="0"/>
              </a:rPr>
              <a:t>Menggunakan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komunikasi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persuasif</a:t>
            </a:r>
            <a:r>
              <a:rPr lang="en-US" sz="2800" dirty="0">
                <a:latin typeface="Berlin Sans FB Demi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en-US" sz="2800" dirty="0" err="1">
                <a:latin typeface="Berlin Sans FB Demi" pitchFamily="34" charset="0"/>
              </a:rPr>
              <a:t>Dirancang</a:t>
            </a:r>
            <a:endParaRPr lang="en-US" sz="2800" dirty="0">
              <a:latin typeface="Berlin Sans FB Demi" pitchFamily="34" charset="0"/>
            </a:endParaRPr>
          </a:p>
          <a:p>
            <a:pPr algn="ctr">
              <a:buFontTx/>
              <a:buChar char="-"/>
            </a:pPr>
            <a:r>
              <a:rPr lang="en-US" sz="2800" dirty="0" err="1">
                <a:latin typeface="Berlin Sans FB Demi" pitchFamily="34" charset="0"/>
              </a:rPr>
              <a:t>mempengaruhi</a:t>
            </a:r>
            <a:r>
              <a:rPr lang="en-US" sz="2800" dirty="0">
                <a:latin typeface="Berlin Sans FB Demi" pitchFamily="34" charset="0"/>
              </a:rPr>
              <a:t> </a:t>
            </a:r>
            <a:r>
              <a:rPr lang="en-US" sz="2800" dirty="0" err="1">
                <a:latin typeface="Berlin Sans FB Demi" pitchFamily="34" charset="0"/>
              </a:rPr>
              <a:t>segmen</a:t>
            </a:r>
            <a:r>
              <a:rPr lang="en-US" sz="2800" dirty="0">
                <a:latin typeface="Berlin Sans FB Demi" pitchFamily="34" charset="0"/>
              </a:rPr>
              <a:t> public </a:t>
            </a:r>
            <a:r>
              <a:rPr lang="en-US" sz="2800" dirty="0" err="1">
                <a:latin typeface="Berlin Sans FB Demi" pitchFamily="34" charset="0"/>
              </a:rPr>
              <a:t>tertentu</a:t>
            </a:r>
            <a:endParaRPr lang="en-US" sz="2800" dirty="0">
              <a:latin typeface="Berlin Sans FB Dem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err="1">
                <a:latin typeface="Berlin Sans FB Demi" pitchFamily="34" charset="0"/>
              </a:rPr>
              <a:t>Komponen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dalam</a:t>
            </a:r>
            <a:r>
              <a:rPr lang="en-US" sz="3600" dirty="0">
                <a:latin typeface="Berlin Sans FB Demi" pitchFamily="34" charset="0"/>
              </a:rPr>
              <a:t> </a:t>
            </a:r>
            <a:r>
              <a:rPr lang="en-US" sz="3600" dirty="0" err="1">
                <a:latin typeface="Berlin Sans FB Demi" pitchFamily="34" charset="0"/>
              </a:rPr>
              <a:t>Proses</a:t>
            </a:r>
            <a:r>
              <a:rPr lang="en-US" sz="3600" dirty="0">
                <a:latin typeface="Berlin Sans FB Demi" pitchFamily="34" charset="0"/>
              </a:rPr>
              <a:t> PR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ctr">
              <a:buAutoNum type="alphaLcPeriod"/>
            </a:pPr>
            <a:r>
              <a:rPr lang="en-US" dirty="0" err="1">
                <a:latin typeface="Berlin Sans FB Demi" pitchFamily="34" charset="0"/>
              </a:rPr>
              <a:t>Organisasi</a:t>
            </a:r>
            <a:endParaRPr lang="en-US" dirty="0">
              <a:latin typeface="Berlin Sans FB Demi" pitchFamily="34" charset="0"/>
            </a:endParaRPr>
          </a:p>
          <a:p>
            <a:pPr marL="514350" indent="-514350" algn="ctr">
              <a:buAutoNum type="alphaLcPeriod"/>
            </a:pPr>
            <a:r>
              <a:rPr lang="en-US" dirty="0">
                <a:latin typeface="Berlin Sans FB Demi" pitchFamily="34" charset="0"/>
              </a:rPr>
              <a:t>Public</a:t>
            </a:r>
          </a:p>
          <a:p>
            <a:pPr marL="514350" indent="-514350" algn="ctr">
              <a:buAutoNum type="alphaLcPeriod"/>
            </a:pPr>
            <a:r>
              <a:rPr lang="en-US" dirty="0" err="1">
                <a:latin typeface="Berlin Sans FB Demi" pitchFamily="34" charset="0"/>
              </a:rPr>
              <a:t>Aktivitas</a:t>
            </a:r>
            <a:endParaRPr lang="en-US" dirty="0">
              <a:latin typeface="Berlin Sans FB Demi" pitchFamily="34" charset="0"/>
            </a:endParaRPr>
          </a:p>
          <a:p>
            <a:pPr marL="514350" indent="-514350" algn="ctr">
              <a:buAutoNum type="alphaLcPeriod"/>
            </a:pPr>
            <a:r>
              <a:rPr lang="en-US" dirty="0" err="1">
                <a:latin typeface="Berlin Sans FB Demi" pitchFamily="34" charset="0"/>
              </a:rPr>
              <a:t>Manajemen</a:t>
            </a:r>
            <a:endParaRPr lang="en-US" dirty="0">
              <a:latin typeface="Berlin Sans FB Demi" pitchFamily="34" charset="0"/>
            </a:endParaRPr>
          </a:p>
          <a:p>
            <a:pPr marL="514350" indent="-514350" algn="ctr">
              <a:buAutoNum type="alphaLcPeriod"/>
            </a:pPr>
            <a:r>
              <a:rPr lang="en-US" dirty="0" err="1">
                <a:latin typeface="Berlin Sans FB Demi" pitchFamily="34" charset="0"/>
              </a:rPr>
              <a:t>Komunikasi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Persuasif</a:t>
            </a:r>
            <a:endParaRPr lang="en-US" dirty="0">
              <a:latin typeface="Berlin Sans FB Demi" pitchFamily="34" charset="0"/>
            </a:endParaRPr>
          </a:p>
          <a:p>
            <a:pPr marL="514350" indent="-514350" algn="ctr">
              <a:buAutoNum type="alphaLcPeriod"/>
            </a:pPr>
            <a:r>
              <a:rPr lang="en-US" dirty="0">
                <a:latin typeface="Berlin Sans FB Demi" pitchFamily="34" charset="0"/>
              </a:rPr>
              <a:t>Image</a:t>
            </a:r>
          </a:p>
          <a:p>
            <a:pPr marL="514350" indent="-514350" algn="ctr">
              <a:buAutoNum type="alphaLcPeriod"/>
            </a:pPr>
            <a:r>
              <a:rPr lang="en-US" dirty="0" err="1">
                <a:latin typeface="Berlin Sans FB Demi" pitchFamily="34" charset="0"/>
              </a:rPr>
              <a:t>Hubungan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positif</a:t>
            </a:r>
            <a:endParaRPr lang="en-US" dirty="0">
              <a:latin typeface="Berlin Sans FB Demi" pitchFamily="34" charset="0"/>
            </a:endParaRPr>
          </a:p>
          <a:p>
            <a:pPr marL="514350" indent="-514350" algn="ctr">
              <a:buAutoNum type="alphaLcPeriod"/>
            </a:pPr>
            <a:r>
              <a:rPr lang="en-US" dirty="0" err="1">
                <a:latin typeface="Berlin Sans FB Demi" pitchFamily="34" charset="0"/>
              </a:rPr>
              <a:t>Pengaruh</a:t>
            </a:r>
            <a:endParaRPr lang="en-US" dirty="0">
              <a:latin typeface="Berlin Sans FB Dem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Broadway" pitchFamily="82" charset="0"/>
              </a:rPr>
              <a:t>Aktivitas</a:t>
            </a:r>
            <a:r>
              <a:rPr lang="en-US" dirty="0">
                <a:solidFill>
                  <a:schemeClr val="bg1"/>
                </a:solidFill>
                <a:latin typeface="Broadway" pitchFamily="82" charset="0"/>
              </a:rPr>
              <a:t> Public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latin typeface="Berlin Sans FB Demi" pitchFamily="34" charset="0"/>
              </a:rPr>
              <a:t>	Public relations </a:t>
            </a:r>
            <a:r>
              <a:rPr lang="en-US" dirty="0" err="1">
                <a:latin typeface="Berlin Sans FB Demi" pitchFamily="34" charset="0"/>
              </a:rPr>
              <a:t>menyangkut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aktivitas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sebagai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berikut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yaitu</a:t>
            </a:r>
            <a:r>
              <a:rPr lang="en-US" dirty="0">
                <a:latin typeface="Berlin Sans FB Demi" pitchFamily="34" charset="0"/>
              </a:rPr>
              <a:t>: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latin typeface="Berlin Sans FB Demi" pitchFamily="34" charset="0"/>
              </a:rPr>
              <a:t>Komunikasi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persuasif</a:t>
            </a:r>
            <a:endParaRPr lang="en-US" dirty="0">
              <a:latin typeface="Berlin Sans FB Demi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latin typeface="Berlin Sans FB Demi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latin typeface="Berlin Sans FB Demi" pitchFamily="34" charset="0"/>
              </a:rPr>
              <a:t>Menggunakan</a:t>
            </a:r>
            <a:r>
              <a:rPr lang="en-US" dirty="0">
                <a:latin typeface="Berlin Sans FB Demi" pitchFamily="34" charset="0"/>
              </a:rPr>
              <a:t> media </a:t>
            </a:r>
            <a:r>
              <a:rPr lang="en-US" dirty="0" err="1">
                <a:latin typeface="Berlin Sans FB Demi" pitchFamily="34" charset="0"/>
              </a:rPr>
              <a:t>massa</a:t>
            </a:r>
            <a:endParaRPr lang="en-US" dirty="0">
              <a:latin typeface="Berlin Sans FB Demi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latin typeface="Berlin Sans FB Demi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latin typeface="Berlin Sans FB Demi" pitchFamily="34" charset="0"/>
              </a:rPr>
              <a:t>Menumbuhkan</a:t>
            </a:r>
            <a:r>
              <a:rPr lang="en-US" dirty="0">
                <a:latin typeface="Berlin Sans FB Demi" pitchFamily="34" charset="0"/>
              </a:rPr>
              <a:t>/</a:t>
            </a:r>
            <a:r>
              <a:rPr lang="en-US" dirty="0" err="1">
                <a:latin typeface="Berlin Sans FB Demi" pitchFamily="34" charset="0"/>
              </a:rPr>
              <a:t>mengembangkan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kepentingan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publik</a:t>
            </a:r>
            <a:r>
              <a:rPr lang="en-US" dirty="0">
                <a:latin typeface="Berlin Sans FB Demi" pitchFamily="34" charset="0"/>
              </a:rPr>
              <a:t>/</a:t>
            </a:r>
            <a:r>
              <a:rPr lang="en-US" dirty="0" err="1">
                <a:latin typeface="Berlin Sans FB Demi" pitchFamily="34" charset="0"/>
              </a:rPr>
              <a:t>khalayak</a:t>
            </a:r>
            <a:r>
              <a:rPr lang="en-US" dirty="0">
                <a:latin typeface="Berlin Sans FB Demi" pitchFamily="34" charset="0"/>
              </a:rPr>
              <a:t>,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latin typeface="Berlin Sans FB Demi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latin typeface="Berlin Sans FB Demi" pitchFamily="34" charset="0"/>
              </a:rPr>
              <a:t>Alat</a:t>
            </a:r>
            <a:r>
              <a:rPr lang="en-US" dirty="0">
                <a:latin typeface="Berlin Sans FB Demi" pitchFamily="34" charset="0"/>
              </a:rPr>
              <a:t> management,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latin typeface="Berlin Sans FB Demi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latin typeface="Berlin Sans FB Demi" pitchFamily="34" charset="0"/>
              </a:rPr>
              <a:t>Melakukan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promosi</a:t>
            </a:r>
            <a:r>
              <a:rPr lang="en-US" dirty="0">
                <a:latin typeface="Berlin Sans FB Demi" pitchFamily="34" charset="0"/>
              </a:rPr>
              <a:t>/</a:t>
            </a:r>
            <a:r>
              <a:rPr lang="en-US" dirty="0" err="1">
                <a:latin typeface="Berlin Sans FB Demi" pitchFamily="34" charset="0"/>
              </a:rPr>
              <a:t>mempromosikan</a:t>
            </a:r>
            <a:endParaRPr lang="en-US" dirty="0">
              <a:latin typeface="Berlin Sans FB Demi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latin typeface="Berlin Sans FB Demi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latin typeface="Berlin Sans FB Demi" pitchFamily="34" charset="0"/>
              </a:rPr>
              <a:t>Publisitas</a:t>
            </a:r>
            <a:endParaRPr lang="en-US" dirty="0">
              <a:latin typeface="Berlin Sans FB Dem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/>
            <a:r>
              <a:rPr lang="en-US" dirty="0">
                <a:latin typeface="Berlin Sans FB Demi" pitchFamily="34" charset="0"/>
              </a:rPr>
              <a:t>Lobbying</a:t>
            </a:r>
          </a:p>
          <a:p>
            <a:pPr algn="ctr" eaLnBrk="1" hangingPunct="1"/>
            <a:endParaRPr lang="en-US" dirty="0">
              <a:latin typeface="Berlin Sans FB Demi" pitchFamily="34" charset="0"/>
            </a:endParaRPr>
          </a:p>
          <a:p>
            <a:pPr algn="ctr" eaLnBrk="1" hangingPunct="1"/>
            <a:r>
              <a:rPr lang="en-US" dirty="0">
                <a:latin typeface="Berlin Sans FB Demi" pitchFamily="34" charset="0"/>
              </a:rPr>
              <a:t>Fund-rising </a:t>
            </a:r>
            <a:r>
              <a:rPr lang="en-US" dirty="0" err="1">
                <a:latin typeface="Berlin Sans FB Demi" pitchFamily="34" charset="0"/>
              </a:rPr>
              <a:t>dan</a:t>
            </a:r>
            <a:r>
              <a:rPr lang="en-US" dirty="0">
                <a:latin typeface="Berlin Sans FB Demi" pitchFamily="34" charset="0"/>
              </a:rPr>
              <a:t> Management </a:t>
            </a:r>
            <a:r>
              <a:rPr lang="en-US" dirty="0" err="1">
                <a:latin typeface="Berlin Sans FB Demi" pitchFamily="34" charset="0"/>
              </a:rPr>
              <a:t>krisis</a:t>
            </a:r>
            <a:r>
              <a:rPr lang="en-US" dirty="0">
                <a:latin typeface="Berlin Sans FB Demi" pitchFamily="34" charset="0"/>
              </a:rPr>
              <a:t>,</a:t>
            </a:r>
          </a:p>
          <a:p>
            <a:pPr algn="ctr" eaLnBrk="1" hangingPunct="1"/>
            <a:endParaRPr lang="en-US" dirty="0">
              <a:latin typeface="Berlin Sans FB Demi" pitchFamily="34" charset="0"/>
            </a:endParaRPr>
          </a:p>
          <a:p>
            <a:pPr algn="ctr" eaLnBrk="1" hangingPunct="1"/>
            <a:r>
              <a:rPr lang="en-US" dirty="0">
                <a:latin typeface="Berlin Sans FB Demi" pitchFamily="34" charset="0"/>
              </a:rPr>
              <a:t> Yang </a:t>
            </a:r>
            <a:r>
              <a:rPr lang="en-US" dirty="0" err="1">
                <a:latin typeface="Berlin Sans FB Demi" pitchFamily="34" charset="0"/>
              </a:rPr>
              <a:t>dilakukan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dengan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penuh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ketulusan</a:t>
            </a:r>
            <a:r>
              <a:rPr lang="en-US" dirty="0">
                <a:latin typeface="Berlin Sans FB Demi" pitchFamily="34" charset="0"/>
              </a:rPr>
              <a:t>, </a:t>
            </a:r>
          </a:p>
          <a:p>
            <a:pPr algn="ctr" eaLnBrk="1" hangingPunct="1"/>
            <a:endParaRPr lang="en-US" dirty="0">
              <a:latin typeface="Berlin Sans FB Demi" pitchFamily="34" charset="0"/>
            </a:endParaRPr>
          </a:p>
          <a:p>
            <a:pPr algn="ctr" eaLnBrk="1" hangingPunct="1"/>
            <a:r>
              <a:rPr lang="en-US" dirty="0" err="1">
                <a:latin typeface="Berlin Sans FB Demi" pitchFamily="34" charset="0"/>
              </a:rPr>
              <a:t>Proaktif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membina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hubungan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dgn</a:t>
            </a:r>
            <a:r>
              <a:rPr lang="en-US" dirty="0">
                <a:latin typeface="Berlin Sans FB Demi" pitchFamily="34" charset="0"/>
              </a:rPr>
              <a:t> media </a:t>
            </a:r>
            <a:r>
              <a:rPr lang="en-US" dirty="0" err="1">
                <a:latin typeface="Berlin Sans FB Demi" pitchFamily="34" charset="0"/>
              </a:rPr>
              <a:t>massa</a:t>
            </a:r>
            <a:r>
              <a:rPr lang="en-US" dirty="0">
                <a:latin typeface="Berlin Sans FB Demi" pitchFamily="34" charset="0"/>
              </a:rPr>
              <a:t>,</a:t>
            </a:r>
          </a:p>
          <a:p>
            <a:pPr algn="ctr" eaLnBrk="1" hangingPunct="1"/>
            <a:endParaRPr lang="en-US" dirty="0">
              <a:latin typeface="Berlin Sans FB Demi" pitchFamily="34" charset="0"/>
            </a:endParaRPr>
          </a:p>
          <a:p>
            <a:pPr algn="ctr" eaLnBrk="1" hangingPunct="1"/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Bekerja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untuk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meningkatkan</a:t>
            </a:r>
            <a:r>
              <a:rPr lang="en-US" dirty="0">
                <a:latin typeface="Berlin Sans FB Demi" pitchFamily="34" charset="0"/>
              </a:rPr>
              <a:t> image </a:t>
            </a:r>
            <a:r>
              <a:rPr lang="en-US" dirty="0" err="1">
                <a:latin typeface="Berlin Sans FB Demi" pitchFamily="34" charset="0"/>
              </a:rPr>
              <a:t>berdasarkan</a:t>
            </a:r>
            <a:r>
              <a:rPr lang="en-US" dirty="0">
                <a:latin typeface="Berlin Sans FB Demi" pitchFamily="34" charset="0"/>
              </a:rPr>
              <a:t> </a:t>
            </a:r>
            <a:r>
              <a:rPr lang="en-US" dirty="0" err="1">
                <a:latin typeface="Berlin Sans FB Demi" pitchFamily="34" charset="0"/>
              </a:rPr>
              <a:t>keahlian</a:t>
            </a:r>
            <a:r>
              <a:rPr lang="en-US" dirty="0">
                <a:latin typeface="Berlin Sans FB Demi" pitchFamily="34" charset="0"/>
              </a:rPr>
              <a:t> public relations officer.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121</Words>
  <Application>Microsoft Office PowerPoint</Application>
  <PresentationFormat>On-screen Show (4:3)</PresentationFormat>
  <Paragraphs>42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Berlin Sans FB Demi</vt:lpstr>
      <vt:lpstr>Broadway</vt:lpstr>
      <vt:lpstr>Calibri</vt:lpstr>
      <vt:lpstr>Constantia</vt:lpstr>
      <vt:lpstr>Office Theme</vt:lpstr>
      <vt:lpstr>Public Relations and Public Speaking For Service Excellent </vt:lpstr>
      <vt:lpstr>Public Relations</vt:lpstr>
      <vt:lpstr>Komponen dalam Proses PR</vt:lpstr>
      <vt:lpstr>Aktivitas Public Relations</vt:lpstr>
      <vt:lpstr>PowerPoint Presentation</vt:lpstr>
    </vt:vector>
  </TitlesOfParts>
  <Company>PT. Berca Cakra Teknologi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Relations and Public Speaking For Service Excellent</dc:title>
  <dc:creator>budiluhur</dc:creator>
  <cp:lastModifiedBy>DELL</cp:lastModifiedBy>
  <cp:revision>27</cp:revision>
  <dcterms:created xsi:type="dcterms:W3CDTF">2011-08-12T16:53:08Z</dcterms:created>
  <dcterms:modified xsi:type="dcterms:W3CDTF">2021-02-22T00:21:10Z</dcterms:modified>
</cp:coreProperties>
</file>