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80" r:id="rId4"/>
    <p:sldId id="259" r:id="rId5"/>
    <p:sldId id="265" r:id="rId6"/>
    <p:sldId id="262" r:id="rId7"/>
    <p:sldId id="263" r:id="rId8"/>
    <p:sldId id="268" r:id="rId9"/>
    <p:sldId id="269" r:id="rId10"/>
    <p:sldId id="270" r:id="rId11"/>
    <p:sldId id="276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0240A-193F-4595-9BCB-3BDE9A233D29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FEEF8-FDC0-4877-A2AE-3D6CF190F39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808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213-E071-479F-A895-3C9D09284333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1207-9EE5-4D64-98E0-37174AB2560E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213-E071-479F-A895-3C9D09284333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1207-9EE5-4D64-98E0-37174AB2560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213-E071-479F-A895-3C9D09284333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1207-9EE5-4D64-98E0-37174AB2560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213-E071-479F-A895-3C9D09284333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1207-9EE5-4D64-98E0-37174AB2560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213-E071-479F-A895-3C9D09284333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1207-9EE5-4D64-98E0-37174AB2560E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213-E071-479F-A895-3C9D09284333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1207-9EE5-4D64-98E0-37174AB2560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213-E071-479F-A895-3C9D09284333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1207-9EE5-4D64-98E0-37174AB2560E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213-E071-479F-A895-3C9D09284333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1207-9EE5-4D64-98E0-37174AB2560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213-E071-479F-A895-3C9D09284333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1207-9EE5-4D64-98E0-37174AB2560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213-E071-479F-A895-3C9D09284333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1207-9EE5-4D64-98E0-37174AB2560E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213-E071-479F-A895-3C9D09284333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1207-9EE5-4D64-98E0-37174AB2560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3F29213-E071-479F-A895-3C9D09284333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C81207-9EE5-4D64-98E0-37174AB2560E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1.mp3"/><Relationship Id="rId7" Type="http://schemas.openxmlformats.org/officeDocument/2006/relationships/image" Target="../media/image2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 smtClean="0"/>
              <a:t>KONSEP DASAR STATISTIKA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Bambang Prihadi</a:t>
            </a:r>
            <a:endParaRPr lang="id-ID" dirty="0"/>
          </a:p>
        </p:txBody>
      </p:sp>
      <p:pic>
        <p:nvPicPr>
          <p:cNvPr id="4" name="Konsep dasar statistik 1-a-1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8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Skala Pengukuran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b="1" dirty="0" smtClean="0">
                <a:solidFill>
                  <a:srgbClr val="0070C0"/>
                </a:solidFill>
              </a:rPr>
              <a:t>4. Skala Rasio</a:t>
            </a:r>
            <a:endParaRPr lang="id-ID" sz="2800" b="1" dirty="0">
              <a:solidFill>
                <a:srgbClr val="0070C0"/>
              </a:solidFill>
            </a:endParaRPr>
          </a:p>
          <a:p>
            <a:r>
              <a:rPr lang="id-ID" dirty="0" smtClean="0"/>
              <a:t>Dapat diurutkan, memiliki jarak yang sama, dan memiliki nilai nol mutlak (tinggi benda, berat badan, penghasilan, dsb.)</a:t>
            </a:r>
          </a:p>
          <a:p>
            <a:r>
              <a:rPr lang="id-ID" dirty="0" smtClean="0"/>
              <a:t>Dapat dinyatakan: </a:t>
            </a:r>
          </a:p>
          <a:p>
            <a:pPr lvl="1"/>
            <a:r>
              <a:rPr lang="id-ID" dirty="0" smtClean="0"/>
              <a:t>Tinggi badan sama dengan tujuh kali tinggi kepala. </a:t>
            </a:r>
          </a:p>
          <a:p>
            <a:pPr lvl="1"/>
            <a:r>
              <a:rPr lang="id-ID" dirty="0" smtClean="0"/>
              <a:t>Berat benda A sama dengan dua kali berat benda B. </a:t>
            </a:r>
          </a:p>
          <a:p>
            <a:pPr lvl="1"/>
            <a:r>
              <a:rPr lang="id-ID" dirty="0" smtClean="0"/>
              <a:t>Penghasilan si A sama dengan lima kali penghasilan B.</a:t>
            </a:r>
          </a:p>
          <a:p>
            <a:r>
              <a:rPr lang="id-ID" dirty="0" smtClean="0"/>
              <a:t>Dapat dilakukan </a:t>
            </a:r>
            <a:r>
              <a:rPr lang="id-ID" dirty="0"/>
              <a:t>operasi </a:t>
            </a:r>
            <a:r>
              <a:rPr lang="id-ID" dirty="0" smtClean="0"/>
              <a:t>matematika: menghitung </a:t>
            </a:r>
            <a:r>
              <a:rPr lang="id-ID" dirty="0"/>
              <a:t>rerata, rentang, dan standar </a:t>
            </a:r>
            <a:r>
              <a:rPr lang="id-ID" dirty="0" smtClean="0"/>
              <a:t>deviasi, dsb.</a:t>
            </a:r>
            <a:endParaRPr lang="id-ID" dirty="0"/>
          </a:p>
          <a:p>
            <a:endParaRPr lang="id-ID" dirty="0"/>
          </a:p>
          <a:p>
            <a:endParaRPr lang="id-ID" dirty="0" smtClean="0"/>
          </a:p>
        </p:txBody>
      </p:sp>
      <p:pic>
        <p:nvPicPr>
          <p:cNvPr id="4" name="Konsep dasar statistik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3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8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Beberapa Istilah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id-ID" b="1" dirty="0" smtClean="0">
                    <a:solidFill>
                      <a:srgbClr val="0070C0"/>
                    </a:solidFill>
                  </a:rPr>
                  <a:t>Populasi: </a:t>
                </a:r>
                <a:r>
                  <a:rPr lang="id-ID" dirty="0" smtClean="0"/>
                  <a:t>kumpulan pengukuran tentang orang, benda, kejadian, dsb. yang dapat diidentifikasi (semua penduduk DIY, semua mahasiswa UNY, semua sanggar seni di DIY).</a:t>
                </a:r>
              </a:p>
              <a:p>
                <a:r>
                  <a:rPr lang="id-ID" b="1" dirty="0" smtClean="0">
                    <a:solidFill>
                      <a:srgbClr val="0070C0"/>
                    </a:solidFill>
                  </a:rPr>
                  <a:t>Sampel: </a:t>
                </a:r>
                <a:r>
                  <a:rPr lang="id-ID" dirty="0" smtClean="0"/>
                  <a:t>himpunan bagian dari populasi, kumpulan kecil yang mewakili populasi tersebut. Misalnya: untuk seluruh mahasiswa UNY diambil 100 mahasiswa setiap fakultasnya.</a:t>
                </a:r>
              </a:p>
              <a:p>
                <a:r>
                  <a:rPr lang="id-ID" b="1" dirty="0">
                    <a:solidFill>
                      <a:srgbClr val="0070C0"/>
                    </a:solidFill>
                  </a:rPr>
                  <a:t>Parameter:</a:t>
                </a:r>
                <a:r>
                  <a:rPr lang="id-ID" dirty="0"/>
                  <a:t> suatu bilangan atau sifat yang menunjukkan karakteristik dari populasi, seperti mean dan standar deviasi (</a:t>
                </a:r>
                <a:r>
                  <a:rPr lang="el-GR" dirty="0"/>
                  <a:t>µ</a:t>
                </a:r>
                <a:r>
                  <a:rPr lang="id-ID" dirty="0"/>
                  <a:t>,</a:t>
                </a:r>
                <a:r>
                  <a:rPr lang="el-GR" dirty="0"/>
                  <a:t>σ</a:t>
                </a:r>
                <a:r>
                  <a:rPr lang="id-ID" dirty="0" smtClean="0"/>
                  <a:t>).</a:t>
                </a:r>
              </a:p>
              <a:p>
                <a:r>
                  <a:rPr lang="id-ID" b="1" dirty="0">
                    <a:solidFill>
                      <a:srgbClr val="0070C0"/>
                    </a:solidFill>
                  </a:rPr>
                  <a:t>Statistik: </a:t>
                </a:r>
                <a:r>
                  <a:rPr lang="id-ID" dirty="0"/>
                  <a:t>bilangan yang menunjukkan karakteristik dari populasi, seperti mean dan standar deviasi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>
                            <a:latin typeface="Cambria Math"/>
                          </a:rPr>
                        </m:ctrlPr>
                      </m:accPr>
                      <m:e>
                        <m:r>
                          <a:rPr lang="id-ID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id-ID" dirty="0"/>
                  <a:t>, </a:t>
                </a:r>
                <a:r>
                  <a:rPr lang="id-ID" i="1" dirty="0"/>
                  <a:t>s</a:t>
                </a:r>
                <a:r>
                  <a:rPr lang="id-ID" dirty="0" smtClean="0"/>
                  <a:t>)</a:t>
                </a:r>
                <a:endParaRPr lang="id-ID" dirty="0"/>
              </a:p>
              <a:p>
                <a:endParaRPr lang="id-ID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6"/>
                <a:stretch>
                  <a:fillRect l="-593" t="-1625" r="-74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onsep dasar statistik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Konsep dasar statistik 10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4408" y="6021288"/>
            <a:ext cx="609600" cy="609600"/>
          </a:xfrm>
          <a:prstGeom prst="rect">
            <a:avLst/>
          </a:prstGeom>
        </p:spPr>
      </p:pic>
      <p:pic>
        <p:nvPicPr>
          <p:cNvPr id="6" name="Konsep dasar statistik 10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8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55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55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b="1" dirty="0" smtClean="0">
                <a:solidFill>
                  <a:schemeClr val="tx1"/>
                </a:solidFill>
              </a:rPr>
              <a:t>Statistika</a:t>
            </a:r>
            <a:endParaRPr lang="id-ID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 fontScale="77500" lnSpcReduction="20000"/>
          </a:bodyPr>
          <a:lstStyle/>
          <a:p>
            <a:r>
              <a:rPr lang="id-ID" sz="3800" b="1" dirty="0" smtClean="0">
                <a:solidFill>
                  <a:srgbClr val="0070C0"/>
                </a:solidFill>
              </a:rPr>
              <a:t>Pengertian:</a:t>
            </a:r>
            <a:r>
              <a:rPr lang="id-ID" sz="3800" dirty="0" smtClean="0"/>
              <a:t> Studi tentang data dan bagaimana data itu</a:t>
            </a:r>
          </a:p>
          <a:p>
            <a:pPr marL="896938" lvl="1"/>
            <a:r>
              <a:rPr lang="id-ID" sz="3300" dirty="0" smtClean="0"/>
              <a:t>dikumpulkan, </a:t>
            </a:r>
          </a:p>
          <a:p>
            <a:pPr marL="896938" lvl="1"/>
            <a:r>
              <a:rPr lang="id-ID" sz="3300" dirty="0" smtClean="0"/>
              <a:t>disusun, </a:t>
            </a:r>
          </a:p>
          <a:p>
            <a:pPr marL="896938" lvl="1"/>
            <a:r>
              <a:rPr lang="id-ID" sz="3300" dirty="0" smtClean="0"/>
              <a:t>dianalisis, dan</a:t>
            </a:r>
          </a:p>
          <a:p>
            <a:pPr marL="896938" lvl="1"/>
            <a:r>
              <a:rPr lang="id-ID" sz="3300" dirty="0" smtClean="0"/>
              <a:t>ditafsirkan </a:t>
            </a:r>
          </a:p>
          <a:p>
            <a:pPr marL="363538" indent="0">
              <a:buNone/>
            </a:pPr>
            <a:r>
              <a:rPr lang="id-ID" sz="3800" dirty="0" smtClean="0"/>
              <a:t>untuk mendapatkan wawasan tentang pendapat atau perilaku orang.</a:t>
            </a:r>
          </a:p>
          <a:p>
            <a:r>
              <a:rPr lang="id-ID" sz="3800" b="1" dirty="0">
                <a:solidFill>
                  <a:srgbClr val="0070C0"/>
                </a:solidFill>
              </a:rPr>
              <a:t>Dua jenis statistika:</a:t>
            </a:r>
            <a:r>
              <a:rPr lang="id-ID" sz="3800" dirty="0"/>
              <a:t> </a:t>
            </a:r>
          </a:p>
          <a:p>
            <a:pPr marL="900113" lvl="1" indent="-188913"/>
            <a:r>
              <a:rPr lang="id-ID" sz="3300" dirty="0"/>
              <a:t> statistika deskriptif</a:t>
            </a:r>
          </a:p>
          <a:p>
            <a:pPr marL="900113" lvl="1" indent="-188913"/>
            <a:r>
              <a:rPr lang="id-ID" sz="3300" dirty="0"/>
              <a:t> statistika inferensial</a:t>
            </a:r>
          </a:p>
          <a:p>
            <a:pPr marL="363538" indent="0">
              <a:buNone/>
            </a:pPr>
            <a:endParaRPr lang="id-ID" sz="3600" dirty="0" smtClean="0"/>
          </a:p>
          <a:p>
            <a:pPr marL="0" indent="0">
              <a:buNone/>
            </a:pPr>
            <a:endParaRPr lang="id-ID" dirty="0" smtClean="0"/>
          </a:p>
        </p:txBody>
      </p:sp>
      <p:pic>
        <p:nvPicPr>
          <p:cNvPr id="5" name="Konsep dasar statistik 1-a-2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9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01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40960" cy="778098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tx1"/>
                </a:solidFill>
              </a:rPr>
              <a:t>Statistika Deskriptif &amp; Inferensial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74096"/>
          </a:xfrm>
        </p:spPr>
        <p:txBody>
          <a:bodyPr>
            <a:normAutofit fontScale="92500" lnSpcReduction="10000"/>
          </a:bodyPr>
          <a:lstStyle/>
          <a:p>
            <a:pPr marL="363538" indent="-363538"/>
            <a:r>
              <a:rPr lang="id-ID" sz="3200" b="1" dirty="0">
                <a:solidFill>
                  <a:srgbClr val="0070C0"/>
                </a:solidFill>
              </a:rPr>
              <a:t>Statistika </a:t>
            </a:r>
            <a:r>
              <a:rPr lang="id-ID" sz="3200" b="1" dirty="0" smtClean="0">
                <a:solidFill>
                  <a:srgbClr val="0070C0"/>
                </a:solidFill>
              </a:rPr>
              <a:t>deskriptif: </a:t>
            </a:r>
            <a:r>
              <a:rPr lang="id-ID" sz="3200" dirty="0" smtClean="0"/>
              <a:t>Pengorganisasian dan peringkasan data agar </a:t>
            </a:r>
            <a:r>
              <a:rPr lang="id-ID" sz="3200"/>
              <a:t>dapat </a:t>
            </a:r>
            <a:r>
              <a:rPr lang="id-ID" sz="3200"/>
              <a:t>dipahami </a:t>
            </a:r>
            <a:r>
              <a:rPr lang="id-ID" sz="3200" smtClean="0"/>
              <a:t>dengan lebih </a:t>
            </a:r>
            <a:r>
              <a:rPr lang="id-ID" sz="3200"/>
              <a:t>mudah </a:t>
            </a:r>
            <a:r>
              <a:rPr lang="id-ID" sz="3200" smtClean="0"/>
              <a:t>:</a:t>
            </a:r>
            <a:endParaRPr lang="id-ID" sz="3200" dirty="0" smtClean="0"/>
          </a:p>
          <a:p>
            <a:pPr marL="984250" lvl="1"/>
            <a:r>
              <a:rPr lang="id-ID" sz="2800" dirty="0" smtClean="0"/>
              <a:t>membuat tabel</a:t>
            </a:r>
          </a:p>
          <a:p>
            <a:pPr marL="984250" lvl="1"/>
            <a:r>
              <a:rPr lang="id-ID" sz="2800" dirty="0" smtClean="0"/>
              <a:t>menghitung rerata </a:t>
            </a:r>
            <a:endParaRPr lang="id-ID" sz="2800" dirty="0"/>
          </a:p>
          <a:p>
            <a:pPr marL="365125" indent="-365125"/>
            <a:r>
              <a:rPr lang="id-ID" sz="3200" b="1" dirty="0">
                <a:solidFill>
                  <a:srgbClr val="0070C0"/>
                </a:solidFill>
              </a:rPr>
              <a:t>Statistika inferensial: </a:t>
            </a:r>
            <a:r>
              <a:rPr lang="id-ID" sz="3200" dirty="0"/>
              <a:t>Memanfaatkan data dari kelompok kecil (sampel) dari suatu populasi untuk sampai pada kesimpulan tentang seluruh populasi tersebut. </a:t>
            </a:r>
          </a:p>
          <a:p>
            <a:pPr marL="987425" lvl="1" indent="-276225"/>
            <a:r>
              <a:rPr lang="id-ID" sz="2800" dirty="0"/>
              <a:t>Menganalisis hubungan variabel-variabel.</a:t>
            </a:r>
          </a:p>
          <a:p>
            <a:pPr marL="987425" lvl="1" indent="-276225"/>
            <a:r>
              <a:rPr lang="id-ID" sz="2800" dirty="0"/>
              <a:t>Membuktikan teori.</a:t>
            </a:r>
          </a:p>
          <a:p>
            <a:pPr lvl="1"/>
            <a:endParaRPr lang="id-ID" dirty="0"/>
          </a:p>
        </p:txBody>
      </p:sp>
      <p:pic>
        <p:nvPicPr>
          <p:cNvPr id="4" name="Konsep dasar statistik 1-a-3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0392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7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d-ID" b="1" dirty="0" smtClean="0"/>
              <a:t>Variabel dan 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</a:rPr>
              <a:t>Variabel:</a:t>
            </a:r>
            <a:r>
              <a:rPr lang="id-ID" sz="2800" dirty="0" smtClean="0"/>
              <a:t> karakteristik individu atau objek yang memiliki nilai bervariasi</a:t>
            </a:r>
          </a:p>
          <a:p>
            <a:pPr marL="900113" lvl="1" indent="-188913"/>
            <a:r>
              <a:rPr lang="id-ID" dirty="0" smtClean="0"/>
              <a:t>Kualitas model pembelajaran</a:t>
            </a:r>
          </a:p>
          <a:p>
            <a:pPr marL="900113" lvl="1" indent="-188913"/>
            <a:r>
              <a:rPr lang="id-ID" dirty="0" smtClean="0"/>
              <a:t>Hasil belajar siswa</a:t>
            </a:r>
          </a:p>
          <a:p>
            <a:pPr marL="900113" lvl="1" indent="-188913"/>
            <a:r>
              <a:rPr lang="id-ID" dirty="0" smtClean="0"/>
              <a:t>Model pembelajaran</a:t>
            </a:r>
          </a:p>
          <a:p>
            <a:r>
              <a:rPr lang="id-ID" sz="2800" b="1" dirty="0" smtClean="0">
                <a:solidFill>
                  <a:srgbClr val="0070C0"/>
                </a:solidFill>
              </a:rPr>
              <a:t>Data: </a:t>
            </a:r>
            <a:r>
              <a:rPr lang="id-ID" sz="2800" dirty="0" smtClean="0"/>
              <a:t>hasil pengamatan/pengukuran dari variabel </a:t>
            </a:r>
          </a:p>
          <a:p>
            <a:pPr marL="900113" lvl="1" indent="-188913"/>
            <a:r>
              <a:rPr lang="id-ID" dirty="0"/>
              <a:t>Kualitas model </a:t>
            </a:r>
            <a:r>
              <a:rPr lang="id-ID" dirty="0" smtClean="0"/>
              <a:t>pembelajaran: skor dikonversikan menjadi kriteria sangat baik, baik, cukup baik, dan kurang baik.</a:t>
            </a:r>
            <a:endParaRPr lang="id-ID" dirty="0"/>
          </a:p>
          <a:p>
            <a:pPr marL="900113" lvl="1" indent="-188913"/>
            <a:r>
              <a:rPr lang="id-ID" dirty="0" smtClean="0"/>
              <a:t>Nilai siswa </a:t>
            </a:r>
            <a:r>
              <a:rPr lang="id-ID" dirty="0"/>
              <a:t>dengan skala 0-100, misalnya 60. 72, 83, </a:t>
            </a:r>
            <a:r>
              <a:rPr lang="id-ID" dirty="0" smtClean="0"/>
              <a:t>dst.</a:t>
            </a:r>
          </a:p>
          <a:p>
            <a:r>
              <a:rPr lang="id-ID" dirty="0"/>
              <a:t>Data </a:t>
            </a:r>
            <a:r>
              <a:rPr lang="id-ID" smtClean="0"/>
              <a:t>tidak menggambarkan fenomena</a:t>
            </a:r>
            <a:r>
              <a:rPr lang="id-ID" dirty="0" smtClean="0"/>
              <a:t>, sehingga harus  diklasifikasi</a:t>
            </a:r>
            <a:r>
              <a:rPr lang="id-ID" dirty="0"/>
              <a:t>, </a:t>
            </a:r>
            <a:r>
              <a:rPr lang="id-ID" dirty="0" smtClean="0"/>
              <a:t>disajikan</a:t>
            </a:r>
            <a:r>
              <a:rPr lang="id-ID" dirty="0"/>
              <a:t>, </a:t>
            </a:r>
            <a:r>
              <a:rPr lang="id-ID" dirty="0" smtClean="0"/>
              <a:t>diringkas</a:t>
            </a:r>
            <a:r>
              <a:rPr lang="id-ID" dirty="0"/>
              <a:t>, dan </a:t>
            </a:r>
            <a:r>
              <a:rPr lang="id-ID" dirty="0" smtClean="0"/>
              <a:t>dianalisis untuk membuat </a:t>
            </a:r>
            <a:r>
              <a:rPr lang="id-ID" dirty="0"/>
              <a:t>kesimpulan-kesimpulan tentang </a:t>
            </a:r>
            <a:r>
              <a:rPr lang="id-ID" dirty="0" smtClean="0"/>
              <a:t>fenomena.</a:t>
            </a:r>
            <a:endParaRPr lang="id-ID" dirty="0"/>
          </a:p>
          <a:p>
            <a:endParaRPr lang="id-ID" dirty="0"/>
          </a:p>
        </p:txBody>
      </p:sp>
      <p:pic>
        <p:nvPicPr>
          <p:cNvPr id="4" name="Konsep dasar statistik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2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67907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Sumber: Nevo (2017)</a:t>
            </a:r>
            <a:endParaRPr lang="id-ID" dirty="0"/>
          </a:p>
        </p:txBody>
      </p:sp>
      <p:pic>
        <p:nvPicPr>
          <p:cNvPr id="2" name="Konsep dasar statistik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597126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8" y="908720"/>
            <a:ext cx="8784420" cy="4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Jenis Data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20"/>
          </a:xfrm>
        </p:spPr>
        <p:txBody>
          <a:bodyPr>
            <a:normAutofit/>
          </a:bodyPr>
          <a:lstStyle/>
          <a:p>
            <a:r>
              <a:rPr lang="id-ID" dirty="0" smtClean="0"/>
              <a:t>Data dapat bersifat kualitatif atau kuantitatif. </a:t>
            </a:r>
          </a:p>
          <a:p>
            <a:pPr marL="182880" lvl="1"/>
            <a:r>
              <a:rPr lang="id-ID" sz="2400" b="1" dirty="0" smtClean="0">
                <a:solidFill>
                  <a:srgbClr val="0070C0"/>
                </a:solidFill>
              </a:rPr>
              <a:t>Data kualitatif: </a:t>
            </a:r>
            <a:r>
              <a:rPr lang="id-ID" sz="2400" dirty="0"/>
              <a:t>Bersifat kategoris (status perkawinan, jenis kelamin, nama merek laptop, dsb.)</a:t>
            </a:r>
          </a:p>
          <a:p>
            <a:r>
              <a:rPr lang="id-ID" b="1" dirty="0" smtClean="0">
                <a:solidFill>
                  <a:srgbClr val="0070C0"/>
                </a:solidFill>
              </a:rPr>
              <a:t>Data kuantitatif:</a:t>
            </a:r>
          </a:p>
          <a:p>
            <a:pPr lvl="1"/>
            <a:r>
              <a:rPr lang="id-ID" dirty="0" smtClean="0"/>
              <a:t>Berupa angka (numerik) (tinggi badan, pendapatan, usia, dsb.) </a:t>
            </a:r>
          </a:p>
          <a:p>
            <a:pPr lvl="1"/>
            <a:r>
              <a:rPr lang="id-ID" b="1" dirty="0" smtClean="0"/>
              <a:t>Data kontinyu</a:t>
            </a:r>
            <a:r>
              <a:rPr lang="id-ID" dirty="0" smtClean="0"/>
              <a:t>: hasil pengukuran dan dapat berupa bilangan bulat maupun pecahan (jarak dua buah benda, berat badan, dan penghasilan)</a:t>
            </a:r>
          </a:p>
          <a:p>
            <a:pPr lvl="1"/>
            <a:r>
              <a:rPr lang="id-ID" b="1" dirty="0" smtClean="0"/>
              <a:t>Data diskrit:  </a:t>
            </a:r>
            <a:r>
              <a:rPr lang="id-ID" dirty="0" smtClean="0"/>
              <a:t>merupakan hasil proses pembilangan, berupa bilangan bulat (jumlah kehadiran, jumlah suara hasil voting, frekuensi kunjungan ke perpustakaan, dsb.</a:t>
            </a:r>
            <a:endParaRPr lang="id-ID" dirty="0"/>
          </a:p>
        </p:txBody>
      </p:sp>
      <p:pic>
        <p:nvPicPr>
          <p:cNvPr id="4" name="Konsep dasar statistik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0392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2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2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Skala Pengukuran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Bagaimana </a:t>
            </a:r>
            <a:r>
              <a:rPr lang="id-ID" dirty="0"/>
              <a:t>data variabel diukur </a:t>
            </a:r>
            <a:r>
              <a:rPr lang="id-ID" dirty="0" smtClean="0"/>
              <a:t>(skala pengukuran): jarak, suhu, keuntungan, dsb.)</a:t>
            </a:r>
          </a:p>
          <a:p>
            <a:r>
              <a:rPr lang="id-ID" dirty="0" smtClean="0"/>
              <a:t>Empat skala pengukuran: nominal, ordinal, interval dan rasio, (menentukan jenis analisis yang dapat dilakukan pada suatu variabel)</a:t>
            </a:r>
          </a:p>
          <a:p>
            <a:pPr marL="0" indent="0">
              <a:buNone/>
            </a:pPr>
            <a:r>
              <a:rPr lang="id-ID" sz="2600" b="1" dirty="0" smtClean="0">
                <a:solidFill>
                  <a:srgbClr val="0070C0"/>
                </a:solidFill>
              </a:rPr>
              <a:t>1</a:t>
            </a:r>
            <a:r>
              <a:rPr lang="id-ID" sz="3000" b="1" dirty="0" smtClean="0">
                <a:solidFill>
                  <a:srgbClr val="0070C0"/>
                </a:solidFill>
              </a:rPr>
              <a:t>. Skala Nominal:</a:t>
            </a:r>
          </a:p>
          <a:p>
            <a:pPr lvl="0"/>
            <a:r>
              <a:rPr lang="id-ID" dirty="0" smtClean="0"/>
              <a:t>Hanya dapat diukur secara kategorik: jenis kelamin (pria dan wanita), asal sekolah (SMA, SMK, dan MA).</a:t>
            </a:r>
          </a:p>
          <a:p>
            <a:pPr lvl="0"/>
            <a:r>
              <a:rPr lang="id-ID" dirty="0" smtClean="0"/>
              <a:t>Tidak </a:t>
            </a:r>
            <a:r>
              <a:rPr lang="id-ID" dirty="0"/>
              <a:t>ada urutan atau jenjang untuk data nominal, </a:t>
            </a:r>
            <a:r>
              <a:rPr lang="id-ID" dirty="0" smtClean="0"/>
              <a:t>katergori yang satu lebih daripada kategori tang lain </a:t>
            </a:r>
          </a:p>
          <a:p>
            <a:pPr lvl="0"/>
            <a:r>
              <a:rPr lang="id-ID" dirty="0" smtClean="0"/>
              <a:t>Tidak </a:t>
            </a:r>
            <a:r>
              <a:rPr lang="id-ID" dirty="0"/>
              <a:t>dapat diterapkan operasi aritmatika apa </a:t>
            </a:r>
            <a:r>
              <a:rPr lang="id-ID" dirty="0" smtClean="0"/>
              <a:t>pun (menghitung </a:t>
            </a:r>
            <a:r>
              <a:rPr lang="id-ID" dirty="0"/>
              <a:t>nilai rata-rata atau standar </a:t>
            </a:r>
            <a:r>
              <a:rPr lang="id-ID" dirty="0" smtClean="0"/>
              <a:t>deviasi).  </a:t>
            </a:r>
          </a:p>
          <a:p>
            <a:pPr lvl="0"/>
            <a:r>
              <a:rPr lang="id-ID" dirty="0" smtClean="0"/>
              <a:t>Dapat </a:t>
            </a:r>
            <a:r>
              <a:rPr lang="id-ID" dirty="0"/>
              <a:t>digunakan jumlah dan proporsi, misalnya, jumlah laki-laki, persentase perempuan, dsb.</a:t>
            </a:r>
          </a:p>
          <a:p>
            <a:pPr marL="363538" indent="0">
              <a:buNone/>
            </a:pPr>
            <a:endParaRPr lang="id-ID" dirty="0"/>
          </a:p>
        </p:txBody>
      </p:sp>
      <p:pic>
        <p:nvPicPr>
          <p:cNvPr id="4" name="Konsep dasar statistik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27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Skala Pengukuran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b="1" dirty="0" smtClean="0">
                <a:solidFill>
                  <a:srgbClr val="0070C0"/>
                </a:solidFill>
              </a:rPr>
              <a:t>2. Skala Ordinal:</a:t>
            </a:r>
          </a:p>
          <a:p>
            <a:r>
              <a:rPr lang="id-ID" dirty="0"/>
              <a:t>Dapat digunakan </a:t>
            </a:r>
            <a:r>
              <a:rPr lang="id-ID" dirty="0" smtClean="0"/>
              <a:t>jumlah, proporsi, urutan (ranking): </a:t>
            </a:r>
          </a:p>
          <a:p>
            <a:pPr lvl="1"/>
            <a:r>
              <a:rPr lang="id-ID" dirty="0" smtClean="0"/>
              <a:t>Jenjang pendidikan (SD, SMP, SMA, dan S1)</a:t>
            </a:r>
          </a:p>
          <a:p>
            <a:pPr lvl="1"/>
            <a:r>
              <a:rPr lang="id-ID" dirty="0" smtClean="0"/>
              <a:t>Kejuaraan dalam lomba (juara 1, 2, dan 3)</a:t>
            </a:r>
          </a:p>
          <a:p>
            <a:pPr lvl="1"/>
            <a:r>
              <a:rPr lang="id-ID" dirty="0" smtClean="0"/>
              <a:t>Tingkat kepuasan pelanggan (sangat puas, puas, kurang puas, tidak puas).</a:t>
            </a:r>
          </a:p>
          <a:p>
            <a:r>
              <a:rPr lang="id-ID" dirty="0" smtClean="0"/>
              <a:t>Nilai-nilai data ordinal tidak memiliki jarak yang sama:</a:t>
            </a:r>
          </a:p>
          <a:p>
            <a:pPr lvl="1"/>
            <a:r>
              <a:rPr lang="id-ID" dirty="0"/>
              <a:t>Jenjang </a:t>
            </a:r>
            <a:r>
              <a:rPr lang="id-ID" dirty="0" smtClean="0"/>
              <a:t>pendidikan: </a:t>
            </a:r>
            <a:r>
              <a:rPr lang="id-ID" dirty="0"/>
              <a:t>SD </a:t>
            </a:r>
            <a:r>
              <a:rPr lang="id-ID" dirty="0" smtClean="0"/>
              <a:t>= 6 th, SMP = 3 th, SMA = 3 th, dan S1 = 4 th). </a:t>
            </a:r>
          </a:p>
          <a:p>
            <a:pPr lvl="1"/>
            <a:r>
              <a:rPr lang="id-ID" dirty="0" smtClean="0"/>
              <a:t>Kejuaraan: juara 1 = 250, juara 2 = 240, dan juara 3 = 220. </a:t>
            </a:r>
          </a:p>
          <a:p>
            <a:pPr lvl="1"/>
            <a:r>
              <a:rPr lang="id-ID" dirty="0" smtClean="0"/>
              <a:t>Tingkat kepuasan: jarak  “sangat puas - tidak puas” belum tentu sama dengan jarak “kurang puas - tidak puas”.</a:t>
            </a:r>
          </a:p>
          <a:p>
            <a:endParaRPr lang="id-ID" dirty="0" smtClean="0"/>
          </a:p>
        </p:txBody>
      </p:sp>
      <p:pic>
        <p:nvPicPr>
          <p:cNvPr id="4" name="Konsep dasar statistik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0392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2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id-ID" b="1" dirty="0" smtClean="0"/>
              <a:t>Skala Pengukuran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b="1" dirty="0" smtClean="0">
                <a:solidFill>
                  <a:srgbClr val="0070C0"/>
                </a:solidFill>
              </a:rPr>
              <a:t>3. Skala Interval</a:t>
            </a:r>
          </a:p>
          <a:p>
            <a:r>
              <a:rPr lang="id-ID" dirty="0"/>
              <a:t>U</a:t>
            </a:r>
            <a:r>
              <a:rPr lang="id-ID" dirty="0" smtClean="0"/>
              <a:t>rutan atau ranking data dapat dibedakan secara kuantitatif. Misalnya, nilai hasil ujian (0 – 100), indeks prestasi kumulatif (0 – 4), atau skor IQ, atau suhu. </a:t>
            </a:r>
          </a:p>
          <a:p>
            <a:r>
              <a:rPr lang="id-ID" dirty="0" smtClean="0"/>
              <a:t>Memiliki jarak yang sama tetapi tidak memiliki nilai nol mutlak. </a:t>
            </a:r>
          </a:p>
          <a:p>
            <a:pPr lvl="1"/>
            <a:r>
              <a:rPr lang="id-ID" dirty="0" smtClean="0"/>
              <a:t>Nilai “nol” skor tes kompetensi atau tes psikologis bersifat relatif. </a:t>
            </a:r>
          </a:p>
          <a:p>
            <a:pPr lvl="1"/>
            <a:r>
              <a:rPr lang="id-ID" dirty="0" smtClean="0"/>
              <a:t>Suhu 0</a:t>
            </a:r>
            <a:r>
              <a:rPr lang="id-ID" baseline="30000" dirty="0" smtClean="0"/>
              <a:t>o </a:t>
            </a:r>
            <a:r>
              <a:rPr lang="id-ID" dirty="0" smtClean="0"/>
              <a:t>pada skala Celcius, Reamur dan Fahrenheit bukan merupakan nilai yang sama</a:t>
            </a:r>
            <a:r>
              <a:rPr lang="id-ID" dirty="0"/>
              <a:t>. </a:t>
            </a:r>
            <a:endParaRPr lang="id-ID" dirty="0" smtClean="0"/>
          </a:p>
          <a:p>
            <a:pPr lvl="1"/>
            <a:r>
              <a:rPr lang="id-ID" dirty="0" smtClean="0"/>
              <a:t>Tidak </a:t>
            </a:r>
            <a:r>
              <a:rPr lang="id-ID" dirty="0"/>
              <a:t>dapat </a:t>
            </a:r>
            <a:r>
              <a:rPr lang="id-ID" dirty="0" smtClean="0"/>
              <a:t>dibuat rasio seperti: nilai 80 sama dengan dua kali nilai 40.</a:t>
            </a:r>
            <a:endParaRPr lang="id-ID" baseline="30000" dirty="0" smtClean="0"/>
          </a:p>
          <a:p>
            <a:r>
              <a:rPr lang="id-ID" dirty="0" smtClean="0"/>
              <a:t>Dapat kita digunakan operasi matematika, misalnya menghitung rerata, rentang, standar deviasi, dsb. </a:t>
            </a:r>
          </a:p>
        </p:txBody>
      </p:sp>
      <p:pic>
        <p:nvPicPr>
          <p:cNvPr id="4" name="Konsep dasar statistik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4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3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789</TotalTime>
  <Words>816</Words>
  <Application>Microsoft Office PowerPoint</Application>
  <PresentationFormat>On-screen Show (4:3)</PresentationFormat>
  <Paragraphs>75</Paragraphs>
  <Slides>11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KONSEP DASAR STATISTIKA</vt:lpstr>
      <vt:lpstr>Statistika</vt:lpstr>
      <vt:lpstr>Statistika Deskriptif &amp; Inferensial</vt:lpstr>
      <vt:lpstr>Variabel dan Data</vt:lpstr>
      <vt:lpstr>PowerPoint Presentation</vt:lpstr>
      <vt:lpstr>Jenis Data</vt:lpstr>
      <vt:lpstr>Skala Pengukuran</vt:lpstr>
      <vt:lpstr>Skala Pengukuran</vt:lpstr>
      <vt:lpstr>Skala Pengukuran</vt:lpstr>
      <vt:lpstr>Skala Pengukuran</vt:lpstr>
      <vt:lpstr>Beberapa Istilah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74</cp:revision>
  <dcterms:created xsi:type="dcterms:W3CDTF">2020-09-10T16:15:51Z</dcterms:created>
  <dcterms:modified xsi:type="dcterms:W3CDTF">2020-10-02T00:19:46Z</dcterms:modified>
</cp:coreProperties>
</file>