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4" r:id="rId10"/>
    <p:sldId id="315" r:id="rId11"/>
    <p:sldId id="313" r:id="rId12"/>
    <p:sldId id="316" r:id="rId13"/>
    <p:sldId id="317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19" autoAdjust="0"/>
  </p:normalViewPr>
  <p:slideViewPr>
    <p:cSldViewPr snapToGrid="0">
      <p:cViewPr>
        <p:scale>
          <a:sx n="80" d="100"/>
          <a:sy n="80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amet, consectetuer adipiscing elit.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Nunc viverra imperdiet enim. Fusce est. Vivamus a tellus.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Pellentesque habitant morbi tristique senectus et netus.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Lorem ipsum dolor sit amet, consectetuer adipiscing elit.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Nunc viverra imperdiet enim. Fusce est. Vivamus a tellus.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Pellentesque habitant morbi tristique senectus et netus.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17861"/>
            <a:ext cx="5658678" cy="3494791"/>
          </a:xfrm>
        </p:spPr>
        <p:txBody>
          <a:bodyPr>
            <a:noAutofit/>
          </a:bodyPr>
          <a:lstStyle/>
          <a:p>
            <a:pPr algn="ctr"/>
            <a:r>
              <a:rPr lang="en-US" sz="4900" b="1" i="1" dirty="0">
                <a:latin typeface="Aharoni" panose="02010803020104030203" pitchFamily="2" charset="-79"/>
                <a:cs typeface="Aharoni" panose="02010803020104030203" pitchFamily="2" charset="-79"/>
              </a:rPr>
              <a:t>PUBLIC RELATIONS</a:t>
            </a:r>
            <a:br>
              <a:rPr lang="en-US" sz="4000" b="1" i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Pengertian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sz="3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5062" y="4612652"/>
            <a:ext cx="4829101" cy="1238616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>
                <a:latin typeface="+mj-lt"/>
              </a:rPr>
              <a:t>Dra. </a:t>
            </a:r>
            <a:r>
              <a:rPr lang="en-US" sz="1600" b="1" dirty="0" err="1">
                <a:latin typeface="+mj-lt"/>
              </a:rPr>
              <a:t>Enis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niken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herawati</a:t>
            </a:r>
            <a:r>
              <a:rPr lang="en-US" sz="1600" b="1" dirty="0">
                <a:latin typeface="+mj-lt"/>
              </a:rPr>
              <a:t>, </a:t>
            </a:r>
            <a:r>
              <a:rPr lang="en-US" sz="1600" b="1" dirty="0" err="1">
                <a:latin typeface="+mj-lt"/>
              </a:rPr>
              <a:t>m.HUM</a:t>
            </a:r>
            <a:r>
              <a:rPr lang="en-US" sz="1600" b="1" dirty="0">
                <a:latin typeface="+mj-lt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4996069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CEC6-FA85-4361-ACD9-C6A7D416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54242"/>
            <a:ext cx="10058400" cy="883118"/>
          </a:xfrm>
          <a:solidFill>
            <a:srgbClr val="262626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TERIMAKASIH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EEAB-90F1-4F8F-B0F5-7F608BDC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408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72102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BD0443A-8A48-4DC9-AE32-820EC923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7A72-9941-4515-AC5E-2A752A75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61391"/>
            <a:ext cx="10058400" cy="875969"/>
          </a:xfrm>
          <a:solidFill>
            <a:srgbClr val="262626"/>
          </a:solidFill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Pengertian</a:t>
            </a:r>
            <a:r>
              <a:rPr lang="en-US" b="1" dirty="0">
                <a:solidFill>
                  <a:schemeClr val="bg1"/>
                </a:solidFill>
              </a:rPr>
              <a:t> Public Relation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6A30D-A95C-448D-B6B6-B430FCE4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Istilah</a:t>
            </a:r>
            <a:r>
              <a:rPr lang="en-US" sz="2000" dirty="0">
                <a:latin typeface="Georgia" pitchFamily="18" charset="0"/>
              </a:rPr>
              <a:t> lain PR </a:t>
            </a:r>
            <a:r>
              <a:rPr lang="en-US" sz="2000" dirty="0" err="1">
                <a:latin typeface="Georgia" pitchFamily="18" charset="0"/>
              </a:rPr>
              <a:t>adalah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hubungan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masyarakat</a:t>
            </a:r>
            <a:r>
              <a:rPr lang="en-US" sz="2000" dirty="0">
                <a:latin typeface="Georgia" pitchFamily="18" charset="0"/>
              </a:rPr>
              <a:t> ( humas )</a:t>
            </a:r>
            <a:r>
              <a:rPr lang="en-US" sz="2000" i="1" dirty="0">
                <a:latin typeface="Georgia" pitchFamily="18" charset="0"/>
              </a:rPr>
              <a:t>, corporate communication</a:t>
            </a:r>
            <a:r>
              <a:rPr lang="en-US" sz="2000" dirty="0">
                <a:latin typeface="Georgia" pitchFamily="18" charset="0"/>
              </a:rPr>
              <a:t> (</a:t>
            </a:r>
            <a:r>
              <a:rPr lang="en-US" sz="2000" dirty="0" err="1">
                <a:latin typeface="Georgia" pitchFamily="18" charset="0"/>
              </a:rPr>
              <a:t>komunikasi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korporat</a:t>
            </a:r>
            <a:r>
              <a:rPr lang="en-US" sz="2000" dirty="0">
                <a:latin typeface="Georgia" pitchFamily="18" charset="0"/>
              </a:rPr>
              <a:t> ), </a:t>
            </a:r>
            <a:r>
              <a:rPr lang="en-US" sz="2000" i="1" dirty="0">
                <a:latin typeface="Georgia" pitchFamily="18" charset="0"/>
              </a:rPr>
              <a:t>communication</a:t>
            </a:r>
            <a:r>
              <a:rPr lang="en-US" sz="2000" dirty="0">
                <a:latin typeface="Georgia" pitchFamily="18" charset="0"/>
              </a:rPr>
              <a:t> ( </a:t>
            </a:r>
            <a:r>
              <a:rPr lang="en-US" sz="2000" dirty="0" err="1">
                <a:latin typeface="Georgia" pitchFamily="18" charset="0"/>
              </a:rPr>
              <a:t>Komunikasi</a:t>
            </a:r>
            <a:r>
              <a:rPr lang="en-US" sz="2000" dirty="0">
                <a:latin typeface="Georgia" pitchFamily="18" charset="0"/>
              </a:rPr>
              <a:t>), </a:t>
            </a:r>
            <a:r>
              <a:rPr lang="en-US" sz="2000" i="1" dirty="0">
                <a:latin typeface="Georgia" pitchFamily="18" charset="0"/>
              </a:rPr>
              <a:t>corporate relations</a:t>
            </a:r>
            <a:r>
              <a:rPr lang="en-US" sz="2000" dirty="0">
                <a:latin typeface="Georgia" pitchFamily="18" charset="0"/>
              </a:rPr>
              <a:t> ( </a:t>
            </a:r>
            <a:r>
              <a:rPr lang="en-US" sz="2000" dirty="0" err="1">
                <a:latin typeface="Georgia" pitchFamily="18" charset="0"/>
              </a:rPr>
              <a:t>hubungan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korporat</a:t>
            </a:r>
            <a:r>
              <a:rPr lang="en-US" sz="2000" dirty="0">
                <a:latin typeface="Georgia" pitchFamily="18" charset="0"/>
              </a:rPr>
              <a:t>), dan </a:t>
            </a:r>
            <a:r>
              <a:rPr lang="en-US" sz="2000" i="1" dirty="0">
                <a:latin typeface="Georgia" pitchFamily="18" charset="0"/>
              </a:rPr>
              <a:t>corporate affairs</a:t>
            </a:r>
            <a:r>
              <a:rPr lang="en-US" sz="2000" dirty="0">
                <a:latin typeface="Georgia" pitchFamily="18" charset="0"/>
              </a:rPr>
              <a:t> ( </a:t>
            </a:r>
            <a:r>
              <a:rPr lang="en-US" sz="2000" dirty="0" err="1">
                <a:latin typeface="Georgia" pitchFamily="18" charset="0"/>
              </a:rPr>
              <a:t>hubungan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korporat</a:t>
            </a:r>
            <a:r>
              <a:rPr lang="en-US" sz="2000" dirty="0">
                <a:latin typeface="Georgia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itchFamily="18" charset="0"/>
              </a:rPr>
              <a:t> Humas </a:t>
            </a:r>
            <a:r>
              <a:rPr lang="en-US" sz="2000" dirty="0" err="1">
                <a:latin typeface="Georgia" pitchFamily="18" charset="0"/>
              </a:rPr>
              <a:t>adalah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padanan</a:t>
            </a:r>
            <a:r>
              <a:rPr lang="en-US" sz="2000" dirty="0">
                <a:latin typeface="Georgia" pitchFamily="18" charset="0"/>
              </a:rPr>
              <a:t> kata </a:t>
            </a:r>
            <a:r>
              <a:rPr lang="en-US" sz="2000" dirty="0" err="1">
                <a:latin typeface="Georgia" pitchFamily="18" charset="0"/>
              </a:rPr>
              <a:t>dari</a:t>
            </a:r>
            <a:r>
              <a:rPr lang="en-US" sz="2000" dirty="0">
                <a:latin typeface="Georgia" pitchFamily="18" charset="0"/>
              </a:rPr>
              <a:t> PR, yang </a:t>
            </a:r>
            <a:r>
              <a:rPr lang="en-US" sz="2000" dirty="0" err="1">
                <a:latin typeface="Georgia" pitchFamily="18" charset="0"/>
              </a:rPr>
              <a:t>banyak</a:t>
            </a:r>
            <a:r>
              <a:rPr lang="en-US" sz="2000" dirty="0">
                <a:latin typeface="Georgia" pitchFamily="18" charset="0"/>
              </a:rPr>
              <a:t> di </a:t>
            </a:r>
            <a:r>
              <a:rPr lang="en-US" sz="2000" dirty="0" err="1">
                <a:latin typeface="Georgia" pitchFamily="18" charset="0"/>
              </a:rPr>
              <a:t>gunakan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institusi</a:t>
            </a:r>
            <a:r>
              <a:rPr lang="en-US" sz="2000" dirty="0">
                <a:latin typeface="Georgia" pitchFamily="18" charset="0"/>
              </a:rPr>
              <a:t> – </a:t>
            </a:r>
            <a:r>
              <a:rPr lang="en-US" sz="2000" dirty="0" err="1">
                <a:latin typeface="Georgia" pitchFamily="18" charset="0"/>
              </a:rPr>
              <a:t>institusi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pemerintah</a:t>
            </a:r>
            <a:r>
              <a:rPr lang="en-US" sz="2000" dirty="0">
                <a:latin typeface="Georgia" pitchFamily="18" charset="0"/>
              </a:rPr>
              <a:t> di Indonesia, </a:t>
            </a:r>
            <a:r>
              <a:rPr lang="en-US" sz="2000" dirty="0" err="1">
                <a:latin typeface="Georgia" pitchFamily="18" charset="0"/>
              </a:rPr>
              <a:t>seperti</a:t>
            </a:r>
            <a:r>
              <a:rPr lang="en-US" sz="2000" dirty="0">
                <a:latin typeface="Georgia" pitchFamily="18" charset="0"/>
              </a:rPr>
              <a:t> Biro Humas Kementerian </a:t>
            </a:r>
            <a:r>
              <a:rPr lang="en-US" sz="2000" dirty="0" err="1">
                <a:latin typeface="Georgia" pitchFamily="18" charset="0"/>
              </a:rPr>
              <a:t>Dalam</a:t>
            </a:r>
            <a:r>
              <a:rPr lang="en-US" sz="2000" dirty="0">
                <a:latin typeface="Georgia" pitchFamily="18" charset="0"/>
              </a:rPr>
              <a:t> Negeri. </a:t>
            </a:r>
            <a:r>
              <a:rPr lang="en-US" sz="2000" dirty="0" err="1">
                <a:latin typeface="Georgia" pitchFamily="18" charset="0"/>
              </a:rPr>
              <a:t>Secara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etimologis</a:t>
            </a:r>
            <a:r>
              <a:rPr lang="en-US" sz="2000" dirty="0">
                <a:latin typeface="Georgia" pitchFamily="18" charset="0"/>
              </a:rPr>
              <a:t>, </a:t>
            </a:r>
            <a:r>
              <a:rPr lang="en-US" sz="2000" dirty="0" err="1">
                <a:latin typeface="Georgia" pitchFamily="18" charset="0"/>
              </a:rPr>
              <a:t>istilah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i="1" dirty="0">
                <a:latin typeface="Georgia" pitchFamily="18" charset="0"/>
              </a:rPr>
              <a:t>Public</a:t>
            </a:r>
            <a:r>
              <a:rPr lang="en-US" sz="2000" dirty="0">
                <a:latin typeface="Georgia" pitchFamily="18" charset="0"/>
              </a:rPr>
              <a:t>  yang </a:t>
            </a:r>
            <a:r>
              <a:rPr lang="en-US" sz="2000" dirty="0" err="1">
                <a:latin typeface="Georgia" pitchFamily="18" charset="0"/>
              </a:rPr>
              <a:t>diterjemahkan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menjadi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masyarakat</a:t>
            </a:r>
            <a:r>
              <a:rPr lang="en-US" sz="2000" dirty="0">
                <a:latin typeface="Georgia" pitchFamily="18" charset="0"/>
              </a:rPr>
              <a:t>, </a:t>
            </a:r>
            <a:r>
              <a:rPr lang="en-US" sz="2000" dirty="0" err="1">
                <a:latin typeface="Georgia" pitchFamily="18" charset="0"/>
              </a:rPr>
              <a:t>kurang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tepat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karena</a:t>
            </a:r>
            <a:r>
              <a:rPr lang="en-US" sz="2000" dirty="0">
                <a:latin typeface="Georgia" pitchFamily="18" charset="0"/>
              </a:rPr>
              <a:t> yang </a:t>
            </a:r>
            <a:r>
              <a:rPr lang="en-US" sz="2000" dirty="0" err="1">
                <a:latin typeface="Georgia" pitchFamily="18" charset="0"/>
              </a:rPr>
              <a:t>tepat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padanan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katanya</a:t>
            </a:r>
            <a:r>
              <a:rPr lang="en-US" sz="2000" dirty="0">
                <a:latin typeface="Georgia" pitchFamily="18" charset="0"/>
              </a:rPr>
              <a:t>, </a:t>
            </a:r>
            <a:r>
              <a:rPr lang="en-US" sz="2000" dirty="0" err="1">
                <a:latin typeface="Georgia" pitchFamily="18" charset="0"/>
              </a:rPr>
              <a:t>yaitu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publik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atau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khalayak</a:t>
            </a:r>
            <a:r>
              <a:rPr lang="en-US" sz="2000" dirty="0">
                <a:latin typeface="Georgia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>
              <a:latin typeface="Georgia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548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0F637-FED3-4C46-9CA1-45A692AB4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795131"/>
            <a:ext cx="10058400" cy="5073962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 err="1">
                <a:latin typeface="Georgia" pitchFamily="18" charset="0"/>
              </a:rPr>
              <a:t>Kehadiran</a:t>
            </a:r>
            <a:r>
              <a:rPr lang="en-US" sz="2900" b="1" dirty="0">
                <a:latin typeface="Georgia" pitchFamily="18" charset="0"/>
              </a:rPr>
              <a:t> PR </a:t>
            </a:r>
            <a:r>
              <a:rPr lang="en-US" sz="2900" b="1" dirty="0" err="1">
                <a:latin typeface="Georgia" pitchFamily="18" charset="0"/>
              </a:rPr>
              <a:t>dalam</a:t>
            </a:r>
            <a:r>
              <a:rPr lang="en-US" sz="2900" b="1" dirty="0">
                <a:latin typeface="Georgia" pitchFamily="18" charset="0"/>
              </a:rPr>
              <a:t> </a:t>
            </a:r>
            <a:r>
              <a:rPr lang="en-US" sz="2900" b="1" dirty="0" err="1">
                <a:latin typeface="Georgia" pitchFamily="18" charset="0"/>
              </a:rPr>
              <a:t>suatu</a:t>
            </a:r>
            <a:r>
              <a:rPr lang="en-US" sz="2900" b="1" dirty="0">
                <a:latin typeface="Georgia" pitchFamily="18" charset="0"/>
              </a:rPr>
              <a:t> </a:t>
            </a:r>
            <a:r>
              <a:rPr lang="en-US" sz="2900" b="1" dirty="0" err="1">
                <a:latin typeface="Georgia" pitchFamily="18" charset="0"/>
              </a:rPr>
              <a:t>organisasi</a:t>
            </a:r>
            <a:r>
              <a:rPr lang="en-US" sz="2900" b="1" dirty="0">
                <a:latin typeface="Georgia" pitchFamily="18" charset="0"/>
              </a:rPr>
              <a:t> </a:t>
            </a:r>
            <a:r>
              <a:rPr lang="en-US" sz="2900" b="1" dirty="0" err="1">
                <a:latin typeface="Georgia" pitchFamily="18" charset="0"/>
              </a:rPr>
              <a:t>atau</a:t>
            </a:r>
            <a:r>
              <a:rPr lang="en-US" sz="2900" b="1" dirty="0">
                <a:latin typeface="Georgia" pitchFamily="18" charset="0"/>
              </a:rPr>
              <a:t> </a:t>
            </a:r>
            <a:r>
              <a:rPr lang="en-US" sz="2900" b="1" dirty="0" err="1">
                <a:latin typeface="Georgia" pitchFamily="18" charset="0"/>
              </a:rPr>
              <a:t>lembaga</a:t>
            </a:r>
            <a:r>
              <a:rPr lang="en-US" sz="2900" b="1" dirty="0">
                <a:latin typeface="Georgia" pitchFamily="18" charset="0"/>
              </a:rPr>
              <a:t> </a:t>
            </a:r>
            <a:r>
              <a:rPr lang="en-US" sz="2900" b="1" dirty="0" err="1">
                <a:latin typeface="Georgia" pitchFamily="18" charset="0"/>
              </a:rPr>
              <a:t>sangat</a:t>
            </a:r>
            <a:r>
              <a:rPr lang="en-US" sz="2900" b="1" dirty="0">
                <a:latin typeface="Georgia" pitchFamily="18" charset="0"/>
              </a:rPr>
              <a:t> </a:t>
            </a:r>
            <a:r>
              <a:rPr lang="en-US" sz="2900" b="1" dirty="0" err="1">
                <a:latin typeface="Georgia" pitchFamily="18" charset="0"/>
              </a:rPr>
              <a:t>dibutuhkan</a:t>
            </a:r>
            <a:r>
              <a:rPr lang="en-US" sz="2900" b="1" dirty="0">
                <a:latin typeface="Georgia" pitchFamily="18" charset="0"/>
              </a:rPr>
              <a:t> </a:t>
            </a:r>
            <a:r>
              <a:rPr lang="en-US" sz="2900" b="1" dirty="0" err="1">
                <a:latin typeface="Georgia" pitchFamily="18" charset="0"/>
              </a:rPr>
              <a:t>karena</a:t>
            </a:r>
            <a:r>
              <a:rPr lang="en-US" sz="2900" b="1" dirty="0">
                <a:latin typeface="Georgia" pitchFamily="18" charset="0"/>
              </a:rPr>
              <a:t> </a:t>
            </a:r>
            <a:r>
              <a:rPr lang="en-US" sz="2900" b="1" dirty="0" err="1">
                <a:latin typeface="Georgia" pitchFamily="18" charset="0"/>
              </a:rPr>
              <a:t>berbagai</a:t>
            </a:r>
            <a:r>
              <a:rPr lang="en-US" sz="2900" b="1" dirty="0">
                <a:latin typeface="Georgia" pitchFamily="18" charset="0"/>
              </a:rPr>
              <a:t> </a:t>
            </a:r>
            <a:r>
              <a:rPr lang="en-US" sz="2900" b="1" dirty="0" err="1">
                <a:latin typeface="Georgia" pitchFamily="18" charset="0"/>
              </a:rPr>
              <a:t>faktor</a:t>
            </a:r>
            <a:r>
              <a:rPr lang="en-US" sz="2900" b="1" dirty="0">
                <a:latin typeface="Georgia" pitchFamily="18" charset="0"/>
              </a:rPr>
              <a:t>, </a:t>
            </a:r>
            <a:r>
              <a:rPr lang="en-US" sz="2900" b="1" dirty="0" err="1">
                <a:latin typeface="Georgia" pitchFamily="18" charset="0"/>
              </a:rPr>
              <a:t>antara</a:t>
            </a:r>
            <a:r>
              <a:rPr lang="en-US" sz="2900" b="1" dirty="0">
                <a:latin typeface="Georgia" pitchFamily="18" charset="0"/>
              </a:rPr>
              <a:t> lain :</a:t>
            </a:r>
          </a:p>
          <a:p>
            <a:endParaRPr lang="en-US" sz="2600" b="1" dirty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>
                <a:latin typeface="Georgia" pitchFamily="18" charset="0"/>
              </a:rPr>
              <a:t>Dinamika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organisasi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atau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perusahaan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semakin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besar</a:t>
            </a:r>
            <a:r>
              <a:rPr lang="en-US" sz="2300" dirty="0">
                <a:latin typeface="Georgia" pitchFamily="18" charset="0"/>
              </a:rPr>
              <a:t> dan </a:t>
            </a:r>
            <a:r>
              <a:rPr lang="en-US" sz="2300" dirty="0" err="1">
                <a:latin typeface="Georgia" pitchFamily="18" charset="0"/>
              </a:rPr>
              <a:t>berkembang</a:t>
            </a:r>
            <a:endParaRPr lang="en-US" sz="2300" dirty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>
                <a:latin typeface="Georgia" pitchFamily="18" charset="0"/>
              </a:rPr>
              <a:t>Persaingan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antara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organisasi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atau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perusahaan</a:t>
            </a:r>
            <a:r>
              <a:rPr lang="en-US" sz="2300" dirty="0">
                <a:latin typeface="Georgia" pitchFamily="18" charset="0"/>
              </a:rPr>
              <a:t>  </a:t>
            </a:r>
            <a:r>
              <a:rPr lang="en-US" sz="2300" dirty="0" err="1">
                <a:latin typeface="Georgia" pitchFamily="18" charset="0"/>
              </a:rPr>
              <a:t>makin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ketat</a:t>
            </a:r>
            <a:r>
              <a:rPr lang="en-US" sz="2300" dirty="0">
                <a:latin typeface="Georgia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>
                <a:latin typeface="Georgia" pitchFamily="18" charset="0"/>
              </a:rPr>
              <a:t>Tuntutan</a:t>
            </a:r>
            <a:r>
              <a:rPr lang="en-US" sz="2300" dirty="0">
                <a:latin typeface="Georgia" pitchFamily="18" charset="0"/>
              </a:rPr>
              <a:t>, </a:t>
            </a:r>
            <a:r>
              <a:rPr lang="en-US" sz="2300" dirty="0" err="1">
                <a:latin typeface="Georgia" pitchFamily="18" charset="0"/>
              </a:rPr>
              <a:t>keinginan</a:t>
            </a:r>
            <a:r>
              <a:rPr lang="en-US" sz="2300" dirty="0">
                <a:latin typeface="Georgia" pitchFamily="18" charset="0"/>
              </a:rPr>
              <a:t>, dan </a:t>
            </a:r>
            <a:r>
              <a:rPr lang="en-US" sz="2300" dirty="0" err="1">
                <a:latin typeface="Georgia" pitchFamily="18" charset="0"/>
              </a:rPr>
              <a:t>harapan</a:t>
            </a:r>
            <a:r>
              <a:rPr lang="en-US" sz="2300" dirty="0">
                <a:latin typeface="Georgia" pitchFamily="18" charset="0"/>
              </a:rPr>
              <a:t>  </a:t>
            </a:r>
            <a:r>
              <a:rPr lang="en-US" sz="2300" dirty="0" err="1">
                <a:latin typeface="Georgia" pitchFamily="18" charset="0"/>
              </a:rPr>
              <a:t>publik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terhadap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pelayanan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pemenuhan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kebutuhan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informasi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makin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tinggi</a:t>
            </a:r>
            <a:endParaRPr lang="en-US" sz="2300" dirty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>
                <a:latin typeface="Georgia" pitchFamily="18" charset="0"/>
              </a:rPr>
              <a:t>Publik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semakin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kritis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mereka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tidak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mau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kepentingannya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terganggu</a:t>
            </a:r>
            <a:endParaRPr lang="en-US" sz="2300" dirty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>
                <a:latin typeface="Georgia" pitchFamily="18" charset="0"/>
              </a:rPr>
              <a:t>Perkembangan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teknologi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komunikasi</a:t>
            </a:r>
            <a:r>
              <a:rPr lang="en-US" sz="2300" dirty="0">
                <a:latin typeface="Georgia" pitchFamily="18" charset="0"/>
              </a:rPr>
              <a:t> yang </a:t>
            </a:r>
            <a:r>
              <a:rPr lang="en-US" sz="2300" dirty="0" err="1">
                <a:latin typeface="Georgia" pitchFamily="18" charset="0"/>
              </a:rPr>
              <a:t>luar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biasa</a:t>
            </a:r>
            <a:r>
              <a:rPr lang="en-US" sz="2300" dirty="0">
                <a:latin typeface="Georgia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>
                <a:latin typeface="Georgia" pitchFamily="18" charset="0"/>
              </a:rPr>
              <a:t>Besarnya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pengaruh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opini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publik</a:t>
            </a:r>
            <a:r>
              <a:rPr lang="en-US" sz="2300" dirty="0">
                <a:latin typeface="Georgia" pitchFamily="18" charset="0"/>
              </a:rPr>
              <a:t>, </a:t>
            </a:r>
            <a:r>
              <a:rPr lang="en-US" sz="2300" dirty="0" err="1">
                <a:latin typeface="Georgia" pitchFamily="18" charset="0"/>
              </a:rPr>
              <a:t>sikap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publik</a:t>
            </a:r>
            <a:r>
              <a:rPr lang="en-US" sz="2300" dirty="0">
                <a:latin typeface="Georgia" pitchFamily="18" charset="0"/>
              </a:rPr>
              <a:t>, </a:t>
            </a:r>
            <a:r>
              <a:rPr lang="en-US" sz="2300" dirty="0" err="1">
                <a:latin typeface="Georgia" pitchFamily="18" charset="0"/>
              </a:rPr>
              <a:t>perilaku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publik</a:t>
            </a:r>
            <a:r>
              <a:rPr lang="en-US" sz="2300" dirty="0">
                <a:latin typeface="Georgia" pitchFamily="18" charset="0"/>
              </a:rPr>
              <a:t>, </a:t>
            </a:r>
            <a:r>
              <a:rPr lang="en-US" sz="2300" dirty="0" err="1">
                <a:latin typeface="Georgia" pitchFamily="18" charset="0"/>
              </a:rPr>
              <a:t>citra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publik</a:t>
            </a:r>
            <a:r>
              <a:rPr lang="en-US" sz="2300" dirty="0">
                <a:latin typeface="Georgia" pitchFamily="18" charset="0"/>
              </a:rPr>
              <a:t> dan </a:t>
            </a:r>
            <a:r>
              <a:rPr lang="en-US" sz="2300" dirty="0" err="1">
                <a:latin typeface="Georgia" pitchFamily="18" charset="0"/>
              </a:rPr>
              <a:t>reputasi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publik</a:t>
            </a:r>
            <a:r>
              <a:rPr lang="en-US" sz="2300" dirty="0">
                <a:latin typeface="Georgia" pitchFamily="18" charset="0"/>
              </a:rPr>
              <a:t> pada </a:t>
            </a:r>
            <a:r>
              <a:rPr lang="en-US" sz="2300" dirty="0" err="1">
                <a:latin typeface="Georgia" pitchFamily="18" charset="0"/>
              </a:rPr>
              <a:t>keadaan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sosial</a:t>
            </a:r>
            <a:r>
              <a:rPr lang="en-US" sz="2300" dirty="0">
                <a:latin typeface="Georgia" pitchFamily="18" charset="0"/>
              </a:rPr>
              <a:t> – </a:t>
            </a:r>
            <a:r>
              <a:rPr lang="en-US" sz="2300" dirty="0" err="1">
                <a:latin typeface="Georgia" pitchFamily="18" charset="0"/>
              </a:rPr>
              <a:t>ekonomi</a:t>
            </a:r>
            <a:r>
              <a:rPr lang="en-US" sz="2300" dirty="0">
                <a:latin typeface="Georgia" pitchFamily="18" charset="0"/>
              </a:rPr>
              <a:t>, </a:t>
            </a:r>
            <a:r>
              <a:rPr lang="en-US" sz="2300" dirty="0" err="1">
                <a:latin typeface="Georgia" pitchFamily="18" charset="0"/>
              </a:rPr>
              <a:t>keberadaan</a:t>
            </a:r>
            <a:r>
              <a:rPr lang="en-US" sz="2300" dirty="0">
                <a:latin typeface="Georgia" pitchFamily="18" charset="0"/>
              </a:rPr>
              <a:t>, dan </a:t>
            </a:r>
            <a:r>
              <a:rPr lang="en-US" sz="2300" dirty="0" err="1">
                <a:latin typeface="Georgia" pitchFamily="18" charset="0"/>
              </a:rPr>
              <a:t>stabilitas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suatu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perusahaan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semakin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besar</a:t>
            </a:r>
            <a:endParaRPr lang="en-US" sz="2300" dirty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>
                <a:latin typeface="Georgia" pitchFamily="18" charset="0"/>
              </a:rPr>
              <a:t>Pengaruh</a:t>
            </a:r>
            <a:r>
              <a:rPr lang="en-US" sz="2300" dirty="0">
                <a:latin typeface="Georgia" pitchFamily="18" charset="0"/>
              </a:rPr>
              <a:t> media </a:t>
            </a:r>
            <a:r>
              <a:rPr lang="en-US" sz="2300" dirty="0" err="1">
                <a:latin typeface="Georgia" pitchFamily="18" charset="0"/>
              </a:rPr>
              <a:t>konvesional</a:t>
            </a:r>
            <a:r>
              <a:rPr lang="en-US" sz="2300" dirty="0">
                <a:latin typeface="Georgia" pitchFamily="18" charset="0"/>
              </a:rPr>
              <a:t> dan media </a:t>
            </a:r>
            <a:r>
              <a:rPr lang="en-US" sz="2300" dirty="0" err="1">
                <a:latin typeface="Georgia" pitchFamily="18" charset="0"/>
              </a:rPr>
              <a:t>massa</a:t>
            </a:r>
            <a:r>
              <a:rPr lang="en-US" sz="2300" dirty="0">
                <a:latin typeface="Georgia" pitchFamily="18" charset="0"/>
              </a:rPr>
              <a:t> online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>
                <a:latin typeface="Georgia" pitchFamily="18" charset="0"/>
              </a:rPr>
              <a:t>Suatu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organisasi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atau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perusahaan</a:t>
            </a:r>
            <a:r>
              <a:rPr lang="en-US" sz="2300" dirty="0">
                <a:latin typeface="Georgia" pitchFamily="18" charset="0"/>
              </a:rPr>
              <a:t>  </a:t>
            </a:r>
            <a:r>
              <a:rPr lang="en-US" sz="2300" dirty="0" err="1">
                <a:latin typeface="Georgia" pitchFamily="18" charset="0"/>
              </a:rPr>
              <a:t>tidak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mungkin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berdiri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sendiri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tanpa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dukungan</a:t>
            </a:r>
            <a:r>
              <a:rPr lang="en-US" sz="2300" dirty="0">
                <a:latin typeface="Georgia" pitchFamily="18" charset="0"/>
              </a:rPr>
              <a:t> dan </a:t>
            </a:r>
            <a:r>
              <a:rPr lang="en-US" sz="2300" dirty="0" err="1">
                <a:latin typeface="Georgia" pitchFamily="18" charset="0"/>
              </a:rPr>
              <a:t>citra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publik</a:t>
            </a:r>
            <a:r>
              <a:rPr lang="en-US" sz="2300" dirty="0">
                <a:latin typeface="Georgia" pitchFamily="18" charset="0"/>
              </a:rPr>
              <a:t> yang </a:t>
            </a:r>
            <a:r>
              <a:rPr lang="en-US" sz="2300" dirty="0" err="1">
                <a:latin typeface="Georgia" pitchFamily="18" charset="0"/>
              </a:rPr>
              <a:t>berkaitan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dengan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aktivitas</a:t>
            </a:r>
            <a:r>
              <a:rPr lang="en-US" sz="2300" dirty="0">
                <a:latin typeface="Georgia" pitchFamily="18" charset="0"/>
              </a:rPr>
              <a:t> dan </a:t>
            </a:r>
            <a:r>
              <a:rPr lang="en-US" sz="2300" dirty="0" err="1">
                <a:latin typeface="Georgia" pitchFamily="18" charset="0"/>
              </a:rPr>
              <a:t>perkembangan</a:t>
            </a:r>
            <a:r>
              <a:rPr lang="en-US" sz="2300" dirty="0">
                <a:latin typeface="Georgia" pitchFamily="18" charset="0"/>
              </a:rPr>
              <a:t> </a:t>
            </a:r>
            <a:r>
              <a:rPr lang="en-US" sz="2300" dirty="0" err="1">
                <a:latin typeface="Georgia" pitchFamily="18" charset="0"/>
              </a:rPr>
              <a:t>organisasi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029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A47A-A308-4E3B-BFB1-EB8EB4DA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57809"/>
            <a:ext cx="10058400" cy="5511283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latin typeface="Georgia" pitchFamily="18" charset="0"/>
              </a:rPr>
              <a:t>Kegiatan</a:t>
            </a:r>
            <a:r>
              <a:rPr lang="en-US" sz="2000" b="1" dirty="0">
                <a:latin typeface="Georgia" pitchFamily="18" charset="0"/>
              </a:rPr>
              <a:t> PR </a:t>
            </a:r>
            <a:r>
              <a:rPr lang="en-US" sz="2000" b="1" dirty="0" err="1">
                <a:latin typeface="Georgia" pitchFamily="18" charset="0"/>
              </a:rPr>
              <a:t>adalah</a:t>
            </a:r>
            <a:r>
              <a:rPr lang="en-US" sz="2000" b="1" dirty="0">
                <a:latin typeface="Georgia" pitchFamily="18" charset="0"/>
              </a:rPr>
              <a:t> mediator yang </a:t>
            </a:r>
            <a:r>
              <a:rPr lang="en-US" sz="2000" b="1" dirty="0" err="1">
                <a:latin typeface="Georgia" pitchFamily="18" charset="0"/>
              </a:rPr>
              <a:t>menjembatani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kepentingan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organisasi</a:t>
            </a:r>
            <a:r>
              <a:rPr lang="en-US" sz="2000" b="1" dirty="0">
                <a:latin typeface="Georgia" pitchFamily="18" charset="0"/>
              </a:rPr>
              <a:t>, </a:t>
            </a:r>
            <a:r>
              <a:rPr lang="en-US" sz="2000" b="1" dirty="0" err="1">
                <a:latin typeface="Georgia" pitchFamily="18" charset="0"/>
              </a:rPr>
              <a:t>lembaga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atu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perusahaan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dengan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publiknya</a:t>
            </a:r>
            <a:r>
              <a:rPr lang="en-US" sz="2000" b="1" dirty="0">
                <a:latin typeface="Georgia" pitchFamily="18" charset="0"/>
              </a:rPr>
              <a:t> yang </a:t>
            </a:r>
            <a:r>
              <a:rPr lang="en-US" sz="2000" b="1" dirty="0" err="1">
                <a:latin typeface="Georgia" pitchFamily="18" charset="0"/>
              </a:rPr>
              <a:t>terkait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dengan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kegiatan</a:t>
            </a:r>
            <a:r>
              <a:rPr lang="en-US" sz="2000" b="1" dirty="0">
                <a:latin typeface="Georgia" pitchFamily="18" charset="0"/>
              </a:rPr>
              <a:t> PR </a:t>
            </a:r>
            <a:r>
              <a:rPr lang="en-US" sz="2000" b="1" dirty="0" err="1">
                <a:latin typeface="Georgia" pitchFamily="18" charset="0"/>
              </a:rPr>
              <a:t>itu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sendiri</a:t>
            </a:r>
            <a:r>
              <a:rPr lang="en-US" sz="2000" b="1" dirty="0">
                <a:latin typeface="Georgia" pitchFamily="18" charset="0"/>
              </a:rPr>
              <a:t>. </a:t>
            </a:r>
            <a:r>
              <a:rPr lang="en-US" sz="2000" b="1" dirty="0" err="1">
                <a:latin typeface="Georgia" pitchFamily="18" charset="0"/>
              </a:rPr>
              <a:t>Kaitannya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upaya</a:t>
            </a:r>
            <a:r>
              <a:rPr lang="en-US" sz="2000" b="1" dirty="0">
                <a:latin typeface="Georgia" pitchFamily="18" charset="0"/>
              </a:rPr>
              <a:t> PR </a:t>
            </a:r>
            <a:r>
              <a:rPr lang="en-US" sz="2000" b="1" dirty="0" err="1">
                <a:latin typeface="Georgia" pitchFamily="18" charset="0"/>
              </a:rPr>
              <a:t>membentuk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citra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positif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suatu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organisasi</a:t>
            </a:r>
            <a:r>
              <a:rPr lang="en-US" sz="2000" b="1" dirty="0">
                <a:latin typeface="Georgia" pitchFamily="18" charset="0"/>
              </a:rPr>
              <a:t>  </a:t>
            </a:r>
            <a:r>
              <a:rPr lang="en-US" sz="2000" b="1" dirty="0" err="1">
                <a:latin typeface="Georgia" pitchFamily="18" charset="0"/>
              </a:rPr>
              <a:t>atau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perusahaan</a:t>
            </a:r>
            <a:r>
              <a:rPr lang="en-US" sz="2000" b="1" dirty="0">
                <a:latin typeface="Georgia" pitchFamily="18" charset="0"/>
              </a:rPr>
              <a:t> di </a:t>
            </a:r>
            <a:r>
              <a:rPr lang="en-US" sz="2000" b="1" dirty="0" err="1">
                <a:latin typeface="Georgia" pitchFamily="18" charset="0"/>
              </a:rPr>
              <a:t>mata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publiknya</a:t>
            </a:r>
            <a:r>
              <a:rPr lang="en-US" sz="2000" b="1" dirty="0">
                <a:latin typeface="Georgia" pitchFamily="18" charset="0"/>
              </a:rPr>
              <a:t>, </a:t>
            </a:r>
            <a:r>
              <a:rPr lang="en-US" sz="2000" b="1" dirty="0" err="1">
                <a:latin typeface="Georgia" pitchFamily="18" charset="0"/>
              </a:rPr>
              <a:t>menyangkut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unsur</a:t>
            </a:r>
            <a:r>
              <a:rPr lang="en-US" sz="2000" b="1" dirty="0">
                <a:latin typeface="Georgia" pitchFamily="18" charset="0"/>
              </a:rPr>
              <a:t> – </a:t>
            </a:r>
            <a:r>
              <a:rPr lang="en-US" sz="2000" b="1" dirty="0" err="1">
                <a:latin typeface="Georgia" pitchFamily="18" charset="0"/>
              </a:rPr>
              <a:t>unsur</a:t>
            </a:r>
            <a:r>
              <a:rPr lang="en-US" sz="2000" b="1" dirty="0">
                <a:latin typeface="Georgia" pitchFamily="18" charset="0"/>
              </a:rPr>
              <a:t> :</a:t>
            </a:r>
          </a:p>
          <a:p>
            <a:endParaRPr lang="en-US" sz="2000" b="1" dirty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eorgia" pitchFamily="18" charset="0"/>
              </a:rPr>
              <a:t>Citra </a:t>
            </a:r>
            <a:r>
              <a:rPr lang="en-US" sz="2000" dirty="0" err="1">
                <a:latin typeface="Georgia" pitchFamily="18" charset="0"/>
              </a:rPr>
              <a:t>baik</a:t>
            </a:r>
            <a:r>
              <a:rPr lang="en-US" sz="2000" dirty="0">
                <a:latin typeface="Georgia" pitchFamily="18" charset="0"/>
              </a:rPr>
              <a:t> ( </a:t>
            </a:r>
            <a:r>
              <a:rPr lang="en-US" sz="2000" i="1" dirty="0">
                <a:latin typeface="Georgia" pitchFamily="18" charset="0"/>
              </a:rPr>
              <a:t>good image</a:t>
            </a:r>
            <a:r>
              <a:rPr lang="en-US" sz="2000" dirty="0">
                <a:latin typeface="Georgia" pitchFamily="18" charset="0"/>
              </a:rPr>
              <a:t>),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Itikad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baik</a:t>
            </a:r>
            <a:r>
              <a:rPr lang="en-US" sz="2000" dirty="0">
                <a:latin typeface="Georgia" pitchFamily="18" charset="0"/>
              </a:rPr>
              <a:t> ( </a:t>
            </a:r>
            <a:r>
              <a:rPr lang="en-US" sz="2000" i="1" dirty="0">
                <a:latin typeface="Georgia" pitchFamily="18" charset="0"/>
              </a:rPr>
              <a:t>goodwill</a:t>
            </a:r>
            <a:r>
              <a:rPr lang="en-US" sz="2000" dirty="0">
                <a:latin typeface="Georgia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Saling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pengetian</a:t>
            </a:r>
            <a:r>
              <a:rPr lang="en-US" sz="2000" dirty="0">
                <a:latin typeface="Georgia" pitchFamily="18" charset="0"/>
              </a:rPr>
              <a:t> ( </a:t>
            </a:r>
            <a:r>
              <a:rPr lang="en-US" sz="2000" i="1" dirty="0">
                <a:latin typeface="Georgia" pitchFamily="18" charset="0"/>
              </a:rPr>
              <a:t>mutual understanding </a:t>
            </a:r>
            <a:r>
              <a:rPr lang="en-US" sz="2000" dirty="0">
                <a:latin typeface="Georgia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Saling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mempercayai</a:t>
            </a:r>
            <a:r>
              <a:rPr lang="en-US" sz="2000" dirty="0">
                <a:latin typeface="Georgia" pitchFamily="18" charset="0"/>
              </a:rPr>
              <a:t> (</a:t>
            </a:r>
            <a:r>
              <a:rPr lang="en-US" sz="2000" i="1" dirty="0">
                <a:latin typeface="Georgia" pitchFamily="18" charset="0"/>
              </a:rPr>
              <a:t> mutual confidence</a:t>
            </a:r>
            <a:r>
              <a:rPr lang="en-US" sz="2000" dirty="0">
                <a:latin typeface="Georgia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Saling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menghargai</a:t>
            </a:r>
            <a:r>
              <a:rPr lang="en-US" sz="2000" dirty="0">
                <a:latin typeface="Georgia" pitchFamily="18" charset="0"/>
              </a:rPr>
              <a:t> ( </a:t>
            </a:r>
            <a:r>
              <a:rPr lang="en-US" sz="2000" i="1" dirty="0">
                <a:latin typeface="Georgia" pitchFamily="18" charset="0"/>
              </a:rPr>
              <a:t>mutual appreciations</a:t>
            </a:r>
            <a:r>
              <a:rPr lang="en-US" sz="2000" dirty="0">
                <a:latin typeface="Georgia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Toleransi</a:t>
            </a:r>
            <a:r>
              <a:rPr lang="en-US" sz="2000" dirty="0">
                <a:latin typeface="Georgia" pitchFamily="18" charset="0"/>
              </a:rPr>
              <a:t> ( </a:t>
            </a:r>
            <a:r>
              <a:rPr lang="en-US" sz="2000" i="1" dirty="0">
                <a:latin typeface="Georgia" pitchFamily="18" charset="0"/>
              </a:rPr>
              <a:t>tolerance</a:t>
            </a:r>
            <a:r>
              <a:rPr lang="en-US" sz="2000" dirty="0">
                <a:latin typeface="Georgia" pitchFamily="18" charset="0"/>
              </a:rPr>
              <a:t>) </a:t>
            </a:r>
          </a:p>
          <a:p>
            <a:pPr marL="0" indent="0">
              <a:buNone/>
            </a:pPr>
            <a:r>
              <a:rPr lang="en-US" sz="2000" dirty="0">
                <a:latin typeface="Georgia" pitchFamily="18" charset="0"/>
              </a:rPr>
              <a:t>	( </a:t>
            </a:r>
            <a:r>
              <a:rPr lang="en-US" sz="2000" dirty="0" err="1">
                <a:latin typeface="Georgia" pitchFamily="18" charset="0"/>
              </a:rPr>
              <a:t>Dalam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Soemirat</a:t>
            </a:r>
            <a:r>
              <a:rPr lang="en-US" sz="2000" dirty="0">
                <a:latin typeface="Georgia" pitchFamily="18" charset="0"/>
              </a:rPr>
              <a:t> dan </a:t>
            </a:r>
            <a:r>
              <a:rPr lang="en-US" sz="2000" dirty="0" err="1">
                <a:latin typeface="Georgia" pitchFamily="18" charset="0"/>
              </a:rPr>
              <a:t>Ardianto</a:t>
            </a:r>
            <a:r>
              <a:rPr lang="en-US" sz="2000" dirty="0">
                <a:latin typeface="Georgia" pitchFamily="18" charset="0"/>
              </a:rPr>
              <a:t> Effendy:2008</a:t>
            </a:r>
            <a:r>
              <a:rPr lang="en-US" sz="2000" dirty="0"/>
              <a:t>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4611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08FB8-A0A3-48EE-A717-D21E5F97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795131"/>
            <a:ext cx="10058400" cy="5073962"/>
          </a:xfrm>
        </p:spPr>
        <p:txBody>
          <a:bodyPr/>
          <a:lstStyle/>
          <a:p>
            <a:r>
              <a:rPr lang="en-US" sz="2000" b="1" dirty="0" err="1">
                <a:latin typeface="Georgia" pitchFamily="18" charset="0"/>
              </a:rPr>
              <a:t>Berdasarkan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uraian</a:t>
            </a:r>
            <a:r>
              <a:rPr lang="en-US" sz="2000" b="1" dirty="0">
                <a:latin typeface="Georgia" pitchFamily="18" charset="0"/>
              </a:rPr>
              <a:t> di </a:t>
            </a:r>
            <a:r>
              <a:rPr lang="en-US" sz="2000" b="1" dirty="0" err="1">
                <a:latin typeface="Georgia" pitchFamily="18" charset="0"/>
              </a:rPr>
              <a:t>atas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tentang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profesi</a:t>
            </a:r>
            <a:r>
              <a:rPr lang="en-US" sz="2000" b="1" dirty="0">
                <a:latin typeface="Georgia" pitchFamily="18" charset="0"/>
              </a:rPr>
              <a:t> PR </a:t>
            </a:r>
            <a:r>
              <a:rPr lang="en-US" sz="2000" b="1" dirty="0" err="1">
                <a:latin typeface="Georgia" pitchFamily="18" charset="0"/>
              </a:rPr>
              <a:t>dengan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berbagai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kegiatan</a:t>
            </a:r>
            <a:r>
              <a:rPr lang="en-US" sz="2000" b="1" dirty="0">
                <a:latin typeface="Georgia" pitchFamily="18" charset="0"/>
              </a:rPr>
              <a:t> dan </a:t>
            </a:r>
            <a:r>
              <a:rPr lang="en-US" sz="2000" b="1" dirty="0" err="1">
                <a:latin typeface="Georgia" pitchFamily="18" charset="0"/>
              </a:rPr>
              <a:t>tantangan</a:t>
            </a:r>
            <a:r>
              <a:rPr lang="en-US" sz="2000" b="1" dirty="0">
                <a:latin typeface="Georgia" pitchFamily="18" charset="0"/>
              </a:rPr>
              <a:t> yang di </a:t>
            </a:r>
            <a:r>
              <a:rPr lang="en-US" sz="2000" b="1" dirty="0" err="1">
                <a:latin typeface="Georgia" pitchFamily="18" charset="0"/>
              </a:rPr>
              <a:t>hadapi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dalam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menjalankan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tugasnya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seorang</a:t>
            </a:r>
            <a:r>
              <a:rPr lang="en-US" sz="2000" b="1" dirty="0">
                <a:latin typeface="Georgia" pitchFamily="18" charset="0"/>
              </a:rPr>
              <a:t> PR </a:t>
            </a:r>
            <a:r>
              <a:rPr lang="en-US" sz="2000" b="1" dirty="0" err="1">
                <a:latin typeface="Georgia" pitchFamily="18" charset="0"/>
              </a:rPr>
              <a:t>memiliki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kriteria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atau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kualifikasi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tertentu</a:t>
            </a:r>
            <a:r>
              <a:rPr lang="en-US" sz="2000" b="1" dirty="0">
                <a:latin typeface="Georgia" pitchFamily="18" charset="0"/>
              </a:rPr>
              <a:t>, </a:t>
            </a:r>
            <a:r>
              <a:rPr lang="en-US" sz="2000" b="1" dirty="0" err="1">
                <a:latin typeface="Georgia" pitchFamily="18" charset="0"/>
              </a:rPr>
              <a:t>antara</a:t>
            </a:r>
            <a:r>
              <a:rPr lang="en-US" sz="2000" b="1" dirty="0">
                <a:latin typeface="Georgia" pitchFamily="18" charset="0"/>
              </a:rPr>
              <a:t> lain : </a:t>
            </a:r>
          </a:p>
          <a:p>
            <a:endParaRPr lang="en-US" sz="2000" b="1" dirty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Kemampuan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berkomunikasi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secara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lisan</a:t>
            </a:r>
            <a:r>
              <a:rPr lang="en-US" sz="2000" dirty="0">
                <a:latin typeface="Georgia" pitchFamily="18" charset="0"/>
              </a:rPr>
              <a:t> dan tulisan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Kemampuan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mengorganisasikan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atau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kemampuan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manajerial</a:t>
            </a:r>
            <a:endParaRPr lang="en-US" sz="2000" dirty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Kemampuan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bergaul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atau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membina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relasi</a:t>
            </a:r>
            <a:endParaRPr lang="en-US" sz="2000" dirty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Integritas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atau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kejujuran</a:t>
            </a:r>
            <a:endParaRPr lang="en-US" sz="2000" dirty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Imajinasi</a:t>
            </a:r>
            <a:r>
              <a:rPr lang="en-US" sz="2000" dirty="0">
                <a:latin typeface="Georgia" pitchFamily="18" charset="0"/>
              </a:rPr>
              <a:t> ( Banyak ide dan </a:t>
            </a:r>
            <a:r>
              <a:rPr lang="en-US" sz="2000" dirty="0" err="1">
                <a:latin typeface="Georgia" pitchFamily="18" charset="0"/>
              </a:rPr>
              <a:t>kreatif</a:t>
            </a:r>
            <a:r>
              <a:rPr lang="en-US" sz="2000" dirty="0">
                <a:latin typeface="Georgia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Georgia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445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AE1E-A624-4BFE-A311-32D27D25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48139"/>
            <a:ext cx="10058400" cy="889221"/>
          </a:xfrm>
          <a:solidFill>
            <a:srgbClr val="262626"/>
          </a:solidFill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Definisi</a:t>
            </a:r>
            <a:r>
              <a:rPr lang="en-US" b="1" dirty="0">
                <a:solidFill>
                  <a:schemeClr val="bg1"/>
                </a:solidFill>
              </a:rPr>
              <a:t> Public Relation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D71AB-2093-48DB-A830-25A8A75A1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Georgia" pitchFamily="18" charset="0"/>
              </a:rPr>
              <a:t>Menurut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b="1" dirty="0">
                <a:latin typeface="Georgia" pitchFamily="18" charset="0"/>
              </a:rPr>
              <a:t>Scott </a:t>
            </a:r>
            <a:r>
              <a:rPr lang="en-US" sz="2000" b="1" dirty="0" err="1">
                <a:latin typeface="Georgia" pitchFamily="18" charset="0"/>
              </a:rPr>
              <a:t>M.Cutlip</a:t>
            </a:r>
            <a:r>
              <a:rPr lang="en-US" sz="2000" b="1" dirty="0">
                <a:latin typeface="Georgia" pitchFamily="18" charset="0"/>
              </a:rPr>
              <a:t>, Aleen H. Center dan Glen M. Broom </a:t>
            </a:r>
            <a:r>
              <a:rPr lang="en-US" sz="2000" dirty="0">
                <a:latin typeface="Georgia" pitchFamily="18" charset="0"/>
              </a:rPr>
              <a:t>(2000), </a:t>
            </a:r>
            <a:r>
              <a:rPr lang="en-US" sz="2000" dirty="0" err="1">
                <a:latin typeface="Georgia" pitchFamily="18" charset="0"/>
              </a:rPr>
              <a:t>dalam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bukunya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i="1" dirty="0">
                <a:latin typeface="Georgia" pitchFamily="18" charset="0"/>
              </a:rPr>
              <a:t>effective public relations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definisi</a:t>
            </a:r>
            <a:r>
              <a:rPr lang="en-US" sz="2000" dirty="0">
                <a:latin typeface="Georgia" pitchFamily="18" charset="0"/>
              </a:rPr>
              <a:t> PR, </a:t>
            </a:r>
            <a:r>
              <a:rPr lang="en-US" sz="2000" dirty="0" err="1">
                <a:latin typeface="Georgia" pitchFamily="18" charset="0"/>
              </a:rPr>
              <a:t>yakni</a:t>
            </a:r>
            <a:r>
              <a:rPr lang="en-US" sz="2000" dirty="0">
                <a:latin typeface="Georgia" pitchFamily="18" charset="0"/>
              </a:rPr>
              <a:t> : </a:t>
            </a:r>
            <a:r>
              <a:rPr lang="en-US" sz="2000" i="1" dirty="0">
                <a:latin typeface="Georgia" pitchFamily="18" charset="0"/>
              </a:rPr>
              <a:t>Public Relations is the management function which </a:t>
            </a:r>
            <a:r>
              <a:rPr lang="en-US" sz="2000" i="1" dirty="0" err="1">
                <a:latin typeface="Georgia" pitchFamily="18" charset="0"/>
              </a:rPr>
              <a:t>evalute</a:t>
            </a:r>
            <a:r>
              <a:rPr lang="en-US" sz="2000" i="1" dirty="0">
                <a:latin typeface="Georgia" pitchFamily="18" charset="0"/>
              </a:rPr>
              <a:t> public attitudes, identifies the policies and procedures of an individual or an organization with the public interest, and plans and executes a program of action to earn public understanding an acceptances. </a:t>
            </a:r>
          </a:p>
          <a:p>
            <a:r>
              <a:rPr lang="en-US" sz="2000" b="1" i="1" dirty="0">
                <a:latin typeface="Georgia" pitchFamily="18" charset="0"/>
              </a:rPr>
              <a:t>“Public Relations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adalah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fungsi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manajemen</a:t>
            </a:r>
            <a:r>
              <a:rPr lang="en-US" sz="2000" b="1" dirty="0">
                <a:latin typeface="Georgia" pitchFamily="18" charset="0"/>
              </a:rPr>
              <a:t> yang </a:t>
            </a:r>
            <a:r>
              <a:rPr lang="en-US" sz="2000" b="1" dirty="0" err="1">
                <a:latin typeface="Georgia" pitchFamily="18" charset="0"/>
              </a:rPr>
              <a:t>menilai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sikap</a:t>
            </a:r>
            <a:r>
              <a:rPr lang="en-US" sz="2000" b="1" dirty="0">
                <a:latin typeface="Georgia" pitchFamily="18" charset="0"/>
              </a:rPr>
              <a:t> – </a:t>
            </a:r>
            <a:r>
              <a:rPr lang="en-US" sz="2000" b="1" dirty="0" err="1">
                <a:latin typeface="Georgia" pitchFamily="18" charset="0"/>
              </a:rPr>
              <a:t>sikap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publik</a:t>
            </a:r>
            <a:r>
              <a:rPr lang="en-US" sz="2000" b="1" dirty="0">
                <a:latin typeface="Georgia" pitchFamily="18" charset="0"/>
              </a:rPr>
              <a:t>, </a:t>
            </a:r>
            <a:r>
              <a:rPr lang="en-US" sz="2000" b="1" dirty="0" err="1">
                <a:latin typeface="Georgia" pitchFamily="18" charset="0"/>
              </a:rPr>
              <a:t>mengidentifikasikan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kebijakan</a:t>
            </a:r>
            <a:r>
              <a:rPr lang="en-US" sz="2000" b="1" dirty="0">
                <a:latin typeface="Georgia" pitchFamily="18" charset="0"/>
              </a:rPr>
              <a:t> – </a:t>
            </a:r>
            <a:r>
              <a:rPr lang="en-US" sz="2000" b="1" dirty="0" err="1">
                <a:latin typeface="Georgia" pitchFamily="18" charset="0"/>
              </a:rPr>
              <a:t>kebijakan</a:t>
            </a:r>
            <a:r>
              <a:rPr lang="en-US" sz="2000" b="1" dirty="0">
                <a:latin typeface="Georgia" pitchFamily="18" charset="0"/>
              </a:rPr>
              <a:t> dan </a:t>
            </a:r>
            <a:r>
              <a:rPr lang="en-US" sz="2000" b="1" dirty="0" err="1">
                <a:latin typeface="Georgia" pitchFamily="18" charset="0"/>
              </a:rPr>
              <a:t>prosedur</a:t>
            </a:r>
            <a:r>
              <a:rPr lang="en-US" sz="2000" b="1" dirty="0">
                <a:latin typeface="Georgia" pitchFamily="18" charset="0"/>
              </a:rPr>
              <a:t> – </a:t>
            </a:r>
            <a:r>
              <a:rPr lang="en-US" sz="2000" b="1" dirty="0" err="1">
                <a:latin typeface="Georgia" pitchFamily="18" charset="0"/>
              </a:rPr>
              <a:t>prosedur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dari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individu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atau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organisasi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atas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dasar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kepentingan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publik</a:t>
            </a:r>
            <a:r>
              <a:rPr lang="en-US" sz="2000" b="1" dirty="0">
                <a:latin typeface="Georgia" pitchFamily="18" charset="0"/>
              </a:rPr>
              <a:t> dan </a:t>
            </a:r>
            <a:r>
              <a:rPr lang="en-US" sz="2000" b="1" dirty="0" err="1">
                <a:latin typeface="Georgia" pitchFamily="18" charset="0"/>
              </a:rPr>
              <a:t>melaksanakan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rencana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kerja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untuk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memperoleh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pengertian</a:t>
            </a:r>
            <a:r>
              <a:rPr lang="en-US" sz="2000" b="1" dirty="0">
                <a:latin typeface="Georgia" pitchFamily="18" charset="0"/>
              </a:rPr>
              <a:t> dan </a:t>
            </a:r>
            <a:r>
              <a:rPr lang="en-US" sz="2000" b="1" dirty="0" err="1">
                <a:latin typeface="Georgia" pitchFamily="18" charset="0"/>
              </a:rPr>
              <a:t>pengakuan</a:t>
            </a:r>
            <a:r>
              <a:rPr lang="en-US" sz="2000" b="1" dirty="0">
                <a:latin typeface="Georgia" pitchFamily="18" charset="0"/>
              </a:rPr>
              <a:t> public”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7027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C0349-4813-49F3-872C-E0B69E41D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 err="1">
                <a:latin typeface="Georgia" pitchFamily="18" charset="0"/>
              </a:rPr>
              <a:t>Menurut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b="1" dirty="0">
                <a:latin typeface="Georgia" pitchFamily="18" charset="0"/>
              </a:rPr>
              <a:t>Edward L. Bernays </a:t>
            </a:r>
            <a:r>
              <a:rPr lang="en-US" sz="2000" dirty="0">
                <a:latin typeface="Georgia" pitchFamily="18" charset="0"/>
              </a:rPr>
              <a:t>, PR </a:t>
            </a:r>
            <a:r>
              <a:rPr lang="en-US" sz="2000" dirty="0" err="1">
                <a:latin typeface="Georgia" pitchFamily="18" charset="0"/>
              </a:rPr>
              <a:t>mempunyai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tiga</a:t>
            </a:r>
            <a:r>
              <a:rPr lang="en-US" sz="2000" dirty="0">
                <a:latin typeface="Georgia" pitchFamily="18" charset="0"/>
              </a:rPr>
              <a:t> arti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Penerangan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kepada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publik</a:t>
            </a:r>
            <a:r>
              <a:rPr lang="en-US" sz="2000" dirty="0">
                <a:latin typeface="Georgia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Persuasi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kepada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publik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untuk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mengubah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sikap</a:t>
            </a:r>
            <a:r>
              <a:rPr lang="en-US" sz="2000" dirty="0">
                <a:latin typeface="Georgia" pitchFamily="18" charset="0"/>
              </a:rPr>
              <a:t> dan </a:t>
            </a:r>
            <a:r>
              <a:rPr lang="en-US" sz="2000" dirty="0" err="1">
                <a:latin typeface="Georgia" pitchFamily="18" charset="0"/>
              </a:rPr>
              <a:t>tingkah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laku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publik</a:t>
            </a:r>
            <a:endParaRPr lang="en-US" sz="2000" dirty="0">
              <a:latin typeface="Georgia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Upaya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untuk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menyatukan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sikap</a:t>
            </a:r>
            <a:r>
              <a:rPr lang="en-US" sz="2000" dirty="0">
                <a:latin typeface="Georgia" pitchFamily="18" charset="0"/>
              </a:rPr>
              <a:t> dan </a:t>
            </a:r>
            <a:r>
              <a:rPr lang="en-US" sz="2000" dirty="0" err="1">
                <a:latin typeface="Georgia" pitchFamily="18" charset="0"/>
              </a:rPr>
              <a:t>perilaku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suatu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lembaga</a:t>
            </a:r>
            <a:r>
              <a:rPr lang="en-US" sz="2000" dirty="0">
                <a:latin typeface="Georgia" pitchFamily="18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9054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A5B4-8B1C-4043-8D1A-49C7C705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2095-55D6-41AA-A8A8-EF8968995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>
                <a:latin typeface="Georgia" pitchFamily="18" charset="0"/>
              </a:rPr>
              <a:t>Menurut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b="1" dirty="0">
                <a:latin typeface="Georgia" pitchFamily="18" charset="0"/>
              </a:rPr>
              <a:t>Byron Christian</a:t>
            </a:r>
            <a:r>
              <a:rPr lang="en-US" b="1" dirty="0">
                <a:latin typeface="Georgia" pitchFamily="18" charset="0"/>
              </a:rPr>
              <a:t> :</a:t>
            </a:r>
            <a:endParaRPr lang="en-US" sz="2000" dirty="0">
              <a:latin typeface="Georgia" pitchFamily="18" charset="0"/>
            </a:endParaRPr>
          </a:p>
          <a:p>
            <a:r>
              <a:rPr lang="en-US" sz="2000" dirty="0">
                <a:latin typeface="Georgia" pitchFamily="18" charset="0"/>
              </a:rPr>
              <a:t>PR </a:t>
            </a:r>
            <a:r>
              <a:rPr lang="en-US" sz="2000" dirty="0" err="1">
                <a:latin typeface="Georgia" pitchFamily="18" charset="0"/>
              </a:rPr>
              <a:t>merupakan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suatu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usaha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sadar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memotivasi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terutama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melalui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komunikasi</a:t>
            </a:r>
            <a:r>
              <a:rPr lang="en-US" sz="2000" dirty="0">
                <a:latin typeface="Georgia" pitchFamily="18" charset="0"/>
              </a:rPr>
              <a:t> agar orang – orang </a:t>
            </a:r>
            <a:r>
              <a:rPr lang="en-US" sz="2000" dirty="0" err="1">
                <a:latin typeface="Georgia" pitchFamily="18" charset="0"/>
              </a:rPr>
              <a:t>terpengaruh</a:t>
            </a:r>
            <a:r>
              <a:rPr lang="en-US" sz="2000" dirty="0">
                <a:latin typeface="Georgia" pitchFamily="18" charset="0"/>
              </a:rPr>
              <a:t>, </a:t>
            </a:r>
            <a:r>
              <a:rPr lang="en-US" sz="2000" dirty="0" err="1">
                <a:latin typeface="Georgia" pitchFamily="18" charset="0"/>
              </a:rPr>
              <a:t>timbul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pikiran</a:t>
            </a:r>
            <a:r>
              <a:rPr lang="en-US" sz="2000" dirty="0">
                <a:latin typeface="Georgia" pitchFamily="18" charset="0"/>
              </a:rPr>
              <a:t> yang </a:t>
            </a:r>
            <a:r>
              <a:rPr lang="en-US" sz="2000" dirty="0" err="1">
                <a:latin typeface="Georgia" pitchFamily="18" charset="0"/>
              </a:rPr>
              <a:t>sehat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terhadap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suatu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organisasi</a:t>
            </a:r>
            <a:r>
              <a:rPr lang="en-US" sz="2000" dirty="0">
                <a:latin typeface="Georgia" pitchFamily="18" charset="0"/>
              </a:rPr>
              <a:t> , </a:t>
            </a:r>
            <a:r>
              <a:rPr lang="en-US" sz="2000" dirty="0" err="1">
                <a:latin typeface="Georgia" pitchFamily="18" charset="0"/>
              </a:rPr>
              <a:t>memberi</a:t>
            </a:r>
            <a:r>
              <a:rPr lang="en-US" sz="2000" dirty="0">
                <a:latin typeface="Georgia" pitchFamily="18" charset="0"/>
              </a:rPr>
              <a:t> rasa </a:t>
            </a:r>
            <a:r>
              <a:rPr lang="en-US" sz="2000" dirty="0" err="1">
                <a:latin typeface="Georgia" pitchFamily="18" charset="0"/>
              </a:rPr>
              <a:t>hormat</a:t>
            </a:r>
            <a:r>
              <a:rPr lang="en-US" sz="2000" dirty="0">
                <a:latin typeface="Georgia" pitchFamily="18" charset="0"/>
              </a:rPr>
              <a:t>, </a:t>
            </a:r>
            <a:r>
              <a:rPr lang="en-US" sz="2000" dirty="0" err="1">
                <a:latin typeface="Georgia" pitchFamily="18" charset="0"/>
              </a:rPr>
              <a:t>mendukung</a:t>
            </a:r>
            <a:r>
              <a:rPr lang="en-US" sz="2000" dirty="0">
                <a:latin typeface="Georgia" pitchFamily="18" charset="0"/>
              </a:rPr>
              <a:t> dan </a:t>
            </a:r>
            <a:r>
              <a:rPr lang="en-US" sz="2000" dirty="0" err="1">
                <a:latin typeface="Georgia" pitchFamily="18" charset="0"/>
              </a:rPr>
              <a:t>memberi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kesadaran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dengan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berbagai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cobaan</a:t>
            </a:r>
            <a:r>
              <a:rPr lang="en-US" sz="2000" dirty="0">
                <a:latin typeface="Georgia" pitchFamily="18" charset="0"/>
              </a:rPr>
              <a:t> dan </a:t>
            </a:r>
            <a:r>
              <a:rPr lang="en-US" sz="2000" dirty="0" err="1">
                <a:latin typeface="Georgia" pitchFamily="18" charset="0"/>
              </a:rPr>
              <a:t>masalah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b="1" dirty="0">
                <a:latin typeface="Georgia" pitchFamily="18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9810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7A71-8D24-4A7D-8398-50FD97F8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PR </a:t>
            </a:r>
            <a:r>
              <a:rPr lang="en-US" dirty="0" err="1"/>
              <a:t>itu</a:t>
            </a:r>
            <a:r>
              <a:rPr lang="en-US" dirty="0"/>
              <a:t> 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4D137-74C5-48E6-9882-6AACC1B58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91834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{3ADA8667-7502-4F57-A9A4-EE701106C76B}tf11437505_win32</Template>
  <TotalTime>21</TotalTime>
  <Words>582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Calibri</vt:lpstr>
      <vt:lpstr>Georgia</vt:lpstr>
      <vt:lpstr>Georgia Pro Cond Light</vt:lpstr>
      <vt:lpstr>Speak Pro</vt:lpstr>
      <vt:lpstr>Wingdings</vt:lpstr>
      <vt:lpstr>RetrospectVTI</vt:lpstr>
      <vt:lpstr>PUBLIC RELATIONS Pengertian Dan Definisi  </vt:lpstr>
      <vt:lpstr>Pengertian Public Relation</vt:lpstr>
      <vt:lpstr>PowerPoint Presentation</vt:lpstr>
      <vt:lpstr>PowerPoint Presentation</vt:lpstr>
      <vt:lpstr>PowerPoint Presentation</vt:lpstr>
      <vt:lpstr>Definisi Public Relation</vt:lpstr>
      <vt:lpstr>PowerPoint Presentation</vt:lpstr>
      <vt:lpstr>PowerPoint Presentation</vt:lpstr>
      <vt:lpstr>Menurut anda apa PR itu ?</vt:lpstr>
      <vt:lpstr>TERIMAKASIH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RELATIONS Pengertian Dan Definisi</dc:title>
  <dc:creator>DELL</dc:creator>
  <cp:lastModifiedBy>DELL</cp:lastModifiedBy>
  <cp:revision>3</cp:revision>
  <dcterms:created xsi:type="dcterms:W3CDTF">2021-02-09T17:23:35Z</dcterms:created>
  <dcterms:modified xsi:type="dcterms:W3CDTF">2021-02-09T17:44:57Z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