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3" r:id="rId2"/>
    <p:sldId id="398" r:id="rId3"/>
    <p:sldId id="400" r:id="rId4"/>
    <p:sldId id="354" r:id="rId5"/>
    <p:sldId id="399" r:id="rId6"/>
    <p:sldId id="316" r:id="rId7"/>
    <p:sldId id="336" r:id="rId8"/>
    <p:sldId id="338" r:id="rId9"/>
    <p:sldId id="341" r:id="rId10"/>
    <p:sldId id="370" r:id="rId11"/>
    <p:sldId id="293" r:id="rId12"/>
    <p:sldId id="364" r:id="rId13"/>
    <p:sldId id="350" r:id="rId14"/>
    <p:sldId id="355" r:id="rId15"/>
    <p:sldId id="344" r:id="rId16"/>
    <p:sldId id="365" r:id="rId17"/>
    <p:sldId id="356" r:id="rId18"/>
    <p:sldId id="378" r:id="rId19"/>
    <p:sldId id="358" r:id="rId20"/>
    <p:sldId id="361" r:id="rId21"/>
    <p:sldId id="343" r:id="rId22"/>
    <p:sldId id="360" r:id="rId23"/>
    <p:sldId id="362" r:id="rId24"/>
    <p:sldId id="292"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660"/>
  </p:normalViewPr>
  <p:slideViewPr>
    <p:cSldViewPr snapToGrid="0">
      <p:cViewPr varScale="1">
        <p:scale>
          <a:sx n="50" d="100"/>
          <a:sy n="50" d="100"/>
        </p:scale>
        <p:origin x="6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DFDAD-95E4-4074-8118-345304710DCC}"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6E7BB-97A1-4751-B2B3-A97291FA7140}" type="slidenum">
              <a:rPr lang="en-US" smtClean="0"/>
              <a:t>‹#›</a:t>
            </a:fld>
            <a:endParaRPr lang="en-US"/>
          </a:p>
        </p:txBody>
      </p:sp>
    </p:spTree>
    <p:extLst>
      <p:ext uri="{BB962C8B-B14F-4D97-AF65-F5344CB8AC3E}">
        <p14:creationId xmlns:p14="http://schemas.microsoft.com/office/powerpoint/2010/main" val="352229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F0FC-02DB-4837-A009-680ECB014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06EB7-1C35-4E94-A24C-3D4DEBFBA7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9781D8-9364-4349-BBB3-E883DB58DE72}"/>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5" name="Footer Placeholder 4">
            <a:extLst>
              <a:ext uri="{FF2B5EF4-FFF2-40B4-BE49-F238E27FC236}">
                <a16:creationId xmlns:a16="http://schemas.microsoft.com/office/drawing/2014/main" id="{E2D434AA-C14C-4A70-B884-EABBD83AF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1E123-1152-4144-A2C7-A0FDF98889F5}"/>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126575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806-EB0E-4704-87BD-705EB1017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764E9D-410B-4432-AAA9-1E8865DA0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9B33C-8594-459C-8EAD-787194389174}"/>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5" name="Footer Placeholder 4">
            <a:extLst>
              <a:ext uri="{FF2B5EF4-FFF2-40B4-BE49-F238E27FC236}">
                <a16:creationId xmlns:a16="http://schemas.microsoft.com/office/drawing/2014/main" id="{6EBC79EC-50BB-4281-AC0A-5DF265FD2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C6911-BC99-475F-BC08-FF7DEA68363B}"/>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97653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E63B5-1605-4B9D-9C88-B8E7B1F759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B3AE1-D017-48F4-A333-96351E0199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24A85-A395-4582-A7EE-E7E25AE91365}"/>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5" name="Footer Placeholder 4">
            <a:extLst>
              <a:ext uri="{FF2B5EF4-FFF2-40B4-BE49-F238E27FC236}">
                <a16:creationId xmlns:a16="http://schemas.microsoft.com/office/drawing/2014/main" id="{265F6385-DD16-4250-BD73-29495170D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90D23-7CDC-4E1D-B7B3-AE279FB7F1AE}"/>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140580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43"/>
        <p:cNvGrpSpPr/>
        <p:nvPr/>
      </p:nvGrpSpPr>
      <p:grpSpPr>
        <a:xfrm>
          <a:off x="0" y="0"/>
          <a:ext cx="0" cy="0"/>
          <a:chOff x="0" y="0"/>
          <a:chExt cx="0" cy="0"/>
        </a:xfrm>
      </p:grpSpPr>
      <p:sp>
        <p:nvSpPr>
          <p:cNvPr id="444" name="Google Shape;444;p8"/>
          <p:cNvSpPr/>
          <p:nvPr/>
        </p:nvSpPr>
        <p:spPr>
          <a:xfrm>
            <a:off x="-33" y="0"/>
            <a:ext cx="12192000" cy="1451600"/>
          </a:xfrm>
          <a:prstGeom prst="rect">
            <a:avLst/>
          </a:prstGeom>
          <a:solidFill>
            <a:srgbClr val="00041C">
              <a:alpha val="184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5" name="Google Shape;445;p8"/>
          <p:cNvGrpSpPr/>
          <p:nvPr/>
        </p:nvGrpSpPr>
        <p:grpSpPr>
          <a:xfrm>
            <a:off x="38067" y="5134087"/>
            <a:ext cx="12125397" cy="1724139"/>
            <a:chOff x="28544" y="3514688"/>
            <a:chExt cx="9094048" cy="1628800"/>
          </a:xfrm>
        </p:grpSpPr>
        <p:sp>
          <p:nvSpPr>
            <p:cNvPr id="446" name="Google Shape;446;p8"/>
            <p:cNvSpPr/>
            <p:nvPr/>
          </p:nvSpPr>
          <p:spPr>
            <a:xfrm>
              <a:off x="300032" y="4491616"/>
              <a:ext cx="228608" cy="651872"/>
            </a:xfrm>
            <a:custGeom>
              <a:avLst/>
              <a:gdLst/>
              <a:ahLst/>
              <a:cxnLst/>
              <a:rect l="l" t="t" r="r" b="b"/>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8"/>
            <p:cNvSpPr/>
            <p:nvPr/>
          </p:nvSpPr>
          <p:spPr>
            <a:xfrm>
              <a:off x="28544" y="4220160"/>
              <a:ext cx="228640" cy="923328"/>
            </a:xfrm>
            <a:custGeom>
              <a:avLst/>
              <a:gdLst/>
              <a:ahLst/>
              <a:cxnLst/>
              <a:rect l="l" t="t" r="r" b="b"/>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8"/>
            <p:cNvSpPr/>
            <p:nvPr/>
          </p:nvSpPr>
          <p:spPr>
            <a:xfrm>
              <a:off x="576832"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8"/>
            <p:cNvSpPr/>
            <p:nvPr/>
          </p:nvSpPr>
          <p:spPr>
            <a:xfrm>
              <a:off x="853664" y="4120128"/>
              <a:ext cx="230400" cy="1023360"/>
            </a:xfrm>
            <a:custGeom>
              <a:avLst/>
              <a:gdLst/>
              <a:ahLst/>
              <a:cxnLst/>
              <a:rect l="l" t="t" r="r" b="b"/>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8"/>
            <p:cNvSpPr/>
            <p:nvPr/>
          </p:nvSpPr>
          <p:spPr>
            <a:xfrm>
              <a:off x="1130496" y="4627328"/>
              <a:ext cx="230400" cy="516160"/>
            </a:xfrm>
            <a:custGeom>
              <a:avLst/>
              <a:gdLst/>
              <a:ahLst/>
              <a:cxnLst/>
              <a:rect l="l" t="t" r="r" b="b"/>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8"/>
            <p:cNvSpPr/>
            <p:nvPr/>
          </p:nvSpPr>
          <p:spPr>
            <a:xfrm>
              <a:off x="1409088" y="3821888"/>
              <a:ext cx="228640" cy="1321600"/>
            </a:xfrm>
            <a:custGeom>
              <a:avLst/>
              <a:gdLst/>
              <a:ahLst/>
              <a:cxnLst/>
              <a:rect l="l" t="t" r="r" b="b"/>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685920" y="4175488"/>
              <a:ext cx="230400" cy="968000"/>
            </a:xfrm>
            <a:custGeom>
              <a:avLst/>
              <a:gdLst/>
              <a:ahLst/>
              <a:cxnLst/>
              <a:rect l="l" t="t" r="r" b="b"/>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1962720"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2239552" y="4355872"/>
              <a:ext cx="230400" cy="787616"/>
            </a:xfrm>
            <a:custGeom>
              <a:avLst/>
              <a:gdLst/>
              <a:ahLst/>
              <a:cxnLst/>
              <a:rect l="l" t="t" r="r" b="b"/>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a:off x="25163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8"/>
            <p:cNvSpPr/>
            <p:nvPr/>
          </p:nvSpPr>
          <p:spPr>
            <a:xfrm>
              <a:off x="2794976" y="4175488"/>
              <a:ext cx="228640" cy="968000"/>
            </a:xfrm>
            <a:custGeom>
              <a:avLst/>
              <a:gdLst/>
              <a:ahLst/>
              <a:cxnLst/>
              <a:rect l="l" t="t" r="r" b="b"/>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8"/>
            <p:cNvSpPr/>
            <p:nvPr/>
          </p:nvSpPr>
          <p:spPr>
            <a:xfrm>
              <a:off x="3071808" y="3659360"/>
              <a:ext cx="230400" cy="1484128"/>
            </a:xfrm>
            <a:custGeom>
              <a:avLst/>
              <a:gdLst/>
              <a:ahLst/>
              <a:cxnLst/>
              <a:rect l="l" t="t" r="r" b="b"/>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348608"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625440"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904032" y="4491616"/>
              <a:ext cx="228640" cy="651872"/>
            </a:xfrm>
            <a:custGeom>
              <a:avLst/>
              <a:gdLst/>
              <a:ahLst/>
              <a:cxnLst/>
              <a:rect l="l" t="t" r="r" b="b"/>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4180864" y="4284448"/>
              <a:ext cx="230432" cy="859040"/>
            </a:xfrm>
            <a:custGeom>
              <a:avLst/>
              <a:gdLst/>
              <a:ahLst/>
              <a:cxnLst/>
              <a:rect l="l" t="t" r="r" b="b"/>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457696" y="4004032"/>
              <a:ext cx="230400" cy="1139456"/>
            </a:xfrm>
            <a:custGeom>
              <a:avLst/>
              <a:gdLst/>
              <a:ahLst/>
              <a:cxnLst/>
              <a:rect l="l" t="t" r="r" b="b"/>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4734496"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50113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5289920" y="3939744"/>
              <a:ext cx="228640" cy="1203744"/>
            </a:xfrm>
            <a:custGeom>
              <a:avLst/>
              <a:gdLst/>
              <a:ahLst/>
              <a:cxnLst/>
              <a:rect l="l" t="t" r="r" b="b"/>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5566752" y="3704000"/>
              <a:ext cx="230432" cy="1439488"/>
            </a:xfrm>
            <a:custGeom>
              <a:avLst/>
              <a:gdLst/>
              <a:ahLst/>
              <a:cxnLst/>
              <a:rect l="l" t="t" r="r" b="b"/>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58435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6120384" y="4329088"/>
              <a:ext cx="230432" cy="814400"/>
            </a:xfrm>
            <a:custGeom>
              <a:avLst/>
              <a:gdLst/>
              <a:ahLst/>
              <a:cxnLst/>
              <a:rect l="l" t="t" r="r" b="b"/>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6399008" y="4120128"/>
              <a:ext cx="228608" cy="1023360"/>
            </a:xfrm>
            <a:custGeom>
              <a:avLst/>
              <a:gdLst/>
              <a:ahLst/>
              <a:cxnLst/>
              <a:rect l="l" t="t" r="r" b="b"/>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6675808" y="4538048"/>
              <a:ext cx="230432" cy="605440"/>
            </a:xfrm>
            <a:custGeom>
              <a:avLst/>
              <a:gdLst/>
              <a:ahLst/>
              <a:cxnLst/>
              <a:rect l="l" t="t" r="r" b="b"/>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6952640" y="3939744"/>
              <a:ext cx="230432" cy="1203744"/>
            </a:xfrm>
            <a:custGeom>
              <a:avLst/>
              <a:gdLst/>
              <a:ahLst/>
              <a:cxnLst/>
              <a:rect l="l" t="t" r="r" b="b"/>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7229472"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7506272" y="3768288"/>
              <a:ext cx="230432" cy="1375200"/>
            </a:xfrm>
            <a:custGeom>
              <a:avLst/>
              <a:gdLst/>
              <a:ahLst/>
              <a:cxnLst/>
              <a:rect l="l" t="t" r="r" b="b"/>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7784896" y="4004032"/>
              <a:ext cx="228608" cy="1139456"/>
            </a:xfrm>
            <a:custGeom>
              <a:avLst/>
              <a:gdLst/>
              <a:ahLst/>
              <a:cxnLst/>
              <a:rect l="l" t="t" r="r" b="b"/>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8061696" y="3596864"/>
              <a:ext cx="230432" cy="1546624"/>
            </a:xfrm>
            <a:custGeom>
              <a:avLst/>
              <a:gdLst/>
              <a:ahLst/>
              <a:cxnLst/>
              <a:rect l="l" t="t" r="r" b="b"/>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83385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8615360" y="3939744"/>
              <a:ext cx="230400" cy="1203744"/>
            </a:xfrm>
            <a:custGeom>
              <a:avLst/>
              <a:gdLst/>
              <a:ahLst/>
              <a:cxnLst/>
              <a:rect l="l" t="t" r="r" b="b"/>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8893952" y="3596864"/>
              <a:ext cx="228640" cy="1546624"/>
            </a:xfrm>
            <a:custGeom>
              <a:avLst/>
              <a:gdLst/>
              <a:ahLst/>
              <a:cxnLst/>
              <a:rect l="l" t="t" r="r" b="b"/>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 name="Google Shape;479;p8"/>
          <p:cNvGrpSpPr/>
          <p:nvPr/>
        </p:nvGrpSpPr>
        <p:grpSpPr>
          <a:xfrm>
            <a:off x="38067" y="5814665"/>
            <a:ext cx="12125397" cy="1043561"/>
            <a:chOff x="28544" y="4157632"/>
            <a:chExt cx="9094048" cy="985856"/>
          </a:xfrm>
        </p:grpSpPr>
        <p:sp>
          <p:nvSpPr>
            <p:cNvPr id="480" name="Google Shape;480;p8"/>
            <p:cNvSpPr/>
            <p:nvPr/>
          </p:nvSpPr>
          <p:spPr>
            <a:xfrm>
              <a:off x="435744" y="4782720"/>
              <a:ext cx="92896" cy="360768"/>
            </a:xfrm>
            <a:custGeom>
              <a:avLst/>
              <a:gdLst/>
              <a:ahLst/>
              <a:cxnLst/>
              <a:rect l="l" t="t" r="r" b="b"/>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00032" y="4638048"/>
              <a:ext cx="92896" cy="505440"/>
            </a:xfrm>
            <a:custGeom>
              <a:avLst/>
              <a:gdLst/>
              <a:ahLst/>
              <a:cxnLst/>
              <a:rect l="l" t="t" r="r" b="b"/>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164288" y="4571968"/>
              <a:ext cx="92896" cy="571520"/>
            </a:xfrm>
            <a:custGeom>
              <a:avLst/>
              <a:gdLst/>
              <a:ahLst/>
              <a:cxnLst/>
              <a:rect l="l" t="t" r="r" b="b"/>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28544" y="4739840"/>
              <a:ext cx="92928" cy="403648"/>
            </a:xfrm>
            <a:custGeom>
              <a:avLst/>
              <a:gdLst/>
              <a:ahLst/>
              <a:cxnLst/>
              <a:rect l="l" t="t" r="r" b="b"/>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712576"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8"/>
            <p:cNvSpPr/>
            <p:nvPr/>
          </p:nvSpPr>
          <p:spPr>
            <a:xfrm>
              <a:off x="576832" y="4752352"/>
              <a:ext cx="94688" cy="391136"/>
            </a:xfrm>
            <a:custGeom>
              <a:avLst/>
              <a:gdLst/>
              <a:ahLst/>
              <a:cxnLst/>
              <a:rect l="l" t="t" r="r" b="b"/>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8"/>
            <p:cNvSpPr/>
            <p:nvPr/>
          </p:nvSpPr>
          <p:spPr>
            <a:xfrm>
              <a:off x="989408" y="4386240"/>
              <a:ext cx="94656" cy="757248"/>
            </a:xfrm>
            <a:custGeom>
              <a:avLst/>
              <a:gdLst/>
              <a:ahLst/>
              <a:cxnLst/>
              <a:rect l="l" t="t" r="r" b="b"/>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853664" y="4500544"/>
              <a:ext cx="94688" cy="642944"/>
            </a:xfrm>
            <a:custGeom>
              <a:avLst/>
              <a:gdLst/>
              <a:ahLst/>
              <a:cxnLst/>
              <a:rect l="l" t="t" r="r" b="b"/>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266208"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130496" y="4518400"/>
              <a:ext cx="94688" cy="625088"/>
            </a:xfrm>
            <a:custGeom>
              <a:avLst/>
              <a:gdLst/>
              <a:ahLst/>
              <a:cxnLst/>
              <a:rect l="l" t="t" r="r" b="b"/>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5430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07296"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821632" y="4457664"/>
              <a:ext cx="92896" cy="685824"/>
            </a:xfrm>
            <a:custGeom>
              <a:avLst/>
              <a:gdLst/>
              <a:ahLst/>
              <a:cxnLst/>
              <a:rect l="l" t="t" r="r" b="b"/>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685920"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2098464"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962720"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2375296" y="4711264"/>
              <a:ext cx="94656" cy="432224"/>
            </a:xfrm>
            <a:custGeom>
              <a:avLst/>
              <a:gdLst/>
              <a:ahLst/>
              <a:cxnLst/>
              <a:rect l="l" t="t" r="r" b="b"/>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2239552" y="4536256"/>
              <a:ext cx="94688" cy="607232"/>
            </a:xfrm>
            <a:custGeom>
              <a:avLst/>
              <a:gdLst/>
              <a:ahLst/>
              <a:cxnLst/>
              <a:rect l="l" t="t" r="r" b="b"/>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2652096" y="4704128"/>
              <a:ext cx="94688" cy="439360"/>
            </a:xfrm>
            <a:custGeom>
              <a:avLst/>
              <a:gdLst/>
              <a:ahLst/>
              <a:cxnLst/>
              <a:rect l="l" t="t" r="r" b="b"/>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2516384" y="4764864"/>
              <a:ext cx="94688" cy="378624"/>
            </a:xfrm>
            <a:custGeom>
              <a:avLst/>
              <a:gdLst/>
              <a:ahLst/>
              <a:cxnLst/>
              <a:rect l="l" t="t" r="r" b="b"/>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8"/>
            <p:cNvSpPr/>
            <p:nvPr/>
          </p:nvSpPr>
          <p:spPr>
            <a:xfrm>
              <a:off x="2930720" y="4421952"/>
              <a:ext cx="92896" cy="721536"/>
            </a:xfrm>
            <a:custGeom>
              <a:avLst/>
              <a:gdLst/>
              <a:ahLst/>
              <a:cxnLst/>
              <a:rect l="l" t="t" r="r" b="b"/>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8"/>
            <p:cNvSpPr/>
            <p:nvPr/>
          </p:nvSpPr>
          <p:spPr>
            <a:xfrm>
              <a:off x="2794976" y="4638048"/>
              <a:ext cx="92896" cy="505440"/>
            </a:xfrm>
            <a:custGeom>
              <a:avLst/>
              <a:gdLst/>
              <a:ahLst/>
              <a:cxnLst/>
              <a:rect l="l" t="t" r="r" b="b"/>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8"/>
            <p:cNvSpPr/>
            <p:nvPr/>
          </p:nvSpPr>
          <p:spPr>
            <a:xfrm>
              <a:off x="3207520" y="4386240"/>
              <a:ext cx="94688" cy="757248"/>
            </a:xfrm>
            <a:custGeom>
              <a:avLst/>
              <a:gdLst/>
              <a:ahLst/>
              <a:cxnLst/>
              <a:rect l="l" t="t" r="r" b="b"/>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3071808" y="4314784"/>
              <a:ext cx="94688" cy="828704"/>
            </a:xfrm>
            <a:custGeom>
              <a:avLst/>
              <a:gdLst/>
              <a:ahLst/>
              <a:cxnLst/>
              <a:rect l="l" t="t" r="r" b="b"/>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8"/>
            <p:cNvSpPr/>
            <p:nvPr/>
          </p:nvSpPr>
          <p:spPr>
            <a:xfrm>
              <a:off x="3484352"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8"/>
            <p:cNvSpPr/>
            <p:nvPr/>
          </p:nvSpPr>
          <p:spPr>
            <a:xfrm>
              <a:off x="3348608" y="4314784"/>
              <a:ext cx="94688" cy="828704"/>
            </a:xfrm>
            <a:custGeom>
              <a:avLst/>
              <a:gdLst/>
              <a:ahLst/>
              <a:cxnLst/>
              <a:rect l="l" t="t" r="r" b="b"/>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61184" y="4739840"/>
              <a:ext cx="94656" cy="403648"/>
            </a:xfrm>
            <a:custGeom>
              <a:avLst/>
              <a:gdLst/>
              <a:ahLst/>
              <a:cxnLst/>
              <a:rect l="l" t="t" r="r" b="b"/>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625440" y="4457664"/>
              <a:ext cx="94688" cy="685824"/>
            </a:xfrm>
            <a:custGeom>
              <a:avLst/>
              <a:gdLst/>
              <a:ahLst/>
              <a:cxnLst/>
              <a:rect l="l" t="t" r="r" b="b"/>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037984" y="4638048"/>
              <a:ext cx="94688" cy="505440"/>
            </a:xfrm>
            <a:custGeom>
              <a:avLst/>
              <a:gdLst/>
              <a:ahLst/>
              <a:cxnLst/>
              <a:rect l="l" t="t" r="r" b="b"/>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3902272" y="4836288"/>
              <a:ext cx="94656" cy="307200"/>
            </a:xfrm>
            <a:custGeom>
              <a:avLst/>
              <a:gdLst/>
              <a:ahLst/>
              <a:cxnLst/>
              <a:rect l="l" t="t" r="r" b="b"/>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4316608"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418086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4593408"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457696"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870240"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734496"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5147072" y="4157632"/>
              <a:ext cx="94656" cy="985856"/>
            </a:xfrm>
            <a:custGeom>
              <a:avLst/>
              <a:gdLst/>
              <a:ahLst/>
              <a:cxnLst/>
              <a:rect l="l" t="t" r="r" b="b"/>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5011328" y="4229088"/>
              <a:ext cx="94688" cy="914400"/>
            </a:xfrm>
            <a:custGeom>
              <a:avLst/>
              <a:gdLst/>
              <a:ahLst/>
              <a:cxnLst/>
              <a:rect l="l" t="t" r="r" b="b"/>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5425664"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5289920" y="4277280"/>
              <a:ext cx="94688" cy="866208"/>
            </a:xfrm>
            <a:custGeom>
              <a:avLst/>
              <a:gdLst/>
              <a:ahLst/>
              <a:cxnLst/>
              <a:rect l="l" t="t" r="r" b="b"/>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5702496" y="4721984"/>
              <a:ext cx="94688" cy="421504"/>
            </a:xfrm>
            <a:custGeom>
              <a:avLst/>
              <a:gdLst/>
              <a:ahLst/>
              <a:cxnLst/>
              <a:rect l="l" t="t" r="r" b="b"/>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5566752" y="4416608"/>
              <a:ext cx="94688" cy="726880"/>
            </a:xfrm>
            <a:custGeom>
              <a:avLst/>
              <a:gdLst/>
              <a:ahLst/>
              <a:cxnLst/>
              <a:rect l="l" t="t" r="r" b="b"/>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5979296"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5843584" y="4813088"/>
              <a:ext cx="94688" cy="330400"/>
            </a:xfrm>
            <a:custGeom>
              <a:avLst/>
              <a:gdLst/>
              <a:ahLst/>
              <a:cxnLst/>
              <a:rect l="l" t="t" r="r" b="b"/>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6256128"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61203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6534720" y="4505888"/>
              <a:ext cx="92896" cy="637600"/>
            </a:xfrm>
            <a:custGeom>
              <a:avLst/>
              <a:gdLst/>
              <a:ahLst/>
              <a:cxnLst/>
              <a:rect l="l" t="t" r="r" b="b"/>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6399008" y="4739840"/>
              <a:ext cx="92896" cy="403648"/>
            </a:xfrm>
            <a:custGeom>
              <a:avLst/>
              <a:gdLst/>
              <a:ahLst/>
              <a:cxnLst/>
              <a:rect l="l" t="t" r="r" b="b"/>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6811552"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6675808" y="4614848"/>
              <a:ext cx="94688" cy="528640"/>
            </a:xfrm>
            <a:custGeom>
              <a:avLst/>
              <a:gdLst/>
              <a:ahLst/>
              <a:cxnLst/>
              <a:rect l="l" t="t" r="r" b="b"/>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8"/>
            <p:cNvSpPr/>
            <p:nvPr/>
          </p:nvSpPr>
          <p:spPr>
            <a:xfrm>
              <a:off x="708838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8"/>
            <p:cNvSpPr/>
            <p:nvPr/>
          </p:nvSpPr>
          <p:spPr>
            <a:xfrm>
              <a:off x="6952640"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73651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7229472" y="4825568"/>
              <a:ext cx="94688" cy="317920"/>
            </a:xfrm>
            <a:custGeom>
              <a:avLst/>
              <a:gdLst/>
              <a:ahLst/>
              <a:cxnLst/>
              <a:rect l="l" t="t" r="r" b="b"/>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7643808" y="4632704"/>
              <a:ext cx="92896" cy="510784"/>
            </a:xfrm>
            <a:custGeom>
              <a:avLst/>
              <a:gdLst/>
              <a:ahLst/>
              <a:cxnLst/>
              <a:rect l="l" t="t" r="r" b="b"/>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7506272" y="4963104"/>
              <a:ext cx="94688" cy="180384"/>
            </a:xfrm>
            <a:custGeom>
              <a:avLst/>
              <a:gdLst/>
              <a:ahLst/>
              <a:cxnLst/>
              <a:rect l="l" t="t" r="r" b="b"/>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7920608" y="4909504"/>
              <a:ext cx="94688" cy="233984"/>
            </a:xfrm>
            <a:custGeom>
              <a:avLst/>
              <a:gdLst/>
              <a:ahLst/>
              <a:cxnLst/>
              <a:rect l="l" t="t" r="r" b="b"/>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7784896" y="4777344"/>
              <a:ext cx="94688" cy="366144"/>
            </a:xfrm>
            <a:custGeom>
              <a:avLst/>
              <a:gdLst/>
              <a:ahLst/>
              <a:cxnLst/>
              <a:rect l="l" t="t" r="r" b="b"/>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81974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8061696" y="4777344"/>
              <a:ext cx="94688" cy="366144"/>
            </a:xfrm>
            <a:custGeom>
              <a:avLst/>
              <a:gdLst/>
              <a:ahLst/>
              <a:cxnLst/>
              <a:rect l="l" t="t" r="r" b="b"/>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8474272" y="4721984"/>
              <a:ext cx="94656" cy="421504"/>
            </a:xfrm>
            <a:custGeom>
              <a:avLst/>
              <a:gdLst/>
              <a:ahLst/>
              <a:cxnLst/>
              <a:rect l="l" t="t" r="r" b="b"/>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8338528" y="4488032"/>
              <a:ext cx="94688" cy="655456"/>
            </a:xfrm>
            <a:custGeom>
              <a:avLst/>
              <a:gdLst/>
              <a:ahLst/>
              <a:cxnLst/>
              <a:rect l="l" t="t" r="r" b="b"/>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8751072" y="4409440"/>
              <a:ext cx="94688" cy="734048"/>
            </a:xfrm>
            <a:custGeom>
              <a:avLst/>
              <a:gdLst/>
              <a:ahLst/>
              <a:cxnLst/>
              <a:rect l="l" t="t" r="r" b="b"/>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8615360" y="4295168"/>
              <a:ext cx="94688" cy="848320"/>
            </a:xfrm>
            <a:custGeom>
              <a:avLst/>
              <a:gdLst/>
              <a:ahLst/>
              <a:cxnLst/>
              <a:rect l="l" t="t" r="r" b="b"/>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9029696" y="4409440"/>
              <a:ext cx="92896" cy="734048"/>
            </a:xfrm>
            <a:custGeom>
              <a:avLst/>
              <a:gdLst/>
              <a:ahLst/>
              <a:cxnLst/>
              <a:rect l="l" t="t" r="r" b="b"/>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8"/>
            <p:cNvSpPr/>
            <p:nvPr/>
          </p:nvSpPr>
          <p:spPr>
            <a:xfrm>
              <a:off x="8893952" y="4180864"/>
              <a:ext cx="92896" cy="962624"/>
            </a:xfrm>
            <a:custGeom>
              <a:avLst/>
              <a:gdLst/>
              <a:ahLst/>
              <a:cxnLst/>
              <a:rect l="l" t="t" r="r" b="b"/>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6" name="Google Shape;546;p8"/>
          <p:cNvSpPr/>
          <p:nvPr/>
        </p:nvSpPr>
        <p:spPr>
          <a:xfrm>
            <a:off x="0" y="4772000"/>
            <a:ext cx="12192000" cy="1724075"/>
          </a:xfrm>
          <a:custGeom>
            <a:avLst/>
            <a:gdLst/>
            <a:ahLst/>
            <a:cxnLst/>
            <a:rect l="l" t="t" r="r" b="b"/>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8"/>
          <p:cNvSpPr txBox="1">
            <a:spLocks noGrp="1"/>
          </p:cNvSpPr>
          <p:nvPr>
            <p:ph type="title"/>
          </p:nvPr>
        </p:nvSpPr>
        <p:spPr>
          <a:xfrm>
            <a:off x="986233" y="535000"/>
            <a:ext cx="102480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8" name="Google Shape;548;p8"/>
          <p:cNvSpPr txBox="1">
            <a:spLocks noGrp="1"/>
          </p:cNvSpPr>
          <p:nvPr>
            <p:ph type="body" idx="1"/>
          </p:nvPr>
        </p:nvSpPr>
        <p:spPr>
          <a:xfrm>
            <a:off x="986233" y="1647831"/>
            <a:ext cx="3303200" cy="3757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49" name="Google Shape;549;p8"/>
          <p:cNvSpPr txBox="1">
            <a:spLocks noGrp="1"/>
          </p:cNvSpPr>
          <p:nvPr>
            <p:ph type="body" idx="2"/>
          </p:nvPr>
        </p:nvSpPr>
        <p:spPr>
          <a:xfrm>
            <a:off x="4458717" y="1647831"/>
            <a:ext cx="3303200" cy="3757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50" name="Google Shape;550;p8"/>
          <p:cNvSpPr txBox="1">
            <a:spLocks noGrp="1"/>
          </p:cNvSpPr>
          <p:nvPr>
            <p:ph type="body" idx="3"/>
          </p:nvPr>
        </p:nvSpPr>
        <p:spPr>
          <a:xfrm>
            <a:off x="7931203" y="1647831"/>
            <a:ext cx="3303200" cy="37576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551" name="Google Shape;551;p8"/>
          <p:cNvSpPr txBox="1">
            <a:spLocks noGrp="1"/>
          </p:cNvSpPr>
          <p:nvPr>
            <p:ph type="sldNum" idx="12"/>
          </p:nvPr>
        </p:nvSpPr>
        <p:spPr>
          <a:xfrm>
            <a:off x="11448767" y="-15833"/>
            <a:ext cx="743200" cy="730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97590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B62E-1DDF-4962-B304-6120AED34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D254E-F0C9-4093-94F2-888FE9420A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AD3F-786B-4EA3-AF9B-1B0EBBCD6BD1}"/>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5" name="Footer Placeholder 4">
            <a:extLst>
              <a:ext uri="{FF2B5EF4-FFF2-40B4-BE49-F238E27FC236}">
                <a16:creationId xmlns:a16="http://schemas.microsoft.com/office/drawing/2014/main" id="{961A24EF-0B4B-477D-AF7E-6275B732E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4959B-64B5-4588-86CB-24F6692A4B08}"/>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293432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BC80-FEE6-4AC4-A72E-DAD263C4DB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E06579-4F56-47B7-ADE9-8AB3D2D1E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4C3F47-8671-47EF-B737-761E0503C9B9}"/>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5" name="Footer Placeholder 4">
            <a:extLst>
              <a:ext uri="{FF2B5EF4-FFF2-40B4-BE49-F238E27FC236}">
                <a16:creationId xmlns:a16="http://schemas.microsoft.com/office/drawing/2014/main" id="{39375B2D-9EC9-4D39-8A01-DB14F92F8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130AA-A404-4246-9354-BF65F95AF5EB}"/>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365685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7B8A-51F9-4FDE-8AD9-7032135BB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458F4-8318-48DD-8DF8-94ECF40E04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2FA450-8B86-4DF4-A666-C65ED6450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BDA15C-4CF0-42B4-B87D-79BE4257601E}"/>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6" name="Footer Placeholder 5">
            <a:extLst>
              <a:ext uri="{FF2B5EF4-FFF2-40B4-BE49-F238E27FC236}">
                <a16:creationId xmlns:a16="http://schemas.microsoft.com/office/drawing/2014/main" id="{2473E641-C7A7-4BFE-87A5-F6637E736C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31DC3-8A02-4EDA-9A86-0FD8E73F74CD}"/>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13925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0381-8028-4319-85BE-17977CD5A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59E6D-779C-4017-A700-D1425D458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83E26-B91C-4921-9981-6F0D79784D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7EF866-00D4-4CFF-9F89-72769478D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5E017-C140-4090-A051-4FE4D0EC1D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89B0C-D80F-4BD9-ACF9-9AB14501E6CC}"/>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8" name="Footer Placeholder 7">
            <a:extLst>
              <a:ext uri="{FF2B5EF4-FFF2-40B4-BE49-F238E27FC236}">
                <a16:creationId xmlns:a16="http://schemas.microsoft.com/office/drawing/2014/main" id="{4E3B3B5A-26E1-4EA8-AD1D-9099817ABF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4C6CF-20EB-4127-85B8-3E0E5B385674}"/>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305213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295D-C915-4C2D-969A-F13F87D26C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B39F9-1896-4BB9-8F7C-AAD3DC8E5BE8}"/>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4" name="Footer Placeholder 3">
            <a:extLst>
              <a:ext uri="{FF2B5EF4-FFF2-40B4-BE49-F238E27FC236}">
                <a16:creationId xmlns:a16="http://schemas.microsoft.com/office/drawing/2014/main" id="{EE39E254-E7DC-445F-BF4A-FC5A5AEEE2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ECF56-33C0-4A64-B1AA-3A00F488BEEE}"/>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225473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EE6BF-A22A-4D27-B8AB-A36E457CF6BD}"/>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3" name="Footer Placeholder 2">
            <a:extLst>
              <a:ext uri="{FF2B5EF4-FFF2-40B4-BE49-F238E27FC236}">
                <a16:creationId xmlns:a16="http://schemas.microsoft.com/office/drawing/2014/main" id="{9630E3A7-9E07-4D7D-9633-4D380BED2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314060-CFB5-4F9F-9D87-A0C4335DE494}"/>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20810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C832-A962-44F1-8AF7-12E1E1330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254C01-5FDF-4EFF-A14B-A4E9A83D2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5A1E84-5BB3-46B3-BC38-F30C081EA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98077-A857-441E-9FFE-273DAA0E1BD3}"/>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6" name="Footer Placeholder 5">
            <a:extLst>
              <a:ext uri="{FF2B5EF4-FFF2-40B4-BE49-F238E27FC236}">
                <a16:creationId xmlns:a16="http://schemas.microsoft.com/office/drawing/2014/main" id="{9953D7BE-574A-4D26-8C2C-868EEF480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F3948-0E16-4EB0-8FE1-A7EB4C2D71D8}"/>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23243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DA71-890A-4BB5-8B5A-467FBAD42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BDA6C-E4D6-412D-BB64-66314B382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CA0FA-8068-4578-BFEC-FC0928600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60255C-4B04-4D34-9B53-777E7651E7D0}"/>
              </a:ext>
            </a:extLst>
          </p:cNvPr>
          <p:cNvSpPr>
            <a:spLocks noGrp="1"/>
          </p:cNvSpPr>
          <p:nvPr>
            <p:ph type="dt" sz="half" idx="10"/>
          </p:nvPr>
        </p:nvSpPr>
        <p:spPr/>
        <p:txBody>
          <a:bodyPr/>
          <a:lstStyle/>
          <a:p>
            <a:fld id="{176E5E01-D416-42CC-9031-306CC973D2D6}" type="datetimeFigureOut">
              <a:rPr lang="en-US" smtClean="0"/>
              <a:t>9/30/2020</a:t>
            </a:fld>
            <a:endParaRPr lang="en-US"/>
          </a:p>
        </p:txBody>
      </p:sp>
      <p:sp>
        <p:nvSpPr>
          <p:cNvPr id="6" name="Footer Placeholder 5">
            <a:extLst>
              <a:ext uri="{FF2B5EF4-FFF2-40B4-BE49-F238E27FC236}">
                <a16:creationId xmlns:a16="http://schemas.microsoft.com/office/drawing/2014/main" id="{5DFB95E4-3942-47DC-84D2-05177C75A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622C4-A095-430D-BBCC-FD26A919E5F4}"/>
              </a:ext>
            </a:extLst>
          </p:cNvPr>
          <p:cNvSpPr>
            <a:spLocks noGrp="1"/>
          </p:cNvSpPr>
          <p:nvPr>
            <p:ph type="sldNum" sz="quarter" idx="12"/>
          </p:nvPr>
        </p:nvSpPr>
        <p:spPr/>
        <p:txBody>
          <a:bodyPr/>
          <a:lstStyle/>
          <a:p>
            <a:fld id="{7F8B098A-425F-4EF1-A4C0-5405435BE075}" type="slidenum">
              <a:rPr lang="en-US" smtClean="0"/>
              <a:t>‹#›</a:t>
            </a:fld>
            <a:endParaRPr lang="en-US"/>
          </a:p>
        </p:txBody>
      </p:sp>
    </p:spTree>
    <p:extLst>
      <p:ext uri="{BB962C8B-B14F-4D97-AF65-F5344CB8AC3E}">
        <p14:creationId xmlns:p14="http://schemas.microsoft.com/office/powerpoint/2010/main" val="112958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FFA13-C862-4CC5-B692-CC3191C51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695962-C123-428A-B3D4-21F18B15B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6962F-2CEC-4D45-9B8A-BA5504ADA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E5E01-D416-42CC-9031-306CC973D2D6}" type="datetimeFigureOut">
              <a:rPr lang="en-US" smtClean="0"/>
              <a:t>9/30/2020</a:t>
            </a:fld>
            <a:endParaRPr lang="en-US"/>
          </a:p>
        </p:txBody>
      </p:sp>
      <p:sp>
        <p:nvSpPr>
          <p:cNvPr id="5" name="Footer Placeholder 4">
            <a:extLst>
              <a:ext uri="{FF2B5EF4-FFF2-40B4-BE49-F238E27FC236}">
                <a16:creationId xmlns:a16="http://schemas.microsoft.com/office/drawing/2014/main" id="{3E53CE28-537C-4E59-BDB3-BEA94014C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BC52C7-8426-41CD-8B13-1DD0B20FE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B098A-425F-4EF1-A4C0-5405435BE075}" type="slidenum">
              <a:rPr lang="en-US" smtClean="0"/>
              <a:t>‹#›</a:t>
            </a:fld>
            <a:endParaRPr lang="en-US"/>
          </a:p>
        </p:txBody>
      </p:sp>
    </p:spTree>
    <p:extLst>
      <p:ext uri="{BB962C8B-B14F-4D97-AF65-F5344CB8AC3E}">
        <p14:creationId xmlns:p14="http://schemas.microsoft.com/office/powerpoint/2010/main" val="140230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nRG-rV8hhpU?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92FC6-F012-439C-BC6F-B2663D908D6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898821" y="166488"/>
            <a:ext cx="7936975" cy="4348310"/>
          </a:xfrm>
          <a:prstGeom prst="rect">
            <a:avLst/>
          </a:prstGeom>
        </p:spPr>
      </p:pic>
      <p:sp>
        <p:nvSpPr>
          <p:cNvPr id="2" name="TextBox 1">
            <a:extLst>
              <a:ext uri="{FF2B5EF4-FFF2-40B4-BE49-F238E27FC236}">
                <a16:creationId xmlns:a16="http://schemas.microsoft.com/office/drawing/2014/main" id="{D1DA8DB8-758D-4BBB-B5DB-FB7B5D342B1A}"/>
              </a:ext>
            </a:extLst>
          </p:cNvPr>
          <p:cNvSpPr txBox="1"/>
          <p:nvPr/>
        </p:nvSpPr>
        <p:spPr>
          <a:xfrm>
            <a:off x="2515584" y="4747984"/>
            <a:ext cx="6957848" cy="923330"/>
          </a:xfrm>
          <a:prstGeom prst="rect">
            <a:avLst/>
          </a:prstGeom>
          <a:noFill/>
        </p:spPr>
        <p:txBody>
          <a:bodyPr wrap="square" rtlCol="0">
            <a:spAutoFit/>
          </a:bodyPr>
          <a:lstStyle/>
          <a:p>
            <a:pPr algn="ctr"/>
            <a:r>
              <a:rPr lang="en-US" sz="5400" b="1" dirty="0">
                <a:solidFill>
                  <a:srgbClr val="FF0000"/>
                </a:solidFill>
              </a:rPr>
              <a:t>BERFILSAFAT</a:t>
            </a:r>
          </a:p>
        </p:txBody>
      </p:sp>
      <p:sp>
        <p:nvSpPr>
          <p:cNvPr id="4" name="Title 1">
            <a:extLst>
              <a:ext uri="{FF2B5EF4-FFF2-40B4-BE49-F238E27FC236}">
                <a16:creationId xmlns:a16="http://schemas.microsoft.com/office/drawing/2014/main" id="{2CE14559-55E8-4418-BD6A-D624D8A80977}"/>
              </a:ext>
            </a:extLst>
          </p:cNvPr>
          <p:cNvSpPr txBox="1">
            <a:spLocks/>
          </p:cNvSpPr>
          <p:nvPr/>
        </p:nvSpPr>
        <p:spPr>
          <a:xfrm>
            <a:off x="4493007" y="5593966"/>
            <a:ext cx="3003003" cy="5495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FILSAFAT ILMU 03</a:t>
            </a:r>
          </a:p>
        </p:txBody>
      </p:sp>
      <p:sp>
        <p:nvSpPr>
          <p:cNvPr id="5" name="Subtitle 2">
            <a:extLst>
              <a:ext uri="{FF2B5EF4-FFF2-40B4-BE49-F238E27FC236}">
                <a16:creationId xmlns:a16="http://schemas.microsoft.com/office/drawing/2014/main" id="{F91CC7EC-8247-4B99-9DDC-A640C8A0CAFD}"/>
              </a:ext>
            </a:extLst>
          </p:cNvPr>
          <p:cNvSpPr txBox="1">
            <a:spLocks/>
          </p:cNvSpPr>
          <p:nvPr/>
        </p:nvSpPr>
        <p:spPr>
          <a:xfrm>
            <a:off x="4695989" y="5978284"/>
            <a:ext cx="2800021" cy="5495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Oleh: Hajar </a:t>
            </a:r>
            <a:r>
              <a:rPr lang="en-US" sz="1800" dirty="0" err="1"/>
              <a:t>Pamadhi</a:t>
            </a:r>
            <a:endParaRPr lang="en-US" sz="1800" dirty="0"/>
          </a:p>
        </p:txBody>
      </p:sp>
    </p:spTree>
    <p:extLst>
      <p:ext uri="{BB962C8B-B14F-4D97-AF65-F5344CB8AC3E}">
        <p14:creationId xmlns:p14="http://schemas.microsoft.com/office/powerpoint/2010/main" val="369029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321C71-3642-4891-B4C0-96FCD09946FD}"/>
              </a:ext>
            </a:extLst>
          </p:cNvPr>
          <p:cNvSpPr/>
          <p:nvPr/>
        </p:nvSpPr>
        <p:spPr>
          <a:xfrm>
            <a:off x="1689100" y="1409700"/>
            <a:ext cx="757238" cy="42799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59" name="TextBox 1">
            <a:extLst>
              <a:ext uri="{FF2B5EF4-FFF2-40B4-BE49-F238E27FC236}">
                <a16:creationId xmlns:a16="http://schemas.microsoft.com/office/drawing/2014/main" id="{CE724219-0A7C-4310-B4F4-BAC011A8BE07}"/>
              </a:ext>
            </a:extLst>
          </p:cNvPr>
          <p:cNvSpPr txBox="1">
            <a:spLocks noChangeArrowheads="1"/>
          </p:cNvSpPr>
          <p:nvPr/>
        </p:nvSpPr>
        <p:spPr bwMode="auto">
          <a:xfrm rot="16200000">
            <a:off x="11114" y="3276601"/>
            <a:ext cx="4141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Arial" panose="020B0604020202020204" pitchFamily="34" charset="0"/>
              </a:rPr>
              <a:t>F  I  L  S  A  F  A  T</a:t>
            </a:r>
          </a:p>
        </p:txBody>
      </p:sp>
      <p:sp>
        <p:nvSpPr>
          <p:cNvPr id="45060" name="TextBox 2">
            <a:extLst>
              <a:ext uri="{FF2B5EF4-FFF2-40B4-BE49-F238E27FC236}">
                <a16:creationId xmlns:a16="http://schemas.microsoft.com/office/drawing/2014/main" id="{C623E9D3-F2F0-4FA1-A543-C6FA6CD25C56}"/>
              </a:ext>
            </a:extLst>
          </p:cNvPr>
          <p:cNvSpPr txBox="1">
            <a:spLocks noChangeArrowheads="1"/>
          </p:cNvSpPr>
          <p:nvPr/>
        </p:nvSpPr>
        <p:spPr bwMode="auto">
          <a:xfrm>
            <a:off x="2587625" y="1322389"/>
            <a:ext cx="7740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Sebagai upaya berpikir spekulatif tentang seluruh reaalitas dengan pandangan yang sistemik serta lengkap (Herbert spencer: </a:t>
            </a:r>
            <a:r>
              <a:rPr lang="en-US" altLang="en-US" sz="1800" i="1">
                <a:latin typeface="Arial" panose="020B0604020202020204" pitchFamily="34" charset="0"/>
              </a:rPr>
              <a:t>a completely unified knowledge</a:t>
            </a:r>
            <a:endParaRPr lang="en-US" altLang="en-US" sz="1800">
              <a:latin typeface="Arial" panose="020B0604020202020204" pitchFamily="34" charset="0"/>
            </a:endParaRPr>
          </a:p>
        </p:txBody>
      </p:sp>
      <p:sp>
        <p:nvSpPr>
          <p:cNvPr id="45061" name="TextBox 3">
            <a:extLst>
              <a:ext uri="{FF2B5EF4-FFF2-40B4-BE49-F238E27FC236}">
                <a16:creationId xmlns:a16="http://schemas.microsoft.com/office/drawing/2014/main" id="{FFE55478-2761-458F-A839-587B4CC1BA71}"/>
              </a:ext>
            </a:extLst>
          </p:cNvPr>
          <p:cNvSpPr txBox="1">
            <a:spLocks noChangeArrowheads="1"/>
          </p:cNvSpPr>
          <p:nvPr/>
        </p:nvSpPr>
        <p:spPr bwMode="auto">
          <a:xfrm>
            <a:off x="2587625" y="2295525"/>
            <a:ext cx="7740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Sebagai upaya melukiskan hakikat realitas, juga sebagai ciri hakiki dari eksistensi mansuia: manusia menanyakanhakikat realitas yang bersifat esensi, mendasarkan suatu kepercayaan (agama), membahas realitas palingdasardan realitas paling akhir (</a:t>
            </a:r>
            <a:r>
              <a:rPr lang="en-US" altLang="en-US" sz="1800" i="1">
                <a:latin typeface="Arial" panose="020B0604020202020204" pitchFamily="34" charset="0"/>
              </a:rPr>
              <a:t>ultimate reality</a:t>
            </a:r>
            <a:r>
              <a:rPr lang="en-US" altLang="en-US" sz="1800">
                <a:latin typeface="Arial" panose="020B0604020202020204" pitchFamily="34" charset="0"/>
              </a:rPr>
              <a:t>).</a:t>
            </a:r>
          </a:p>
        </p:txBody>
      </p:sp>
      <p:sp>
        <p:nvSpPr>
          <p:cNvPr id="45062" name="TextBox 4">
            <a:extLst>
              <a:ext uri="{FF2B5EF4-FFF2-40B4-BE49-F238E27FC236}">
                <a16:creationId xmlns:a16="http://schemas.microsoft.com/office/drawing/2014/main" id="{635C7968-C147-4AD7-8E7D-22E53D09173C}"/>
              </a:ext>
            </a:extLst>
          </p:cNvPr>
          <p:cNvSpPr txBox="1">
            <a:spLocks noChangeArrowheads="1"/>
          </p:cNvSpPr>
          <p:nvPr/>
        </p:nvSpPr>
        <p:spPr bwMode="auto">
          <a:xfrm>
            <a:off x="2587625" y="3546476"/>
            <a:ext cx="7740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Sebagai upaya menemukanbatas-batas dan jangkauan pengetahuan: sumber pengetahuan, hakikat pengetahuan, keabsahan serta nilai2 nya (epistemology).</a:t>
            </a:r>
          </a:p>
        </p:txBody>
      </p:sp>
      <p:sp>
        <p:nvSpPr>
          <p:cNvPr id="45063" name="TextBox 5">
            <a:extLst>
              <a:ext uri="{FF2B5EF4-FFF2-40B4-BE49-F238E27FC236}">
                <a16:creationId xmlns:a16="http://schemas.microsoft.com/office/drawing/2014/main" id="{A735BF56-9713-435B-AC13-16C497F84C47}"/>
              </a:ext>
            </a:extLst>
          </p:cNvPr>
          <p:cNvSpPr txBox="1">
            <a:spLocks noChangeArrowheads="1"/>
          </p:cNvSpPr>
          <p:nvPr/>
        </p:nvSpPr>
        <p:spPr bwMode="auto">
          <a:xfrm>
            <a:off x="2608263" y="4419601"/>
            <a:ext cx="774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err="1">
                <a:latin typeface="Arial" panose="020B0604020202020204" pitchFamily="34" charset="0"/>
              </a:rPr>
              <a:t>Sebagai</a:t>
            </a:r>
            <a:r>
              <a:rPr lang="en-US" altLang="en-US" sz="1800" dirty="0">
                <a:latin typeface="Arial" panose="020B0604020202020204" pitchFamily="34" charset="0"/>
              </a:rPr>
              <a:t> </a:t>
            </a:r>
            <a:r>
              <a:rPr lang="en-US" altLang="en-US" sz="1800" dirty="0" err="1">
                <a:latin typeface="Arial" panose="020B0604020202020204" pitchFamily="34" charset="0"/>
              </a:rPr>
              <a:t>upaya</a:t>
            </a:r>
            <a:r>
              <a:rPr lang="en-US" altLang="en-US" sz="1800" dirty="0">
                <a:latin typeface="Arial" panose="020B0604020202020204" pitchFamily="34" charset="0"/>
              </a:rPr>
              <a:t> </a:t>
            </a:r>
            <a:r>
              <a:rPr lang="en-US" altLang="en-US" sz="1800" dirty="0" err="1">
                <a:latin typeface="Arial" panose="020B0604020202020204" pitchFamily="34" charset="0"/>
              </a:rPr>
              <a:t>penelitian</a:t>
            </a:r>
            <a:r>
              <a:rPr lang="en-US" altLang="en-US" sz="1800" dirty="0">
                <a:latin typeface="Arial" panose="020B0604020202020204" pitchFamily="34" charset="0"/>
              </a:rPr>
              <a:t> </a:t>
            </a:r>
            <a:r>
              <a:rPr lang="en-US" altLang="en-US" sz="1800" dirty="0" err="1">
                <a:latin typeface="Arial" panose="020B0604020202020204" pitchFamily="34" charset="0"/>
              </a:rPr>
              <a:t>kritis</a:t>
            </a:r>
            <a:r>
              <a:rPr lang="en-US" altLang="en-US" sz="1800" dirty="0">
                <a:latin typeface="Arial" panose="020B0604020202020204" pitchFamily="34" charset="0"/>
              </a:rPr>
              <a:t> </a:t>
            </a:r>
            <a:r>
              <a:rPr lang="en-US" altLang="en-US" sz="1800" dirty="0" err="1">
                <a:latin typeface="Arial" panose="020B0604020202020204" pitchFamily="34" charset="0"/>
              </a:rPr>
              <a:t>atas</a:t>
            </a:r>
            <a:r>
              <a:rPr lang="en-US" altLang="en-US" sz="1800" dirty="0">
                <a:latin typeface="Arial" panose="020B0604020202020204" pitchFamily="34" charset="0"/>
              </a:rPr>
              <a:t> </a:t>
            </a:r>
            <a:r>
              <a:rPr lang="en-US" altLang="en-US" sz="1800" dirty="0" err="1">
                <a:latin typeface="Arial" panose="020B0604020202020204" pitchFamily="34" charset="0"/>
              </a:rPr>
              <a:t>pengandaian</a:t>
            </a:r>
            <a:r>
              <a:rPr lang="en-US" altLang="en-US" sz="1800" dirty="0">
                <a:latin typeface="Arial" panose="020B0604020202020204" pitchFamily="34" charset="0"/>
              </a:rPr>
              <a:t> dan </a:t>
            </a:r>
            <a:r>
              <a:rPr lang="en-US" altLang="en-US" sz="1800" dirty="0" err="1">
                <a:latin typeface="Arial" panose="020B0604020202020204" pitchFamily="34" charset="0"/>
              </a:rPr>
              <a:t>pertanyaan</a:t>
            </a:r>
            <a:r>
              <a:rPr lang="en-US" altLang="en-US" sz="1800" dirty="0">
                <a:latin typeface="Arial" panose="020B0604020202020204" pitchFamily="34" charset="0"/>
              </a:rPr>
              <a:t> </a:t>
            </a:r>
            <a:r>
              <a:rPr lang="en-US" altLang="en-US" sz="1800" dirty="0" err="1">
                <a:latin typeface="Arial" panose="020B0604020202020204" pitchFamily="34" charset="0"/>
              </a:rPr>
              <a:t>dalamkonteks</a:t>
            </a:r>
            <a:r>
              <a:rPr lang="en-US" altLang="en-US" sz="1800" dirty="0">
                <a:latin typeface="Arial" panose="020B0604020202020204" pitchFamily="34" charset="0"/>
              </a:rPr>
              <a:t> </a:t>
            </a:r>
            <a:r>
              <a:rPr lang="en-US" altLang="en-US" sz="1800" dirty="0" err="1">
                <a:latin typeface="Arial" panose="020B0604020202020204" pitchFamily="34" charset="0"/>
              </a:rPr>
              <a:t>ilmu</a:t>
            </a:r>
            <a:r>
              <a:rPr lang="en-US" altLang="en-US" sz="1800" dirty="0">
                <a:latin typeface="Arial" panose="020B0604020202020204" pitchFamily="34" charset="0"/>
              </a:rPr>
              <a:t> </a:t>
            </a:r>
            <a:r>
              <a:rPr lang="en-US" altLang="en-US" sz="1800" dirty="0" err="1">
                <a:latin typeface="Arial" panose="020B0604020202020204" pitchFamily="34" charset="0"/>
              </a:rPr>
              <a:t>pengetahuan</a:t>
            </a:r>
            <a:r>
              <a:rPr lang="en-US" altLang="en-US" sz="1800" dirty="0">
                <a:latin typeface="Arial" panose="020B0604020202020204" pitchFamily="34" charset="0"/>
              </a:rPr>
              <a:t>: </a:t>
            </a:r>
            <a:r>
              <a:rPr lang="en-US" altLang="en-US" sz="1800" dirty="0" err="1">
                <a:latin typeface="Arial" panose="020B0604020202020204" pitchFamily="34" charset="0"/>
              </a:rPr>
              <a:t>politik</a:t>
            </a:r>
            <a:r>
              <a:rPr lang="en-US" altLang="en-US" sz="1800" dirty="0">
                <a:latin typeface="Arial" panose="020B0604020202020204" pitchFamily="34" charset="0"/>
              </a:rPr>
              <a:t>, social, </a:t>
            </a:r>
            <a:r>
              <a:rPr lang="en-US" altLang="en-US" sz="1800" dirty="0" err="1">
                <a:latin typeface="Arial" panose="020B0604020202020204" pitchFamily="34" charset="0"/>
              </a:rPr>
              <a:t>budaya</a:t>
            </a:r>
            <a:r>
              <a:rPr lang="en-US" altLang="en-US" sz="1800" dirty="0">
                <a:latin typeface="Arial" panose="020B0604020202020204" pitchFamily="34" charset="0"/>
              </a:rPr>
              <a:t>, </a:t>
            </a:r>
            <a:r>
              <a:rPr lang="en-US" altLang="en-US" sz="1800" dirty="0" err="1">
                <a:latin typeface="Arial" panose="020B0604020202020204" pitchFamily="34" charset="0"/>
              </a:rPr>
              <a:t>ekoomidst</a:t>
            </a:r>
            <a:r>
              <a:rPr lang="en-US" altLang="en-US" sz="1800" dirty="0">
                <a:latin typeface="Arial" panose="020B0604020202020204" pitchFamily="34" charset="0"/>
              </a:rPr>
              <a:t>.</a:t>
            </a:r>
          </a:p>
        </p:txBody>
      </p:sp>
      <p:sp>
        <p:nvSpPr>
          <p:cNvPr id="45064" name="TextBox 6">
            <a:extLst>
              <a:ext uri="{FF2B5EF4-FFF2-40B4-BE49-F238E27FC236}">
                <a16:creationId xmlns:a16="http://schemas.microsoft.com/office/drawing/2014/main" id="{069B4E06-12AF-4AAF-8F64-7B5B27C29288}"/>
              </a:ext>
            </a:extLst>
          </p:cNvPr>
          <p:cNvSpPr txBox="1">
            <a:spLocks noChangeArrowheads="1"/>
          </p:cNvSpPr>
          <p:nvPr/>
        </p:nvSpPr>
        <p:spPr bwMode="auto">
          <a:xfrm>
            <a:off x="2587625" y="5065713"/>
            <a:ext cx="774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Sebagai disipilin ilmu berupaya membantu menyatakan apa yang dikatakan, dan mengatakan apa yang dilihat dengan Bahasa yang logis.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23"/>
          <p:cNvSpPr txBox="1">
            <a:spLocks noGrp="1"/>
          </p:cNvSpPr>
          <p:nvPr>
            <p:ph type="title"/>
          </p:nvPr>
        </p:nvSpPr>
        <p:spPr>
          <a:xfrm>
            <a:off x="812800" y="177800"/>
            <a:ext cx="10248000" cy="1143200"/>
          </a:xfrm>
          <a:prstGeom prst="rect">
            <a:avLst/>
          </a:prstGeom>
        </p:spPr>
        <p:txBody>
          <a:bodyPr spcFirstLastPara="1" vert="horz" wrap="square" lIns="121900" tIns="121900" rIns="121900" bIns="121900" rtlCol="0" anchor="b" anchorCtr="0">
            <a:noAutofit/>
          </a:bodyPr>
          <a:lstStyle/>
          <a:p>
            <a:r>
              <a:rPr lang="pt-BR" sz="3200" b="1" dirty="0"/>
              <a:t>Menurut Epikuros, filsafat dibagi menjadi tiga bagian, yaitu :</a:t>
            </a:r>
            <a:endParaRPr lang="en-US" sz="3200" b="1" dirty="0"/>
          </a:p>
        </p:txBody>
      </p:sp>
      <p:sp>
        <p:nvSpPr>
          <p:cNvPr id="849" name="Google Shape;849;p23"/>
          <p:cNvSpPr txBox="1">
            <a:spLocks noGrp="1"/>
          </p:cNvSpPr>
          <p:nvPr>
            <p:ph type="body" idx="1"/>
          </p:nvPr>
        </p:nvSpPr>
        <p:spPr>
          <a:xfrm>
            <a:off x="986233" y="1647831"/>
            <a:ext cx="3303200" cy="3757600"/>
          </a:xfrm>
          <a:prstGeom prst="rect">
            <a:avLst/>
          </a:prstGeom>
        </p:spPr>
        <p:txBody>
          <a:bodyPr spcFirstLastPara="1" vert="horz" wrap="square" lIns="121900" tIns="121900" rIns="121900" bIns="121900" rtlCol="0" anchor="t" anchorCtr="0">
            <a:noAutofit/>
          </a:bodyPr>
          <a:lstStyle/>
          <a:p>
            <a:pPr marL="0" indent="0" algn="ctr">
              <a:buNone/>
            </a:pPr>
            <a:r>
              <a:rPr lang="pt-BR" sz="2000" b="1" dirty="0"/>
              <a:t>Logika </a:t>
            </a:r>
          </a:p>
          <a:p>
            <a:pPr marL="0" indent="0" algn="ctr">
              <a:buNone/>
            </a:pPr>
            <a:endParaRPr lang="pt-BR" sz="2000" b="1" dirty="0"/>
          </a:p>
          <a:p>
            <a:pPr marL="0" indent="0" algn="ctr">
              <a:buNone/>
            </a:pPr>
            <a:r>
              <a:rPr lang="pt-BR" sz="2000" b="1" dirty="0"/>
              <a:t>Logika harus melahirkan norma untuk pengetahuan dan kriteria untuk kebenaran. Norma dan kriteria itu diperoleh dari pemandangan</a:t>
            </a:r>
            <a:r>
              <a:rPr lang="en" sz="2000" b="1" dirty="0"/>
              <a:t>.</a:t>
            </a:r>
            <a:r>
              <a:rPr lang="pt-BR" sz="2000" b="1" dirty="0"/>
              <a:t> Kebenaran hanya dicapai dengan pemandangan dan pengalaman.</a:t>
            </a:r>
            <a:endParaRPr lang="en-US" sz="2000" b="1" dirty="0"/>
          </a:p>
          <a:p>
            <a:pPr marL="0" indent="0" algn="ctr">
              <a:buNone/>
            </a:pPr>
            <a:endParaRPr sz="2000" b="1" dirty="0"/>
          </a:p>
        </p:txBody>
      </p:sp>
      <p:sp>
        <p:nvSpPr>
          <p:cNvPr id="850" name="Google Shape;850;p23"/>
          <p:cNvSpPr txBox="1">
            <a:spLocks noGrp="1"/>
          </p:cNvSpPr>
          <p:nvPr>
            <p:ph type="body" idx="2"/>
          </p:nvPr>
        </p:nvSpPr>
        <p:spPr>
          <a:xfrm>
            <a:off x="4458717" y="1647831"/>
            <a:ext cx="3303200" cy="3757600"/>
          </a:xfrm>
          <a:prstGeom prst="rect">
            <a:avLst/>
          </a:prstGeom>
        </p:spPr>
        <p:txBody>
          <a:bodyPr spcFirstLastPara="1" vert="horz" wrap="square" lIns="121900" tIns="121900" rIns="121900" bIns="121900" rtlCol="0" anchor="t" anchorCtr="0">
            <a:noAutofit/>
          </a:bodyPr>
          <a:lstStyle/>
          <a:p>
            <a:pPr marL="0" indent="0" algn="ctr">
              <a:buNone/>
            </a:pPr>
            <a:r>
              <a:rPr lang="pt-BR" b="1" dirty="0"/>
              <a:t>Fisika </a:t>
            </a:r>
          </a:p>
          <a:p>
            <a:pPr marL="0" indent="0" algn="ctr">
              <a:buNone/>
            </a:pPr>
            <a:endParaRPr lang="pt-BR" b="1" dirty="0"/>
          </a:p>
          <a:p>
            <a:pPr marL="0" indent="0" algn="ctr">
              <a:buNone/>
            </a:pPr>
            <a:r>
              <a:rPr lang="pt-BR" sz="1867" b="1" dirty="0"/>
              <a:t>Dunia ini bukan dijadikan dan dikuasai dewa-dewa, melainkan digerakkan oleh hukum-hukum fisika</a:t>
            </a:r>
            <a:r>
              <a:rPr lang="en" sz="1867" b="1" dirty="0"/>
              <a:t>.</a:t>
            </a:r>
            <a:endParaRPr sz="1867" b="1" dirty="0"/>
          </a:p>
        </p:txBody>
      </p:sp>
      <p:sp>
        <p:nvSpPr>
          <p:cNvPr id="851" name="Google Shape;851;p23"/>
          <p:cNvSpPr txBox="1">
            <a:spLocks noGrp="1"/>
          </p:cNvSpPr>
          <p:nvPr>
            <p:ph type="body" idx="3"/>
          </p:nvPr>
        </p:nvSpPr>
        <p:spPr>
          <a:xfrm>
            <a:off x="8177600" y="1647831"/>
            <a:ext cx="3303200" cy="3757600"/>
          </a:xfrm>
          <a:prstGeom prst="rect">
            <a:avLst/>
          </a:prstGeom>
        </p:spPr>
        <p:txBody>
          <a:bodyPr spcFirstLastPara="1" vert="horz" wrap="square" lIns="121900" tIns="121900" rIns="121900" bIns="121900" rtlCol="0" anchor="t" anchorCtr="0">
            <a:noAutofit/>
          </a:bodyPr>
          <a:lstStyle/>
          <a:p>
            <a:pPr marL="0" indent="0" algn="ctr">
              <a:buNone/>
            </a:pPr>
            <a:r>
              <a:rPr lang="en-US" b="1" dirty="0" err="1"/>
              <a:t>Etik</a:t>
            </a:r>
            <a:endParaRPr lang="en-US" b="1" dirty="0"/>
          </a:p>
          <a:p>
            <a:pPr marL="0" indent="0" algn="ctr">
              <a:buNone/>
            </a:pPr>
            <a:endParaRPr b="1" dirty="0"/>
          </a:p>
          <a:p>
            <a:pPr marL="0" indent="0" algn="ctr">
              <a:buNone/>
            </a:pPr>
            <a:r>
              <a:rPr lang="fi-FI" sz="1867" b="1" dirty="0"/>
              <a:t>Pokok ajaran etiknya adalah mencari kesenangan hidup. Kesenangan hidup ialah barang yang paling tinggi nilainya. Kesenangan hidup berarti kesenangan badaniah dan rohaniah.</a:t>
            </a:r>
            <a:endParaRPr sz="1867" b="1" dirty="0"/>
          </a:p>
        </p:txBody>
      </p:sp>
      <p:sp>
        <p:nvSpPr>
          <p:cNvPr id="852" name="Google Shape;852;p23"/>
          <p:cNvSpPr txBox="1">
            <a:spLocks noGrp="1"/>
          </p:cNvSpPr>
          <p:nvPr>
            <p:ph type="sldNum" idx="12"/>
          </p:nvPr>
        </p:nvSpPr>
        <p:spPr>
          <a:xfrm>
            <a:off x="11448767" y="-15833"/>
            <a:ext cx="743200" cy="7304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11</a:t>
            </a:fld>
            <a:endParaRPr/>
          </a:p>
        </p:txBody>
      </p:sp>
      <p:grpSp>
        <p:nvGrpSpPr>
          <p:cNvPr id="8" name="Group 7"/>
          <p:cNvGrpSpPr/>
          <p:nvPr/>
        </p:nvGrpSpPr>
        <p:grpSpPr>
          <a:xfrm>
            <a:off x="914400" y="1803400"/>
            <a:ext cx="3352800" cy="3352800"/>
            <a:chOff x="685800" y="1352550"/>
            <a:chExt cx="2514600" cy="3048000"/>
          </a:xfrm>
        </p:grpSpPr>
        <p:cxnSp>
          <p:nvCxnSpPr>
            <p:cNvPr id="3" name="Straight Connector 2"/>
            <p:cNvCxnSpPr/>
            <p:nvPr/>
          </p:nvCxnSpPr>
          <p:spPr>
            <a:xfrm>
              <a:off x="685800" y="1352550"/>
              <a:ext cx="25146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1352550"/>
              <a:ext cx="0" cy="3048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4400550"/>
              <a:ext cx="25146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00400" y="1352550"/>
              <a:ext cx="0" cy="3048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470400" y="1778001"/>
            <a:ext cx="3352800" cy="2216148"/>
            <a:chOff x="685800" y="1352550"/>
            <a:chExt cx="2514600" cy="3048000"/>
          </a:xfrm>
        </p:grpSpPr>
        <p:cxnSp>
          <p:nvCxnSpPr>
            <p:cNvPr id="19" name="Straight Connector 18"/>
            <p:cNvCxnSpPr/>
            <p:nvPr/>
          </p:nvCxnSpPr>
          <p:spPr>
            <a:xfrm>
              <a:off x="685800" y="1352550"/>
              <a:ext cx="25146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 y="1352550"/>
              <a:ext cx="0" cy="3048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5800" y="4400550"/>
              <a:ext cx="25146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0400" y="1352550"/>
              <a:ext cx="0" cy="3048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128000" y="1816100"/>
            <a:ext cx="3352800" cy="3136901"/>
            <a:chOff x="685800" y="1352550"/>
            <a:chExt cx="2514600" cy="3048000"/>
          </a:xfrm>
        </p:grpSpPr>
        <p:cxnSp>
          <p:nvCxnSpPr>
            <p:cNvPr id="24" name="Straight Connector 23"/>
            <p:cNvCxnSpPr/>
            <p:nvPr/>
          </p:nvCxnSpPr>
          <p:spPr>
            <a:xfrm>
              <a:off x="685800" y="1352550"/>
              <a:ext cx="25146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1352550"/>
              <a:ext cx="0" cy="3048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5800" y="4400550"/>
              <a:ext cx="25146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00400" y="1352550"/>
              <a:ext cx="0" cy="30480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827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31D500EB-1721-483B-A0B3-052E4062D697}"/>
              </a:ext>
            </a:extLst>
          </p:cNvPr>
          <p:cNvSpPr txBox="1">
            <a:spLocks noChangeArrowheads="1"/>
          </p:cNvSpPr>
          <p:nvPr/>
        </p:nvSpPr>
        <p:spPr bwMode="auto">
          <a:xfrm>
            <a:off x="3200400" y="1143001"/>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FF0000"/>
                </a:solidFill>
                <a:latin typeface="Arial" panose="020B0604020202020204" pitchFamily="34" charset="0"/>
              </a:rPr>
              <a:t>MODEL PENDEKATAN FILSAFAT</a:t>
            </a:r>
          </a:p>
        </p:txBody>
      </p:sp>
      <p:sp>
        <p:nvSpPr>
          <p:cNvPr id="33795" name="TextBox 2">
            <a:extLst>
              <a:ext uri="{FF2B5EF4-FFF2-40B4-BE49-F238E27FC236}">
                <a16:creationId xmlns:a16="http://schemas.microsoft.com/office/drawing/2014/main" id="{82D43456-3599-475D-8F83-14FD073D6B3C}"/>
              </a:ext>
            </a:extLst>
          </p:cNvPr>
          <p:cNvSpPr txBox="1">
            <a:spLocks noChangeArrowheads="1"/>
          </p:cNvSpPr>
          <p:nvPr/>
        </p:nvSpPr>
        <p:spPr bwMode="auto">
          <a:xfrm>
            <a:off x="2209800" y="1661320"/>
            <a:ext cx="7848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solidFill>
                  <a:srgbClr val="0070C0"/>
                </a:solidFill>
                <a:latin typeface="Arial" panose="020B0604020202020204" pitchFamily="34" charset="0"/>
              </a:rPr>
              <a:t>FILSAFAT SPEKULATIF</a:t>
            </a:r>
          </a:p>
          <a:p>
            <a:pPr algn="ctr">
              <a:spcBef>
                <a:spcPct val="0"/>
              </a:spcBef>
              <a:buFontTx/>
              <a:buNone/>
            </a:pPr>
            <a:r>
              <a:rPr lang="en-US" altLang="en-US" sz="2000" dirty="0" err="1">
                <a:latin typeface="Arial" panose="020B0604020202020204" pitchFamily="34" charset="0"/>
              </a:rPr>
              <a:t>Berpikir</a:t>
            </a:r>
            <a:r>
              <a:rPr lang="en-US" altLang="en-US" sz="2000" dirty="0">
                <a:latin typeface="Arial" panose="020B0604020202020204" pitchFamily="34" charset="0"/>
              </a:rPr>
              <a:t> </a:t>
            </a:r>
            <a:r>
              <a:rPr lang="en-US" altLang="en-US" sz="2000" dirty="0" err="1">
                <a:latin typeface="Arial" panose="020B0604020202020204" pitchFamily="34" charset="0"/>
              </a:rPr>
              <a:t>sistematis</a:t>
            </a:r>
            <a:r>
              <a:rPr lang="en-US" altLang="en-US" sz="2000" dirty="0">
                <a:latin typeface="Arial" panose="020B0604020202020204" pitchFamily="34" charset="0"/>
              </a:rPr>
              <a:t> </a:t>
            </a:r>
            <a:r>
              <a:rPr lang="en-US" altLang="en-US" sz="2000" dirty="0" err="1">
                <a:latin typeface="Arial" panose="020B0604020202020204" pitchFamily="34" charset="0"/>
              </a:rPr>
              <a:t>tentang</a:t>
            </a:r>
            <a:r>
              <a:rPr lang="en-US" altLang="en-US" sz="2000" dirty="0">
                <a:latin typeface="Arial" panose="020B0604020202020204" pitchFamily="34" charset="0"/>
              </a:rPr>
              <a:t> </a:t>
            </a:r>
            <a:r>
              <a:rPr lang="en-US" altLang="en-US" sz="2000" dirty="0" err="1">
                <a:latin typeface="Arial" panose="020B0604020202020204" pitchFamily="34" charset="0"/>
              </a:rPr>
              <a:t>segala</a:t>
            </a:r>
            <a:r>
              <a:rPr lang="en-US" altLang="en-US" sz="2000" dirty="0">
                <a:latin typeface="Arial" panose="020B0604020202020204" pitchFamily="34" charset="0"/>
              </a:rPr>
              <a:t> yang </a:t>
            </a:r>
            <a:r>
              <a:rPr lang="en-US" altLang="en-US" sz="2000" dirty="0" err="1">
                <a:latin typeface="Arial" panose="020B0604020202020204" pitchFamily="34" charset="0"/>
              </a:rPr>
              <a:t>ada</a:t>
            </a:r>
            <a:r>
              <a:rPr lang="en-US" altLang="en-US" sz="2000" dirty="0">
                <a:latin typeface="Arial" panose="020B0604020202020204" pitchFamily="34" charset="0"/>
              </a:rPr>
              <a:t>; </a:t>
            </a:r>
            <a:r>
              <a:rPr lang="en-US" altLang="en-US" sz="2000" dirty="0" err="1">
                <a:latin typeface="Arial" panose="020B0604020202020204" pitchFamily="34" charset="0"/>
              </a:rPr>
              <a:t>merenungkan</a:t>
            </a:r>
            <a:r>
              <a:rPr lang="en-US" altLang="en-US" sz="2000" dirty="0">
                <a:latin typeface="Arial" panose="020B0604020202020204" pitchFamily="34" charset="0"/>
              </a:rPr>
              <a:t> </a:t>
            </a:r>
            <a:r>
              <a:rPr lang="en-US" altLang="en-US" sz="2000" dirty="0" err="1">
                <a:latin typeface="Arial" panose="020B0604020202020204" pitchFamily="34" charset="0"/>
              </a:rPr>
              <a:t>secara</a:t>
            </a:r>
            <a:r>
              <a:rPr lang="en-US" altLang="en-US" sz="2000" dirty="0">
                <a:latin typeface="Arial" panose="020B0604020202020204" pitchFamily="34" charset="0"/>
              </a:rPr>
              <a:t> </a:t>
            </a:r>
            <a:r>
              <a:rPr lang="en-US" altLang="en-US" sz="2000" dirty="0" err="1">
                <a:latin typeface="Arial" panose="020B0604020202020204" pitchFamily="34" charset="0"/>
              </a:rPr>
              <a:t>rasional</a:t>
            </a:r>
            <a:r>
              <a:rPr lang="en-US" altLang="en-US" sz="2000" dirty="0">
                <a:latin typeface="Arial" panose="020B0604020202020204" pitchFamily="34" charset="0"/>
              </a:rPr>
              <a:t> (</a:t>
            </a:r>
            <a:r>
              <a:rPr lang="en-US" altLang="en-US" sz="2000" dirty="0" err="1">
                <a:latin typeface="Arial" panose="020B0604020202020204" pitchFamily="34" charset="0"/>
              </a:rPr>
              <a:t>spekulatif</a:t>
            </a:r>
            <a:r>
              <a:rPr lang="en-US" altLang="en-US" sz="2000" dirty="0">
                <a:latin typeface="Arial" panose="020B0604020202020204" pitchFamily="34" charset="0"/>
              </a:rPr>
              <a:t>) </a:t>
            </a:r>
            <a:r>
              <a:rPr lang="en-US" altLang="en-US" sz="2000" dirty="0" err="1">
                <a:latin typeface="Arial" panose="020B0604020202020204" pitchFamily="34" charset="0"/>
              </a:rPr>
              <a:t>seluruh</a:t>
            </a:r>
            <a:r>
              <a:rPr lang="en-US" altLang="en-US" sz="2000" dirty="0">
                <a:latin typeface="Arial" panose="020B0604020202020204" pitchFamily="34" charset="0"/>
              </a:rPr>
              <a:t> </a:t>
            </a:r>
            <a:r>
              <a:rPr lang="en-US" altLang="en-US" sz="2000" dirty="0" err="1">
                <a:latin typeface="Arial" panose="020B0604020202020204" pitchFamily="34" charset="0"/>
              </a:rPr>
              <a:t>persoalan</a:t>
            </a:r>
            <a:r>
              <a:rPr lang="en-US" altLang="en-US" sz="2000" dirty="0">
                <a:latin typeface="Arial" panose="020B0604020202020204" pitchFamily="34" charset="0"/>
              </a:rPr>
              <a:t> </a:t>
            </a:r>
            <a:r>
              <a:rPr lang="en-US" altLang="en-US" sz="2000" dirty="0" err="1">
                <a:latin typeface="Arial" panose="020B0604020202020204" pitchFamily="34" charset="0"/>
              </a:rPr>
              <a:t>manusia</a:t>
            </a:r>
            <a:r>
              <a:rPr lang="en-US" altLang="en-US" sz="2000" dirty="0">
                <a:latin typeface="Arial" panose="020B0604020202020204" pitchFamily="34" charset="0"/>
              </a:rPr>
              <a:t> di </a:t>
            </a:r>
            <a:r>
              <a:rPr lang="en-US" altLang="en-US" sz="2000" dirty="0" err="1">
                <a:latin typeface="Arial" panose="020B0604020202020204" pitchFamily="34" charset="0"/>
              </a:rPr>
              <a:t>alam</a:t>
            </a:r>
            <a:r>
              <a:rPr lang="en-US" altLang="en-US" sz="2000" dirty="0">
                <a:latin typeface="Arial" panose="020B0604020202020204" pitchFamily="34" charset="0"/>
              </a:rPr>
              <a:t> </a:t>
            </a:r>
            <a:r>
              <a:rPr lang="en-US" altLang="en-US" sz="2000" dirty="0" err="1">
                <a:latin typeface="Arial" panose="020B0604020202020204" pitchFamily="34" charset="0"/>
              </a:rPr>
              <a:t>raya</a:t>
            </a:r>
            <a:r>
              <a:rPr lang="en-US" altLang="en-US" sz="2000" dirty="0">
                <a:latin typeface="Arial" panose="020B0604020202020204" pitchFamily="34" charset="0"/>
              </a:rPr>
              <a:t> </a:t>
            </a:r>
            <a:r>
              <a:rPr lang="en-US" altLang="en-US" sz="2000" dirty="0" err="1">
                <a:latin typeface="Arial" panose="020B0604020202020204" pitchFamily="34" charset="0"/>
              </a:rPr>
              <a:t>ini</a:t>
            </a:r>
            <a:r>
              <a:rPr lang="en-US" altLang="en-US" sz="2000" dirty="0">
                <a:latin typeface="Arial" panose="020B0604020202020204" pitchFamily="34" charset="0"/>
              </a:rPr>
              <a:t>.</a:t>
            </a:r>
          </a:p>
        </p:txBody>
      </p:sp>
      <p:sp>
        <p:nvSpPr>
          <p:cNvPr id="33796" name="TextBox 3">
            <a:extLst>
              <a:ext uri="{FF2B5EF4-FFF2-40B4-BE49-F238E27FC236}">
                <a16:creationId xmlns:a16="http://schemas.microsoft.com/office/drawing/2014/main" id="{0004120A-5F16-41D5-9AFA-26371ECF43F3}"/>
              </a:ext>
            </a:extLst>
          </p:cNvPr>
          <p:cNvSpPr txBox="1">
            <a:spLocks noChangeArrowheads="1"/>
          </p:cNvSpPr>
          <p:nvPr/>
        </p:nvSpPr>
        <p:spPr bwMode="auto">
          <a:xfrm>
            <a:off x="2209800" y="2917826"/>
            <a:ext cx="7848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solidFill>
                  <a:srgbClr val="0070C0"/>
                </a:solidFill>
                <a:latin typeface="Arial" panose="020B0604020202020204" pitchFamily="34" charset="0"/>
              </a:rPr>
              <a:t>FILSAFAT PRESKRIPTIF</a:t>
            </a:r>
          </a:p>
          <a:p>
            <a:pPr algn="ctr">
              <a:spcBef>
                <a:spcPct val="0"/>
              </a:spcBef>
              <a:buFontTx/>
              <a:buNone/>
            </a:pPr>
            <a:r>
              <a:rPr lang="en-US" altLang="en-US" sz="2000" dirty="0" err="1">
                <a:latin typeface="Arial" panose="020B0604020202020204" pitchFamily="34" charset="0"/>
              </a:rPr>
              <a:t>Berusaha</a:t>
            </a:r>
            <a:r>
              <a:rPr lang="en-US" altLang="en-US" sz="2000" dirty="0">
                <a:latin typeface="Arial" panose="020B0604020202020204" pitchFamily="34" charset="0"/>
              </a:rPr>
              <a:t> </a:t>
            </a:r>
            <a:r>
              <a:rPr lang="en-US" altLang="en-US" sz="2000" dirty="0" err="1">
                <a:latin typeface="Arial" panose="020B0604020202020204" pitchFamily="34" charset="0"/>
              </a:rPr>
              <a:t>menemukan</a:t>
            </a:r>
            <a:r>
              <a:rPr lang="en-US" altLang="en-US" sz="2000" dirty="0">
                <a:latin typeface="Arial" panose="020B0604020202020204" pitchFamily="34" charset="0"/>
              </a:rPr>
              <a:t> </a:t>
            </a:r>
            <a:r>
              <a:rPr lang="en-US" altLang="en-US" sz="2000" dirty="0" err="1">
                <a:latin typeface="Arial" panose="020B0604020202020204" pitchFamily="34" charset="0"/>
              </a:rPr>
              <a:t>pengetahuan</a:t>
            </a:r>
            <a:r>
              <a:rPr lang="en-US" altLang="en-US" sz="2000" dirty="0">
                <a:latin typeface="Arial" panose="020B0604020202020204" pitchFamily="34" charset="0"/>
              </a:rPr>
              <a:t> yang </a:t>
            </a:r>
            <a:r>
              <a:rPr lang="en-US" altLang="en-US" sz="2000" dirty="0" err="1">
                <a:latin typeface="Arial" panose="020B0604020202020204" pitchFamily="34" charset="0"/>
              </a:rPr>
              <a:t>berstandar</a:t>
            </a:r>
            <a:r>
              <a:rPr lang="en-US" altLang="en-US" sz="2000" dirty="0">
                <a:latin typeface="Arial" panose="020B0604020202020204" pitchFamily="34" charset="0"/>
              </a:rPr>
              <a:t>, </a:t>
            </a:r>
            <a:r>
              <a:rPr lang="en-US" altLang="en-US" sz="2000" dirty="0" err="1">
                <a:latin typeface="Arial" panose="020B0604020202020204" pitchFamily="34" charset="0"/>
              </a:rPr>
              <a:t>tentang</a:t>
            </a:r>
            <a:r>
              <a:rPr lang="en-US" altLang="en-US" sz="2000" dirty="0">
                <a:latin typeface="Arial" panose="020B0604020202020204" pitchFamily="34" charset="0"/>
              </a:rPr>
              <a:t> </a:t>
            </a:r>
            <a:r>
              <a:rPr lang="en-US" altLang="en-US" sz="2000" dirty="0" err="1">
                <a:latin typeface="Arial" panose="020B0604020202020204" pitchFamily="34" charset="0"/>
              </a:rPr>
              <a:t>perbuatan</a:t>
            </a:r>
            <a:r>
              <a:rPr lang="en-US" altLang="en-US" sz="2000" dirty="0">
                <a:latin typeface="Arial" panose="020B0604020202020204" pitchFamily="34" charset="0"/>
              </a:rPr>
              <a:t> dan </a:t>
            </a:r>
            <a:r>
              <a:rPr lang="en-US" altLang="en-US" sz="2000" dirty="0" err="1">
                <a:latin typeface="Arial" panose="020B0604020202020204" pitchFamily="34" charset="0"/>
              </a:rPr>
              <a:t>gagasan</a:t>
            </a:r>
            <a:r>
              <a:rPr lang="en-US" altLang="en-US" sz="2000" dirty="0">
                <a:latin typeface="Arial" panose="020B0604020202020204" pitchFamily="34" charset="0"/>
              </a:rPr>
              <a:t> </a:t>
            </a:r>
            <a:r>
              <a:rPr lang="en-US" altLang="en-US" sz="2000" dirty="0" err="1">
                <a:latin typeface="Arial" panose="020B0604020202020204" pitchFamily="34" charset="0"/>
              </a:rPr>
              <a:t>manusia</a:t>
            </a:r>
            <a:r>
              <a:rPr lang="en-US" altLang="en-US" sz="2000" dirty="0">
                <a:latin typeface="Arial" panose="020B0604020202020204" pitchFamily="34" charset="0"/>
              </a:rPr>
              <a:t> </a:t>
            </a:r>
            <a:r>
              <a:rPr lang="en-US" altLang="en-US" sz="2000" dirty="0" err="1">
                <a:latin typeface="Arial" panose="020B0604020202020204" pitchFamily="34" charset="0"/>
              </a:rPr>
              <a:t>termasuk</a:t>
            </a:r>
            <a:r>
              <a:rPr lang="en-US" altLang="en-US" sz="2000" dirty="0">
                <a:latin typeface="Arial" panose="020B0604020202020204" pitchFamily="34" charset="0"/>
              </a:rPr>
              <a:t> </a:t>
            </a:r>
            <a:r>
              <a:rPr lang="en-US" altLang="en-US" sz="2000" dirty="0" err="1">
                <a:latin typeface="Arial" panose="020B0604020202020204" pitchFamily="34" charset="0"/>
              </a:rPr>
              <a:t>seni</a:t>
            </a:r>
            <a:endParaRPr lang="en-US" altLang="en-US" sz="2000" dirty="0">
              <a:latin typeface="Arial" panose="020B0604020202020204" pitchFamily="34" charset="0"/>
            </a:endParaRPr>
          </a:p>
        </p:txBody>
      </p:sp>
      <p:sp>
        <p:nvSpPr>
          <p:cNvPr id="33797" name="TextBox 4">
            <a:extLst>
              <a:ext uri="{FF2B5EF4-FFF2-40B4-BE49-F238E27FC236}">
                <a16:creationId xmlns:a16="http://schemas.microsoft.com/office/drawing/2014/main" id="{E794CC61-917B-46FD-87B1-2994D6BE6D1C}"/>
              </a:ext>
            </a:extLst>
          </p:cNvPr>
          <p:cNvSpPr txBox="1">
            <a:spLocks noChangeArrowheads="1"/>
          </p:cNvSpPr>
          <p:nvPr/>
        </p:nvSpPr>
        <p:spPr bwMode="auto">
          <a:xfrm>
            <a:off x="2209800" y="4191000"/>
            <a:ext cx="784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solidFill>
                  <a:srgbClr val="0070C0"/>
                </a:solidFill>
                <a:latin typeface="Arial" panose="020B0604020202020204" pitchFamily="34" charset="0"/>
              </a:rPr>
              <a:t>FILSAFAT ANALITIK</a:t>
            </a:r>
          </a:p>
          <a:p>
            <a:pPr algn="ctr">
              <a:spcBef>
                <a:spcPct val="0"/>
              </a:spcBef>
              <a:buFontTx/>
              <a:buNone/>
            </a:pPr>
            <a:r>
              <a:rPr lang="en-US" altLang="en-US" sz="2000" dirty="0" err="1">
                <a:latin typeface="Arial" panose="020B0604020202020204" pitchFamily="34" charset="0"/>
              </a:rPr>
              <a:t>Terdapat</a:t>
            </a:r>
            <a:r>
              <a:rPr lang="en-US" altLang="en-US" sz="2000" dirty="0">
                <a:latin typeface="Arial" panose="020B0604020202020204" pitchFamily="34" charset="0"/>
              </a:rPr>
              <a:t> </a:t>
            </a:r>
            <a:r>
              <a:rPr lang="en-US" altLang="en-US" sz="2000" dirty="0" err="1">
                <a:latin typeface="Arial" panose="020B0604020202020204" pitchFamily="34" charset="0"/>
              </a:rPr>
              <a:t>dua</a:t>
            </a:r>
            <a:r>
              <a:rPr lang="en-US" altLang="en-US" sz="2000" dirty="0">
                <a:latin typeface="Arial" panose="020B0604020202020204" pitchFamily="34" charset="0"/>
              </a:rPr>
              <a:t> </a:t>
            </a:r>
            <a:r>
              <a:rPr lang="en-US" altLang="en-US" sz="2000" dirty="0" err="1">
                <a:latin typeface="Arial" panose="020B0604020202020204" pitchFamily="34" charset="0"/>
              </a:rPr>
              <a:t>golongan</a:t>
            </a:r>
            <a:r>
              <a:rPr lang="en-US" altLang="en-US" sz="2000" dirty="0">
                <a:latin typeface="Arial" panose="020B0604020202020204" pitchFamily="34" charset="0"/>
              </a:rPr>
              <a:t>: </a:t>
            </a:r>
            <a:r>
              <a:rPr lang="en-US" altLang="en-US" sz="2000" dirty="0" err="1">
                <a:latin typeface="Arial" panose="020B0604020202020204" pitchFamily="34" charset="0"/>
              </a:rPr>
              <a:t>analitik</a:t>
            </a:r>
            <a:r>
              <a:rPr lang="en-US" altLang="en-US" sz="2000" dirty="0">
                <a:latin typeface="Arial" panose="020B0604020202020204" pitchFamily="34" charset="0"/>
              </a:rPr>
              <a:t> linguistic dan positivistic </a:t>
            </a:r>
            <a:r>
              <a:rPr lang="en-US" altLang="en-US" sz="2000" dirty="0" err="1">
                <a:latin typeface="Arial" panose="020B0604020202020204" pitchFamily="34" charset="0"/>
              </a:rPr>
              <a:t>logis</a:t>
            </a:r>
            <a:r>
              <a:rPr lang="en-US" altLang="en-US" sz="2000" dirty="0">
                <a:latin typeface="Arial" panose="020B0604020202020204" pitchFamily="34" charset="0"/>
              </a:rPr>
              <a:t>; </a:t>
            </a:r>
            <a:r>
              <a:rPr lang="en-US" altLang="en-US" sz="2000" dirty="0" err="1">
                <a:latin typeface="Arial" panose="020B0604020202020204" pitchFamily="34" charset="0"/>
              </a:rPr>
              <a:t>pendekalatan</a:t>
            </a:r>
            <a:r>
              <a:rPr lang="en-US" altLang="en-US" sz="2000" dirty="0">
                <a:latin typeface="Arial" panose="020B0604020202020204" pitchFamily="34" charset="0"/>
              </a:rPr>
              <a:t> </a:t>
            </a:r>
            <a:r>
              <a:rPr lang="en-US" altLang="en-US" sz="2000" dirty="0" err="1">
                <a:latin typeface="Arial" panose="020B0604020202020204" pitchFamily="34" charset="0"/>
              </a:rPr>
              <a:t>analitik</a:t>
            </a:r>
            <a:r>
              <a:rPr lang="en-US" altLang="en-US" sz="2000" dirty="0">
                <a:latin typeface="Arial" panose="020B0604020202020204" pitchFamily="34" charset="0"/>
              </a:rPr>
              <a:t> </a:t>
            </a:r>
            <a:r>
              <a:rPr lang="en-US" altLang="en-US" sz="2000" dirty="0" err="1">
                <a:latin typeface="Arial" panose="020B0604020202020204" pitchFamily="34" charset="0"/>
              </a:rPr>
              <a:t>menguji</a:t>
            </a:r>
            <a:r>
              <a:rPr lang="en-US" altLang="en-US" sz="2000" dirty="0">
                <a:latin typeface="Arial" panose="020B0604020202020204" pitchFamily="34" charset="0"/>
              </a:rPr>
              <a:t> Bahasa, </a:t>
            </a:r>
            <a:r>
              <a:rPr lang="en-US" altLang="en-US" sz="2000" dirty="0" err="1">
                <a:latin typeface="Arial" panose="020B0604020202020204" pitchFamily="34" charset="0"/>
              </a:rPr>
              <a:t>gagasan</a:t>
            </a:r>
            <a:r>
              <a:rPr lang="en-US" altLang="en-US" sz="2000" dirty="0">
                <a:latin typeface="Arial" panose="020B0604020202020204" pitchFamily="34" charset="0"/>
              </a:rPr>
              <a:t>, ide </a:t>
            </a:r>
            <a:r>
              <a:rPr lang="en-US" altLang="en-US" sz="2000" dirty="0" err="1">
                <a:latin typeface="Arial" panose="020B0604020202020204" pitchFamily="34" charset="0"/>
              </a:rPr>
              <a:t>untuk</a:t>
            </a:r>
            <a:r>
              <a:rPr lang="en-US" altLang="en-US" sz="2000" dirty="0">
                <a:latin typeface="Arial" panose="020B0604020202020204" pitchFamily="34" charset="0"/>
              </a:rPr>
              <a:t> </a:t>
            </a:r>
            <a:r>
              <a:rPr lang="en-US" altLang="en-US" sz="2000" dirty="0" err="1">
                <a:latin typeface="Arial" panose="020B0604020202020204" pitchFamily="34" charset="0"/>
              </a:rPr>
              <a:t>mengklarifikasi</a:t>
            </a:r>
            <a:r>
              <a:rPr lang="en-US" altLang="en-US" sz="2000" dirty="0">
                <a:latin typeface="Arial" panose="020B0604020202020204" pitchFamily="34" charset="0"/>
              </a:rPr>
              <a:t> Bahasa yang </a:t>
            </a:r>
            <a:r>
              <a:rPr lang="en-US" altLang="en-US" sz="2000" dirty="0" err="1">
                <a:latin typeface="Arial" panose="020B0604020202020204" pitchFamily="34" charset="0"/>
              </a:rPr>
              <a:t>memuat</a:t>
            </a:r>
            <a:r>
              <a:rPr lang="en-US" altLang="en-US" sz="2000" dirty="0">
                <a:latin typeface="Arial" panose="020B0604020202020204" pitchFamily="34" charset="0"/>
              </a:rPr>
              <a:t> pemikian2 yang </a:t>
            </a:r>
            <a:r>
              <a:rPr lang="en-US" altLang="en-US" sz="2000" dirty="0" err="1">
                <a:latin typeface="Arial" panose="020B0604020202020204" pitchFamily="34" charset="0"/>
              </a:rPr>
              <a:t>ada</a:t>
            </a:r>
            <a:r>
              <a:rPr lang="en-US" altLang="en-US" sz="2000" dirty="0">
                <a:latin typeface="Arial" panose="020B0604020202020204" pitchFamily="34" charset="0"/>
              </a:rPr>
              <a:t>. </a:t>
            </a:r>
            <a:r>
              <a:rPr lang="en-US" altLang="en-US" sz="2000" dirty="0" err="1">
                <a:latin typeface="Arial" panose="020B0604020202020204" pitchFamily="34" charset="0"/>
              </a:rPr>
              <a:t>Pendekatan</a:t>
            </a:r>
            <a:r>
              <a:rPr lang="en-US" altLang="en-US" sz="2000" dirty="0">
                <a:latin typeface="Arial" panose="020B0604020202020204" pitchFamily="34" charset="0"/>
              </a:rPr>
              <a:t> </a:t>
            </a:r>
            <a:r>
              <a:rPr lang="en-US" altLang="en-US" sz="2000" dirty="0" err="1">
                <a:latin typeface="Arial" panose="020B0604020202020204" pitchFamily="34" charset="0"/>
              </a:rPr>
              <a:t>positivistik</a:t>
            </a:r>
            <a:r>
              <a:rPr lang="en-US" altLang="en-US" sz="2000" dirty="0">
                <a:latin typeface="Arial" panose="020B0604020202020204" pitchFamily="34" charset="0"/>
              </a:rPr>
              <a:t> </a:t>
            </a:r>
            <a:r>
              <a:rPr lang="en-US" altLang="en-US" sz="2000" dirty="0" err="1">
                <a:latin typeface="Arial" panose="020B0604020202020204" pitchFamily="34" charset="0"/>
              </a:rPr>
              <a:t>logis</a:t>
            </a:r>
            <a:r>
              <a:rPr lang="en-US" altLang="en-US" sz="2000" dirty="0">
                <a:latin typeface="Arial" panose="020B0604020202020204" pitchFamily="34" charset="0"/>
              </a:rPr>
              <a:t> </a:t>
            </a:r>
            <a:r>
              <a:rPr lang="en-US" altLang="en-US" sz="2000" dirty="0" err="1">
                <a:latin typeface="Arial" panose="020B0604020202020204" pitchFamily="34" charset="0"/>
              </a:rPr>
              <a:t>dengan</a:t>
            </a:r>
            <a:r>
              <a:rPr lang="en-US" altLang="en-US" sz="2000" dirty="0">
                <a:latin typeface="Arial" panose="020B0604020202020204" pitchFamily="34" charset="0"/>
              </a:rPr>
              <a:t> </a:t>
            </a:r>
            <a:r>
              <a:rPr lang="en-US" altLang="en-US" sz="2000" dirty="0" err="1">
                <a:latin typeface="Arial" panose="020B0604020202020204" pitchFamily="34" charset="0"/>
              </a:rPr>
              <a:t>dasar</a:t>
            </a:r>
            <a:r>
              <a:rPr lang="en-US" altLang="en-US" sz="2000" dirty="0">
                <a:latin typeface="Arial" panose="020B0604020202020204" pitchFamily="34" charset="0"/>
              </a:rPr>
              <a:t> </a:t>
            </a:r>
            <a:r>
              <a:rPr lang="en-US" altLang="en-US" sz="2000" dirty="0" err="1">
                <a:latin typeface="Arial" panose="020B0604020202020204" pitchFamily="34" charset="0"/>
              </a:rPr>
              <a:t>kuantitatif</a:t>
            </a:r>
            <a:endParaRPr lang="en-US" altLang="en-US" sz="2000"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45BF7626-3F27-4862-8211-D2E85483F820}"/>
              </a:ext>
            </a:extLst>
          </p:cNvPr>
          <p:cNvSpPr>
            <a:spLocks noGrp="1"/>
          </p:cNvSpPr>
          <p:nvPr>
            <p:ph type="title"/>
          </p:nvPr>
        </p:nvSpPr>
        <p:spPr>
          <a:xfrm>
            <a:off x="2092873" y="1154733"/>
            <a:ext cx="8153400" cy="1569660"/>
          </a:xfrm>
        </p:spPr>
        <p:txBody>
          <a:bodyPr/>
          <a:lstStyle/>
          <a:p>
            <a:pPr algn="ctr"/>
            <a:r>
              <a:rPr lang="en-US" altLang="en-US" sz="2400" dirty="0" err="1">
                <a:latin typeface="+mn-lt"/>
              </a:rPr>
              <a:t>Konteks</a:t>
            </a:r>
            <a:r>
              <a:rPr lang="en-US" altLang="en-US" sz="2400" dirty="0">
                <a:latin typeface="+mn-lt"/>
              </a:rPr>
              <a:t> </a:t>
            </a:r>
            <a:r>
              <a:rPr lang="en-US" altLang="en-US" sz="2400" dirty="0" err="1">
                <a:latin typeface="+mn-lt"/>
              </a:rPr>
              <a:t>berpikir</a:t>
            </a:r>
            <a:br>
              <a:rPr lang="en-US" altLang="en-US" sz="2800" b="1" dirty="0"/>
            </a:br>
            <a:r>
              <a:rPr lang="en-US" altLang="en-US" sz="2800" b="1" dirty="0">
                <a:solidFill>
                  <a:srgbClr val="FF0000"/>
                </a:solidFill>
              </a:rPr>
              <a:t>METAFISIKA </a:t>
            </a:r>
            <a:br>
              <a:rPr lang="en-US" altLang="en-US" b="1" dirty="0">
                <a:solidFill>
                  <a:srgbClr val="FF0000"/>
                </a:solidFill>
              </a:rPr>
            </a:br>
            <a:r>
              <a:rPr lang="en-US" altLang="en-US" sz="2400" dirty="0" err="1">
                <a:latin typeface="+mn-lt"/>
              </a:rPr>
              <a:t>maka</a:t>
            </a:r>
            <a:r>
              <a:rPr lang="en-US" altLang="en-US" sz="2400" dirty="0">
                <a:latin typeface="+mn-lt"/>
              </a:rPr>
              <a:t> </a:t>
            </a:r>
            <a:r>
              <a:rPr lang="en-US" altLang="en-US" sz="2400" dirty="0" err="1">
                <a:latin typeface="+mn-lt"/>
              </a:rPr>
              <a:t>berfilsafat</a:t>
            </a:r>
            <a:r>
              <a:rPr lang="en-US" altLang="en-US" sz="2400" dirty="0">
                <a:latin typeface="+mn-lt"/>
              </a:rPr>
              <a:t> </a:t>
            </a:r>
            <a:r>
              <a:rPr lang="en-US" altLang="en-US" sz="2400" dirty="0" err="1">
                <a:latin typeface="+mn-lt"/>
              </a:rPr>
              <a:t>itu</a:t>
            </a:r>
            <a:r>
              <a:rPr lang="en-US" altLang="en-US" sz="2400" dirty="0">
                <a:latin typeface="+mn-lt"/>
              </a:rPr>
              <a:t> </a:t>
            </a:r>
            <a:r>
              <a:rPr lang="en-US" altLang="en-US" sz="2400" dirty="0" err="1">
                <a:latin typeface="+mn-lt"/>
              </a:rPr>
              <a:t>sebenarnya</a:t>
            </a:r>
            <a:r>
              <a:rPr lang="en-US" altLang="en-US" sz="2400" dirty="0">
                <a:latin typeface="+mn-lt"/>
              </a:rPr>
              <a:t> </a:t>
            </a:r>
            <a:r>
              <a:rPr lang="en-US" altLang="en-US" sz="2400" dirty="0" err="1">
                <a:latin typeface="+mn-lt"/>
              </a:rPr>
              <a:t>adalah</a:t>
            </a:r>
            <a:endParaRPr lang="en-US" altLang="en-US" sz="2400" dirty="0">
              <a:solidFill>
                <a:srgbClr val="FF0000"/>
              </a:solidFill>
              <a:latin typeface="+mn-lt"/>
            </a:endParaRPr>
          </a:p>
        </p:txBody>
      </p:sp>
      <p:sp>
        <p:nvSpPr>
          <p:cNvPr id="25603" name="TextBox 5">
            <a:extLst>
              <a:ext uri="{FF2B5EF4-FFF2-40B4-BE49-F238E27FC236}">
                <a16:creationId xmlns:a16="http://schemas.microsoft.com/office/drawing/2014/main" id="{E77AE604-249D-465D-9C75-38B0479A3FED}"/>
              </a:ext>
            </a:extLst>
          </p:cNvPr>
          <p:cNvSpPr txBox="1">
            <a:spLocks noChangeArrowheads="1"/>
          </p:cNvSpPr>
          <p:nvPr/>
        </p:nvSpPr>
        <p:spPr bwMode="auto">
          <a:xfrm>
            <a:off x="2707727" y="2554055"/>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dirty="0" err="1">
                <a:latin typeface="Arial" panose="020B0604020202020204" pitchFamily="34" charset="0"/>
              </a:rPr>
              <a:t>Membicarakan</a:t>
            </a:r>
            <a:r>
              <a:rPr lang="en-US" altLang="en-US" sz="2000" dirty="0">
                <a:latin typeface="Arial" panose="020B0604020202020204" pitchFamily="34" charset="0"/>
              </a:rPr>
              <a:t> </a:t>
            </a:r>
            <a:r>
              <a:rPr lang="en-US" altLang="en-US" sz="2000" dirty="0" err="1">
                <a:latin typeface="Arial" panose="020B0604020202020204" pitchFamily="34" charset="0"/>
              </a:rPr>
              <a:t>prinsip-prinsip</a:t>
            </a:r>
            <a:r>
              <a:rPr lang="en-US" altLang="en-US" sz="2000" dirty="0">
                <a:latin typeface="Arial" panose="020B0604020202020204" pitchFamily="34" charset="0"/>
              </a:rPr>
              <a:t> universal </a:t>
            </a:r>
            <a:r>
              <a:rPr lang="en-US" altLang="en-US" sz="2000" dirty="0" err="1">
                <a:latin typeface="Arial" panose="020B0604020202020204" pitchFamily="34" charset="0"/>
              </a:rPr>
              <a:t>atau</a:t>
            </a:r>
            <a:r>
              <a:rPr lang="en-US" altLang="en-US" sz="2000" dirty="0">
                <a:latin typeface="Arial" panose="020B0604020202020204" pitchFamily="34" charset="0"/>
              </a:rPr>
              <a:t> </a:t>
            </a:r>
            <a:r>
              <a:rPr lang="en-US" altLang="en-US" sz="2000" dirty="0" err="1">
                <a:latin typeface="Arial" panose="020B0604020202020204" pitchFamily="34" charset="0"/>
              </a:rPr>
              <a:t>hal-hal</a:t>
            </a:r>
            <a:r>
              <a:rPr lang="en-US" altLang="en-US" sz="2000" dirty="0">
                <a:latin typeface="Arial" panose="020B0604020202020204" pitchFamily="34" charset="0"/>
              </a:rPr>
              <a:t> </a:t>
            </a:r>
          </a:p>
          <a:p>
            <a:pPr algn="ctr" eaLnBrk="1" hangingPunct="1">
              <a:spcBef>
                <a:spcPct val="0"/>
              </a:spcBef>
              <a:buFontTx/>
              <a:buNone/>
            </a:pPr>
            <a:r>
              <a:rPr lang="en-US" altLang="en-US" sz="2000" i="1" dirty="0">
                <a:solidFill>
                  <a:srgbClr val="0070C0"/>
                </a:solidFill>
                <a:latin typeface="Arial" panose="020B0604020202020204" pitchFamily="34" charset="0"/>
              </a:rPr>
              <a:t>beyond </a:t>
            </a:r>
            <a:r>
              <a:rPr lang="id-ID" altLang="en-US" sz="2000" i="1" dirty="0">
                <a:solidFill>
                  <a:srgbClr val="0070C0"/>
                </a:solidFill>
                <a:latin typeface="Arial" panose="020B0604020202020204" pitchFamily="34" charset="0"/>
              </a:rPr>
              <a:t>the </a:t>
            </a:r>
            <a:r>
              <a:rPr lang="en-US" altLang="en-US" sz="2000" i="1" dirty="0">
                <a:solidFill>
                  <a:srgbClr val="0070C0"/>
                </a:solidFill>
                <a:latin typeface="Arial" panose="020B0604020202020204" pitchFamily="34" charset="0"/>
              </a:rPr>
              <a:t>nature</a:t>
            </a:r>
          </a:p>
        </p:txBody>
      </p:sp>
      <p:sp>
        <p:nvSpPr>
          <p:cNvPr id="7" name="Rectangle 6">
            <a:extLst>
              <a:ext uri="{FF2B5EF4-FFF2-40B4-BE49-F238E27FC236}">
                <a16:creationId xmlns:a16="http://schemas.microsoft.com/office/drawing/2014/main" id="{2834E6EE-094A-4CA7-AA59-6600522542B7}"/>
              </a:ext>
            </a:extLst>
          </p:cNvPr>
          <p:cNvSpPr/>
          <p:nvPr/>
        </p:nvSpPr>
        <p:spPr>
          <a:xfrm>
            <a:off x="1755228" y="3505200"/>
            <a:ext cx="9144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C000"/>
                </a:solidFill>
              </a:rPr>
              <a:t>Bergantung</a:t>
            </a:r>
            <a:r>
              <a:rPr lang="en-US" sz="2800" b="1" dirty="0">
                <a:solidFill>
                  <a:srgbClr val="FFC000"/>
                </a:solidFill>
              </a:rPr>
              <a:t> : </a:t>
            </a:r>
            <a:r>
              <a:rPr lang="en-US" sz="2800" b="1" dirty="0" err="1">
                <a:solidFill>
                  <a:srgbClr val="FFC000"/>
                </a:solidFill>
              </a:rPr>
              <a:t>Posisi</a:t>
            </a:r>
            <a:r>
              <a:rPr lang="en-US" sz="2800" b="1" dirty="0">
                <a:solidFill>
                  <a:srgbClr val="FFC000"/>
                </a:solidFill>
              </a:rPr>
              <a:t>, </a:t>
            </a:r>
            <a:r>
              <a:rPr lang="en-US" sz="2800" b="1" dirty="0" err="1">
                <a:solidFill>
                  <a:srgbClr val="FFC000"/>
                </a:solidFill>
              </a:rPr>
              <a:t>Lokasi</a:t>
            </a:r>
            <a:r>
              <a:rPr lang="en-US" sz="2800" b="1" dirty="0">
                <a:solidFill>
                  <a:srgbClr val="FFC000"/>
                </a:solidFill>
              </a:rPr>
              <a:t>, </a:t>
            </a:r>
            <a:r>
              <a:rPr lang="en-US" sz="2800" b="1" dirty="0" err="1">
                <a:solidFill>
                  <a:srgbClr val="FFC000"/>
                </a:solidFill>
              </a:rPr>
              <a:t>Tujuan</a:t>
            </a:r>
            <a:r>
              <a:rPr lang="en-US" sz="2800" b="1" dirty="0">
                <a:solidFill>
                  <a:srgbClr val="FFC000"/>
                </a:solidFill>
              </a:rPr>
              <a:t>, </a:t>
            </a:r>
            <a:r>
              <a:rPr lang="en-US" sz="2800" b="1" dirty="0" err="1">
                <a:solidFill>
                  <a:srgbClr val="FFC000"/>
                </a:solidFill>
              </a:rPr>
              <a:t>Sejarah</a:t>
            </a:r>
            <a:r>
              <a:rPr lang="en-US" sz="2800" b="1" dirty="0">
                <a:solidFill>
                  <a:srgbClr val="FFC000"/>
                </a:solidFill>
              </a:rPr>
              <a:t>, </a:t>
            </a:r>
            <a:r>
              <a:rPr lang="en-US" sz="2800" b="1" dirty="0" err="1">
                <a:solidFill>
                  <a:srgbClr val="FFC000"/>
                </a:solidFill>
              </a:rPr>
              <a:t>Budaya</a:t>
            </a:r>
            <a:r>
              <a:rPr lang="en-US" sz="2800" b="1" dirty="0">
                <a:solidFill>
                  <a:srgbClr val="FFC000"/>
                </a:solidFill>
              </a:rPr>
              <a:t>, </a:t>
            </a:r>
            <a:r>
              <a:rPr lang="en-US" sz="2800" b="1" dirty="0" err="1">
                <a:solidFill>
                  <a:srgbClr val="FFC000"/>
                </a:solidFill>
              </a:rPr>
              <a:t>Motivasi</a:t>
            </a:r>
            <a:r>
              <a:rPr lang="en-US" sz="2800" b="1" dirty="0">
                <a:solidFill>
                  <a:srgbClr val="FFC000"/>
                </a:solidFill>
              </a:rPr>
              <a:t>, </a:t>
            </a:r>
            <a:r>
              <a:rPr lang="en-US" sz="2800" b="1" dirty="0" err="1">
                <a:solidFill>
                  <a:srgbClr val="FFC000"/>
                </a:solidFill>
              </a:rPr>
              <a:t>Kebutuhan</a:t>
            </a:r>
            <a:r>
              <a:rPr lang="en-US" sz="2800" b="1" dirty="0">
                <a:solidFill>
                  <a:srgbClr val="FFC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1BE143-E000-421E-AD84-FAB9882DBB05}"/>
              </a:ext>
            </a:extLst>
          </p:cNvPr>
          <p:cNvSpPr/>
          <p:nvPr/>
        </p:nvSpPr>
        <p:spPr>
          <a:xfrm>
            <a:off x="-15109" y="12450"/>
            <a:ext cx="12207109"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3" name="TextBox 11">
            <a:extLst>
              <a:ext uri="{FF2B5EF4-FFF2-40B4-BE49-F238E27FC236}">
                <a16:creationId xmlns:a16="http://schemas.microsoft.com/office/drawing/2014/main" id="{32F24D49-864B-401B-9F4A-19F2DB94AE4C}"/>
              </a:ext>
            </a:extLst>
          </p:cNvPr>
          <p:cNvSpPr txBox="1">
            <a:spLocks noChangeArrowheads="1"/>
          </p:cNvSpPr>
          <p:nvPr/>
        </p:nvSpPr>
        <p:spPr bwMode="auto">
          <a:xfrm>
            <a:off x="3455276" y="384602"/>
            <a:ext cx="5709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FF0000"/>
                </a:solidFill>
                <a:latin typeface="Arial" panose="020B0604020202020204" pitchFamily="34" charset="0"/>
              </a:rPr>
              <a:t>Pendekatan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Pemecahan</a:t>
            </a:r>
            <a:r>
              <a:rPr lang="en-US" altLang="en-US" sz="2400" b="1" dirty="0">
                <a:solidFill>
                  <a:srgbClr val="FF0000"/>
                </a:solidFill>
                <a:latin typeface="Arial" panose="020B0604020202020204" pitchFamily="34" charset="0"/>
              </a:rPr>
              <a:t>  </a:t>
            </a:r>
          </a:p>
        </p:txBody>
      </p:sp>
      <p:sp>
        <p:nvSpPr>
          <p:cNvPr id="7" name="Isosceles Triangle 6">
            <a:extLst>
              <a:ext uri="{FF2B5EF4-FFF2-40B4-BE49-F238E27FC236}">
                <a16:creationId xmlns:a16="http://schemas.microsoft.com/office/drawing/2014/main" id="{646DC147-916C-44B5-8C13-5C33D3E2615A}"/>
              </a:ext>
            </a:extLst>
          </p:cNvPr>
          <p:cNvSpPr/>
          <p:nvPr/>
        </p:nvSpPr>
        <p:spPr>
          <a:xfrm>
            <a:off x="4811110" y="1461850"/>
            <a:ext cx="2656490" cy="17774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92" name="TextBox 7">
            <a:extLst>
              <a:ext uri="{FF2B5EF4-FFF2-40B4-BE49-F238E27FC236}">
                <a16:creationId xmlns:a16="http://schemas.microsoft.com/office/drawing/2014/main" id="{2E919C60-DC60-45F4-9104-F0057C497D16}"/>
              </a:ext>
            </a:extLst>
          </p:cNvPr>
          <p:cNvSpPr txBox="1">
            <a:spLocks noChangeArrowheads="1"/>
          </p:cNvSpPr>
          <p:nvPr/>
        </p:nvSpPr>
        <p:spPr bwMode="auto">
          <a:xfrm>
            <a:off x="4724400" y="999887"/>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solidFill>
                  <a:srgbClr val="00B0F0"/>
                </a:solidFill>
                <a:latin typeface="Arial" panose="020B0604020202020204" pitchFamily="34" charset="0"/>
              </a:rPr>
              <a:t>Apakah</a:t>
            </a:r>
            <a:r>
              <a:rPr lang="en-US" altLang="en-US" sz="2400" b="1" dirty="0">
                <a:solidFill>
                  <a:srgbClr val="00B0F0"/>
                </a:solidFill>
                <a:latin typeface="Arial" panose="020B0604020202020204" pitchFamily="34" charset="0"/>
              </a:rPr>
              <a:t>? </a:t>
            </a:r>
          </a:p>
        </p:txBody>
      </p:sp>
      <p:sp>
        <p:nvSpPr>
          <p:cNvPr id="12293" name="TextBox 10">
            <a:extLst>
              <a:ext uri="{FF2B5EF4-FFF2-40B4-BE49-F238E27FC236}">
                <a16:creationId xmlns:a16="http://schemas.microsoft.com/office/drawing/2014/main" id="{62553917-EBAA-41CF-92C5-ACE6622E548C}"/>
              </a:ext>
            </a:extLst>
          </p:cNvPr>
          <p:cNvSpPr txBox="1">
            <a:spLocks noChangeArrowheads="1"/>
          </p:cNvSpPr>
          <p:nvPr/>
        </p:nvSpPr>
        <p:spPr bwMode="auto">
          <a:xfrm>
            <a:off x="3276600" y="3302305"/>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err="1">
                <a:solidFill>
                  <a:srgbClr val="00B0F0"/>
                </a:solidFill>
                <a:latin typeface="Arial" panose="020B0604020202020204" pitchFamily="34" charset="0"/>
              </a:rPr>
              <a:t>Bagaimana</a:t>
            </a:r>
            <a:r>
              <a:rPr lang="en-US" altLang="en-US" sz="2000" b="1" dirty="0">
                <a:solidFill>
                  <a:srgbClr val="00B0F0"/>
                </a:solidFill>
                <a:latin typeface="Arial" panose="020B0604020202020204" pitchFamily="34" charset="0"/>
              </a:rPr>
              <a:t> ? </a:t>
            </a:r>
          </a:p>
        </p:txBody>
      </p:sp>
      <p:sp>
        <p:nvSpPr>
          <p:cNvPr id="12294" name="TextBox 12">
            <a:extLst>
              <a:ext uri="{FF2B5EF4-FFF2-40B4-BE49-F238E27FC236}">
                <a16:creationId xmlns:a16="http://schemas.microsoft.com/office/drawing/2014/main" id="{A4BA1C2D-EB3B-4528-891E-F0E4EB61DC4F}"/>
              </a:ext>
            </a:extLst>
          </p:cNvPr>
          <p:cNvSpPr txBox="1">
            <a:spLocks noChangeArrowheads="1"/>
          </p:cNvSpPr>
          <p:nvPr/>
        </p:nvSpPr>
        <p:spPr bwMode="auto">
          <a:xfrm>
            <a:off x="6218183" y="3275588"/>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err="1">
                <a:solidFill>
                  <a:srgbClr val="00B0F0"/>
                </a:solidFill>
                <a:latin typeface="Arial" panose="020B0604020202020204" pitchFamily="34" charset="0"/>
              </a:rPr>
              <a:t>Seperti</a:t>
            </a:r>
            <a:r>
              <a:rPr lang="en-US" altLang="en-US" sz="2000" b="1" dirty="0">
                <a:solidFill>
                  <a:srgbClr val="00B0F0"/>
                </a:solidFill>
                <a:latin typeface="Arial" panose="020B0604020202020204" pitchFamily="34" charset="0"/>
              </a:rPr>
              <a:t> </a:t>
            </a:r>
            <a:r>
              <a:rPr lang="en-US" altLang="en-US" sz="2000" b="1" dirty="0" err="1">
                <a:solidFill>
                  <a:srgbClr val="00B0F0"/>
                </a:solidFill>
                <a:latin typeface="Arial" panose="020B0604020202020204" pitchFamily="34" charset="0"/>
              </a:rPr>
              <a:t>apa</a:t>
            </a:r>
            <a:r>
              <a:rPr lang="en-US" altLang="en-US" sz="2000" b="1" dirty="0">
                <a:solidFill>
                  <a:srgbClr val="00B0F0"/>
                </a:solidFill>
                <a:latin typeface="Arial" panose="020B0604020202020204" pitchFamily="34" charset="0"/>
              </a:rPr>
              <a:t>? </a:t>
            </a:r>
          </a:p>
        </p:txBody>
      </p:sp>
      <p:sp>
        <p:nvSpPr>
          <p:cNvPr id="30728" name="TextBox 14">
            <a:extLst>
              <a:ext uri="{FF2B5EF4-FFF2-40B4-BE49-F238E27FC236}">
                <a16:creationId xmlns:a16="http://schemas.microsoft.com/office/drawing/2014/main" id="{EEE5279D-5D50-45A1-86F6-6DCDC137A209}"/>
              </a:ext>
            </a:extLst>
          </p:cNvPr>
          <p:cNvSpPr txBox="1">
            <a:spLocks noChangeArrowheads="1"/>
          </p:cNvSpPr>
          <p:nvPr/>
        </p:nvSpPr>
        <p:spPr bwMode="auto">
          <a:xfrm>
            <a:off x="5157952" y="2350571"/>
            <a:ext cx="2120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1"/>
                </a:solidFill>
                <a:latin typeface="Arial" panose="020B0604020202020204" pitchFamily="34" charset="0"/>
              </a:rPr>
              <a:t>ADA</a:t>
            </a:r>
            <a:r>
              <a:rPr lang="en-US" altLang="en-US" sz="2400" b="1" dirty="0">
                <a:solidFill>
                  <a:srgbClr val="00B0F0"/>
                </a:solidFill>
                <a:latin typeface="Arial" panose="020B0604020202020204" pitchFamily="34" charset="0"/>
              </a:rPr>
              <a:t> </a:t>
            </a:r>
          </a:p>
        </p:txBody>
      </p:sp>
      <p:sp>
        <p:nvSpPr>
          <p:cNvPr id="9" name="TextBox 8">
            <a:extLst>
              <a:ext uri="{FF2B5EF4-FFF2-40B4-BE49-F238E27FC236}">
                <a16:creationId xmlns:a16="http://schemas.microsoft.com/office/drawing/2014/main" id="{B0338F78-CEEA-44E8-B665-1382F2A72F6A}"/>
              </a:ext>
            </a:extLst>
          </p:cNvPr>
          <p:cNvSpPr txBox="1">
            <a:spLocks noChangeArrowheads="1"/>
          </p:cNvSpPr>
          <p:nvPr/>
        </p:nvSpPr>
        <p:spPr bwMode="auto">
          <a:xfrm>
            <a:off x="2293178" y="4402081"/>
            <a:ext cx="7391400" cy="707886"/>
          </a:xfrm>
          <a:prstGeom prst="rect">
            <a:avLst/>
          </a:prstGeom>
          <a:solidFill>
            <a:schemeClr val="accent6">
              <a:lumMod val="20000"/>
              <a:lumOff val="80000"/>
            </a:schemeClr>
          </a:solidFill>
          <a:ln w="9525">
            <a:solidFill>
              <a:schemeClr val="accent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err="1">
                <a:latin typeface="Arial" panose="020B0604020202020204" pitchFamily="34" charset="0"/>
              </a:rPr>
              <a:t>Pengetahuan</a:t>
            </a:r>
            <a:r>
              <a:rPr lang="en-US" altLang="en-US" sz="2000" b="1" dirty="0">
                <a:latin typeface="Arial" panose="020B0604020202020204" pitchFamily="34" charset="0"/>
              </a:rPr>
              <a:t> </a:t>
            </a:r>
            <a:r>
              <a:rPr lang="en-US" altLang="en-US" sz="2000" b="1" dirty="0" err="1">
                <a:latin typeface="Arial" panose="020B0604020202020204" pitchFamily="34" charset="0"/>
              </a:rPr>
              <a:t>adalah</a:t>
            </a:r>
            <a:r>
              <a:rPr lang="en-US" altLang="en-US" sz="2000" b="1" dirty="0">
                <a:latin typeface="Arial" panose="020B0604020202020204" pitchFamily="34" charset="0"/>
              </a:rPr>
              <a:t> </a:t>
            </a:r>
            <a:r>
              <a:rPr lang="en-US" altLang="en-US" sz="2000" b="1" dirty="0" err="1">
                <a:latin typeface="Arial" panose="020B0604020202020204" pitchFamily="34" charset="0"/>
              </a:rPr>
              <a:t>peristiwa</a:t>
            </a:r>
            <a:r>
              <a:rPr lang="en-US" altLang="en-US" sz="2000" b="1" dirty="0">
                <a:latin typeface="Arial" panose="020B0604020202020204" pitchFamily="34" charset="0"/>
              </a:rPr>
              <a:t> yang </a:t>
            </a:r>
            <a:r>
              <a:rPr lang="en-US" altLang="en-US" sz="2000" b="1" dirty="0" err="1">
                <a:latin typeface="Arial" panose="020B0604020202020204" pitchFamily="34" charset="0"/>
              </a:rPr>
              <a:t>menyebabkan</a:t>
            </a:r>
            <a:r>
              <a:rPr lang="en-US" altLang="en-US" sz="2000" b="1" dirty="0">
                <a:latin typeface="Arial" panose="020B0604020202020204" pitchFamily="34" charset="0"/>
              </a:rPr>
              <a:t> </a:t>
            </a:r>
            <a:r>
              <a:rPr lang="en-US" altLang="en-US" sz="2000" b="1" dirty="0" err="1">
                <a:latin typeface="Arial" panose="020B0604020202020204" pitchFamily="34" charset="0"/>
              </a:rPr>
              <a:t>kesadaran</a:t>
            </a:r>
            <a:r>
              <a:rPr lang="en-US" altLang="en-US" sz="2000" b="1" dirty="0">
                <a:latin typeface="Arial" panose="020B0604020202020204" pitchFamily="34" charset="0"/>
              </a:rPr>
              <a:t> </a:t>
            </a:r>
            <a:r>
              <a:rPr lang="en-US" altLang="en-US" sz="2000" b="1" dirty="0" err="1">
                <a:latin typeface="Arial" panose="020B0604020202020204" pitchFamily="34" charset="0"/>
              </a:rPr>
              <a:t>manusia</a:t>
            </a:r>
            <a:r>
              <a:rPr lang="en-US" altLang="en-US" sz="2000" b="1" dirty="0">
                <a:latin typeface="Arial" panose="020B0604020202020204" pitchFamily="34" charset="0"/>
              </a:rPr>
              <a:t> </a:t>
            </a:r>
            <a:r>
              <a:rPr lang="en-US" altLang="en-US" sz="2000" b="1" dirty="0" err="1">
                <a:latin typeface="Arial" panose="020B0604020202020204" pitchFamily="34" charset="0"/>
              </a:rPr>
              <a:t>memasuki</a:t>
            </a:r>
            <a:r>
              <a:rPr lang="en-US" altLang="en-US" sz="2000" b="1" dirty="0">
                <a:latin typeface="Arial" panose="020B0604020202020204" pitchFamily="34" charset="0"/>
              </a:rPr>
              <a:t> </a:t>
            </a:r>
            <a:r>
              <a:rPr lang="en-US" altLang="en-US" sz="2000" b="1" dirty="0" err="1">
                <a:latin typeface="Arial" panose="020B0604020202020204" pitchFamily="34" charset="0"/>
              </a:rPr>
              <a:t>ruang</a:t>
            </a:r>
            <a:r>
              <a:rPr lang="en-US" altLang="en-US" sz="2000" b="1" dirty="0">
                <a:latin typeface="Arial" panose="020B0604020202020204" pitchFamily="34" charset="0"/>
              </a:rPr>
              <a:t> </a:t>
            </a:r>
            <a:r>
              <a:rPr lang="en-US" altLang="en-US" sz="2000" b="1" dirty="0" err="1">
                <a:latin typeface="Arial" panose="020B0604020202020204" pitchFamily="34" charset="0"/>
              </a:rPr>
              <a:t>terang</a:t>
            </a:r>
            <a:r>
              <a:rPr lang="en-US" altLang="en-US" sz="2000" b="1" dirty="0">
                <a:latin typeface="Arial" panose="020B0604020202020204" pitchFamily="34" charset="0"/>
              </a:rPr>
              <a:t> </a:t>
            </a:r>
            <a:r>
              <a:rPr lang="en-US" altLang="en-US" sz="2000" b="1" dirty="0" err="1">
                <a:latin typeface="Arial" panose="020B0604020202020204" pitchFamily="34" charset="0"/>
              </a:rPr>
              <a:t>anda</a:t>
            </a:r>
            <a:r>
              <a:rPr lang="en-US" altLang="en-US" sz="2000" b="1" dirty="0">
                <a:latin typeface="Arial" panose="020B0604020202020204" pitchFamily="34" charset="0"/>
              </a:rPr>
              <a:t>.</a:t>
            </a:r>
          </a:p>
        </p:txBody>
      </p:sp>
      <p:sp>
        <p:nvSpPr>
          <p:cNvPr id="10" name="TextBox 9">
            <a:extLst>
              <a:ext uri="{FF2B5EF4-FFF2-40B4-BE49-F238E27FC236}">
                <a16:creationId xmlns:a16="http://schemas.microsoft.com/office/drawing/2014/main" id="{2523CEE4-A008-4D7D-A847-3A8B05A811BB}"/>
              </a:ext>
            </a:extLst>
          </p:cNvPr>
          <p:cNvSpPr txBox="1">
            <a:spLocks noChangeArrowheads="1"/>
          </p:cNvSpPr>
          <p:nvPr/>
        </p:nvSpPr>
        <p:spPr bwMode="auto">
          <a:xfrm>
            <a:off x="2293178" y="5241161"/>
            <a:ext cx="7391400"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latin typeface="Arial" panose="020B0604020202020204" pitchFamily="34" charset="0"/>
              </a:rPr>
              <a:t>Kita </a:t>
            </a:r>
            <a:r>
              <a:rPr lang="en-US" altLang="en-US" sz="2000" b="1" dirty="0" err="1">
                <a:latin typeface="Arial" panose="020B0604020202020204" pitchFamily="34" charset="0"/>
              </a:rPr>
              <a:t>tidak</a:t>
            </a:r>
            <a:r>
              <a:rPr lang="en-US" altLang="en-US" sz="2000" b="1" dirty="0">
                <a:latin typeface="Arial" panose="020B0604020202020204" pitchFamily="34" charset="0"/>
              </a:rPr>
              <a:t> </a:t>
            </a:r>
            <a:r>
              <a:rPr lang="en-US" altLang="en-US" sz="2000" b="1" dirty="0" err="1">
                <a:latin typeface="Arial" panose="020B0604020202020204" pitchFamily="34" charset="0"/>
              </a:rPr>
              <a:t>bisa</a:t>
            </a:r>
            <a:r>
              <a:rPr lang="en-US" altLang="en-US" sz="2000" b="1" dirty="0">
                <a:latin typeface="Arial" panose="020B0604020202020204" pitchFamily="34" charset="0"/>
              </a:rPr>
              <a:t> </a:t>
            </a:r>
            <a:r>
              <a:rPr lang="en-US" altLang="en-US" sz="2000" b="1" dirty="0" err="1">
                <a:latin typeface="Arial" panose="020B0604020202020204" pitchFamily="34" charset="0"/>
              </a:rPr>
              <a:t>meramalkan</a:t>
            </a:r>
            <a:r>
              <a:rPr lang="en-US" altLang="en-US" sz="2000" b="1" dirty="0">
                <a:latin typeface="Arial" panose="020B0604020202020204" pitchFamily="34" charset="0"/>
              </a:rPr>
              <a:t> </a:t>
            </a:r>
            <a:r>
              <a:rPr lang="en-US" altLang="en-US" sz="2000" b="1" dirty="0" err="1">
                <a:latin typeface="Arial" panose="020B0604020202020204" pitchFamily="34" charset="0"/>
              </a:rPr>
              <a:t>bagaimana</a:t>
            </a:r>
            <a:r>
              <a:rPr lang="en-US" altLang="en-US" sz="2000" b="1" dirty="0">
                <a:latin typeface="Arial" panose="020B0604020202020204" pitchFamily="34" charset="0"/>
              </a:rPr>
              <a:t> </a:t>
            </a:r>
            <a:r>
              <a:rPr lang="en-US" altLang="en-US" sz="2000" b="1" dirty="0" err="1">
                <a:latin typeface="Arial" panose="020B0604020202020204" pitchFamily="34" charset="0"/>
              </a:rPr>
              <a:t>ada</a:t>
            </a:r>
            <a:r>
              <a:rPr lang="en-US" altLang="en-US" sz="2000" b="1" dirty="0">
                <a:latin typeface="Arial" panose="020B0604020202020204" pitchFamily="34" charset="0"/>
              </a:rPr>
              <a:t> </a:t>
            </a:r>
            <a:r>
              <a:rPr lang="en-US" altLang="en-US" sz="2000" b="1" dirty="0" err="1">
                <a:latin typeface="Arial" panose="020B0604020202020204" pitchFamily="34" charset="0"/>
              </a:rPr>
              <a:t>itu</a:t>
            </a:r>
            <a:r>
              <a:rPr lang="en-US" altLang="en-US" sz="2000" b="1" dirty="0">
                <a:latin typeface="Arial" panose="020B0604020202020204" pitchFamily="34" charset="0"/>
              </a:rPr>
              <a:t> </a:t>
            </a:r>
            <a:r>
              <a:rPr lang="en-US" altLang="en-US" sz="2000" b="1" dirty="0" err="1">
                <a:latin typeface="Arial" panose="020B0604020202020204" pitchFamily="34" charset="0"/>
              </a:rPr>
              <a:t>dinyatakan</a:t>
            </a:r>
            <a:endParaRPr lang="en-US" altLang="en-US" sz="2000" b="1" dirty="0">
              <a:latin typeface="Arial" panose="020B0604020202020204" pitchFamily="34" charset="0"/>
            </a:endParaRPr>
          </a:p>
        </p:txBody>
      </p:sp>
      <p:sp>
        <p:nvSpPr>
          <p:cNvPr id="11" name="TextBox 10">
            <a:extLst>
              <a:ext uri="{FF2B5EF4-FFF2-40B4-BE49-F238E27FC236}">
                <a16:creationId xmlns:a16="http://schemas.microsoft.com/office/drawing/2014/main" id="{BC8F1E33-6BE0-461A-A885-B93559C2BB93}"/>
              </a:ext>
            </a:extLst>
          </p:cNvPr>
          <p:cNvSpPr txBox="1">
            <a:spLocks noChangeArrowheads="1"/>
          </p:cNvSpPr>
          <p:nvPr/>
        </p:nvSpPr>
        <p:spPr bwMode="auto">
          <a:xfrm>
            <a:off x="2293178" y="5685767"/>
            <a:ext cx="7391400" cy="400110"/>
          </a:xfrm>
          <a:prstGeom prst="rect">
            <a:avLst/>
          </a:prstGeom>
          <a:solidFill>
            <a:schemeClr val="bg1"/>
          </a:solidFill>
          <a:ln>
            <a:solidFill>
              <a:schemeClr val="accent1"/>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err="1">
                <a:solidFill>
                  <a:srgbClr val="FF0000"/>
                </a:solidFill>
                <a:latin typeface="Arial" panose="020B0604020202020204" pitchFamily="34" charset="0"/>
              </a:rPr>
              <a:t>Pengetahuan</a:t>
            </a:r>
            <a:r>
              <a:rPr lang="en-US" altLang="en-US" sz="2000" b="1" dirty="0">
                <a:solidFill>
                  <a:srgbClr val="FF0000"/>
                </a:solidFill>
                <a:latin typeface="Arial" panose="020B0604020202020204" pitchFamily="34" charset="0"/>
              </a:rPr>
              <a:t> </a:t>
            </a:r>
            <a:r>
              <a:rPr lang="en-US" altLang="en-US" sz="2000" b="1" dirty="0" err="1">
                <a:solidFill>
                  <a:srgbClr val="FF0000"/>
                </a:solidFill>
                <a:latin typeface="Arial" panose="020B0604020202020204" pitchFamily="34" charset="0"/>
              </a:rPr>
              <a:t>harus</a:t>
            </a:r>
            <a:r>
              <a:rPr lang="en-US" altLang="en-US" sz="2000" b="1" dirty="0">
                <a:solidFill>
                  <a:srgbClr val="FF0000"/>
                </a:solidFill>
                <a:latin typeface="Arial" panose="020B0604020202020204" pitchFamily="34" charset="0"/>
              </a:rPr>
              <a:t> </a:t>
            </a:r>
            <a:r>
              <a:rPr lang="en-US" altLang="en-US" sz="2000" b="1" dirty="0" err="1">
                <a:solidFill>
                  <a:srgbClr val="FF0000"/>
                </a:solidFill>
                <a:latin typeface="Arial" panose="020B0604020202020204" pitchFamily="34" charset="0"/>
              </a:rPr>
              <a:t>memiliki</a:t>
            </a:r>
            <a:r>
              <a:rPr lang="en-US" altLang="en-US" sz="2000" b="1" dirty="0">
                <a:solidFill>
                  <a:srgbClr val="FF0000"/>
                </a:solidFill>
                <a:latin typeface="Arial" panose="020B0604020202020204" pitchFamily="34" charset="0"/>
              </a:rPr>
              <a:t> </a:t>
            </a:r>
            <a:r>
              <a:rPr lang="en-US" altLang="en-US" sz="2000" b="1" dirty="0" err="1">
                <a:solidFill>
                  <a:srgbClr val="FF0000"/>
                </a:solidFill>
                <a:latin typeface="Arial" panose="020B0604020202020204" pitchFamily="34" charset="0"/>
              </a:rPr>
              <a:t>keterbukaan</a:t>
            </a:r>
            <a:r>
              <a:rPr lang="en-US" altLang="en-US" sz="2000" b="1" dirty="0">
                <a:solidFill>
                  <a:srgbClr val="FF0000"/>
                </a:solidFill>
                <a:latin typeface="Arial" panose="020B0604020202020204" pitchFamily="34" charset="0"/>
              </a:rPr>
              <a:t> total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2000" fill="hold"/>
                                        <p:tgtEl>
                                          <p:spTgt spid="12292"/>
                                        </p:tgtEl>
                                        <p:attrNameLst>
                                          <p:attrName>ppt_x</p:attrName>
                                        </p:attrNameLst>
                                      </p:cBhvr>
                                      <p:tavLst>
                                        <p:tav tm="0">
                                          <p:val>
                                            <p:strVal val="#ppt_x"/>
                                          </p:val>
                                        </p:tav>
                                        <p:tav tm="100000">
                                          <p:val>
                                            <p:strVal val="#ppt_x"/>
                                          </p:val>
                                        </p:tav>
                                      </p:tavLst>
                                    </p:anim>
                                    <p:anim calcmode="lin" valueType="num">
                                      <p:cBhvr additive="base">
                                        <p:cTn id="14" dur="20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box(in)">
                                      <p:cBhvr>
                                        <p:cTn id="19" dur="1000"/>
                                        <p:tgtEl>
                                          <p:spTgt spid="122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293"/>
                                        </p:tgtEl>
                                        <p:attrNameLst>
                                          <p:attrName>style.visibility</p:attrName>
                                        </p:attrNameLst>
                                      </p:cBhvr>
                                      <p:to>
                                        <p:strVal val="visible"/>
                                      </p:to>
                                    </p:set>
                                    <p:animEffect transition="in" filter="box(in)">
                                      <p:cBhvr>
                                        <p:cTn id="24" dur="1000"/>
                                        <p:tgtEl>
                                          <p:spTgt spid="1229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292" grpId="0"/>
      <p:bldP spid="12293" grpId="0"/>
      <p:bldP spid="12294" grpId="0"/>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64242CF5-C35B-444B-AADF-4A26C420B2B2}"/>
              </a:ext>
            </a:extLst>
          </p:cNvPr>
          <p:cNvSpPr/>
          <p:nvPr/>
        </p:nvSpPr>
        <p:spPr>
          <a:xfrm rot="5400000">
            <a:off x="4152107" y="2059782"/>
            <a:ext cx="4032250" cy="2881313"/>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 name="Isosceles Triangle 2">
            <a:extLst>
              <a:ext uri="{FF2B5EF4-FFF2-40B4-BE49-F238E27FC236}">
                <a16:creationId xmlns:a16="http://schemas.microsoft.com/office/drawing/2014/main" id="{BC857D46-ACDC-46EA-976E-1CF789428B41}"/>
              </a:ext>
            </a:extLst>
          </p:cNvPr>
          <p:cNvSpPr/>
          <p:nvPr/>
        </p:nvSpPr>
        <p:spPr>
          <a:xfrm>
            <a:off x="4583113" y="1773239"/>
            <a:ext cx="360362" cy="287337"/>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Isosceles Triangle 3">
            <a:extLst>
              <a:ext uri="{FF2B5EF4-FFF2-40B4-BE49-F238E27FC236}">
                <a16:creationId xmlns:a16="http://schemas.microsoft.com/office/drawing/2014/main" id="{4EE47370-11CB-4ED3-8DBC-D492DA7452D0}"/>
              </a:ext>
            </a:extLst>
          </p:cNvPr>
          <p:cNvSpPr/>
          <p:nvPr/>
        </p:nvSpPr>
        <p:spPr>
          <a:xfrm rot="10800000">
            <a:off x="4583113" y="5084763"/>
            <a:ext cx="360362" cy="215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Isosceles Triangle 4">
            <a:extLst>
              <a:ext uri="{FF2B5EF4-FFF2-40B4-BE49-F238E27FC236}">
                <a16:creationId xmlns:a16="http://schemas.microsoft.com/office/drawing/2014/main" id="{2BA81CE1-9453-4136-A487-F271C01E346C}"/>
              </a:ext>
            </a:extLst>
          </p:cNvPr>
          <p:cNvSpPr/>
          <p:nvPr/>
        </p:nvSpPr>
        <p:spPr>
          <a:xfrm rot="3266875">
            <a:off x="7073901" y="3587751"/>
            <a:ext cx="360362" cy="287337"/>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Isosceles Triangle 5">
            <a:extLst>
              <a:ext uri="{FF2B5EF4-FFF2-40B4-BE49-F238E27FC236}">
                <a16:creationId xmlns:a16="http://schemas.microsoft.com/office/drawing/2014/main" id="{0A2D5332-DE19-429E-8520-1EA680461637}"/>
              </a:ext>
            </a:extLst>
          </p:cNvPr>
          <p:cNvSpPr/>
          <p:nvPr/>
        </p:nvSpPr>
        <p:spPr>
          <a:xfrm rot="7033194">
            <a:off x="6990557" y="3078957"/>
            <a:ext cx="360362" cy="28892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2775" name="TextBox 6">
            <a:extLst>
              <a:ext uri="{FF2B5EF4-FFF2-40B4-BE49-F238E27FC236}">
                <a16:creationId xmlns:a16="http://schemas.microsoft.com/office/drawing/2014/main" id="{EB3CD71E-C7B5-45FB-9416-C2565AE99861}"/>
              </a:ext>
            </a:extLst>
          </p:cNvPr>
          <p:cNvSpPr txBox="1">
            <a:spLocks noChangeArrowheads="1"/>
          </p:cNvSpPr>
          <p:nvPr/>
        </p:nvSpPr>
        <p:spPr bwMode="auto">
          <a:xfrm>
            <a:off x="7608888" y="3284538"/>
            <a:ext cx="273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en-US" sz="2400" b="1">
                <a:solidFill>
                  <a:srgbClr val="FF0000"/>
                </a:solidFill>
              </a:rPr>
              <a:t>SINTESIS</a:t>
            </a:r>
          </a:p>
        </p:txBody>
      </p:sp>
      <p:sp>
        <p:nvSpPr>
          <p:cNvPr id="32776" name="TextBox 7">
            <a:extLst>
              <a:ext uri="{FF2B5EF4-FFF2-40B4-BE49-F238E27FC236}">
                <a16:creationId xmlns:a16="http://schemas.microsoft.com/office/drawing/2014/main" id="{933F96D1-70CA-4E13-881C-0FC8784EE0CD}"/>
              </a:ext>
            </a:extLst>
          </p:cNvPr>
          <p:cNvSpPr txBox="1">
            <a:spLocks noChangeArrowheads="1"/>
          </p:cNvSpPr>
          <p:nvPr/>
        </p:nvSpPr>
        <p:spPr bwMode="auto">
          <a:xfrm>
            <a:off x="3503613" y="981075"/>
            <a:ext cx="2736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solidFill>
                  <a:srgbClr val="FF0000"/>
                </a:solidFill>
              </a:rPr>
              <a:t>FILSAFAT ANALITIK</a:t>
            </a:r>
          </a:p>
          <a:p>
            <a:pPr algn="ctr" eaLnBrk="1" hangingPunct="1">
              <a:spcBef>
                <a:spcPct val="0"/>
              </a:spcBef>
              <a:buFontTx/>
              <a:buNone/>
            </a:pPr>
            <a:r>
              <a:rPr lang="id-ID" altLang="en-US" sz="2000">
                <a:solidFill>
                  <a:srgbClr val="FF0000"/>
                </a:solidFill>
              </a:rPr>
              <a:t>Penjernihan konsep</a:t>
            </a:r>
          </a:p>
        </p:txBody>
      </p:sp>
      <p:sp>
        <p:nvSpPr>
          <p:cNvPr id="32777" name="TextBox 8">
            <a:extLst>
              <a:ext uri="{FF2B5EF4-FFF2-40B4-BE49-F238E27FC236}">
                <a16:creationId xmlns:a16="http://schemas.microsoft.com/office/drawing/2014/main" id="{C54419DE-E008-4F15-B69A-7CA91AE6AD90}"/>
              </a:ext>
            </a:extLst>
          </p:cNvPr>
          <p:cNvSpPr txBox="1">
            <a:spLocks noChangeArrowheads="1"/>
          </p:cNvSpPr>
          <p:nvPr/>
        </p:nvSpPr>
        <p:spPr bwMode="auto">
          <a:xfrm>
            <a:off x="3432176" y="5180014"/>
            <a:ext cx="27352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solidFill>
                  <a:srgbClr val="FF0000"/>
                </a:solidFill>
              </a:rPr>
              <a:t>ESKISTENSIALISME</a:t>
            </a:r>
          </a:p>
          <a:p>
            <a:pPr algn="ctr" eaLnBrk="1" hangingPunct="1">
              <a:spcBef>
                <a:spcPct val="0"/>
              </a:spcBef>
              <a:buFontTx/>
              <a:buNone/>
            </a:pPr>
            <a:r>
              <a:rPr lang="id-ID" altLang="en-US" sz="2000">
                <a:solidFill>
                  <a:srgbClr val="FF0000"/>
                </a:solidFill>
              </a:rPr>
              <a:t>Jalan hidup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a:extLst>
              <a:ext uri="{FF2B5EF4-FFF2-40B4-BE49-F238E27FC236}">
                <a16:creationId xmlns:a16="http://schemas.microsoft.com/office/drawing/2014/main" id="{E80048F1-470C-43B9-BC7F-33C499091E73}"/>
              </a:ext>
            </a:extLst>
          </p:cNvPr>
          <p:cNvSpPr txBox="1">
            <a:spLocks noChangeArrowheads="1"/>
          </p:cNvSpPr>
          <p:nvPr/>
        </p:nvSpPr>
        <p:spPr bwMode="auto">
          <a:xfrm>
            <a:off x="2344191" y="3830639"/>
            <a:ext cx="678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solidFill>
                  <a:srgbClr val="FF0000"/>
                </a:solidFill>
                <a:latin typeface="Arial" panose="020B0604020202020204" pitchFamily="34" charset="0"/>
              </a:rPr>
              <a:t>BIDANG GARAP FILSAFAT</a:t>
            </a:r>
          </a:p>
        </p:txBody>
      </p:sp>
      <p:pic>
        <p:nvPicPr>
          <p:cNvPr id="34819" name="Picture 4">
            <a:extLst>
              <a:ext uri="{FF2B5EF4-FFF2-40B4-BE49-F238E27FC236}">
                <a16:creationId xmlns:a16="http://schemas.microsoft.com/office/drawing/2014/main" id="{8B511B67-E086-4B10-8EA6-8103C3B49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388" y="4291680"/>
            <a:ext cx="3997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a:extLst>
              <a:ext uri="{FF2B5EF4-FFF2-40B4-BE49-F238E27FC236}">
                <a16:creationId xmlns:a16="http://schemas.microsoft.com/office/drawing/2014/main" id="{815468B0-7E6F-4561-9C67-26708C9A5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023" y="4977480"/>
            <a:ext cx="3997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a:extLst>
              <a:ext uri="{FF2B5EF4-FFF2-40B4-BE49-F238E27FC236}">
                <a16:creationId xmlns:a16="http://schemas.microsoft.com/office/drawing/2014/main" id="{77CC2E5B-32D9-4150-AB02-B3E399EB9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023" y="5682330"/>
            <a:ext cx="3997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8975357-CAF8-4C77-8E73-105034896A65}"/>
              </a:ext>
            </a:extLst>
          </p:cNvPr>
          <p:cNvPicPr>
            <a:picLocks noChangeAspect="1"/>
          </p:cNvPicPr>
          <p:nvPr/>
        </p:nvPicPr>
        <p:blipFill>
          <a:blip r:embed="rId5"/>
          <a:stretch>
            <a:fillRect/>
          </a:stretch>
        </p:blipFill>
        <p:spPr>
          <a:xfrm>
            <a:off x="3684023" y="20364"/>
            <a:ext cx="3872915" cy="38729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0C0D6C1-8B61-45D2-868E-19CCA2F04235}"/>
              </a:ext>
            </a:extLst>
          </p:cNvPr>
          <p:cNvSpPr>
            <a:spLocks noGrp="1"/>
          </p:cNvSpPr>
          <p:nvPr>
            <p:ph type="title"/>
          </p:nvPr>
        </p:nvSpPr>
        <p:spPr>
          <a:xfrm>
            <a:off x="1229710" y="228600"/>
            <a:ext cx="8904890" cy="6400800"/>
          </a:xfrm>
        </p:spPr>
        <p:txBody>
          <a:bodyPr anchor="t"/>
          <a:lstStyle/>
          <a:p>
            <a:pPr algn="l" eaLnBrk="1" hangingPunct="1">
              <a:lnSpc>
                <a:spcPct val="100000"/>
              </a:lnSpc>
              <a:spcBef>
                <a:spcPts val="600"/>
              </a:spcBef>
            </a:pPr>
            <a:r>
              <a:rPr lang="en-US" altLang="en-US" sz="2000" dirty="0" err="1">
                <a:latin typeface="Arial" panose="020B0604020202020204" pitchFamily="34" charset="0"/>
                <a:cs typeface="Arial" panose="020B0604020202020204" pitchFamily="34" charset="0"/>
              </a:rPr>
              <a:t>Berasal</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dari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epiteme</a:t>
            </a:r>
            <a:r>
              <a:rPr lang="en-US" altLang="en-US" sz="2000" dirty="0">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pengetahuan</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mengkaji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sumber</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watak</a:t>
            </a:r>
            <a:r>
              <a:rPr lang="en-US" altLang="en-US" sz="2000" dirty="0">
                <a:solidFill>
                  <a:srgbClr val="002060"/>
                </a:solidFill>
                <a:latin typeface="Arial" panose="020B0604020202020204" pitchFamily="34" charset="0"/>
                <a:cs typeface="Arial" panose="020B0604020202020204" pitchFamily="34" charset="0"/>
              </a:rPr>
              <a:t>, dan </a:t>
            </a:r>
            <a:r>
              <a:rPr lang="en-US" altLang="en-US" sz="2000" dirty="0" err="1">
                <a:solidFill>
                  <a:srgbClr val="002060"/>
                </a:solidFill>
                <a:latin typeface="Arial" panose="020B0604020202020204" pitchFamily="34" charset="0"/>
                <a:cs typeface="Arial" panose="020B0604020202020204" pitchFamily="34" charset="0"/>
              </a:rPr>
              <a:t>kebenaran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pengetahuan</a:t>
            </a:r>
            <a:r>
              <a:rPr lang="en-US" altLang="en-US" sz="2000" dirty="0">
                <a:solidFill>
                  <a:srgbClr val="002060"/>
                </a:solidFill>
                <a:latin typeface="Arial" panose="020B0604020202020204" pitchFamily="34" charset="0"/>
                <a:cs typeface="Arial" panose="020B0604020202020204" pitchFamily="34" charset="0"/>
              </a:rPr>
              <a:t>:</a:t>
            </a:r>
            <a:br>
              <a:rPr lang="en-US" altLang="en-US" sz="2000" dirty="0">
                <a:solidFill>
                  <a:srgbClr val="002060"/>
                </a:solidFill>
                <a:latin typeface="Arial" panose="020B0604020202020204" pitchFamily="34" charset="0"/>
                <a:cs typeface="Arial" panose="020B0604020202020204" pitchFamily="34" charset="0"/>
              </a:rPr>
            </a:br>
            <a:r>
              <a:rPr lang="en-US" altLang="en-US" sz="2000" dirty="0" err="1">
                <a:latin typeface="Arial" panose="020B0604020202020204" pitchFamily="34" charset="0"/>
                <a:cs typeface="Arial" panose="020B0604020202020204" pitchFamily="34" charset="0"/>
              </a:rPr>
              <a:t>Apakah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itu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kebenaran</a:t>
            </a:r>
            <a:r>
              <a:rPr lang="en-US" altLang="en-US" sz="2000" dirty="0">
                <a:latin typeface="Arial" panose="020B0604020202020204" pitchFamily="34" charset="0"/>
                <a:cs typeface="Arial" panose="020B0604020202020204" pitchFamily="34" charset="0"/>
              </a:rPr>
              <a:t>?</a:t>
            </a:r>
            <a:br>
              <a:rPr lang="en-US" altLang="en-US" sz="2000" dirty="0">
                <a:latin typeface="Arial" panose="020B0604020202020204" pitchFamily="34" charset="0"/>
                <a:cs typeface="Arial" panose="020B0604020202020204" pitchFamily="34" charset="0"/>
              </a:rPr>
            </a:br>
            <a:r>
              <a:rPr lang="en-US" altLang="en-US" sz="2000" dirty="0" err="1">
                <a:latin typeface="Arial" panose="020B0604020202020204" pitchFamily="34" charset="0"/>
                <a:cs typeface="Arial" panose="020B0604020202020204" pitchFamily="34" charset="0"/>
              </a:rPr>
              <a:t>Bagaimana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mengetahuinya</a:t>
            </a:r>
            <a:r>
              <a:rPr lang="en-US" altLang="en-US" sz="2000" dirty="0">
                <a:latin typeface="Arial" panose="020B0604020202020204" pitchFamily="34" charset="0"/>
                <a:cs typeface="Arial" panose="020B0604020202020204" pitchFamily="34" charset="0"/>
              </a:rPr>
              <a:t>?</a:t>
            </a:r>
            <a:br>
              <a:rPr lang="en-US" altLang="en-US" sz="2000" dirty="0">
                <a:latin typeface="Arial" panose="020B0604020202020204" pitchFamily="34" charset="0"/>
                <a:cs typeface="Arial" panose="020B0604020202020204" pitchFamily="34" charset="0"/>
              </a:rPr>
            </a:br>
            <a:r>
              <a:rPr lang="en-US" altLang="en-US" sz="2000" dirty="0" err="1">
                <a:latin typeface="Arial" panose="020B0604020202020204" pitchFamily="34" charset="0"/>
                <a:cs typeface="Arial" panose="020B0604020202020204" pitchFamily="34" charset="0"/>
              </a:rPr>
              <a:t>Yaitu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suatu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pemikiran</a:t>
            </a:r>
            <a:r>
              <a:rPr lang="en-US" altLang="en-US" sz="2000" dirty="0">
                <a:latin typeface="Arial" panose="020B0604020202020204" pitchFamily="34" charset="0"/>
                <a:cs typeface="Arial" panose="020B0604020202020204" pitchFamily="34" charset="0"/>
              </a:rPr>
              <a:t> yang </a:t>
            </a:r>
            <a:r>
              <a:rPr lang="en-US" altLang="en-US" sz="2000" dirty="0" err="1">
                <a:latin typeface="Arial" panose="020B0604020202020204" pitchFamily="34" charset="0"/>
                <a:cs typeface="Arial" panose="020B0604020202020204" pitchFamily="34" charset="0"/>
              </a:rPr>
              <a:t>menyatakan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apa</a:t>
            </a:r>
            <a:r>
              <a:rPr lang="en-US" altLang="en-US" sz="2000" dirty="0">
                <a:latin typeface="Arial" panose="020B0604020202020204" pitchFamily="34" charset="0"/>
                <a:cs typeface="Arial" panose="020B0604020202020204" pitchFamily="34" charset="0"/>
              </a:rPr>
              <a:t> dan </a:t>
            </a:r>
            <a:r>
              <a:rPr lang="en-US" altLang="en-US" sz="2000" dirty="0" err="1">
                <a:latin typeface="Arial" panose="020B0604020202020204" pitchFamily="34" charset="0"/>
                <a:cs typeface="Arial" panose="020B0604020202020204" pitchFamily="34" charset="0"/>
              </a:rPr>
              <a:t>bagaimana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sumber</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pengetahuan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diperoleh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apakah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dari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akal</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pikiran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rationalisme</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atau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dari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pendalaman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panca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indra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empirisme</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atau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dari</a:t>
            </a:r>
            <a:r>
              <a:rPr lang="en-US" altLang="en-US" sz="2000" dirty="0">
                <a:latin typeface="Arial" panose="020B0604020202020204" pitchFamily="34" charset="0"/>
                <a:cs typeface="Arial" panose="020B0604020202020204" pitchFamily="34" charset="0"/>
              </a:rPr>
              <a:t> ide-ide (</a:t>
            </a:r>
            <a:r>
              <a:rPr lang="en-US" altLang="en-US" sz="2000" dirty="0" err="1">
                <a:latin typeface="Arial" panose="020B0604020202020204" pitchFamily="34" charset="0"/>
                <a:cs typeface="Arial" panose="020B0604020202020204" pitchFamily="34" charset="0"/>
              </a:rPr>
              <a:t>aliran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idealisme</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atau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aliran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dari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tuhan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theologisme</a:t>
            </a:r>
            <a:r>
              <a:rPr lang="en-US" altLang="en-US" sz="2000" dirty="0">
                <a:latin typeface="Arial" panose="020B0604020202020204" pitchFamily="34" charset="0"/>
                <a:cs typeface="Arial" panose="020B0604020202020204" pitchFamily="34" charset="0"/>
              </a:rPr>
              <a:t>); </a:t>
            </a:r>
            <a:br>
              <a:rPr lang="en-US" altLang="en-US" sz="3600" dirty="0"/>
            </a:br>
            <a:endParaRPr lang="en-US" altLang="en-US" dirty="0"/>
          </a:p>
        </p:txBody>
      </p:sp>
      <p:sp>
        <p:nvSpPr>
          <p:cNvPr id="35843" name="Content Placeholder 2">
            <a:extLst>
              <a:ext uri="{FF2B5EF4-FFF2-40B4-BE49-F238E27FC236}">
                <a16:creationId xmlns:a16="http://schemas.microsoft.com/office/drawing/2014/main" id="{ADEE376B-7D88-4128-B7BB-FFF801360449}"/>
              </a:ext>
            </a:extLst>
          </p:cNvPr>
          <p:cNvSpPr>
            <a:spLocks noGrp="1"/>
          </p:cNvSpPr>
          <p:nvPr>
            <p:ph idx="1"/>
          </p:nvPr>
        </p:nvSpPr>
        <p:spPr>
          <a:xfrm rot="16200000">
            <a:off x="-3118945" y="3118945"/>
            <a:ext cx="6858000" cy="620110"/>
          </a:xfrm>
          <a:solidFill>
            <a:schemeClr val="tx1"/>
          </a:solidFill>
        </p:spPr>
        <p:txBody>
          <a:bodyPr>
            <a:normAutofit fontScale="92500" lnSpcReduction="10000"/>
          </a:bodyPr>
          <a:lstStyle/>
          <a:p>
            <a:pPr marL="547688" algn="ctr">
              <a:buNone/>
            </a:pPr>
            <a:r>
              <a:rPr lang="en-US" altLang="en-US" sz="4400" b="1" dirty="0">
                <a:solidFill>
                  <a:srgbClr val="FFC000"/>
                </a:solidFill>
              </a:rPr>
              <a:t>EPISTEMOLOGI</a:t>
            </a:r>
            <a:endParaRPr lang="en-US" altLang="en-US" dirty="0">
              <a:solidFill>
                <a:srgbClr val="FFC000"/>
              </a:solidFill>
            </a:endParaRPr>
          </a:p>
        </p:txBody>
      </p:sp>
      <p:sp>
        <p:nvSpPr>
          <p:cNvPr id="4" name="Title 1">
            <a:extLst>
              <a:ext uri="{FF2B5EF4-FFF2-40B4-BE49-F238E27FC236}">
                <a16:creationId xmlns:a16="http://schemas.microsoft.com/office/drawing/2014/main" id="{197C6288-F7C4-4CEC-A8FF-4231CDFAE4A1}"/>
              </a:ext>
            </a:extLst>
          </p:cNvPr>
          <p:cNvSpPr txBox="1">
            <a:spLocks/>
          </p:cNvSpPr>
          <p:nvPr/>
        </p:nvSpPr>
        <p:spPr>
          <a:xfrm>
            <a:off x="1229710" y="2961291"/>
            <a:ext cx="8229600" cy="7159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b="1">
                <a:latin typeface="Arial" panose="020B0604020202020204" pitchFamily="34" charset="0"/>
                <a:cs typeface="Arial" panose="020B0604020202020204" pitchFamily="34" charset="0"/>
              </a:rPr>
              <a:t>Ilmu peng ‘ada</a:t>
            </a:r>
            <a:r>
              <a:rPr lang="en-US" sz="2000">
                <a:latin typeface="Arial" panose="020B0604020202020204" pitchFamily="34" charset="0"/>
                <a:cs typeface="Arial" panose="020B0604020202020204" pitchFamily="34" charset="0"/>
              </a:rPr>
              <a:t>’</a:t>
            </a:r>
            <a:br>
              <a:rPr lang="en-US" sz="200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67398B2-4651-4906-B3A7-A229B29E814F}"/>
              </a:ext>
            </a:extLst>
          </p:cNvPr>
          <p:cNvSpPr txBox="1">
            <a:spLocks/>
          </p:cNvSpPr>
          <p:nvPr/>
        </p:nvSpPr>
        <p:spPr>
          <a:xfrm>
            <a:off x="1229710" y="3581400"/>
            <a:ext cx="10216056" cy="2293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altLang="en-US" sz="2000" b="1" dirty="0" err="1">
                <a:solidFill>
                  <a:srgbClr val="FF0000"/>
                </a:solidFill>
                <a:latin typeface="Arial" panose="020B0604020202020204" pitchFamily="34" charset="0"/>
                <a:cs typeface="Arial" panose="020B0604020202020204" pitchFamily="34" charset="0"/>
              </a:rPr>
              <a:t>Epistemologi</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berkaitan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dengan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tentang</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kebenaran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pendidikan</a:t>
            </a:r>
            <a:r>
              <a:rPr lang="en-US" altLang="en-US" sz="2000" b="1" dirty="0">
                <a:latin typeface="Arial" panose="020B0604020202020204" pitchFamily="34" charset="0"/>
                <a:cs typeface="Arial" panose="020B0604020202020204" pitchFamily="34" charset="0"/>
              </a:rPr>
              <a:t>, dan </a:t>
            </a:r>
            <a:r>
              <a:rPr lang="en-US" altLang="en-US" sz="2000" b="1" dirty="0" err="1">
                <a:latin typeface="Arial" panose="020B0604020202020204" pitchFamily="34" charset="0"/>
                <a:cs typeface="Arial" panose="020B0604020202020204" pitchFamily="34" charset="0"/>
              </a:rPr>
              <a:t>bagaimana</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pengetahuan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itu</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diperoleh</a:t>
            </a:r>
            <a:r>
              <a:rPr lang="en-US" altLang="en-US" sz="2000" b="1" dirty="0">
                <a:latin typeface="Arial" panose="020B0604020202020204" pitchFamily="34" charset="0"/>
                <a:cs typeface="Arial" panose="020B0604020202020204" pitchFamily="34" charset="0"/>
              </a:rPr>
              <a:t>. </a:t>
            </a:r>
          </a:p>
          <a:p>
            <a:pPr marL="457200" indent="-457200">
              <a:buFont typeface="+mj-lt"/>
              <a:buAutoNum type="arabicPeriod"/>
            </a:pPr>
            <a:r>
              <a:rPr lang="en-US" altLang="en-US" sz="2000" b="1" i="1" dirty="0" err="1">
                <a:latin typeface="Arial" panose="020B0604020202020204" pitchFamily="34" charset="0"/>
                <a:cs typeface="Arial" panose="020B0604020202020204" pitchFamily="34" charset="0"/>
              </a:rPr>
              <a:t>Atau</a:t>
            </a:r>
            <a:r>
              <a:rPr lang="en-US" altLang="en-US" sz="2000" b="1" i="1" dirty="0">
                <a:latin typeface="Arial" panose="020B0604020202020204" pitchFamily="34" charset="0"/>
                <a:cs typeface="Arial" panose="020B0604020202020204" pitchFamily="34" charset="0"/>
              </a:rPr>
              <a:t> </a:t>
            </a:r>
            <a:r>
              <a:rPr lang="en-US" altLang="en-US" sz="2000" b="1" i="1" dirty="0" err="1">
                <a:latin typeface="Arial" panose="020B0604020202020204" pitchFamily="34" charset="0"/>
                <a:cs typeface="Arial" panose="020B0604020202020204" pitchFamily="34" charset="0"/>
              </a:rPr>
              <a:t>filsafat</a:t>
            </a:r>
            <a:r>
              <a:rPr lang="en-US" altLang="en-US" sz="2000" b="1" i="1" dirty="0">
                <a:latin typeface="Arial" panose="020B0604020202020204" pitchFamily="34" charset="0"/>
                <a:cs typeface="Arial" panose="020B0604020202020204" pitchFamily="34" charset="0"/>
              </a:rPr>
              <a:t> </a:t>
            </a:r>
            <a:r>
              <a:rPr lang="en-US" altLang="en-US" sz="2000" b="1" i="1" dirty="0" err="1">
                <a:latin typeface="Arial" panose="020B0604020202020204" pitchFamily="34" charset="0"/>
                <a:cs typeface="Arial" panose="020B0604020202020204" pitchFamily="34" charset="0"/>
              </a:rPr>
              <a:t>ilmu</a:t>
            </a:r>
            <a:r>
              <a:rPr lang="en-US" altLang="en-US" sz="2000" b="1" i="1" dirty="0">
                <a:latin typeface="Arial" panose="020B0604020202020204" pitchFamily="34" charset="0"/>
                <a:cs typeface="Arial" panose="020B0604020202020204" pitchFamily="34" charset="0"/>
              </a:rPr>
              <a:t> </a:t>
            </a:r>
            <a:r>
              <a:rPr lang="en-US" altLang="en-US" sz="2000" b="1" i="1" dirty="0" err="1">
                <a:latin typeface="Arial" panose="020B0604020202020204" pitchFamily="34" charset="0"/>
                <a:cs typeface="Arial" panose="020B0604020202020204" pitchFamily="34" charset="0"/>
              </a:rPr>
              <a:t>pengetahuan</a:t>
            </a:r>
            <a:r>
              <a:rPr lang="en-US" altLang="en-US" sz="2000" b="1" i="1" dirty="0">
                <a:latin typeface="Arial" panose="020B0604020202020204" pitchFamily="34" charset="0"/>
                <a:cs typeface="Arial" panose="020B0604020202020204" pitchFamily="34" charset="0"/>
              </a:rPr>
              <a:t> </a:t>
            </a:r>
            <a:r>
              <a:rPr lang="en-US" altLang="en-US" sz="2000" b="1" i="1" dirty="0" err="1">
                <a:latin typeface="Arial" panose="020B0604020202020204" pitchFamily="34" charset="0"/>
                <a:cs typeface="Arial" panose="020B0604020202020204" pitchFamily="34" charset="0"/>
              </a:rPr>
              <a:t>pendidikan</a:t>
            </a:r>
            <a:endParaRPr lang="en-US" altLang="en-US" sz="2000" b="1" i="1" dirty="0">
              <a:latin typeface="Arial" panose="020B0604020202020204" pitchFamily="34" charset="0"/>
              <a:cs typeface="Arial" panose="020B0604020202020204" pitchFamily="34" charset="0"/>
            </a:endParaRPr>
          </a:p>
          <a:p>
            <a:pPr marL="457200" indent="-457200">
              <a:buFont typeface="+mj-lt"/>
              <a:buAutoNum type="arabicPeriod"/>
            </a:pPr>
            <a:r>
              <a:rPr lang="en-US" altLang="en-US" sz="2000" b="1" dirty="0" err="1">
                <a:latin typeface="Arial" panose="020B0604020202020204" pitchFamily="34" charset="0"/>
                <a:cs typeface="Arial" panose="020B0604020202020204" pitchFamily="34" charset="0"/>
              </a:rPr>
              <a:t>Cabang</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Ilmu</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filsafat</a:t>
            </a:r>
            <a:r>
              <a:rPr lang="en-US" altLang="en-US" sz="2000" b="1" dirty="0">
                <a:latin typeface="Arial" panose="020B0604020202020204" pitchFamily="34" charset="0"/>
                <a:cs typeface="Arial" panose="020B0604020202020204" pitchFamily="34" charset="0"/>
              </a:rPr>
              <a:t> yang </a:t>
            </a:r>
            <a:r>
              <a:rPr lang="en-US" altLang="en-US" sz="2000" b="1" dirty="0" err="1">
                <a:latin typeface="Arial" panose="020B0604020202020204" pitchFamily="34" charset="0"/>
                <a:cs typeface="Arial" panose="020B0604020202020204" pitchFamily="34" charset="0"/>
              </a:rPr>
              <a:t>menyelidik</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asal</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mula</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susunan</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metoda</a:t>
            </a:r>
            <a:r>
              <a:rPr lang="en-US" altLang="en-US" sz="2000" b="1" dirty="0">
                <a:latin typeface="Arial" panose="020B0604020202020204" pitchFamily="34" charset="0"/>
                <a:cs typeface="Arial" panose="020B0604020202020204" pitchFamily="34" charset="0"/>
              </a:rPr>
              <a:t>, dan </a:t>
            </a:r>
            <a:r>
              <a:rPr lang="en-US" altLang="en-US" sz="2000" b="1" dirty="0" err="1">
                <a:latin typeface="Arial" panose="020B0604020202020204" pitchFamily="34" charset="0"/>
                <a:cs typeface="Arial" panose="020B0604020202020204" pitchFamily="34" charset="0"/>
              </a:rPr>
              <a:t>sahnya</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pengetahuan</a:t>
            </a:r>
            <a:endParaRPr lang="en-US" altLang="en-US" sz="2000" b="1" i="1" dirty="0">
              <a:latin typeface="Arial" panose="020B0604020202020204" pitchFamily="34" charset="0"/>
              <a:cs typeface="Arial" panose="020B0604020202020204" pitchFamily="34" charset="0"/>
            </a:endParaRPr>
          </a:p>
          <a:p>
            <a:pPr>
              <a:buFont typeface="Arial" panose="020B0604020202020204" pitchFamily="34" charset="0"/>
              <a:buNone/>
            </a:pPr>
            <a:r>
              <a:rPr lang="en-US" altLang="en-US" sz="2000" b="1" i="1" dirty="0">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Apakah</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kebenaran</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itu</a:t>
            </a:r>
            <a:r>
              <a:rPr lang="en-US" altLang="en-US" sz="2000" b="1"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0D1FA6-97B7-487E-91B5-DBEB0675A578}"/>
              </a:ext>
            </a:extLst>
          </p:cNvPr>
          <p:cNvSpPr txBox="1"/>
          <p:nvPr/>
        </p:nvSpPr>
        <p:spPr>
          <a:xfrm>
            <a:off x="2123089" y="1208690"/>
            <a:ext cx="7945821" cy="3785652"/>
          </a:xfrm>
          <a:prstGeom prst="rect">
            <a:avLst/>
          </a:prstGeom>
          <a:noFill/>
        </p:spPr>
        <p:txBody>
          <a:bodyPr wrap="square" rtlCol="0">
            <a:spAutoFit/>
          </a:bodyPr>
          <a:lstStyle/>
          <a:p>
            <a:r>
              <a:rPr lang="en-US" sz="2000" dirty="0" err="1"/>
              <a:t>Epistemologii</a:t>
            </a:r>
            <a:r>
              <a:rPr lang="en-US" sz="2000" dirty="0"/>
              <a:t> </a:t>
            </a:r>
            <a:r>
              <a:rPr lang="en-US" sz="2000" dirty="0" err="1"/>
              <a:t>aspek</a:t>
            </a:r>
            <a:r>
              <a:rPr lang="en-US" sz="2000" dirty="0"/>
              <a:t> </a:t>
            </a:r>
            <a:r>
              <a:rPr lang="en-US" sz="2000" dirty="0" err="1"/>
              <a:t>kritis</a:t>
            </a:r>
            <a:r>
              <a:rPr lang="en-US" sz="2000" dirty="0"/>
              <a:t> </a:t>
            </a:r>
            <a:r>
              <a:rPr lang="en-US" sz="2000" dirty="0" err="1"/>
              <a:t>dari</a:t>
            </a:r>
            <a:r>
              <a:rPr lang="en-US" sz="2000" dirty="0"/>
              <a:t> </a:t>
            </a:r>
            <a:r>
              <a:rPr lang="en-US" sz="2000" dirty="0" err="1"/>
              <a:t>filsafat</a:t>
            </a:r>
            <a:r>
              <a:rPr lang="en-US" sz="2000" dirty="0"/>
              <a:t> yang </a:t>
            </a:r>
            <a:r>
              <a:rPr lang="en-US" sz="2000" dirty="0" err="1"/>
              <a:t>mempertanyakan</a:t>
            </a:r>
            <a:r>
              <a:rPr lang="en-US" sz="2000" dirty="0"/>
              <a:t>, </a:t>
            </a:r>
            <a:r>
              <a:rPr lang="en-US" sz="2000" dirty="0" err="1"/>
              <a:t>merumuskan</a:t>
            </a:r>
            <a:r>
              <a:rPr lang="en-US" sz="2000" dirty="0"/>
              <a:t>, </a:t>
            </a:r>
            <a:r>
              <a:rPr lang="en-US" sz="2000" dirty="0" err="1"/>
              <a:t>menganalisis</a:t>
            </a:r>
            <a:r>
              <a:rPr lang="en-US" sz="2000" dirty="0"/>
              <a:t>, </a:t>
            </a:r>
            <a:r>
              <a:rPr lang="en-US" sz="2000" dirty="0" err="1"/>
              <a:t>menguji</a:t>
            </a:r>
            <a:r>
              <a:rPr lang="en-US" sz="2000" dirty="0"/>
              <a:t>, dan </a:t>
            </a:r>
            <a:r>
              <a:rPr lang="en-US" sz="2000" dirty="0" err="1"/>
              <a:t>menyempurnakan</a:t>
            </a:r>
            <a:r>
              <a:rPr lang="en-US" sz="2000" dirty="0"/>
              <a:t> </a:t>
            </a:r>
            <a:r>
              <a:rPr lang="en-US" sz="2000" dirty="0" err="1"/>
              <a:t>segala</a:t>
            </a:r>
            <a:r>
              <a:rPr lang="en-US" sz="2000" dirty="0"/>
              <a:t> yang </a:t>
            </a:r>
            <a:r>
              <a:rPr lang="en-US" sz="2000" dirty="0" err="1"/>
              <a:t>ada</a:t>
            </a:r>
            <a:r>
              <a:rPr lang="en-US" sz="2000" dirty="0"/>
              <a:t> </a:t>
            </a:r>
            <a:r>
              <a:rPr lang="en-US" sz="2000" dirty="0" err="1"/>
              <a:t>menjadi</a:t>
            </a:r>
            <a:r>
              <a:rPr lang="en-US" sz="2000" dirty="0"/>
              <a:t> </a:t>
            </a:r>
            <a:r>
              <a:rPr lang="en-US" sz="2000" dirty="0" err="1"/>
              <a:t>sistim</a:t>
            </a:r>
            <a:r>
              <a:rPr lang="en-US" sz="2000" dirty="0"/>
              <a:t> </a:t>
            </a:r>
            <a:r>
              <a:rPr lang="en-US" sz="2000" dirty="0" err="1"/>
              <a:t>pemikiran</a:t>
            </a:r>
            <a:r>
              <a:rPr lang="en-US" sz="2000" dirty="0"/>
              <a:t> </a:t>
            </a:r>
            <a:r>
              <a:rPr lang="en-US" sz="2000" dirty="0" err="1"/>
              <a:t>atau</a:t>
            </a:r>
            <a:r>
              <a:rPr lang="en-US" sz="2000" dirty="0"/>
              <a:t> </a:t>
            </a:r>
            <a:r>
              <a:rPr lang="en-US" sz="2000" dirty="0" err="1"/>
              <a:t>sistim</a:t>
            </a:r>
            <a:r>
              <a:rPr lang="en-US" sz="2000" dirty="0"/>
              <a:t> </a:t>
            </a:r>
            <a:r>
              <a:rPr lang="en-US" sz="2000" dirty="0" err="1"/>
              <a:t>pengetahuan</a:t>
            </a:r>
            <a:r>
              <a:rPr lang="en-US" sz="2000" dirty="0"/>
              <a:t> </a:t>
            </a:r>
            <a:r>
              <a:rPr lang="en-US" sz="2000" dirty="0" err="1"/>
              <a:t>tertentu</a:t>
            </a:r>
            <a:r>
              <a:rPr lang="en-US" sz="2000" dirty="0"/>
              <a:t>. </a:t>
            </a:r>
            <a:r>
              <a:rPr lang="en-US" sz="2000" dirty="0" err="1"/>
              <a:t>Epistemologi</a:t>
            </a:r>
            <a:r>
              <a:rPr lang="en-US" sz="2000" dirty="0"/>
              <a:t>, </a:t>
            </a:r>
            <a:r>
              <a:rPr lang="en-US" sz="2000" dirty="0" err="1"/>
              <a:t>berbicara</a:t>
            </a:r>
            <a:r>
              <a:rPr lang="en-US" sz="2000" dirty="0"/>
              <a:t> </a:t>
            </a:r>
            <a:r>
              <a:rPr lang="en-US" sz="2000" dirty="0" err="1"/>
              <a:t>tentang</a:t>
            </a:r>
            <a:r>
              <a:rPr lang="en-US" sz="2000" dirty="0"/>
              <a:t> </a:t>
            </a:r>
            <a:r>
              <a:rPr lang="en-US" sz="2000" dirty="0" err="1"/>
              <a:t>hakikat</a:t>
            </a:r>
            <a:r>
              <a:rPr lang="en-US" sz="2000" dirty="0"/>
              <a:t>, </a:t>
            </a:r>
            <a:r>
              <a:rPr lang="en-US" sz="2000" dirty="0" err="1"/>
              <a:t>sumber</a:t>
            </a:r>
            <a:r>
              <a:rPr lang="en-US" sz="2000" dirty="0"/>
              <a:t>, </a:t>
            </a:r>
            <a:r>
              <a:rPr lang="en-US" sz="2000" dirty="0" err="1"/>
              <a:t>jangkauan</a:t>
            </a:r>
            <a:r>
              <a:rPr lang="en-US" sz="2000" dirty="0"/>
              <a:t>, </a:t>
            </a:r>
            <a:r>
              <a:rPr lang="en-US" sz="2000" dirty="0" err="1"/>
              <a:t>kebenaran</a:t>
            </a:r>
            <a:r>
              <a:rPr lang="en-US" sz="2000" dirty="0"/>
              <a:t>, </a:t>
            </a:r>
            <a:r>
              <a:rPr lang="en-US" sz="2000" dirty="0" err="1"/>
              <a:t>cara</a:t>
            </a:r>
            <a:r>
              <a:rPr lang="en-US" sz="2000" dirty="0"/>
              <a:t> </a:t>
            </a:r>
            <a:r>
              <a:rPr lang="en-US" sz="2000" dirty="0" err="1"/>
              <a:t>membangun</a:t>
            </a:r>
            <a:r>
              <a:rPr lang="en-US" sz="2000" dirty="0"/>
              <a:t> </a:t>
            </a:r>
            <a:r>
              <a:rPr lang="en-US" sz="2000" dirty="0" err="1"/>
              <a:t>pemikiran</a:t>
            </a:r>
            <a:r>
              <a:rPr lang="en-US" sz="2000" dirty="0"/>
              <a:t> yang </a:t>
            </a:r>
            <a:r>
              <a:rPr lang="en-US" sz="2000" dirty="0" err="1"/>
              <a:t>sehat</a:t>
            </a:r>
            <a:r>
              <a:rPr lang="en-US" sz="2000" dirty="0"/>
              <a:t> dan </a:t>
            </a:r>
            <a:r>
              <a:rPr lang="en-US" sz="2000" dirty="0" err="1"/>
              <a:t>lurus</a:t>
            </a:r>
            <a:r>
              <a:rPr lang="en-US" sz="2000" dirty="0"/>
              <a:t>, </a:t>
            </a:r>
            <a:r>
              <a:rPr lang="en-US" sz="2000" dirty="0" err="1"/>
              <a:t>serta</a:t>
            </a:r>
            <a:r>
              <a:rPr lang="en-US" sz="2000" dirty="0"/>
              <a:t> </a:t>
            </a:r>
            <a:r>
              <a:rPr lang="en-US" sz="2000" dirty="0" err="1"/>
              <a:t>metode</a:t>
            </a:r>
            <a:r>
              <a:rPr lang="en-US" sz="2000" dirty="0"/>
              <a:t> </a:t>
            </a:r>
            <a:r>
              <a:rPr lang="en-US" sz="2000" dirty="0" err="1"/>
              <a:t>atau</a:t>
            </a:r>
            <a:r>
              <a:rPr lang="en-US" sz="2000" dirty="0"/>
              <a:t> </a:t>
            </a:r>
            <a:r>
              <a:rPr lang="en-US" sz="2000" dirty="0" err="1"/>
              <a:t>cara</a:t>
            </a:r>
            <a:r>
              <a:rPr lang="en-US" sz="2000" dirty="0"/>
              <a:t> </a:t>
            </a:r>
            <a:r>
              <a:rPr lang="en-US" sz="2000" dirty="0" err="1"/>
              <a:t>kerja</a:t>
            </a:r>
            <a:r>
              <a:rPr lang="en-US" sz="2000" dirty="0"/>
              <a:t> di </a:t>
            </a:r>
            <a:r>
              <a:rPr lang="en-US" sz="2000" dirty="0" err="1"/>
              <a:t>dalam</a:t>
            </a:r>
            <a:r>
              <a:rPr lang="en-US" sz="2000" dirty="0"/>
              <a:t> </a:t>
            </a:r>
            <a:r>
              <a:rPr lang="en-US" sz="2000" dirty="0" err="1"/>
              <a:t>memperoleh</a:t>
            </a:r>
            <a:r>
              <a:rPr lang="en-US" sz="2000" dirty="0"/>
              <a:t> </a:t>
            </a:r>
            <a:r>
              <a:rPr lang="en-US" sz="2000" dirty="0" err="1"/>
              <a:t>pengatahuan</a:t>
            </a:r>
            <a:r>
              <a:rPr lang="en-US" sz="2000" dirty="0"/>
              <a:t> </a:t>
            </a:r>
            <a:r>
              <a:rPr lang="en-US" sz="2000" dirty="0" err="1"/>
              <a:t>itu</a:t>
            </a:r>
            <a:r>
              <a:rPr lang="en-US" sz="2000" dirty="0"/>
              <a:t> </a:t>
            </a:r>
            <a:r>
              <a:rPr lang="en-US" sz="2000" dirty="0" err="1"/>
              <a:t>sendiri</a:t>
            </a:r>
            <a:r>
              <a:rPr lang="en-US" sz="2000" dirty="0"/>
              <a:t>. </a:t>
            </a:r>
          </a:p>
          <a:p>
            <a:r>
              <a:rPr lang="en-US" sz="2000" dirty="0"/>
              <a:t>Dari </a:t>
            </a:r>
            <a:r>
              <a:rPr lang="en-US" sz="2000" dirty="0" err="1"/>
              <a:t>epistemologi</a:t>
            </a:r>
            <a:r>
              <a:rPr lang="en-US" sz="2000" dirty="0"/>
              <a:t> </a:t>
            </a:r>
            <a:r>
              <a:rPr lang="en-US" sz="2000" dirty="0" err="1"/>
              <a:t>dapat</a:t>
            </a:r>
            <a:r>
              <a:rPr lang="en-US" sz="2000" dirty="0"/>
              <a:t> </a:t>
            </a:r>
            <a:r>
              <a:rPr lang="en-US" sz="2000" dirty="0" err="1"/>
              <a:t>diuji</a:t>
            </a:r>
            <a:r>
              <a:rPr lang="en-US" sz="2000" dirty="0"/>
              <a:t> dan </a:t>
            </a:r>
            <a:r>
              <a:rPr lang="en-US" sz="2000" dirty="0" err="1"/>
              <a:t>ditunjukkan</a:t>
            </a:r>
            <a:r>
              <a:rPr lang="en-US" sz="2000" dirty="0"/>
              <a:t> </a:t>
            </a:r>
            <a:r>
              <a:rPr lang="en-US" sz="2000" dirty="0" err="1"/>
              <a:t>bahwa</a:t>
            </a:r>
            <a:r>
              <a:rPr lang="en-US" sz="2000" dirty="0"/>
              <a:t> </a:t>
            </a:r>
            <a:r>
              <a:rPr lang="en-US" sz="2000" dirty="0" err="1"/>
              <a:t>tidak</a:t>
            </a:r>
            <a:r>
              <a:rPr lang="en-US" sz="2000" dirty="0"/>
              <a:t> </a:t>
            </a:r>
            <a:r>
              <a:rPr lang="en-US" sz="2000" dirty="0" err="1"/>
              <a:t>semua</a:t>
            </a:r>
            <a:r>
              <a:rPr lang="en-US" sz="2000" dirty="0"/>
              <a:t> </a:t>
            </a:r>
            <a:r>
              <a:rPr lang="en-US" sz="2000" dirty="0" err="1"/>
              <a:t>pemikiran</a:t>
            </a:r>
            <a:r>
              <a:rPr lang="en-US" sz="2000" dirty="0"/>
              <a:t> </a:t>
            </a:r>
            <a:r>
              <a:rPr lang="en-US" sz="2000" dirty="0" err="1"/>
              <a:t>itu</a:t>
            </a:r>
            <a:r>
              <a:rPr lang="en-US" sz="2000" dirty="0"/>
              <a:t> </a:t>
            </a:r>
            <a:r>
              <a:rPr lang="en-US" sz="2000" dirty="0" err="1"/>
              <a:t>menjadi</a:t>
            </a:r>
            <a:r>
              <a:rPr lang="en-US" sz="2000" dirty="0"/>
              <a:t> </a:t>
            </a:r>
            <a:r>
              <a:rPr lang="en-US" sz="2000" dirty="0" err="1"/>
              <a:t>kebenaran</a:t>
            </a:r>
            <a:r>
              <a:rPr lang="en-US" sz="2000" dirty="0"/>
              <a:t> </a:t>
            </a:r>
            <a:r>
              <a:rPr lang="en-US" sz="2000" dirty="0" err="1"/>
              <a:t>pengetahuan</a:t>
            </a:r>
            <a:r>
              <a:rPr lang="en-US" sz="2000" dirty="0"/>
              <a:t>, dan </a:t>
            </a:r>
            <a:r>
              <a:rPr lang="en-US" sz="2000" dirty="0" err="1"/>
              <a:t>tidak</a:t>
            </a:r>
            <a:r>
              <a:rPr lang="en-US" sz="2000" dirty="0"/>
              <a:t> </a:t>
            </a:r>
            <a:r>
              <a:rPr lang="en-US" sz="2000" dirty="0" err="1"/>
              <a:t>semua</a:t>
            </a:r>
            <a:r>
              <a:rPr lang="en-US" sz="2000" dirty="0"/>
              <a:t> </a:t>
            </a:r>
            <a:r>
              <a:rPr lang="en-US" sz="2000" dirty="0" err="1"/>
              <a:t>pengetahuan</a:t>
            </a:r>
            <a:r>
              <a:rPr lang="en-US" sz="2000" dirty="0"/>
              <a:t> </a:t>
            </a:r>
            <a:r>
              <a:rPr lang="en-US" sz="2000" dirty="0" err="1"/>
              <a:t>itu</a:t>
            </a:r>
            <a:r>
              <a:rPr lang="en-US" sz="2000" dirty="0"/>
              <a:t> </a:t>
            </a:r>
            <a:r>
              <a:rPr lang="en-US" sz="2000" dirty="0" err="1"/>
              <a:t>dapat</a:t>
            </a:r>
            <a:r>
              <a:rPr lang="en-US" sz="2000" dirty="0"/>
              <a:t> </a:t>
            </a:r>
            <a:r>
              <a:rPr lang="en-US" sz="2000" dirty="0" err="1"/>
              <a:t>menjadi</a:t>
            </a:r>
            <a:r>
              <a:rPr lang="en-US" sz="2000" dirty="0"/>
              <a:t> </a:t>
            </a:r>
            <a:r>
              <a:rPr lang="en-US" sz="2000" dirty="0" err="1"/>
              <a:t>kebenaran</a:t>
            </a:r>
            <a:r>
              <a:rPr lang="en-US" sz="2000" dirty="0"/>
              <a:t> </a:t>
            </a:r>
            <a:r>
              <a:rPr lang="en-US" sz="2000" dirty="0" err="1"/>
              <a:t>ilmu</a:t>
            </a:r>
            <a:r>
              <a:rPr lang="en-US" sz="2000" dirty="0"/>
              <a:t>, </a:t>
            </a:r>
            <a:r>
              <a:rPr lang="en-US" sz="2000" dirty="0" err="1"/>
              <a:t>karena</a:t>
            </a:r>
            <a:r>
              <a:rPr lang="en-US" sz="2000" dirty="0"/>
              <a:t> </a:t>
            </a:r>
            <a:r>
              <a:rPr lang="en-US" sz="2000" dirty="0" err="1"/>
              <a:t>setiap</a:t>
            </a:r>
            <a:r>
              <a:rPr lang="en-US" sz="2000" dirty="0"/>
              <a:t> </a:t>
            </a:r>
            <a:r>
              <a:rPr lang="en-US" sz="2000" dirty="0" err="1"/>
              <a:t>pemikiran</a:t>
            </a:r>
            <a:r>
              <a:rPr lang="en-US" sz="2000" dirty="0"/>
              <a:t>, </a:t>
            </a:r>
            <a:r>
              <a:rPr lang="en-US" sz="2000" dirty="0" err="1"/>
              <a:t>pengetahuan</a:t>
            </a:r>
            <a:r>
              <a:rPr lang="en-US" sz="2000" dirty="0"/>
              <a:t>, </a:t>
            </a:r>
            <a:r>
              <a:rPr lang="en-US" sz="2000" dirty="0" err="1"/>
              <a:t>atau</a:t>
            </a:r>
            <a:r>
              <a:rPr lang="en-US" sz="2000" dirty="0"/>
              <a:t> </a:t>
            </a:r>
            <a:r>
              <a:rPr lang="en-US" sz="2000" dirty="0" err="1"/>
              <a:t>ilmu</a:t>
            </a:r>
            <a:r>
              <a:rPr lang="en-US" sz="2000" dirty="0"/>
              <a:t>, </a:t>
            </a:r>
            <a:r>
              <a:rPr lang="en-US" sz="2000" dirty="0" err="1"/>
              <a:t>termasuk</a:t>
            </a:r>
            <a:r>
              <a:rPr lang="en-US" sz="2000" dirty="0"/>
              <a:t> </a:t>
            </a:r>
            <a:r>
              <a:rPr lang="en-US" sz="2000" dirty="0" err="1"/>
              <a:t>teknologi</a:t>
            </a:r>
            <a:r>
              <a:rPr lang="en-US" sz="2000" dirty="0"/>
              <a:t> </a:t>
            </a:r>
            <a:r>
              <a:rPr lang="en-US" sz="2000" dirty="0" err="1"/>
              <a:t>selalu</a:t>
            </a:r>
            <a:r>
              <a:rPr lang="en-US" sz="2000" dirty="0"/>
              <a:t> </a:t>
            </a:r>
            <a:r>
              <a:rPr lang="en-US" sz="2000" dirty="0" err="1"/>
              <a:t>memiliki</a:t>
            </a:r>
            <a:r>
              <a:rPr lang="en-US" sz="2000" dirty="0"/>
              <a:t> </a:t>
            </a:r>
            <a:r>
              <a:rPr lang="en-US" sz="2000" dirty="0" err="1"/>
              <a:t>dasar-dasar</a:t>
            </a:r>
            <a:r>
              <a:rPr lang="en-US" sz="2000" dirty="0"/>
              <a:t> </a:t>
            </a:r>
            <a:r>
              <a:rPr lang="en-US" sz="2000" dirty="0" err="1"/>
              <a:t>pertanggungjawaban</a:t>
            </a:r>
            <a:r>
              <a:rPr lang="en-US" sz="2000" dirty="0"/>
              <a:t> </a:t>
            </a:r>
            <a:r>
              <a:rPr lang="en-US" sz="2000" dirty="0" err="1"/>
              <a:t>epistemologis</a:t>
            </a:r>
            <a:r>
              <a:rPr lang="en-US" sz="2000" dirty="0"/>
              <a:t>, </a:t>
            </a:r>
            <a:r>
              <a:rPr lang="en-US" sz="2000" dirty="0" err="1"/>
              <a:t>baik</a:t>
            </a:r>
            <a:r>
              <a:rPr lang="en-US" sz="2000" dirty="0"/>
              <a:t> </a:t>
            </a:r>
            <a:r>
              <a:rPr lang="en-US" sz="2000" dirty="0" err="1"/>
              <a:t>menyangkut</a:t>
            </a:r>
            <a:r>
              <a:rPr lang="en-US" sz="2000" dirty="0"/>
              <a:t> </a:t>
            </a:r>
            <a:r>
              <a:rPr lang="en-US" sz="2000" dirty="0" err="1"/>
              <a:t>kejelasan</a:t>
            </a:r>
            <a:r>
              <a:rPr lang="en-US" sz="2000" dirty="0"/>
              <a:t> </a:t>
            </a:r>
            <a:r>
              <a:rPr lang="en-US" sz="2000" dirty="0" err="1"/>
              <a:t>sumber</a:t>
            </a:r>
            <a:r>
              <a:rPr lang="en-US" sz="2000" dirty="0"/>
              <a:t>, </a:t>
            </a:r>
            <a:r>
              <a:rPr lang="en-US" sz="2000" dirty="0" err="1"/>
              <a:t>jangkauan</a:t>
            </a:r>
            <a:r>
              <a:rPr lang="en-US" sz="2000" dirty="0"/>
              <a:t>, </a:t>
            </a:r>
            <a:r>
              <a:rPr lang="en-US" sz="2000" dirty="0" err="1"/>
              <a:t>metode</a:t>
            </a:r>
            <a:r>
              <a:rPr lang="en-US" sz="2000" dirty="0"/>
              <a:t>, </a:t>
            </a:r>
            <a:r>
              <a:rPr lang="en-US" sz="2000" dirty="0" err="1"/>
              <a:t>maupun</a:t>
            </a:r>
            <a:r>
              <a:rPr lang="en-US" sz="2000" dirty="0"/>
              <a:t> </a:t>
            </a:r>
            <a:r>
              <a:rPr lang="en-US" sz="2000" dirty="0" err="1"/>
              <a:t>pengandaian-pengandaiannya</a:t>
            </a:r>
            <a:r>
              <a:rPr lang="en-US" sz="2000" dirty="0"/>
              <a:t>. </a:t>
            </a:r>
          </a:p>
        </p:txBody>
      </p:sp>
    </p:spTree>
    <p:extLst>
      <p:ext uri="{BB962C8B-B14F-4D97-AF65-F5344CB8AC3E}">
        <p14:creationId xmlns:p14="http://schemas.microsoft.com/office/powerpoint/2010/main" val="270570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EA204A6-867E-4600-A7C9-88BFF45BA175}"/>
              </a:ext>
            </a:extLst>
          </p:cNvPr>
          <p:cNvSpPr>
            <a:spLocks noGrp="1"/>
          </p:cNvSpPr>
          <p:nvPr>
            <p:ph type="title"/>
          </p:nvPr>
        </p:nvSpPr>
        <p:spPr>
          <a:xfrm>
            <a:off x="2743200" y="599090"/>
            <a:ext cx="7239000" cy="5334000"/>
          </a:xfrm>
        </p:spPr>
        <p:txBody>
          <a:bodyPr anchor="t">
            <a:normAutofit/>
          </a:bodyPr>
          <a:lstStyle/>
          <a:p>
            <a:pPr algn="l"/>
            <a:r>
              <a:rPr lang="en-US" altLang="en-US" sz="2000" dirty="0" err="1">
                <a:latin typeface="Arial" panose="020B0604020202020204" pitchFamily="34" charset="0"/>
                <a:cs typeface="Arial" panose="020B0604020202020204" pitchFamily="34" charset="0"/>
              </a:rPr>
              <a:t>mempelajari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tentang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realitas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atau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konkrit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yaitu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tentang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pemikiran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asal</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usul</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kejadian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alam</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semesta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darimana</a:t>
            </a:r>
            <a:r>
              <a:rPr lang="en-US" altLang="en-US" sz="2000" dirty="0">
                <a:latin typeface="Arial" panose="020B0604020202020204" pitchFamily="34" charset="0"/>
                <a:cs typeface="Arial" panose="020B0604020202020204" pitchFamily="34" charset="0"/>
              </a:rPr>
              <a:t> dan </a:t>
            </a:r>
            <a:r>
              <a:rPr lang="en-US" altLang="en-US" sz="2000" dirty="0" err="1">
                <a:latin typeface="Arial" panose="020B0604020202020204" pitchFamily="34" charset="0"/>
                <a:cs typeface="Arial" panose="020B0604020202020204" pitchFamily="34" charset="0"/>
              </a:rPr>
              <a:t>ke</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arah</a:t>
            </a:r>
            <a:r>
              <a:rPr lang="en-US" altLang="en-US" sz="2000" dirty="0">
                <a:latin typeface="Arial" panose="020B0604020202020204" pitchFamily="34" charset="0"/>
                <a:cs typeface="Arial" panose="020B0604020202020204" pitchFamily="34" charset="0"/>
              </a:rPr>
              <a:t> mana proses </a:t>
            </a:r>
            <a:r>
              <a:rPr lang="en-US" altLang="en-US" sz="2000" dirty="0" err="1">
                <a:latin typeface="Arial" panose="020B0604020202020204" pitchFamily="34" charset="0"/>
                <a:cs typeface="Arial" panose="020B0604020202020204" pitchFamily="34" charset="0"/>
              </a:rPr>
              <a:t>kejadiannya</a:t>
            </a:r>
            <a:r>
              <a:rPr lang="en-US" altLang="en-US" sz="2000" dirty="0">
                <a:latin typeface="Arial" panose="020B0604020202020204" pitchFamily="34" charset="0"/>
                <a:cs typeface="Arial" panose="020B0604020202020204" pitchFamily="34" charset="0"/>
              </a:rPr>
              <a:t>.</a:t>
            </a:r>
            <a:br>
              <a:rPr lang="en-US" altLang="en-US" sz="2000" dirty="0">
                <a:latin typeface="Arial" panose="020B0604020202020204" pitchFamily="34" charset="0"/>
                <a:cs typeface="Arial" panose="020B0604020202020204" pitchFamily="34" charset="0"/>
              </a:rPr>
            </a:br>
            <a:br>
              <a:rPr lang="en-US" altLang="en-US" sz="2000" dirty="0">
                <a:latin typeface="Arial" panose="020B0604020202020204" pitchFamily="34" charset="0"/>
                <a:cs typeface="Arial" panose="020B0604020202020204" pitchFamily="34" charset="0"/>
              </a:rPr>
            </a:br>
            <a:r>
              <a:rPr lang="en-US" altLang="en-US" sz="2000" dirty="0">
                <a:solidFill>
                  <a:srgbClr val="FF0000"/>
                </a:solidFill>
                <a:latin typeface="Arial" panose="020B0604020202020204" pitchFamily="34" charset="0"/>
                <a:cs typeface="Arial" panose="020B0604020202020204" pitchFamily="34" charset="0"/>
              </a:rPr>
              <a:t>Yang </a:t>
            </a:r>
            <a:r>
              <a:rPr lang="en-US" altLang="en-US" sz="2000" dirty="0" err="1">
                <a:solidFill>
                  <a:srgbClr val="FF0000"/>
                </a:solidFill>
                <a:latin typeface="Arial" panose="020B0604020202020204" pitchFamily="34" charset="0"/>
                <a:cs typeface="Arial" panose="020B0604020202020204" pitchFamily="34" charset="0"/>
              </a:rPr>
              <a:t>ada</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a:solidFill>
                  <a:srgbClr val="FF0000"/>
                </a:solidFill>
                <a:latin typeface="Arial" panose="020B0604020202020204" pitchFamily="34" charset="0"/>
                <a:cs typeface="Arial" panose="020B0604020202020204" pitchFamily="34" charset="0"/>
              </a:rPr>
              <a:t>being</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Kenyataan</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realitas</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a:solidFill>
                  <a:srgbClr val="FF0000"/>
                </a:solidFill>
                <a:latin typeface="Arial" panose="020B0604020202020204" pitchFamily="34" charset="0"/>
                <a:cs typeface="Arial" panose="020B0604020202020204" pitchFamily="34" charset="0"/>
              </a:rPr>
              <a:t>reality</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perubahan</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a:solidFill>
                  <a:srgbClr val="FF0000"/>
                </a:solidFill>
                <a:latin typeface="Arial" panose="020B0604020202020204" pitchFamily="34" charset="0"/>
                <a:cs typeface="Arial" panose="020B0604020202020204" pitchFamily="34" charset="0"/>
              </a:rPr>
              <a:t>change</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eksistensi</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a:solidFill>
                  <a:srgbClr val="FF0000"/>
                </a:solidFill>
                <a:latin typeface="Arial" panose="020B0604020202020204" pitchFamily="34" charset="0"/>
                <a:cs typeface="Arial" panose="020B0604020202020204" pitchFamily="34" charset="0"/>
              </a:rPr>
              <a:t>existence</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esensi</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err="1">
                <a:solidFill>
                  <a:srgbClr val="FF0000"/>
                </a:solidFill>
                <a:latin typeface="Arial" panose="020B0604020202020204" pitchFamily="34" charset="0"/>
                <a:cs typeface="Arial" panose="020B0604020202020204" pitchFamily="34" charset="0"/>
              </a:rPr>
              <a:t>essnce</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substansi</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err="1">
                <a:solidFill>
                  <a:srgbClr val="FF0000"/>
                </a:solidFill>
                <a:latin typeface="Arial" panose="020B0604020202020204" pitchFamily="34" charset="0"/>
                <a:cs typeface="Arial" panose="020B0604020202020204" pitchFamily="34" charset="0"/>
              </a:rPr>
              <a:t>substence</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perubahan</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a:solidFill>
                  <a:srgbClr val="FF0000"/>
                </a:solidFill>
                <a:latin typeface="Arial" panose="020B0604020202020204" pitchFamily="34" charset="0"/>
                <a:cs typeface="Arial" panose="020B0604020202020204" pitchFamily="34" charset="0"/>
              </a:rPr>
              <a:t>change</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tunggal</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a:solidFill>
                  <a:srgbClr val="FF0000"/>
                </a:solidFill>
                <a:latin typeface="Arial" panose="020B0604020202020204" pitchFamily="34" charset="0"/>
                <a:cs typeface="Arial" panose="020B0604020202020204" pitchFamily="34" charset="0"/>
              </a:rPr>
              <a:t>one</a:t>
            </a:r>
            <a:r>
              <a:rPr lang="en-US" altLang="en-US" sz="2000" dirty="0">
                <a:solidFill>
                  <a:srgbClr val="FF0000"/>
                </a:solidFill>
                <a:latin typeface="Arial" panose="020B0604020202020204" pitchFamily="34" charset="0"/>
                <a:cs typeface="Arial" panose="020B0604020202020204" pitchFamily="34" charset="0"/>
              </a:rPr>
              <a:t>), </a:t>
            </a:r>
            <a:r>
              <a:rPr lang="en-US" altLang="en-US" sz="2000" dirty="0" err="1">
                <a:solidFill>
                  <a:srgbClr val="FF0000"/>
                </a:solidFill>
                <a:latin typeface="Arial" panose="020B0604020202020204" pitchFamily="34" charset="0"/>
                <a:cs typeface="Arial" panose="020B0604020202020204" pitchFamily="34" charset="0"/>
              </a:rPr>
              <a:t>jamak</a:t>
            </a:r>
            <a:r>
              <a:rPr lang="en-US" altLang="en-US" sz="2000" dirty="0">
                <a:solidFill>
                  <a:srgbClr val="FF0000"/>
                </a:solidFill>
                <a:latin typeface="Arial" panose="020B0604020202020204" pitchFamily="34" charset="0"/>
                <a:cs typeface="Arial" panose="020B0604020202020204" pitchFamily="34" charset="0"/>
              </a:rPr>
              <a:t> (</a:t>
            </a:r>
            <a:r>
              <a:rPr lang="en-US" altLang="en-US" sz="2000" i="1" dirty="0">
                <a:solidFill>
                  <a:srgbClr val="FF0000"/>
                </a:solidFill>
                <a:latin typeface="Arial" panose="020B0604020202020204" pitchFamily="34" charset="0"/>
                <a:cs typeface="Arial" panose="020B0604020202020204" pitchFamily="34" charset="0"/>
              </a:rPr>
              <a:t>many</a:t>
            </a:r>
            <a:r>
              <a:rPr lang="en-US" altLang="en-US" sz="2000" dirty="0">
                <a:solidFill>
                  <a:srgbClr val="FF0000"/>
                </a:solidFill>
                <a:latin typeface="Arial" panose="020B0604020202020204" pitchFamily="34" charset="0"/>
                <a:cs typeface="Arial" panose="020B0604020202020204" pitchFamily="34" charset="0"/>
              </a:rPr>
              <a:t>).</a:t>
            </a:r>
            <a:br>
              <a:rPr lang="en-US" altLang="en-US" sz="2800" dirty="0">
                <a:solidFill>
                  <a:srgbClr val="FF0000"/>
                </a:solidFill>
              </a:rPr>
            </a:br>
            <a:br>
              <a:rPr lang="en-US" altLang="en-US" dirty="0"/>
            </a:br>
            <a:br>
              <a:rPr lang="en-US" altLang="en-US" dirty="0"/>
            </a:br>
            <a:endParaRPr lang="en-US" altLang="en-US" dirty="0"/>
          </a:p>
        </p:txBody>
      </p:sp>
      <p:sp>
        <p:nvSpPr>
          <p:cNvPr id="37891" name="Content Placeholder 2">
            <a:extLst>
              <a:ext uri="{FF2B5EF4-FFF2-40B4-BE49-F238E27FC236}">
                <a16:creationId xmlns:a16="http://schemas.microsoft.com/office/drawing/2014/main" id="{C565DC64-9E4C-4E61-BC3B-47F605A506DE}"/>
              </a:ext>
            </a:extLst>
          </p:cNvPr>
          <p:cNvSpPr>
            <a:spLocks noGrp="1"/>
          </p:cNvSpPr>
          <p:nvPr>
            <p:ph idx="1"/>
          </p:nvPr>
        </p:nvSpPr>
        <p:spPr>
          <a:xfrm rot="16200000">
            <a:off x="-1447800" y="3003550"/>
            <a:ext cx="6858000" cy="914400"/>
          </a:xfrm>
          <a:solidFill>
            <a:schemeClr val="tx1"/>
          </a:solidFill>
        </p:spPr>
        <p:txBody>
          <a:bodyPr/>
          <a:lstStyle/>
          <a:p>
            <a:pPr marL="547688" algn="ctr">
              <a:buNone/>
            </a:pPr>
            <a:r>
              <a:rPr lang="en-US" altLang="en-US" sz="4400" b="1">
                <a:solidFill>
                  <a:srgbClr val="FF0000"/>
                </a:solidFill>
              </a:rPr>
              <a:t>ONTOLOGI</a:t>
            </a:r>
            <a:endParaRPr lang="en-US" altLang="en-US">
              <a:solidFill>
                <a:srgbClr val="FF0000"/>
              </a:solidFill>
            </a:endParaRPr>
          </a:p>
        </p:txBody>
      </p:sp>
      <p:sp>
        <p:nvSpPr>
          <p:cNvPr id="5" name="Content Placeholder 2">
            <a:extLst>
              <a:ext uri="{FF2B5EF4-FFF2-40B4-BE49-F238E27FC236}">
                <a16:creationId xmlns:a16="http://schemas.microsoft.com/office/drawing/2014/main" id="{2CB46E8D-C99B-47AE-9585-23C14441B110}"/>
              </a:ext>
            </a:extLst>
          </p:cNvPr>
          <p:cNvSpPr txBox="1">
            <a:spLocks/>
          </p:cNvSpPr>
          <p:nvPr/>
        </p:nvSpPr>
        <p:spPr>
          <a:xfrm>
            <a:off x="2831223" y="4538944"/>
            <a:ext cx="822960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err="1">
                <a:solidFill>
                  <a:srgbClr val="FF0000"/>
                </a:solidFill>
              </a:rPr>
              <a:t>Apakah</a:t>
            </a:r>
            <a:r>
              <a:rPr lang="en-US" altLang="en-US" dirty="0">
                <a:solidFill>
                  <a:srgbClr val="FF0000"/>
                </a:solidFill>
              </a:rPr>
              <a:t> </a:t>
            </a:r>
            <a:r>
              <a:rPr lang="en-US" altLang="en-US" dirty="0" err="1">
                <a:solidFill>
                  <a:srgbClr val="FF0000"/>
                </a:solidFill>
              </a:rPr>
              <a:t>kenyataan</a:t>
            </a:r>
            <a:r>
              <a:rPr lang="en-US" altLang="en-US" dirty="0">
                <a:solidFill>
                  <a:srgbClr val="FF0000"/>
                </a:solidFill>
              </a:rPr>
              <a:t> </a:t>
            </a:r>
            <a:r>
              <a:rPr lang="en-US" altLang="en-US" dirty="0" err="1">
                <a:solidFill>
                  <a:srgbClr val="FF0000"/>
                </a:solidFill>
              </a:rPr>
              <a:t>itu</a:t>
            </a:r>
            <a:r>
              <a:rPr lang="en-US" altLang="en-US" dirty="0">
                <a:solidFill>
                  <a:srgbClr val="FF0000"/>
                </a:solidFill>
              </a:rPr>
              <a:t>?</a:t>
            </a:r>
          </a:p>
        </p:txBody>
      </p:sp>
      <p:sp>
        <p:nvSpPr>
          <p:cNvPr id="3" name="Rectangle 2">
            <a:extLst>
              <a:ext uri="{FF2B5EF4-FFF2-40B4-BE49-F238E27FC236}">
                <a16:creationId xmlns:a16="http://schemas.microsoft.com/office/drawing/2014/main" id="{DDD09625-B435-42BD-84A3-61E23DC0BE94}"/>
              </a:ext>
            </a:extLst>
          </p:cNvPr>
          <p:cNvSpPr/>
          <p:nvPr/>
        </p:nvSpPr>
        <p:spPr>
          <a:xfrm>
            <a:off x="2831223" y="3093459"/>
            <a:ext cx="8100848" cy="1015663"/>
          </a:xfrm>
          <a:prstGeom prst="rect">
            <a:avLst/>
          </a:prstGeom>
        </p:spPr>
        <p:txBody>
          <a:bodyPr wrap="square">
            <a:spAutoFit/>
          </a:bodyPr>
          <a:lstStyle/>
          <a:p>
            <a:r>
              <a:rPr lang="en-US" altLang="en-US" sz="2000" b="1" dirty="0" err="1">
                <a:solidFill>
                  <a:srgbClr val="FF0000"/>
                </a:solidFill>
                <a:latin typeface="Arial" panose="020B0604020202020204" pitchFamily="34" charset="0"/>
                <a:cs typeface="Arial" panose="020B0604020202020204" pitchFamily="34" charset="0"/>
              </a:rPr>
              <a:t>Ontologi</a:t>
            </a:r>
            <a:r>
              <a:rPr lang="en-US" altLang="en-US" sz="2000" dirty="0">
                <a:latin typeface="Arial" panose="020B0604020202020204" pitchFamily="34" charset="0"/>
                <a:cs typeface="Arial" panose="020B0604020202020204" pitchFamily="34" charset="0"/>
              </a:rPr>
              <a:t>: </a:t>
            </a:r>
            <a:br>
              <a:rPr lang="en-US" altLang="en-US" sz="2000" dirty="0">
                <a:latin typeface="Arial" panose="020B0604020202020204" pitchFamily="34" charset="0"/>
                <a:cs typeface="Arial" panose="020B0604020202020204" pitchFamily="34" charset="0"/>
              </a:rPr>
            </a:br>
            <a:r>
              <a:rPr lang="en-US" altLang="en-US" sz="2000" dirty="0" err="1">
                <a:latin typeface="Arial" panose="020B0604020202020204" pitchFamily="34" charset="0"/>
                <a:cs typeface="Arial" panose="020B0604020202020204" pitchFamily="34" charset="0"/>
              </a:rPr>
              <a:t>berkaitan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pertanyaan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tentang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hakikat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realitas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pendidikan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cabang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filsafat</a:t>
            </a:r>
            <a:r>
              <a:rPr lang="en-US" altLang="en-US" sz="2000" dirty="0">
                <a:latin typeface="Arial" panose="020B0604020202020204" pitchFamily="34" charset="0"/>
                <a:cs typeface="Arial" panose="020B0604020202020204" pitchFamily="34" charset="0"/>
              </a:rPr>
              <a:t> yang </a:t>
            </a:r>
            <a:r>
              <a:rPr lang="en-US" altLang="en-US" sz="2000" dirty="0" err="1">
                <a:latin typeface="Arial" panose="020B0604020202020204" pitchFamily="34" charset="0"/>
                <a:cs typeface="Arial" panose="020B0604020202020204" pitchFamily="34" charset="0"/>
              </a:rPr>
              <a:t>membicarakan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asas</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rasional</a:t>
            </a:r>
            <a:r>
              <a:rPr lang="en-US" altLang="en-US" sz="2000" dirty="0">
                <a:latin typeface="Arial" panose="020B0604020202020204" pitchFamily="34" charset="0"/>
                <a:cs typeface="Arial" panose="020B0604020202020204" pitchFamily="34" charset="0"/>
              </a:rPr>
              <a:t> yang </a:t>
            </a:r>
            <a:r>
              <a:rPr lang="en-US" altLang="en-US" sz="2000" dirty="0" err="1">
                <a:latin typeface="Arial" panose="020B0604020202020204" pitchFamily="34" charset="0"/>
                <a:cs typeface="Arial" panose="020B0604020202020204" pitchFamily="34" charset="0"/>
              </a:rPr>
              <a:t>ada</a:t>
            </a:r>
            <a:r>
              <a:rPr lang="en-US" alt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5C3AC-884E-42FC-B932-2A7A86CA9206}"/>
              </a:ext>
            </a:extLst>
          </p:cNvPr>
          <p:cNvPicPr>
            <a:picLocks noChangeAspect="1"/>
          </p:cNvPicPr>
          <p:nvPr/>
        </p:nvPicPr>
        <p:blipFill>
          <a:blip r:embed="rId2"/>
          <a:stretch>
            <a:fillRect/>
          </a:stretch>
        </p:blipFill>
        <p:spPr>
          <a:xfrm>
            <a:off x="-108882" y="0"/>
            <a:ext cx="12206289" cy="6901296"/>
          </a:xfrm>
          <a:prstGeom prst="rect">
            <a:avLst/>
          </a:prstGeom>
        </p:spPr>
      </p:pic>
      <p:sp>
        <p:nvSpPr>
          <p:cNvPr id="3" name="TextBox 2">
            <a:extLst>
              <a:ext uri="{FF2B5EF4-FFF2-40B4-BE49-F238E27FC236}">
                <a16:creationId xmlns:a16="http://schemas.microsoft.com/office/drawing/2014/main" id="{924DA06F-2B78-41FB-8B35-07CB741CBE6A}"/>
              </a:ext>
            </a:extLst>
          </p:cNvPr>
          <p:cNvSpPr txBox="1"/>
          <p:nvPr/>
        </p:nvSpPr>
        <p:spPr>
          <a:xfrm>
            <a:off x="8124826" y="1562100"/>
            <a:ext cx="3600450" cy="923330"/>
          </a:xfrm>
          <a:prstGeom prst="rect">
            <a:avLst/>
          </a:prstGeom>
          <a:noFill/>
        </p:spPr>
        <p:txBody>
          <a:bodyPr wrap="square" rtlCol="0">
            <a:spAutoFit/>
          </a:bodyPr>
          <a:lstStyle/>
          <a:p>
            <a:r>
              <a:rPr lang="en-US" sz="5400" b="1" dirty="0">
                <a:solidFill>
                  <a:schemeClr val="bg1"/>
                </a:solidFill>
              </a:rPr>
              <a:t>WHAT IS</a:t>
            </a:r>
          </a:p>
        </p:txBody>
      </p:sp>
    </p:spTree>
    <p:extLst>
      <p:ext uri="{BB962C8B-B14F-4D97-AF65-F5344CB8AC3E}">
        <p14:creationId xmlns:p14="http://schemas.microsoft.com/office/powerpoint/2010/main" val="256255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0ADB-FF80-4998-A149-8913B2273F5D}"/>
              </a:ext>
            </a:extLst>
          </p:cNvPr>
          <p:cNvSpPr/>
          <p:nvPr/>
        </p:nvSpPr>
        <p:spPr>
          <a:xfrm>
            <a:off x="1524000" y="0"/>
            <a:ext cx="9144000" cy="6858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963" name="Title 1">
            <a:extLst>
              <a:ext uri="{FF2B5EF4-FFF2-40B4-BE49-F238E27FC236}">
                <a16:creationId xmlns:a16="http://schemas.microsoft.com/office/drawing/2014/main" id="{AB9D4111-826B-489F-A653-53FD7F97D4E4}"/>
              </a:ext>
            </a:extLst>
          </p:cNvPr>
          <p:cNvSpPr>
            <a:spLocks noGrp="1"/>
          </p:cNvSpPr>
          <p:nvPr>
            <p:ph type="title"/>
          </p:nvPr>
        </p:nvSpPr>
        <p:spPr>
          <a:xfrm>
            <a:off x="1981200" y="2743200"/>
            <a:ext cx="8229600" cy="1143000"/>
          </a:xfrm>
        </p:spPr>
        <p:txBody>
          <a:bodyPr>
            <a:normAutofit fontScale="90000"/>
          </a:bodyPr>
          <a:lstStyle/>
          <a:p>
            <a:pPr eaLnBrk="1" hangingPunct="1"/>
            <a:r>
              <a:rPr lang="en-US" altLang="en-US" b="1">
                <a:solidFill>
                  <a:srgbClr val="FF0000"/>
                </a:solidFill>
              </a:rPr>
              <a:t>Aksiologi</a:t>
            </a:r>
            <a:r>
              <a:rPr lang="en-US" altLang="en-US"/>
              <a:t>: berkaitan dengan implementasi nilai-nilai pendidikan untuk kemaslahatan</a:t>
            </a:r>
            <a:br>
              <a:rPr lang="en-US" altLang="en-US"/>
            </a:br>
            <a:endParaRPr lang="en-US" altLang="en-US"/>
          </a:p>
        </p:txBody>
      </p:sp>
      <p:sp>
        <p:nvSpPr>
          <p:cNvPr id="40964" name="Content Placeholder 2">
            <a:extLst>
              <a:ext uri="{FF2B5EF4-FFF2-40B4-BE49-F238E27FC236}">
                <a16:creationId xmlns:a16="http://schemas.microsoft.com/office/drawing/2014/main" id="{758570D1-80F3-47FD-A4F1-B728323C41EB}"/>
              </a:ext>
            </a:extLst>
          </p:cNvPr>
          <p:cNvSpPr>
            <a:spLocks noGrp="1"/>
          </p:cNvSpPr>
          <p:nvPr>
            <p:ph idx="1"/>
          </p:nvPr>
        </p:nvSpPr>
        <p:spPr>
          <a:xfrm>
            <a:off x="2743200" y="4495801"/>
            <a:ext cx="6705600" cy="1630363"/>
          </a:xfrm>
        </p:spPr>
        <p:txBody>
          <a:bodyPr/>
          <a:lstStyle/>
          <a:p>
            <a:pPr algn="ctr" eaLnBrk="1" hangingPunct="1">
              <a:buFont typeface="Arial" panose="020B0604020202020204" pitchFamily="34" charset="0"/>
              <a:buNone/>
            </a:pPr>
            <a:r>
              <a:rPr lang="en-US" altLang="en-US">
                <a:solidFill>
                  <a:srgbClr val="FF0000"/>
                </a:solidFill>
              </a:rPr>
              <a:t>Apakah yang bernilai itu</a:t>
            </a:r>
            <a:r>
              <a:rPr lang="en-US" altLang="en-US"/>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7A3EB3CC-E944-4D6C-A88D-57175B125EB3}"/>
              </a:ext>
            </a:extLst>
          </p:cNvPr>
          <p:cNvCxnSpPr>
            <a:stCxn id="31750" idx="2"/>
          </p:cNvCxnSpPr>
          <p:nvPr/>
        </p:nvCxnSpPr>
        <p:spPr>
          <a:xfrm flipH="1">
            <a:off x="5951538" y="1595439"/>
            <a:ext cx="36512" cy="3273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B03E77E-70EA-473A-A992-EB5922BEB5A7}"/>
              </a:ext>
            </a:extLst>
          </p:cNvPr>
          <p:cNvCxnSpPr/>
          <p:nvPr/>
        </p:nvCxnSpPr>
        <p:spPr>
          <a:xfrm flipH="1">
            <a:off x="3648076" y="3357563"/>
            <a:ext cx="48244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748" name="TextBox 6">
            <a:extLst>
              <a:ext uri="{FF2B5EF4-FFF2-40B4-BE49-F238E27FC236}">
                <a16:creationId xmlns:a16="http://schemas.microsoft.com/office/drawing/2014/main" id="{3FB58FD7-9453-4D34-B6E3-D39E9C82C22D}"/>
              </a:ext>
            </a:extLst>
          </p:cNvPr>
          <p:cNvSpPr txBox="1">
            <a:spLocks noChangeArrowheads="1"/>
          </p:cNvSpPr>
          <p:nvPr/>
        </p:nvSpPr>
        <p:spPr bwMode="auto">
          <a:xfrm>
            <a:off x="1847850" y="2924175"/>
            <a:ext cx="38163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t>ILMU</a:t>
            </a:r>
          </a:p>
          <a:p>
            <a:pPr algn="ctr" eaLnBrk="1" hangingPunct="1">
              <a:spcBef>
                <a:spcPct val="0"/>
              </a:spcBef>
              <a:buFontTx/>
              <a:buNone/>
            </a:pPr>
            <a:r>
              <a:rPr lang="id-ID" altLang="en-US" sz="2400" i="1">
                <a:solidFill>
                  <a:srgbClr val="FF0000"/>
                </a:solidFill>
              </a:rPr>
              <a:t>Di mana grais batas pengetahuan?</a:t>
            </a:r>
          </a:p>
        </p:txBody>
      </p:sp>
      <p:sp>
        <p:nvSpPr>
          <p:cNvPr id="31749" name="TextBox 7">
            <a:extLst>
              <a:ext uri="{FF2B5EF4-FFF2-40B4-BE49-F238E27FC236}">
                <a16:creationId xmlns:a16="http://schemas.microsoft.com/office/drawing/2014/main" id="{7EBDD201-60CE-4A41-A0BC-1DDF93CE2B51}"/>
              </a:ext>
            </a:extLst>
          </p:cNvPr>
          <p:cNvSpPr txBox="1">
            <a:spLocks noChangeArrowheads="1"/>
          </p:cNvSpPr>
          <p:nvPr/>
        </p:nvSpPr>
        <p:spPr bwMode="auto">
          <a:xfrm>
            <a:off x="7464426" y="6092825"/>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en-US" sz="1800"/>
              <a:t>Stephen Palmquis, 2002: 7</a:t>
            </a:r>
          </a:p>
        </p:txBody>
      </p:sp>
      <p:sp>
        <p:nvSpPr>
          <p:cNvPr id="31750" name="TextBox 8">
            <a:extLst>
              <a:ext uri="{FF2B5EF4-FFF2-40B4-BE49-F238E27FC236}">
                <a16:creationId xmlns:a16="http://schemas.microsoft.com/office/drawing/2014/main" id="{298BB148-8BB9-4C85-8D49-089DE21BA6CD}"/>
              </a:ext>
            </a:extLst>
          </p:cNvPr>
          <p:cNvSpPr txBox="1">
            <a:spLocks noChangeArrowheads="1"/>
          </p:cNvSpPr>
          <p:nvPr/>
        </p:nvSpPr>
        <p:spPr bwMode="auto">
          <a:xfrm>
            <a:off x="4079875" y="765176"/>
            <a:ext cx="3816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t>ONTOLOGI</a:t>
            </a:r>
          </a:p>
          <a:p>
            <a:pPr algn="ctr" eaLnBrk="1" hangingPunct="1">
              <a:spcBef>
                <a:spcPct val="0"/>
              </a:spcBef>
              <a:buFontTx/>
              <a:buNone/>
            </a:pPr>
            <a:r>
              <a:rPr lang="id-ID" altLang="en-US" sz="2400" i="1">
                <a:solidFill>
                  <a:srgbClr val="FF0000"/>
                </a:solidFill>
              </a:rPr>
              <a:t>Apa makna ada?</a:t>
            </a:r>
          </a:p>
        </p:txBody>
      </p:sp>
      <p:sp>
        <p:nvSpPr>
          <p:cNvPr id="31751" name="TextBox 9">
            <a:extLst>
              <a:ext uri="{FF2B5EF4-FFF2-40B4-BE49-F238E27FC236}">
                <a16:creationId xmlns:a16="http://schemas.microsoft.com/office/drawing/2014/main" id="{C7D59FC2-1544-4960-9BAC-5DB6D0AA6D72}"/>
              </a:ext>
            </a:extLst>
          </p:cNvPr>
          <p:cNvSpPr txBox="1">
            <a:spLocks noChangeArrowheads="1"/>
          </p:cNvSpPr>
          <p:nvPr/>
        </p:nvSpPr>
        <p:spPr bwMode="auto">
          <a:xfrm>
            <a:off x="6672264" y="2997200"/>
            <a:ext cx="352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t>METAFISIKA</a:t>
            </a:r>
          </a:p>
          <a:p>
            <a:pPr algn="ctr" eaLnBrk="1" hangingPunct="1">
              <a:spcBef>
                <a:spcPct val="0"/>
              </a:spcBef>
              <a:buFontTx/>
              <a:buNone/>
            </a:pPr>
            <a:r>
              <a:rPr lang="id-ID" altLang="en-US" sz="2400" i="1">
                <a:solidFill>
                  <a:srgbClr val="FF0000"/>
                </a:solidFill>
              </a:rPr>
              <a:t>Apa yang merupakan realitas punak</a:t>
            </a:r>
          </a:p>
        </p:txBody>
      </p:sp>
      <p:sp>
        <p:nvSpPr>
          <p:cNvPr id="31752" name="TextBox 10">
            <a:extLst>
              <a:ext uri="{FF2B5EF4-FFF2-40B4-BE49-F238E27FC236}">
                <a16:creationId xmlns:a16="http://schemas.microsoft.com/office/drawing/2014/main" id="{565A23ED-ECCF-4319-9364-F13AA960FB50}"/>
              </a:ext>
            </a:extLst>
          </p:cNvPr>
          <p:cNvSpPr txBox="1">
            <a:spLocks noChangeArrowheads="1"/>
          </p:cNvSpPr>
          <p:nvPr/>
        </p:nvSpPr>
        <p:spPr bwMode="auto">
          <a:xfrm>
            <a:off x="4151313" y="4941888"/>
            <a:ext cx="381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t>LOGIKA</a:t>
            </a:r>
          </a:p>
          <a:p>
            <a:pPr algn="ctr" eaLnBrk="1" hangingPunct="1">
              <a:spcBef>
                <a:spcPct val="0"/>
              </a:spcBef>
              <a:buFontTx/>
              <a:buNone/>
            </a:pPr>
            <a:r>
              <a:rPr lang="id-ID" altLang="en-US" sz="2400" i="1">
                <a:solidFill>
                  <a:srgbClr val="FF0000"/>
                </a:solidFill>
              </a:rPr>
              <a:t>Bagaimana kita memahami makna kata?</a:t>
            </a:r>
          </a:p>
        </p:txBody>
      </p:sp>
      <p:sp>
        <p:nvSpPr>
          <p:cNvPr id="31753" name="TextBox 13">
            <a:extLst>
              <a:ext uri="{FF2B5EF4-FFF2-40B4-BE49-F238E27FC236}">
                <a16:creationId xmlns:a16="http://schemas.microsoft.com/office/drawing/2014/main" id="{17313285-E03F-4FA4-949D-1EB69CEBB4E1}"/>
              </a:ext>
            </a:extLst>
          </p:cNvPr>
          <p:cNvSpPr txBox="1">
            <a:spLocks noChangeArrowheads="1"/>
          </p:cNvSpPr>
          <p:nvPr/>
        </p:nvSpPr>
        <p:spPr bwMode="auto">
          <a:xfrm rot="18695762">
            <a:off x="3756819" y="2834482"/>
            <a:ext cx="381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solidFill>
                  <a:srgbClr val="00B050"/>
                </a:solidFill>
              </a:rPr>
              <a:t>DUNIA PRAKTIK</a:t>
            </a:r>
            <a:endParaRPr lang="id-ID" altLang="en-US" sz="2400" i="1">
              <a:solidFill>
                <a:srgbClr val="00B050"/>
              </a:solidFill>
            </a:endParaRPr>
          </a:p>
        </p:txBody>
      </p:sp>
      <p:sp>
        <p:nvSpPr>
          <p:cNvPr id="31754" name="TextBox 14">
            <a:extLst>
              <a:ext uri="{FF2B5EF4-FFF2-40B4-BE49-F238E27FC236}">
                <a16:creationId xmlns:a16="http://schemas.microsoft.com/office/drawing/2014/main" id="{A83B8E13-B41E-4BB5-AA59-9CCAB648A811}"/>
              </a:ext>
            </a:extLst>
          </p:cNvPr>
          <p:cNvSpPr txBox="1">
            <a:spLocks noChangeArrowheads="1"/>
          </p:cNvSpPr>
          <p:nvPr/>
        </p:nvSpPr>
        <p:spPr bwMode="auto">
          <a:xfrm rot="18695762">
            <a:off x="4547394" y="3482182"/>
            <a:ext cx="381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en-US" sz="2400" b="1">
                <a:solidFill>
                  <a:srgbClr val="00B050"/>
                </a:solidFill>
              </a:rPr>
              <a:t>DUNIA TEORI</a:t>
            </a:r>
            <a:endParaRPr lang="id-ID" altLang="en-US" sz="2400" i="1">
              <a:solidFill>
                <a:srgbClr val="00B050"/>
              </a:solidFill>
            </a:endParaRPr>
          </a:p>
        </p:txBody>
      </p:sp>
      <p:cxnSp>
        <p:nvCxnSpPr>
          <p:cNvPr id="17" name="Straight Connector 16">
            <a:extLst>
              <a:ext uri="{FF2B5EF4-FFF2-40B4-BE49-F238E27FC236}">
                <a16:creationId xmlns:a16="http://schemas.microsoft.com/office/drawing/2014/main" id="{4B3C4C84-1297-4109-9D3F-67420400AB3D}"/>
              </a:ext>
            </a:extLst>
          </p:cNvPr>
          <p:cNvCxnSpPr/>
          <p:nvPr/>
        </p:nvCxnSpPr>
        <p:spPr>
          <a:xfrm flipV="1">
            <a:off x="3575051" y="549276"/>
            <a:ext cx="4968875" cy="5472113"/>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22F3690-6279-4B2F-AF16-20448BA81B8E}"/>
              </a:ext>
            </a:extLst>
          </p:cNvPr>
          <p:cNvSpPr>
            <a:spLocks noGrp="1"/>
          </p:cNvSpPr>
          <p:nvPr>
            <p:ph type="title"/>
          </p:nvPr>
        </p:nvSpPr>
        <p:spPr>
          <a:xfrm>
            <a:off x="3276600" y="2133600"/>
            <a:ext cx="5943600" cy="2971800"/>
          </a:xfrm>
        </p:spPr>
        <p:txBody>
          <a:bodyPr>
            <a:normAutofit fontScale="90000"/>
          </a:bodyPr>
          <a:lstStyle/>
          <a:p>
            <a:pPr algn="l" eaLnBrk="1" hangingPunct="1"/>
            <a:br>
              <a:rPr lang="en-US" altLang="en-US"/>
            </a:br>
            <a:r>
              <a:rPr lang="en-US" altLang="en-US" sz="3200"/>
              <a:t>berkaitan pertanyaan tentang nilai, dan implementasinya</a:t>
            </a:r>
            <a:br>
              <a:rPr lang="en-US" altLang="en-US" sz="3200"/>
            </a:br>
            <a:r>
              <a:rPr lang="en-US" altLang="en-US" sz="3200">
                <a:solidFill>
                  <a:srgbClr val="FF0000"/>
                </a:solidFill>
              </a:rPr>
              <a:t>etika (moral), dan estetika (keindahan).</a:t>
            </a:r>
            <a:br>
              <a:rPr lang="en-US" altLang="en-US" sz="3200">
                <a:solidFill>
                  <a:srgbClr val="FF0000"/>
                </a:solidFill>
              </a:rPr>
            </a:br>
            <a:r>
              <a:rPr lang="en-US" altLang="en-US" sz="3200"/>
              <a:t> pemikiran t entang nilai-nilai t inggi dari Tuhan. Misalnya, nilai moral, nilai agama, nilai keindahan (est et ika). </a:t>
            </a:r>
            <a:br>
              <a:rPr lang="en-US" altLang="en-US"/>
            </a:br>
            <a:endParaRPr lang="en-US" altLang="en-US"/>
          </a:p>
        </p:txBody>
      </p:sp>
      <p:sp>
        <p:nvSpPr>
          <p:cNvPr id="39939" name="Content Placeholder 2">
            <a:extLst>
              <a:ext uri="{FF2B5EF4-FFF2-40B4-BE49-F238E27FC236}">
                <a16:creationId xmlns:a16="http://schemas.microsoft.com/office/drawing/2014/main" id="{1A717598-720B-4B36-8DAF-EA10C7E135D1}"/>
              </a:ext>
            </a:extLst>
          </p:cNvPr>
          <p:cNvSpPr>
            <a:spLocks noGrp="1"/>
          </p:cNvSpPr>
          <p:nvPr>
            <p:ph idx="1"/>
          </p:nvPr>
        </p:nvSpPr>
        <p:spPr>
          <a:xfrm rot="16200000">
            <a:off x="-1414462" y="2974975"/>
            <a:ext cx="6858000" cy="914400"/>
          </a:xfrm>
          <a:solidFill>
            <a:schemeClr val="tx1"/>
          </a:solidFill>
        </p:spPr>
        <p:txBody>
          <a:bodyPr/>
          <a:lstStyle/>
          <a:p>
            <a:pPr marL="547688" algn="ctr">
              <a:buNone/>
            </a:pPr>
            <a:r>
              <a:rPr lang="en-US" altLang="en-US" sz="4400" b="1">
                <a:solidFill>
                  <a:srgbClr val="FF0000"/>
                </a:solidFill>
              </a:rPr>
              <a:t>AKSIOLOGI</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F35ACB-36E2-4078-A5F8-4F122ABE3CAB}"/>
              </a:ext>
            </a:extLst>
          </p:cNvPr>
          <p:cNvSpPr/>
          <p:nvPr/>
        </p:nvSpPr>
        <p:spPr>
          <a:xfrm>
            <a:off x="1981200" y="0"/>
            <a:ext cx="8686800" cy="6858000"/>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987" name="Title 1">
            <a:extLst>
              <a:ext uri="{FF2B5EF4-FFF2-40B4-BE49-F238E27FC236}">
                <a16:creationId xmlns:a16="http://schemas.microsoft.com/office/drawing/2014/main" id="{D03B82C0-9AE2-4A08-845A-C2D66C740333}"/>
              </a:ext>
            </a:extLst>
          </p:cNvPr>
          <p:cNvSpPr>
            <a:spLocks noGrp="1"/>
          </p:cNvSpPr>
          <p:nvPr>
            <p:ph type="title"/>
          </p:nvPr>
        </p:nvSpPr>
        <p:spPr>
          <a:xfrm rot="16200000">
            <a:off x="-2377965" y="2781300"/>
            <a:ext cx="6858000" cy="1295400"/>
          </a:xfrm>
        </p:spPr>
        <p:txBody>
          <a:bodyPr/>
          <a:lstStyle/>
          <a:p>
            <a:pPr algn="ctr" eaLnBrk="1" hangingPunct="1"/>
            <a:r>
              <a:rPr lang="en-US" altLang="en-US" b="1" dirty="0">
                <a:solidFill>
                  <a:srgbClr val="00B0F0"/>
                </a:solidFill>
              </a:rPr>
              <a:t>5 </a:t>
            </a:r>
            <a:r>
              <a:rPr lang="en-US" altLang="en-US" b="1" dirty="0" err="1">
                <a:solidFill>
                  <a:srgbClr val="00B0F0"/>
                </a:solidFill>
              </a:rPr>
              <a:t>unsur</a:t>
            </a:r>
            <a:r>
              <a:rPr lang="en-US" altLang="en-US" b="1" dirty="0">
                <a:solidFill>
                  <a:srgbClr val="00B0F0"/>
                </a:solidFill>
              </a:rPr>
              <a:t> </a:t>
            </a:r>
            <a:r>
              <a:rPr lang="en-US" altLang="en-US" b="1" dirty="0" err="1">
                <a:solidFill>
                  <a:srgbClr val="00B0F0"/>
                </a:solidFill>
              </a:rPr>
              <a:t>berfilsafat</a:t>
            </a:r>
            <a:endParaRPr lang="en-US" altLang="en-US" b="1" dirty="0">
              <a:solidFill>
                <a:srgbClr val="00B0F0"/>
              </a:solidFill>
            </a:endParaRPr>
          </a:p>
        </p:txBody>
      </p:sp>
      <p:sp>
        <p:nvSpPr>
          <p:cNvPr id="41988" name="Content Placeholder 2">
            <a:extLst>
              <a:ext uri="{FF2B5EF4-FFF2-40B4-BE49-F238E27FC236}">
                <a16:creationId xmlns:a16="http://schemas.microsoft.com/office/drawing/2014/main" id="{BCFCE1A7-740A-4CA9-BE8F-712009E9B98A}"/>
              </a:ext>
            </a:extLst>
          </p:cNvPr>
          <p:cNvSpPr>
            <a:spLocks noGrp="1"/>
          </p:cNvSpPr>
          <p:nvPr>
            <p:ph idx="1"/>
          </p:nvPr>
        </p:nvSpPr>
        <p:spPr>
          <a:xfrm>
            <a:off x="3200400" y="1600201"/>
            <a:ext cx="7010400" cy="4525963"/>
          </a:xfrm>
        </p:spPr>
        <p:txBody>
          <a:bodyPr/>
          <a:lstStyle/>
          <a:p>
            <a:pPr eaLnBrk="1" hangingPunct="1"/>
            <a:r>
              <a:rPr lang="en-US" altLang="en-US"/>
              <a:t>Universal</a:t>
            </a:r>
          </a:p>
          <a:p>
            <a:pPr eaLnBrk="1" hangingPunct="1"/>
            <a:r>
              <a:rPr lang="en-US" altLang="en-US"/>
              <a:t>Pendangan yang luas</a:t>
            </a:r>
          </a:p>
          <a:p>
            <a:pPr eaLnBrk="1" hangingPunct="1"/>
            <a:r>
              <a:rPr lang="en-US" altLang="en-US"/>
              <a:t>Cerdik</a:t>
            </a:r>
          </a:p>
          <a:p>
            <a:pPr eaLnBrk="1" hangingPunct="1"/>
            <a:r>
              <a:rPr lang="en-US" altLang="en-US"/>
              <a:t>Meditatif spekulatif</a:t>
            </a:r>
          </a:p>
          <a:p>
            <a:pPr eaLnBrk="1" hangingPunct="1"/>
            <a:r>
              <a:rPr lang="en-US" altLang="en-US"/>
              <a:t>Mengetahui pelaksanaan pengetahuan tersebut disertasi dengan tindakan yang baik.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B4A2FC-6A30-4D76-B055-061075A8181A}"/>
              </a:ext>
            </a:extLst>
          </p:cNvPr>
          <p:cNvSpPr/>
          <p:nvPr/>
        </p:nvSpPr>
        <p:spPr>
          <a:xfrm>
            <a:off x="2606565" y="2558699"/>
            <a:ext cx="7535917" cy="3631763"/>
          </a:xfrm>
          <a:prstGeom prst="rect">
            <a:avLst/>
          </a:prstGeom>
        </p:spPr>
        <p:txBody>
          <a:bodyPr wrap="square">
            <a:spAutoFit/>
          </a:bodyPr>
          <a:lstStyle/>
          <a:p>
            <a:pPr>
              <a:spcBef>
                <a:spcPts val="600"/>
              </a:spcBef>
            </a:pPr>
            <a:r>
              <a:rPr lang="en-US" sz="2000" b="1" dirty="0" err="1">
                <a:solidFill>
                  <a:srgbClr val="000000"/>
                </a:solidFill>
                <a:latin typeface="Arial" panose="020B0604020202020204" pitchFamily="34" charset="0"/>
              </a:rPr>
              <a:t>Catatan</a:t>
            </a:r>
            <a:r>
              <a:rPr lang="en-US" sz="2000" b="1" dirty="0">
                <a:solidFill>
                  <a:srgbClr val="000000"/>
                </a:solidFill>
                <a:latin typeface="Arial" panose="020B0604020202020204" pitchFamily="34" charset="0"/>
              </a:rPr>
              <a:t> Para </a:t>
            </a:r>
            <a:r>
              <a:rPr lang="en-US" sz="2000" b="1" dirty="0" err="1">
                <a:solidFill>
                  <a:srgbClr val="000000"/>
                </a:solidFill>
                <a:latin typeface="Arial" panose="020B0604020202020204" pitchFamily="34" charset="0"/>
              </a:rPr>
              <a:t>Pemikiran</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Filsafat</a:t>
            </a:r>
            <a:r>
              <a:rPr lang="en-US" sz="2000" b="1" dirty="0">
                <a:solidFill>
                  <a:srgbClr val="000000"/>
                </a:solidFill>
                <a:latin typeface="Arial" panose="020B0604020202020204" pitchFamily="34" charset="0"/>
              </a:rPr>
              <a:t>:</a:t>
            </a:r>
          </a:p>
          <a:p>
            <a:pPr marL="457200" indent="-457200">
              <a:spcBef>
                <a:spcPts val="600"/>
              </a:spcBef>
              <a:buFont typeface="+mj-lt"/>
              <a:buAutoNum type="arabicPeriod"/>
            </a:pPr>
            <a:r>
              <a:rPr lang="en-US" sz="2000" b="1" dirty="0">
                <a:solidFill>
                  <a:srgbClr val="000000"/>
                </a:solidFill>
                <a:latin typeface="Arial" panose="020B0604020202020204" pitchFamily="34" charset="0"/>
              </a:rPr>
              <a:t>Thales : </a:t>
            </a:r>
            <a:r>
              <a:rPr lang="en-US" sz="2000" dirty="0">
                <a:solidFill>
                  <a:srgbClr val="000000"/>
                </a:solidFill>
                <a:latin typeface="Arial" panose="020B0604020202020204" pitchFamily="34" charset="0"/>
              </a:rPr>
              <a:t>air </a:t>
            </a:r>
            <a:r>
              <a:rPr lang="en-US" sz="2000" dirty="0" err="1">
                <a:solidFill>
                  <a:srgbClr val="000000"/>
                </a:solidFill>
                <a:latin typeface="Arial" panose="020B0604020202020204" pitchFamily="34" charset="0"/>
              </a:rPr>
              <a:t>merupakan</a:t>
            </a:r>
            <a:r>
              <a:rPr lang="en-US" sz="2000" dirty="0">
                <a:solidFill>
                  <a:srgbClr val="000000"/>
                </a:solidFill>
                <a:latin typeface="Arial" panose="020B0604020202020204" pitchFamily="34" charset="0"/>
              </a:rPr>
              <a:t> </a:t>
            </a:r>
            <a:r>
              <a:rPr lang="en-US" sz="2000" i="1" dirty="0">
                <a:solidFill>
                  <a:srgbClr val="000000"/>
                </a:solidFill>
                <a:latin typeface="Arial" panose="020B0604020202020204" pitchFamily="34" charset="0"/>
              </a:rPr>
              <a:t>arche </a:t>
            </a:r>
            <a:r>
              <a:rPr lang="en-US" sz="2000" dirty="0">
                <a:solidFill>
                  <a:srgbClr val="000000"/>
                </a:solidFill>
                <a:latin typeface="Arial" panose="020B0604020202020204" pitchFamily="34" charset="0"/>
              </a:rPr>
              <a:t>(</a:t>
            </a:r>
            <a:r>
              <a:rPr lang="en-US" sz="2000" dirty="0" err="1">
                <a:solidFill>
                  <a:srgbClr val="000000"/>
                </a:solidFill>
                <a:latin typeface="Arial" panose="020B0604020202020204" pitchFamily="34" charset="0"/>
              </a:rPr>
              <a:t>asal</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mula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dari</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segala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sesuatu</a:t>
            </a:r>
            <a:r>
              <a:rPr lang="en-US" sz="2000" dirty="0">
                <a:solidFill>
                  <a:srgbClr val="000000"/>
                </a:solidFill>
                <a:latin typeface="Arial" panose="020B0604020202020204" pitchFamily="34" charset="0"/>
              </a:rPr>
              <a:t>.</a:t>
            </a:r>
          </a:p>
          <a:p>
            <a:pPr marL="457200" indent="-457200">
              <a:spcBef>
                <a:spcPts val="600"/>
              </a:spcBef>
              <a:buFont typeface="+mj-lt"/>
              <a:buAutoNum type="arabicPeriod"/>
            </a:pPr>
            <a:r>
              <a:rPr lang="en-US" sz="2000" b="1" dirty="0">
                <a:solidFill>
                  <a:srgbClr val="000000"/>
                </a:solidFill>
                <a:latin typeface="Arial" panose="020B0604020202020204" pitchFamily="34" charset="0"/>
              </a:rPr>
              <a:t>Anaximenes: </a:t>
            </a:r>
            <a:r>
              <a:rPr lang="en-US" sz="2000" dirty="0" err="1">
                <a:solidFill>
                  <a:srgbClr val="000000"/>
                </a:solidFill>
                <a:latin typeface="Arial" panose="020B0604020202020204" pitchFamily="34" charset="0"/>
              </a:rPr>
              <a:t>udara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merupakan</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asal</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mula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segala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sesuatu</a:t>
            </a:r>
            <a:endParaRPr lang="en-US" sz="2000" dirty="0">
              <a:solidFill>
                <a:srgbClr val="000000"/>
              </a:solidFill>
              <a:latin typeface="Arial" panose="020B0604020202020204" pitchFamily="34" charset="0"/>
            </a:endParaRPr>
          </a:p>
          <a:p>
            <a:pPr marL="457200" indent="-457200">
              <a:spcBef>
                <a:spcPts val="600"/>
              </a:spcBef>
              <a:buFont typeface="+mj-lt"/>
              <a:buAutoNum type="arabicPeriod"/>
            </a:pPr>
            <a:r>
              <a:rPr lang="en-US" sz="2000" b="1" dirty="0">
                <a:solidFill>
                  <a:srgbClr val="000000"/>
                </a:solidFill>
                <a:latin typeface="Arial" panose="020B0604020202020204" pitchFamily="34" charset="0"/>
              </a:rPr>
              <a:t>Pythagoras: </a:t>
            </a:r>
            <a:r>
              <a:rPr lang="en-US" sz="2000" dirty="0" err="1">
                <a:solidFill>
                  <a:srgbClr val="000000"/>
                </a:solidFill>
                <a:latin typeface="Arial" panose="020B0604020202020204" pitchFamily="34" charset="0"/>
              </a:rPr>
              <a:t>asas</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segala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sesuatu</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dapat</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diterangkan</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atas</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segaala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bilangan</a:t>
            </a:r>
            <a:r>
              <a:rPr lang="en-US" sz="2000" dirty="0">
                <a:solidFill>
                  <a:srgbClr val="000000"/>
                </a:solidFill>
                <a:latin typeface="Arial" panose="020B0604020202020204" pitchFamily="34" charset="0"/>
              </a:rPr>
              <a:t>.</a:t>
            </a:r>
          </a:p>
          <a:p>
            <a:pPr marL="457200" indent="-457200">
              <a:spcBef>
                <a:spcPts val="600"/>
              </a:spcBef>
              <a:buFont typeface="+mj-lt"/>
              <a:buAutoNum type="arabicPeriod"/>
            </a:pPr>
            <a:r>
              <a:rPr lang="en-US" sz="2000" b="1" dirty="0">
                <a:solidFill>
                  <a:srgbClr val="000000"/>
                </a:solidFill>
                <a:latin typeface="Arial" panose="020B0604020202020204" pitchFamily="34" charset="0"/>
              </a:rPr>
              <a:t>Parmenides: </a:t>
            </a:r>
            <a:r>
              <a:rPr lang="en-US" sz="2000" dirty="0" err="1">
                <a:solidFill>
                  <a:srgbClr val="000000"/>
                </a:solidFill>
                <a:latin typeface="Arial" panose="020B0604020202020204" pitchFamily="34" charset="0"/>
              </a:rPr>
              <a:t>gagasan</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tentang</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ada</a:t>
            </a:r>
            <a:r>
              <a:rPr lang="en-US" sz="2000" dirty="0">
                <a:solidFill>
                  <a:srgbClr val="000000"/>
                </a:solidFill>
                <a:latin typeface="Arial" panose="020B0604020202020204" pitchFamily="34" charset="0"/>
              </a:rPr>
              <a:t>” / </a:t>
            </a:r>
            <a:r>
              <a:rPr lang="en-US" sz="2000" dirty="0" err="1">
                <a:solidFill>
                  <a:srgbClr val="000000"/>
                </a:solidFill>
                <a:latin typeface="Arial" panose="020B0604020202020204" pitchFamily="34" charset="0"/>
              </a:rPr>
              <a:t>metafisika</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empirisme</a:t>
            </a:r>
            <a:endParaRPr lang="en-US" sz="2000" dirty="0">
              <a:solidFill>
                <a:srgbClr val="000000"/>
              </a:solidFill>
              <a:latin typeface="Arial" panose="020B0604020202020204" pitchFamily="34" charset="0"/>
            </a:endParaRPr>
          </a:p>
          <a:p>
            <a:pPr marL="457200" indent="-457200">
              <a:spcBef>
                <a:spcPts val="600"/>
              </a:spcBef>
              <a:buFont typeface="+mj-lt"/>
              <a:buAutoNum type="arabicPeriod"/>
            </a:pPr>
            <a:r>
              <a:rPr lang="en-US" sz="2000" b="1" dirty="0">
                <a:solidFill>
                  <a:srgbClr val="000000"/>
                </a:solidFill>
                <a:latin typeface="Arial" panose="020B0604020202020204" pitchFamily="34" charset="0"/>
              </a:rPr>
              <a:t>Socrates: </a:t>
            </a:r>
            <a:r>
              <a:rPr lang="en-US" sz="2000" dirty="0" err="1">
                <a:solidFill>
                  <a:srgbClr val="000000"/>
                </a:solidFill>
                <a:latin typeface="Arial" panose="020B0604020202020204" pitchFamily="34" charset="0"/>
              </a:rPr>
              <a:t>dialektika</a:t>
            </a:r>
            <a:endParaRPr lang="en-US" sz="2000" dirty="0">
              <a:solidFill>
                <a:srgbClr val="000000"/>
              </a:solidFill>
              <a:latin typeface="Arial" panose="020B0604020202020204" pitchFamily="34" charset="0"/>
            </a:endParaRPr>
          </a:p>
          <a:p>
            <a:pPr marL="457200" indent="-457200">
              <a:spcBef>
                <a:spcPts val="600"/>
              </a:spcBef>
              <a:buFont typeface="+mj-lt"/>
              <a:buAutoNum type="arabicPeriod"/>
            </a:pPr>
            <a:r>
              <a:rPr lang="en-US" sz="2000" b="1" dirty="0">
                <a:solidFill>
                  <a:srgbClr val="000000"/>
                </a:solidFill>
                <a:latin typeface="Arial" panose="020B0604020202020204" pitchFamily="34" charset="0"/>
              </a:rPr>
              <a:t>Plato: </a:t>
            </a:r>
            <a:r>
              <a:rPr lang="en-US" sz="2000" dirty="0">
                <a:solidFill>
                  <a:srgbClr val="000000"/>
                </a:solidFill>
                <a:latin typeface="Arial" panose="020B0604020202020204" pitchFamily="34" charset="0"/>
              </a:rPr>
              <a:t>ide </a:t>
            </a:r>
            <a:r>
              <a:rPr lang="en-US" sz="2000" dirty="0" err="1">
                <a:solidFill>
                  <a:srgbClr val="000000"/>
                </a:solidFill>
                <a:latin typeface="Arial" panose="020B0604020202020204" pitchFamily="34" charset="0"/>
              </a:rPr>
              <a:t>tentang</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dualisme</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yaitu</a:t>
            </a:r>
            <a:r>
              <a:rPr lang="en-US" sz="2000" dirty="0">
                <a:solidFill>
                  <a:srgbClr val="000000"/>
                </a:solidFill>
                <a:latin typeface="Arial" panose="020B0604020202020204" pitchFamily="34" charset="0"/>
              </a:rPr>
              <a:t> dunia ide (</a:t>
            </a:r>
            <a:r>
              <a:rPr lang="en-US" sz="2000" dirty="0" err="1">
                <a:solidFill>
                  <a:srgbClr val="000000"/>
                </a:solidFill>
                <a:latin typeface="Arial" panose="020B0604020202020204" pitchFamily="34" charset="0"/>
              </a:rPr>
              <a:t>tetap</a:t>
            </a:r>
            <a:r>
              <a:rPr lang="en-US" sz="2000" dirty="0">
                <a:solidFill>
                  <a:srgbClr val="000000"/>
                </a:solidFill>
                <a:latin typeface="Arial" panose="020B0604020202020204" pitchFamily="34" charset="0"/>
              </a:rPr>
              <a:t>) dan dunia </a:t>
            </a:r>
            <a:r>
              <a:rPr lang="en-US" sz="2000" dirty="0" err="1">
                <a:solidFill>
                  <a:srgbClr val="000000"/>
                </a:solidFill>
                <a:latin typeface="Arial" panose="020B0604020202020204" pitchFamily="34" charset="0"/>
              </a:rPr>
              <a:t>bayangan</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berubah</a:t>
            </a:r>
            <a:r>
              <a:rPr lang="en-US" sz="2000" dirty="0">
                <a:solidFill>
                  <a:srgbClr val="000000"/>
                </a:solidFill>
                <a:latin typeface="Arial" panose="020B0604020202020204" pitchFamily="34" charset="0"/>
              </a:rPr>
              <a:t>)</a:t>
            </a:r>
          </a:p>
        </p:txBody>
      </p:sp>
      <p:pic>
        <p:nvPicPr>
          <p:cNvPr id="3" name="Picture 4">
            <a:extLst>
              <a:ext uri="{FF2B5EF4-FFF2-40B4-BE49-F238E27FC236}">
                <a16:creationId xmlns:a16="http://schemas.microsoft.com/office/drawing/2014/main" id="{5FD67194-0903-4C57-917A-A4A4B995B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565" y="603884"/>
            <a:ext cx="4069770" cy="195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03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D3518-6050-4D41-A586-95D7C4372F4C}"/>
              </a:ext>
            </a:extLst>
          </p:cNvPr>
          <p:cNvSpPr/>
          <p:nvPr/>
        </p:nvSpPr>
        <p:spPr>
          <a:xfrm>
            <a:off x="0" y="0"/>
            <a:ext cx="121158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WordArt 4">
            <a:extLst>
              <a:ext uri="{FF2B5EF4-FFF2-40B4-BE49-F238E27FC236}">
                <a16:creationId xmlns:a16="http://schemas.microsoft.com/office/drawing/2014/main" id="{CEE8EACE-94E4-419C-BF0B-A7F0B9805E0E}"/>
              </a:ext>
            </a:extLst>
          </p:cNvPr>
          <p:cNvSpPr>
            <a:spLocks noChangeArrowheads="1" noChangeShapeType="1" noTextEdit="1"/>
          </p:cNvSpPr>
          <p:nvPr/>
        </p:nvSpPr>
        <p:spPr bwMode="auto">
          <a:xfrm>
            <a:off x="2514600" y="1676400"/>
            <a:ext cx="7543800" cy="2209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pt-B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High Tower Text" panose="02040502050506030303" pitchFamily="18" charset="0"/>
              </a:rPr>
              <a:t>S E K I A N</a:t>
            </a:r>
          </a:p>
          <a:p>
            <a:pPr algn="ctr"/>
            <a:r>
              <a:rPr lang="pt-B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High Tower Text" panose="02040502050506030303" pitchFamily="18" charset="0"/>
              </a:rPr>
              <a:t>TERIMAKASIH</a:t>
            </a:r>
            <a:endPar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High Tower Text" panose="02040502050506030303" pitchFamily="18" charset="0"/>
            </a:endParaRPr>
          </a:p>
        </p:txBody>
      </p:sp>
    </p:spTree>
    <p:extLst>
      <p:ext uri="{BB962C8B-B14F-4D97-AF65-F5344CB8AC3E}">
        <p14:creationId xmlns:p14="http://schemas.microsoft.com/office/powerpoint/2010/main" val="411412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Philosophy? - Intro to the Philosophy of the Human Person - PHILO-notes Daily Whiteboard">
            <a:hlinkClick r:id="" action="ppaction://media"/>
            <a:extLst>
              <a:ext uri="{FF2B5EF4-FFF2-40B4-BE49-F238E27FC236}">
                <a16:creationId xmlns:a16="http://schemas.microsoft.com/office/drawing/2014/main" id="{B5B5081B-B3E6-410C-BC18-9F838A404D7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BFF4FF5-DD40-4BB2-9E3F-AACAF5BA2A9D}"/>
              </a:ext>
            </a:extLst>
          </p:cNvPr>
          <p:cNvSpPr/>
          <p:nvPr/>
        </p:nvSpPr>
        <p:spPr>
          <a:xfrm>
            <a:off x="8812125" y="6340074"/>
            <a:ext cx="3138873" cy="369332"/>
          </a:xfrm>
          <a:prstGeom prst="rect">
            <a:avLst/>
          </a:prstGeom>
        </p:spPr>
        <p:txBody>
          <a:bodyPr wrap="none">
            <a:spAutoFit/>
          </a:bodyPr>
          <a:lstStyle/>
          <a:p>
            <a:r>
              <a:rPr lang="en-US" dirty="0">
                <a:solidFill>
                  <a:srgbClr val="FF0000"/>
                </a:solidFill>
              </a:rPr>
              <a:t>https://youtu.be/nRG-rV8hhpU</a:t>
            </a:r>
          </a:p>
        </p:txBody>
      </p:sp>
    </p:spTree>
    <p:extLst>
      <p:ext uri="{BB962C8B-B14F-4D97-AF65-F5344CB8AC3E}">
        <p14:creationId xmlns:p14="http://schemas.microsoft.com/office/powerpoint/2010/main" val="97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F475551A-D666-4765-9651-341E91CC08AF}"/>
              </a:ext>
            </a:extLst>
          </p:cNvPr>
          <p:cNvSpPr>
            <a:spLocks noChangeArrowheads="1"/>
          </p:cNvSpPr>
          <p:nvPr/>
        </p:nvSpPr>
        <p:spPr bwMode="auto">
          <a:xfrm>
            <a:off x="4141076" y="1146857"/>
            <a:ext cx="8050924" cy="5675769"/>
          </a:xfrm>
          <a:prstGeom prst="rect">
            <a:avLst/>
          </a:prstGeom>
          <a:gradFill rotWithShape="1">
            <a:gsLst>
              <a:gs pos="0">
                <a:srgbClr val="008000"/>
              </a:gs>
              <a:gs pos="50000">
                <a:srgbClr val="000000"/>
              </a:gs>
              <a:gs pos="100000">
                <a:srgbClr val="0080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d-ID" altLang="en-US" sz="1800" dirty="0">
              <a:latin typeface="Arial" panose="020B0604020202020204" pitchFamily="34" charset="0"/>
            </a:endParaRPr>
          </a:p>
        </p:txBody>
      </p:sp>
      <p:sp>
        <p:nvSpPr>
          <p:cNvPr id="4" name="Oval 3">
            <a:extLst>
              <a:ext uri="{FF2B5EF4-FFF2-40B4-BE49-F238E27FC236}">
                <a16:creationId xmlns:a16="http://schemas.microsoft.com/office/drawing/2014/main" id="{3E6DE7F4-3F4F-42FF-B698-57BB86DC1EFB}"/>
              </a:ext>
            </a:extLst>
          </p:cNvPr>
          <p:cNvSpPr/>
          <p:nvPr/>
        </p:nvSpPr>
        <p:spPr>
          <a:xfrm>
            <a:off x="6603112" y="3197770"/>
            <a:ext cx="2971800" cy="2647950"/>
          </a:xfrm>
          <a:prstGeom prst="ellipse">
            <a:avLst/>
          </a:prstGeom>
          <a:gradFill flip="none" rotWithShape="1">
            <a:gsLst>
              <a:gs pos="0">
                <a:srgbClr val="5E9EFF"/>
              </a:gs>
              <a:gs pos="39999">
                <a:srgbClr val="85C2FF"/>
              </a:gs>
              <a:gs pos="70000">
                <a:srgbClr val="C4D6EB"/>
              </a:gs>
              <a:gs pos="100000">
                <a:srgbClr val="FFEBFA"/>
              </a:gs>
            </a:gsLst>
            <a:lin ang="540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00" name="TextBox 11">
            <a:extLst>
              <a:ext uri="{FF2B5EF4-FFF2-40B4-BE49-F238E27FC236}">
                <a16:creationId xmlns:a16="http://schemas.microsoft.com/office/drawing/2014/main" id="{5CE0B8D4-0B5F-4291-A427-C4610B48995B}"/>
              </a:ext>
            </a:extLst>
          </p:cNvPr>
          <p:cNvSpPr txBox="1">
            <a:spLocks noChangeArrowheads="1"/>
          </p:cNvSpPr>
          <p:nvPr/>
        </p:nvSpPr>
        <p:spPr bwMode="auto">
          <a:xfrm>
            <a:off x="5540241" y="1609753"/>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92D050"/>
                </a:solidFill>
                <a:latin typeface="Arial" panose="020B0604020202020204" pitchFamily="34" charset="0"/>
              </a:rPr>
              <a:t>FILSAFAT</a:t>
            </a:r>
          </a:p>
        </p:txBody>
      </p:sp>
      <p:cxnSp>
        <p:nvCxnSpPr>
          <p:cNvPr id="14" name="Straight Connector 13">
            <a:extLst>
              <a:ext uri="{FF2B5EF4-FFF2-40B4-BE49-F238E27FC236}">
                <a16:creationId xmlns:a16="http://schemas.microsoft.com/office/drawing/2014/main" id="{9EDC2191-B0D0-4719-B41F-4E7E4DB0C63E}"/>
              </a:ext>
            </a:extLst>
          </p:cNvPr>
          <p:cNvCxnSpPr>
            <a:cxnSpLocks/>
          </p:cNvCxnSpPr>
          <p:nvPr/>
        </p:nvCxnSpPr>
        <p:spPr>
          <a:xfrm>
            <a:off x="6824486" y="3393627"/>
            <a:ext cx="2628900" cy="22562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57A80AC-D615-4D59-9E35-46FF760FF2B2}"/>
              </a:ext>
            </a:extLst>
          </p:cNvPr>
          <p:cNvCxnSpPr>
            <a:cxnSpLocks/>
          </p:cNvCxnSpPr>
          <p:nvPr/>
        </p:nvCxnSpPr>
        <p:spPr>
          <a:xfrm flipH="1">
            <a:off x="6679312" y="3350170"/>
            <a:ext cx="2743200" cy="251936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ight Arrow Callout 6">
            <a:extLst>
              <a:ext uri="{FF2B5EF4-FFF2-40B4-BE49-F238E27FC236}">
                <a16:creationId xmlns:a16="http://schemas.microsoft.com/office/drawing/2014/main" id="{86949569-6516-443F-A809-37F364D7C240}"/>
              </a:ext>
            </a:extLst>
          </p:cNvPr>
          <p:cNvSpPr/>
          <p:nvPr/>
        </p:nvSpPr>
        <p:spPr>
          <a:xfrm>
            <a:off x="4660012" y="3874045"/>
            <a:ext cx="1916824" cy="956114"/>
          </a:xfrm>
          <a:prstGeom prst="rightArrowCallout">
            <a:avLst>
              <a:gd name="adj1" fmla="val 25000"/>
              <a:gd name="adj2" fmla="val 25000"/>
              <a:gd name="adj3" fmla="val 25000"/>
              <a:gd name="adj4" fmla="val 8369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bg1"/>
                </a:solidFill>
              </a:rPr>
              <a:t>UNTUK MENJAWAB </a:t>
            </a:r>
          </a:p>
          <a:p>
            <a:pPr algn="ctr" eaLnBrk="1" hangingPunct="1">
              <a:defRPr/>
            </a:pPr>
            <a:r>
              <a:rPr lang="en-US" sz="2000" b="1" dirty="0">
                <a:solidFill>
                  <a:schemeClr val="bg1"/>
                </a:solidFill>
              </a:rPr>
              <a:t>BISA</a:t>
            </a:r>
          </a:p>
        </p:txBody>
      </p:sp>
      <p:sp>
        <p:nvSpPr>
          <p:cNvPr id="8" name="Left Arrow Callout 7">
            <a:extLst>
              <a:ext uri="{FF2B5EF4-FFF2-40B4-BE49-F238E27FC236}">
                <a16:creationId xmlns:a16="http://schemas.microsoft.com/office/drawing/2014/main" id="{303FB939-F0F4-4757-9E34-10924CEFCC5D}"/>
              </a:ext>
            </a:extLst>
          </p:cNvPr>
          <p:cNvSpPr/>
          <p:nvPr/>
        </p:nvSpPr>
        <p:spPr>
          <a:xfrm>
            <a:off x="9682633" y="3918117"/>
            <a:ext cx="1978657" cy="1122471"/>
          </a:xfrm>
          <a:prstGeom prst="leftArrowCallout">
            <a:avLst>
              <a:gd name="adj1" fmla="val 25000"/>
              <a:gd name="adj2" fmla="val 25000"/>
              <a:gd name="adj3" fmla="val 25000"/>
              <a:gd name="adj4" fmla="val 822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bg1"/>
                </a:solidFill>
              </a:rPr>
              <a:t>UNTUK MENJAWAB KEBENARAN</a:t>
            </a:r>
          </a:p>
        </p:txBody>
      </p:sp>
      <p:sp>
        <p:nvSpPr>
          <p:cNvPr id="8201" name="TextBox 8">
            <a:extLst>
              <a:ext uri="{FF2B5EF4-FFF2-40B4-BE49-F238E27FC236}">
                <a16:creationId xmlns:a16="http://schemas.microsoft.com/office/drawing/2014/main" id="{887E100A-656A-4557-A688-18C152BD736C}"/>
              </a:ext>
            </a:extLst>
          </p:cNvPr>
          <p:cNvSpPr txBox="1">
            <a:spLocks noChangeArrowheads="1"/>
          </p:cNvSpPr>
          <p:nvPr/>
        </p:nvSpPr>
        <p:spPr bwMode="auto">
          <a:xfrm>
            <a:off x="6831712" y="601126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00B0F0"/>
                </a:solidFill>
                <a:latin typeface="Arial" panose="020B0604020202020204" pitchFamily="34" charset="0"/>
              </a:rPr>
              <a:t>MEMBUKTIKAN</a:t>
            </a:r>
          </a:p>
        </p:txBody>
      </p:sp>
      <p:sp>
        <p:nvSpPr>
          <p:cNvPr id="8202" name="TextBox 10">
            <a:extLst>
              <a:ext uri="{FF2B5EF4-FFF2-40B4-BE49-F238E27FC236}">
                <a16:creationId xmlns:a16="http://schemas.microsoft.com/office/drawing/2014/main" id="{EC81F761-CDBE-4535-940C-2C9134D960BC}"/>
              </a:ext>
            </a:extLst>
          </p:cNvPr>
          <p:cNvSpPr txBox="1">
            <a:spLocks noChangeArrowheads="1"/>
          </p:cNvSpPr>
          <p:nvPr/>
        </p:nvSpPr>
        <p:spPr bwMode="auto">
          <a:xfrm>
            <a:off x="6679312" y="2664371"/>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B0F0"/>
                </a:solidFill>
                <a:latin typeface="Arial" panose="020B0604020202020204" pitchFamily="34" charset="0"/>
              </a:rPr>
              <a:t>MERENUNG</a:t>
            </a:r>
          </a:p>
        </p:txBody>
      </p:sp>
      <p:sp>
        <p:nvSpPr>
          <p:cNvPr id="8203" name="TextBox 12">
            <a:extLst>
              <a:ext uri="{FF2B5EF4-FFF2-40B4-BE49-F238E27FC236}">
                <a16:creationId xmlns:a16="http://schemas.microsoft.com/office/drawing/2014/main" id="{E2898B13-9A5B-4086-B2BA-A5BFB1E6F975}"/>
              </a:ext>
            </a:extLst>
          </p:cNvPr>
          <p:cNvSpPr txBox="1">
            <a:spLocks noChangeArrowheads="1"/>
          </p:cNvSpPr>
          <p:nvPr/>
        </p:nvSpPr>
        <p:spPr bwMode="auto">
          <a:xfrm>
            <a:off x="9422512" y="3013182"/>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FF0000"/>
                </a:solidFill>
                <a:latin typeface="Arial" panose="020B0604020202020204" pitchFamily="34" charset="0"/>
              </a:rPr>
              <a:t>MERASAKAN</a:t>
            </a:r>
          </a:p>
        </p:txBody>
      </p:sp>
      <p:sp>
        <p:nvSpPr>
          <p:cNvPr id="8204" name="TextBox 14">
            <a:extLst>
              <a:ext uri="{FF2B5EF4-FFF2-40B4-BE49-F238E27FC236}">
                <a16:creationId xmlns:a16="http://schemas.microsoft.com/office/drawing/2014/main" id="{847601D2-5101-4A45-A6A1-50C998FEC508}"/>
              </a:ext>
            </a:extLst>
          </p:cNvPr>
          <p:cNvSpPr txBox="1">
            <a:spLocks noChangeArrowheads="1"/>
          </p:cNvSpPr>
          <p:nvPr/>
        </p:nvSpPr>
        <p:spPr bwMode="auto">
          <a:xfrm>
            <a:off x="4533888" y="3150737"/>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000" b="1" dirty="0">
                <a:solidFill>
                  <a:srgbClr val="FF0000"/>
                </a:solidFill>
                <a:latin typeface="Arial" panose="020B0604020202020204" pitchFamily="34" charset="0"/>
              </a:rPr>
              <a:t>BERPIKIR</a:t>
            </a:r>
          </a:p>
        </p:txBody>
      </p:sp>
      <p:sp>
        <p:nvSpPr>
          <p:cNvPr id="8205" name="TextBox 15">
            <a:extLst>
              <a:ext uri="{FF2B5EF4-FFF2-40B4-BE49-F238E27FC236}">
                <a16:creationId xmlns:a16="http://schemas.microsoft.com/office/drawing/2014/main" id="{9C06FD2D-0006-4B25-B99B-EA020EB13943}"/>
              </a:ext>
            </a:extLst>
          </p:cNvPr>
          <p:cNvSpPr txBox="1">
            <a:spLocks noChangeArrowheads="1"/>
          </p:cNvSpPr>
          <p:nvPr/>
        </p:nvSpPr>
        <p:spPr bwMode="auto">
          <a:xfrm>
            <a:off x="6907912" y="365497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latin typeface="Arial" panose="020B0604020202020204" pitchFamily="34" charset="0"/>
              </a:rPr>
              <a:t>PENGALAMAN</a:t>
            </a:r>
          </a:p>
        </p:txBody>
      </p:sp>
      <p:sp>
        <p:nvSpPr>
          <p:cNvPr id="8206" name="TextBox 17">
            <a:extLst>
              <a:ext uri="{FF2B5EF4-FFF2-40B4-BE49-F238E27FC236}">
                <a16:creationId xmlns:a16="http://schemas.microsoft.com/office/drawing/2014/main" id="{26357B64-8C1C-4B61-BD93-62D3D758EE30}"/>
              </a:ext>
            </a:extLst>
          </p:cNvPr>
          <p:cNvSpPr txBox="1">
            <a:spLocks noChangeArrowheads="1"/>
          </p:cNvSpPr>
          <p:nvPr/>
        </p:nvSpPr>
        <p:spPr bwMode="auto">
          <a:xfrm>
            <a:off x="6946012" y="523612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latin typeface="Arial" panose="020B0604020202020204" pitchFamily="34" charset="0"/>
              </a:rPr>
              <a:t>PERCOBAAN</a:t>
            </a:r>
          </a:p>
        </p:txBody>
      </p:sp>
      <p:sp>
        <p:nvSpPr>
          <p:cNvPr id="8207" name="TextBox 18">
            <a:extLst>
              <a:ext uri="{FF2B5EF4-FFF2-40B4-BE49-F238E27FC236}">
                <a16:creationId xmlns:a16="http://schemas.microsoft.com/office/drawing/2014/main" id="{7DFD3395-568B-4B94-BA5D-90CD46721FB0}"/>
              </a:ext>
            </a:extLst>
          </p:cNvPr>
          <p:cNvSpPr txBox="1">
            <a:spLocks noChangeArrowheads="1"/>
          </p:cNvSpPr>
          <p:nvPr/>
        </p:nvSpPr>
        <p:spPr bwMode="auto">
          <a:xfrm>
            <a:off x="9232012" y="5784958"/>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FF0000"/>
                </a:solidFill>
                <a:latin typeface="Arial" panose="020B0604020202020204" pitchFamily="34" charset="0"/>
              </a:rPr>
              <a:t>MEMAHAMI</a:t>
            </a:r>
          </a:p>
        </p:txBody>
      </p:sp>
      <p:sp>
        <p:nvSpPr>
          <p:cNvPr id="8208" name="TextBox 19">
            <a:extLst>
              <a:ext uri="{FF2B5EF4-FFF2-40B4-BE49-F238E27FC236}">
                <a16:creationId xmlns:a16="http://schemas.microsoft.com/office/drawing/2014/main" id="{4C5DA3EA-F6A1-4155-BAE8-D3DB5A900DA2}"/>
              </a:ext>
            </a:extLst>
          </p:cNvPr>
          <p:cNvSpPr txBox="1">
            <a:spLocks noChangeArrowheads="1"/>
          </p:cNvSpPr>
          <p:nvPr/>
        </p:nvSpPr>
        <p:spPr bwMode="auto">
          <a:xfrm>
            <a:off x="4545712" y="5830283"/>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2000" b="1" dirty="0">
                <a:solidFill>
                  <a:srgbClr val="FF0000"/>
                </a:solidFill>
                <a:latin typeface="Arial" panose="020B0604020202020204" pitchFamily="34" charset="0"/>
              </a:rPr>
              <a:t>MENANYAKAN</a:t>
            </a:r>
          </a:p>
        </p:txBody>
      </p:sp>
      <p:sp>
        <p:nvSpPr>
          <p:cNvPr id="23" name="TextBox 2">
            <a:extLst>
              <a:ext uri="{FF2B5EF4-FFF2-40B4-BE49-F238E27FC236}">
                <a16:creationId xmlns:a16="http://schemas.microsoft.com/office/drawing/2014/main" id="{DABA3D45-8982-4836-A2DF-ADDB34004BB5}"/>
              </a:ext>
            </a:extLst>
          </p:cNvPr>
          <p:cNvSpPr txBox="1">
            <a:spLocks noChangeArrowheads="1"/>
          </p:cNvSpPr>
          <p:nvPr/>
        </p:nvSpPr>
        <p:spPr bwMode="auto">
          <a:xfrm>
            <a:off x="531080" y="1201354"/>
            <a:ext cx="331044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ts val="1200"/>
              </a:spcBef>
              <a:buNone/>
            </a:pPr>
            <a:r>
              <a:rPr lang="id-ID" altLang="en-US" sz="2000" b="1" dirty="0"/>
              <a:t>ETIMOLOGIS </a:t>
            </a:r>
            <a:r>
              <a:rPr lang="id-ID" altLang="en-US" sz="2000" dirty="0"/>
              <a:t>berasal dari bahasa Yunani </a:t>
            </a:r>
            <a:r>
              <a:rPr lang="id-ID" altLang="en-US" sz="2000" i="1" dirty="0"/>
              <a:t>philosophia</a:t>
            </a:r>
            <a:r>
              <a:rPr lang="id-ID" altLang="en-US" sz="2000" dirty="0"/>
              <a:t> yang terdiri dari dua kata, yaitu </a:t>
            </a:r>
            <a:r>
              <a:rPr lang="id-ID" altLang="en-US" sz="2000" i="1" dirty="0"/>
              <a:t>philein</a:t>
            </a:r>
            <a:r>
              <a:rPr lang="id-ID" altLang="en-US" sz="2000" dirty="0"/>
              <a:t> (mencintai) atau </a:t>
            </a:r>
            <a:r>
              <a:rPr lang="id-ID" altLang="en-US" sz="2000" i="1" dirty="0"/>
              <a:t>philia</a:t>
            </a:r>
            <a:r>
              <a:rPr lang="id-ID" altLang="en-US" sz="2000" dirty="0"/>
              <a:t> (cinta) atau </a:t>
            </a:r>
            <a:r>
              <a:rPr lang="id-ID" altLang="en-US" sz="2000" i="1" dirty="0"/>
              <a:t>philos</a:t>
            </a:r>
            <a:r>
              <a:rPr lang="id-ID" altLang="en-US" sz="2000" dirty="0"/>
              <a:t> (sahabat, kekasih) dan </a:t>
            </a:r>
            <a:r>
              <a:rPr lang="id-ID" altLang="en-US" sz="2000" i="1" dirty="0"/>
              <a:t>sophia</a:t>
            </a:r>
            <a:r>
              <a:rPr lang="id-ID" altLang="en-US" sz="2000" dirty="0"/>
              <a:t> (kebijaksanaan, kearifan).</a:t>
            </a:r>
          </a:p>
          <a:p>
            <a:pPr algn="r" eaLnBrk="1" hangingPunct="1">
              <a:spcBef>
                <a:spcPct val="0"/>
              </a:spcBef>
              <a:buFontTx/>
              <a:buNone/>
            </a:pPr>
            <a:endParaRPr lang="id-ID" altLang="en-US" sz="2000" dirty="0"/>
          </a:p>
        </p:txBody>
      </p:sp>
      <p:sp>
        <p:nvSpPr>
          <p:cNvPr id="24" name="TextBox 4">
            <a:extLst>
              <a:ext uri="{FF2B5EF4-FFF2-40B4-BE49-F238E27FC236}">
                <a16:creationId xmlns:a16="http://schemas.microsoft.com/office/drawing/2014/main" id="{1DEB3862-44F9-4FEA-889D-0F45894BF25D}"/>
              </a:ext>
            </a:extLst>
          </p:cNvPr>
          <p:cNvSpPr txBox="1">
            <a:spLocks noChangeArrowheads="1"/>
          </p:cNvSpPr>
          <p:nvPr/>
        </p:nvSpPr>
        <p:spPr bwMode="auto">
          <a:xfrm>
            <a:off x="558627" y="3709466"/>
            <a:ext cx="3310445" cy="102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id-ID" altLang="en-US" sz="2000" b="1" dirty="0"/>
              <a:t>Plato </a:t>
            </a:r>
            <a:r>
              <a:rPr lang="id-ID" altLang="en-US" sz="2000" dirty="0"/>
              <a:t>( 427-347 SM) filsafat adalah pengetahuan tentang segala yang ada</a:t>
            </a:r>
          </a:p>
        </p:txBody>
      </p:sp>
      <p:sp>
        <p:nvSpPr>
          <p:cNvPr id="25" name="TextBox 5">
            <a:extLst>
              <a:ext uri="{FF2B5EF4-FFF2-40B4-BE49-F238E27FC236}">
                <a16:creationId xmlns:a16="http://schemas.microsoft.com/office/drawing/2014/main" id="{BAB43962-1E01-4375-B2F4-3390CADCFD84}"/>
              </a:ext>
            </a:extLst>
          </p:cNvPr>
          <p:cNvSpPr txBox="1">
            <a:spLocks noChangeArrowheads="1"/>
          </p:cNvSpPr>
          <p:nvPr/>
        </p:nvSpPr>
        <p:spPr bwMode="auto">
          <a:xfrm>
            <a:off x="357322" y="4974450"/>
            <a:ext cx="348420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sv-SE" altLang="en-US" sz="2000" b="1" dirty="0"/>
              <a:t>Aristoteles</a:t>
            </a:r>
            <a:r>
              <a:rPr lang="sv-SE" altLang="en-US" sz="2000" dirty="0"/>
              <a:t> (384-322 SM) (murid Plato) filsafat menyelidiki sebab dan asas segala benda. </a:t>
            </a:r>
            <a:endParaRPr lang="id-ID" altLang="en-US" sz="2000" dirty="0"/>
          </a:p>
        </p:txBody>
      </p:sp>
    </p:spTree>
    <p:extLst>
      <p:ext uri="{BB962C8B-B14F-4D97-AF65-F5344CB8AC3E}">
        <p14:creationId xmlns:p14="http://schemas.microsoft.com/office/powerpoint/2010/main" val="934727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202"/>
                                        </p:tgtEl>
                                        <p:attrNameLst>
                                          <p:attrName>style.visibility</p:attrName>
                                        </p:attrNameLst>
                                      </p:cBhvr>
                                      <p:to>
                                        <p:strVal val="visible"/>
                                      </p:to>
                                    </p:set>
                                    <p:animEffect transition="in" filter="diamond(in)">
                                      <p:cBhvr>
                                        <p:cTn id="18" dur="1000"/>
                                        <p:tgtEl>
                                          <p:spTgt spid="82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diamond(in)">
                                      <p:cBhvr>
                                        <p:cTn id="23" dur="1000"/>
                                        <p:tgtEl>
                                          <p:spTgt spid="82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20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205"/>
                                        </p:tgtEl>
                                        <p:attrNameLst>
                                          <p:attrName>style.visibility</p:attrName>
                                        </p:attrNameLst>
                                      </p:cBhvr>
                                      <p:to>
                                        <p:strVal val="visible"/>
                                      </p:to>
                                    </p:set>
                                    <p:animEffect transition="in" filter="diamond(in)">
                                      <p:cBhvr>
                                        <p:cTn id="36" dur="2000"/>
                                        <p:tgtEl>
                                          <p:spTgt spid="8205"/>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8206"/>
                                        </p:tgtEl>
                                        <p:attrNameLst>
                                          <p:attrName>style.visibility</p:attrName>
                                        </p:attrNameLst>
                                      </p:cBhvr>
                                      <p:to>
                                        <p:strVal val="visible"/>
                                      </p:to>
                                    </p:set>
                                    <p:animEffect transition="in" filter="diamond(in)">
                                      <p:cBhvr>
                                        <p:cTn id="39" dur="2000"/>
                                        <p:tgtEl>
                                          <p:spTgt spid="82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box(in)">
                                      <p:cBhvr>
                                        <p:cTn id="44" dur="500"/>
                                        <p:tgtEl>
                                          <p:spTgt spid="820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203"/>
                                        </p:tgtEl>
                                        <p:attrNameLst>
                                          <p:attrName>style.visibility</p:attrName>
                                        </p:attrNameLst>
                                      </p:cBhvr>
                                      <p:to>
                                        <p:strVal val="visible"/>
                                      </p:to>
                                    </p:set>
                                    <p:animEffect transition="in" filter="box(in)">
                                      <p:cBhvr>
                                        <p:cTn id="47" dur="500"/>
                                        <p:tgtEl>
                                          <p:spTgt spid="8203"/>
                                        </p:tgtEl>
                                      </p:cBhvr>
                                    </p:animEffect>
                                  </p:childTnLst>
                                </p:cTn>
                              </p:par>
                              <p:par>
                                <p:cTn id="48" presetID="4" presetClass="entr" presetSubtype="16"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ox(in)">
                                      <p:cBhvr>
                                        <p:cTn id="50" dur="500"/>
                                        <p:tgtEl>
                                          <p:spTgt spid="17"/>
                                        </p:tgtEl>
                                      </p:cBhvr>
                                    </p:animEffect>
                                  </p:childTnLst>
                                </p:cTn>
                              </p:par>
                              <p:par>
                                <p:cTn id="51" presetID="4" presetClass="entr" presetSubtype="16"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ox(in)">
                                      <p:cBhvr>
                                        <p:cTn id="53" dur="500"/>
                                        <p:tgtEl>
                                          <p:spTgt spid="1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8208"/>
                                        </p:tgtEl>
                                        <p:attrNameLst>
                                          <p:attrName>style.visibility</p:attrName>
                                        </p:attrNameLst>
                                      </p:cBhvr>
                                      <p:to>
                                        <p:strVal val="visible"/>
                                      </p:to>
                                    </p:set>
                                    <p:animEffect transition="in" filter="box(in)">
                                      <p:cBhvr>
                                        <p:cTn id="56" dur="500"/>
                                        <p:tgtEl>
                                          <p:spTgt spid="820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8207"/>
                                        </p:tgtEl>
                                        <p:attrNameLst>
                                          <p:attrName>style.visibility</p:attrName>
                                        </p:attrNameLst>
                                      </p:cBhvr>
                                      <p:to>
                                        <p:strVal val="visible"/>
                                      </p:to>
                                    </p:set>
                                    <p:animEffect transition="in" filter="box(in)">
                                      <p:cBhvr>
                                        <p:cTn id="59"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7" grpId="0" animBg="1"/>
      <p:bldP spid="8" grpId="0" animBg="1"/>
      <p:bldP spid="8201" grpId="0"/>
      <p:bldP spid="8202" grpId="0"/>
      <p:bldP spid="8203" grpId="0"/>
      <p:bldP spid="8204" grpId="0"/>
      <p:bldP spid="8205" grpId="0"/>
      <p:bldP spid="8206" grpId="0"/>
      <p:bldP spid="8207" grpId="0"/>
      <p:bldP spid="8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397E39-F727-4F16-856B-BF86C8E680DE}"/>
              </a:ext>
            </a:extLst>
          </p:cNvPr>
          <p:cNvSpPr txBox="1">
            <a:spLocks noChangeArrowheads="1"/>
          </p:cNvSpPr>
          <p:nvPr/>
        </p:nvSpPr>
        <p:spPr bwMode="auto">
          <a:xfrm>
            <a:off x="2383431" y="5051370"/>
            <a:ext cx="70439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en-US" sz="2000" b="1" u="sng" dirty="0"/>
              <a:t>Harun Nasution</a:t>
            </a:r>
            <a:r>
              <a:rPr lang="id-ID" altLang="en-US" sz="2000" dirty="0"/>
              <a:t> filsafat adalah</a:t>
            </a:r>
            <a:r>
              <a:rPr lang="id-ID" altLang="en-US" sz="2000" i="1" dirty="0"/>
              <a:t> </a:t>
            </a:r>
            <a:r>
              <a:rPr lang="id-ID" altLang="en-US" sz="2000" dirty="0"/>
              <a:t>berfikir menurut tata tertib (logika) dengan bebas (tak terikat tradisi, dogma atau agama) dan dengan sedalam-dalamnya sehingga sampai ke dasar-dasar persoalan </a:t>
            </a:r>
          </a:p>
        </p:txBody>
      </p:sp>
      <p:sp>
        <p:nvSpPr>
          <p:cNvPr id="6" name="TextBox 1">
            <a:extLst>
              <a:ext uri="{FF2B5EF4-FFF2-40B4-BE49-F238E27FC236}">
                <a16:creationId xmlns:a16="http://schemas.microsoft.com/office/drawing/2014/main" id="{7BF0E2AB-7DFE-4518-981F-15C598EC5EC9}"/>
              </a:ext>
            </a:extLst>
          </p:cNvPr>
          <p:cNvSpPr txBox="1">
            <a:spLocks noChangeArrowheads="1"/>
          </p:cNvSpPr>
          <p:nvPr/>
        </p:nvSpPr>
        <p:spPr bwMode="auto">
          <a:xfrm>
            <a:off x="2438400" y="3960746"/>
            <a:ext cx="70439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en-US" sz="2000" b="1" dirty="0"/>
              <a:t>Marcus Tullius Cicero</a:t>
            </a:r>
            <a:r>
              <a:rPr lang="id-ID" altLang="en-US" sz="2000" dirty="0"/>
              <a:t> (106 – 43SM)</a:t>
            </a:r>
            <a:r>
              <a:rPr lang="en-US" altLang="en-US" sz="2000" dirty="0"/>
              <a:t> </a:t>
            </a:r>
            <a:r>
              <a:rPr lang="id-ID" altLang="en-US" sz="2000" dirty="0"/>
              <a:t>mengatakan bahwa filsafat adalah pengetahuan tentang sesuatu yang maha agung dan usaha untuk mencapainya</a:t>
            </a:r>
          </a:p>
        </p:txBody>
      </p:sp>
      <p:sp>
        <p:nvSpPr>
          <p:cNvPr id="8" name="Oval 7">
            <a:extLst>
              <a:ext uri="{FF2B5EF4-FFF2-40B4-BE49-F238E27FC236}">
                <a16:creationId xmlns:a16="http://schemas.microsoft.com/office/drawing/2014/main" id="{05E1338E-4C7E-4FBD-B7AC-D846FDFEFE2E}"/>
              </a:ext>
            </a:extLst>
          </p:cNvPr>
          <p:cNvSpPr/>
          <p:nvPr/>
        </p:nvSpPr>
        <p:spPr>
          <a:xfrm>
            <a:off x="4802080" y="1100523"/>
            <a:ext cx="2206630" cy="196242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8">
            <a:extLst>
              <a:ext uri="{FF2B5EF4-FFF2-40B4-BE49-F238E27FC236}">
                <a16:creationId xmlns:a16="http://schemas.microsoft.com/office/drawing/2014/main" id="{1967BD4E-30D1-49D2-A4E5-1952111BEC51}"/>
              </a:ext>
            </a:extLst>
          </p:cNvPr>
          <p:cNvSpPr txBox="1">
            <a:spLocks noChangeArrowheads="1"/>
          </p:cNvSpPr>
          <p:nvPr/>
        </p:nvSpPr>
        <p:spPr bwMode="auto">
          <a:xfrm>
            <a:off x="3534104" y="695324"/>
            <a:ext cx="487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Arial" panose="020B0604020202020204" pitchFamily="34" charset="0"/>
              </a:rPr>
              <a:t>PENGETAHUAN</a:t>
            </a:r>
          </a:p>
        </p:txBody>
      </p:sp>
      <p:cxnSp>
        <p:nvCxnSpPr>
          <p:cNvPr id="10" name="Straight Arrow Connector 9">
            <a:extLst>
              <a:ext uri="{FF2B5EF4-FFF2-40B4-BE49-F238E27FC236}">
                <a16:creationId xmlns:a16="http://schemas.microsoft.com/office/drawing/2014/main" id="{049A1D09-4387-4330-9AB5-A94C8B199BAA}"/>
              </a:ext>
            </a:extLst>
          </p:cNvPr>
          <p:cNvCxnSpPr>
            <a:cxnSpLocks/>
          </p:cNvCxnSpPr>
          <p:nvPr/>
        </p:nvCxnSpPr>
        <p:spPr>
          <a:xfrm flipH="1">
            <a:off x="5973801" y="1060598"/>
            <a:ext cx="1" cy="21017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523DA7C-FB12-4D83-9767-2F59CA853E69}"/>
              </a:ext>
            </a:extLst>
          </p:cNvPr>
          <p:cNvSpPr txBox="1">
            <a:spLocks noChangeArrowheads="1"/>
          </p:cNvSpPr>
          <p:nvPr/>
        </p:nvSpPr>
        <p:spPr bwMode="auto">
          <a:xfrm>
            <a:off x="4951327" y="3231111"/>
            <a:ext cx="2057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err="1">
                <a:latin typeface="Arial" panose="020B0604020202020204" pitchFamily="34" charset="0"/>
              </a:rPr>
              <a:t>Mengandaikan</a:t>
            </a:r>
            <a:r>
              <a:rPr lang="en-US" altLang="en-US" sz="2000" b="1" dirty="0">
                <a:latin typeface="Arial" panose="020B0604020202020204" pitchFamily="34" charset="0"/>
              </a:rPr>
              <a:t> </a:t>
            </a:r>
          </a:p>
        </p:txBody>
      </p:sp>
      <p:sp>
        <p:nvSpPr>
          <p:cNvPr id="12" name="TextBox 11">
            <a:extLst>
              <a:ext uri="{FF2B5EF4-FFF2-40B4-BE49-F238E27FC236}">
                <a16:creationId xmlns:a16="http://schemas.microsoft.com/office/drawing/2014/main" id="{E23376F8-10DB-4EB5-BC30-D13B578B1C42}"/>
              </a:ext>
            </a:extLst>
          </p:cNvPr>
          <p:cNvSpPr txBox="1">
            <a:spLocks noChangeArrowheads="1"/>
          </p:cNvSpPr>
          <p:nvPr/>
        </p:nvSpPr>
        <p:spPr bwMode="auto">
          <a:xfrm>
            <a:off x="4687613" y="1913645"/>
            <a:ext cx="257870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panose="020B0604020202020204" pitchFamily="34" charset="0"/>
              </a:rPr>
              <a:t>ADA </a:t>
            </a:r>
          </a:p>
        </p:txBody>
      </p:sp>
      <p:sp>
        <p:nvSpPr>
          <p:cNvPr id="13" name="Right Arrow Callout 12">
            <a:extLst>
              <a:ext uri="{FF2B5EF4-FFF2-40B4-BE49-F238E27FC236}">
                <a16:creationId xmlns:a16="http://schemas.microsoft.com/office/drawing/2014/main" id="{588777A0-EBD9-42C0-8199-C2509089FC16}"/>
              </a:ext>
            </a:extLst>
          </p:cNvPr>
          <p:cNvSpPr/>
          <p:nvPr/>
        </p:nvSpPr>
        <p:spPr>
          <a:xfrm>
            <a:off x="2850823" y="1971505"/>
            <a:ext cx="2066546" cy="898617"/>
          </a:xfrm>
          <a:prstGeom prst="rightArrowCallout">
            <a:avLst>
              <a:gd name="adj1" fmla="val 25000"/>
              <a:gd name="adj2" fmla="val 25000"/>
              <a:gd name="adj3" fmla="val 25000"/>
              <a:gd name="adj4" fmla="val 8369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002060"/>
                </a:solidFill>
              </a:rPr>
              <a:t>BERPIKIR DENGAN KASAT MATA</a:t>
            </a:r>
          </a:p>
        </p:txBody>
      </p:sp>
      <p:sp>
        <p:nvSpPr>
          <p:cNvPr id="14" name="Left Arrow Callout 14">
            <a:extLst>
              <a:ext uri="{FF2B5EF4-FFF2-40B4-BE49-F238E27FC236}">
                <a16:creationId xmlns:a16="http://schemas.microsoft.com/office/drawing/2014/main" id="{8311D027-16B1-4469-8F63-57806078CB47}"/>
              </a:ext>
            </a:extLst>
          </p:cNvPr>
          <p:cNvSpPr/>
          <p:nvPr/>
        </p:nvSpPr>
        <p:spPr>
          <a:xfrm>
            <a:off x="6851122" y="2016441"/>
            <a:ext cx="1927877" cy="754375"/>
          </a:xfrm>
          <a:prstGeom prst="leftArrowCallout">
            <a:avLst>
              <a:gd name="adj1" fmla="val 25000"/>
              <a:gd name="adj2" fmla="val 25000"/>
              <a:gd name="adj3" fmla="val 25000"/>
              <a:gd name="adj4" fmla="val 8221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002060"/>
                </a:solidFill>
              </a:rPr>
              <a:t>MERASAKAN BER’ADA’AN</a:t>
            </a:r>
          </a:p>
        </p:txBody>
      </p:sp>
      <p:sp>
        <p:nvSpPr>
          <p:cNvPr id="15" name="Up Arrow Callout 15">
            <a:extLst>
              <a:ext uri="{FF2B5EF4-FFF2-40B4-BE49-F238E27FC236}">
                <a16:creationId xmlns:a16="http://schemas.microsoft.com/office/drawing/2014/main" id="{EF909805-D13C-409F-A285-B88EF509B8AE}"/>
              </a:ext>
            </a:extLst>
          </p:cNvPr>
          <p:cNvSpPr/>
          <p:nvPr/>
        </p:nvSpPr>
        <p:spPr>
          <a:xfrm>
            <a:off x="7145524" y="2797818"/>
            <a:ext cx="1633476" cy="707887"/>
          </a:xfrm>
          <a:prstGeom prst="up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t>Realistik</a:t>
            </a:r>
            <a:r>
              <a:rPr lang="en-US" sz="2000" b="1" dirty="0"/>
              <a:t> </a:t>
            </a:r>
          </a:p>
        </p:txBody>
      </p:sp>
      <p:sp>
        <p:nvSpPr>
          <p:cNvPr id="16" name="Up Arrow Callout 17">
            <a:extLst>
              <a:ext uri="{FF2B5EF4-FFF2-40B4-BE49-F238E27FC236}">
                <a16:creationId xmlns:a16="http://schemas.microsoft.com/office/drawing/2014/main" id="{901FFDFA-DBD4-4039-9E3F-A6F600265EDB}"/>
              </a:ext>
            </a:extLst>
          </p:cNvPr>
          <p:cNvSpPr/>
          <p:nvPr/>
        </p:nvSpPr>
        <p:spPr>
          <a:xfrm>
            <a:off x="2859654" y="2902967"/>
            <a:ext cx="1799894" cy="707886"/>
          </a:xfrm>
          <a:prstGeom prst="up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t>Naturalistik</a:t>
            </a:r>
            <a:r>
              <a:rPr lang="en-US" sz="2000" b="1" dirty="0"/>
              <a:t> </a:t>
            </a:r>
          </a:p>
        </p:txBody>
      </p:sp>
      <p:sp>
        <p:nvSpPr>
          <p:cNvPr id="17" name="Down Arrow Callout 18">
            <a:extLst>
              <a:ext uri="{FF2B5EF4-FFF2-40B4-BE49-F238E27FC236}">
                <a16:creationId xmlns:a16="http://schemas.microsoft.com/office/drawing/2014/main" id="{204B814E-83AD-4653-8E28-C59757C4F91B}"/>
              </a:ext>
            </a:extLst>
          </p:cNvPr>
          <p:cNvSpPr/>
          <p:nvPr/>
        </p:nvSpPr>
        <p:spPr>
          <a:xfrm>
            <a:off x="2773642" y="1147604"/>
            <a:ext cx="1798507" cy="720482"/>
          </a:xfrm>
          <a:prstGeom prst="down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solidFill>
                  <a:schemeClr val="bg1"/>
                </a:solidFill>
              </a:rPr>
              <a:t>Positivistik</a:t>
            </a:r>
            <a:r>
              <a:rPr lang="en-US" sz="2000" b="1" dirty="0">
                <a:solidFill>
                  <a:schemeClr val="bg1"/>
                </a:solidFill>
              </a:rPr>
              <a:t> </a:t>
            </a:r>
          </a:p>
        </p:txBody>
      </p:sp>
      <p:sp>
        <p:nvSpPr>
          <p:cNvPr id="18" name="Down Arrow Callout 19">
            <a:extLst>
              <a:ext uri="{FF2B5EF4-FFF2-40B4-BE49-F238E27FC236}">
                <a16:creationId xmlns:a16="http://schemas.microsoft.com/office/drawing/2014/main" id="{401E19E3-91FB-4C77-81AF-F98A97FD677F}"/>
              </a:ext>
            </a:extLst>
          </p:cNvPr>
          <p:cNvSpPr/>
          <p:nvPr/>
        </p:nvSpPr>
        <p:spPr>
          <a:xfrm>
            <a:off x="7213446" y="1222850"/>
            <a:ext cx="1558929" cy="796217"/>
          </a:xfrm>
          <a:prstGeom prst="down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solidFill>
                  <a:schemeClr val="bg1"/>
                </a:solidFill>
              </a:rPr>
              <a:t>Idealistik</a:t>
            </a:r>
            <a:r>
              <a:rPr lang="en-US" sz="2000" b="1" dirty="0">
                <a:solidFill>
                  <a:schemeClr val="bg1"/>
                </a:solidFill>
              </a:rPr>
              <a:t>  </a:t>
            </a:r>
          </a:p>
        </p:txBody>
      </p:sp>
    </p:spTree>
    <p:extLst>
      <p:ext uri="{BB962C8B-B14F-4D97-AF65-F5344CB8AC3E}">
        <p14:creationId xmlns:p14="http://schemas.microsoft.com/office/powerpoint/2010/main" val="28650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30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3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amond(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amond(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ppt_x"/>
                                          </p:val>
                                        </p:tav>
                                        <p:tav tm="100000">
                                          <p:val>
                                            <p:strVal val="#ppt_x"/>
                                          </p:val>
                                        </p:tav>
                                      </p:tavLst>
                                    </p:anim>
                                    <p:anim calcmode="lin" valueType="num">
                                      <p:cBhvr additive="base">
                                        <p:cTn id="41"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ppt_x"/>
                                          </p:val>
                                        </p:tav>
                                        <p:tav tm="100000">
                                          <p:val>
                                            <p:strVal val="#ppt_x"/>
                                          </p:val>
                                        </p:tav>
                                      </p:tavLst>
                                    </p:anim>
                                    <p:anim calcmode="lin" valueType="num">
                                      <p:cBhvr additive="base">
                                        <p:cTn id="4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amond(in)">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amond(in)">
                                      <p:cBhvr>
                                        <p:cTn id="5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4BB993-FE10-42FD-ACEB-7B3C4AC95867}"/>
              </a:ext>
            </a:extLst>
          </p:cNvPr>
          <p:cNvSpPr/>
          <p:nvPr/>
        </p:nvSpPr>
        <p:spPr>
          <a:xfrm>
            <a:off x="5206024" y="2222016"/>
            <a:ext cx="6313313" cy="1096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a:extLst>
              <a:ext uri="{FF2B5EF4-FFF2-40B4-BE49-F238E27FC236}">
                <a16:creationId xmlns:a16="http://schemas.microsoft.com/office/drawing/2014/main" id="{F0971BED-CA7A-4E4C-A0D9-D956C8621C54}"/>
              </a:ext>
            </a:extLst>
          </p:cNvPr>
          <p:cNvSpPr/>
          <p:nvPr/>
        </p:nvSpPr>
        <p:spPr>
          <a:xfrm>
            <a:off x="7138231" y="5065543"/>
            <a:ext cx="2051420" cy="825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b="1" dirty="0"/>
              <a:t>SENI</a:t>
            </a:r>
          </a:p>
        </p:txBody>
      </p:sp>
      <p:sp>
        <p:nvSpPr>
          <p:cNvPr id="6" name="Down Arrow Callout 5">
            <a:extLst>
              <a:ext uri="{FF2B5EF4-FFF2-40B4-BE49-F238E27FC236}">
                <a16:creationId xmlns:a16="http://schemas.microsoft.com/office/drawing/2014/main" id="{1F426C71-ABFE-4231-A7BC-E633628D8E6C}"/>
              </a:ext>
            </a:extLst>
          </p:cNvPr>
          <p:cNvSpPr/>
          <p:nvPr/>
        </p:nvSpPr>
        <p:spPr>
          <a:xfrm>
            <a:off x="6707730" y="1476567"/>
            <a:ext cx="3037858" cy="3744913"/>
          </a:xfrm>
          <a:prstGeom prst="downArrowCallout">
            <a:avLst>
              <a:gd name="adj1" fmla="val 3461"/>
              <a:gd name="adj2" fmla="val 9407"/>
              <a:gd name="adj3" fmla="val 11960"/>
              <a:gd name="adj4" fmla="val 24732"/>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800" b="1" dirty="0"/>
              <a:t>FILSAFAT</a:t>
            </a:r>
            <a:endParaRPr lang="en-US" sz="2800" b="1" dirty="0"/>
          </a:p>
          <a:p>
            <a:pPr algn="ctr">
              <a:defRPr/>
            </a:pPr>
            <a:r>
              <a:rPr lang="id-ID" sz="2000" dirty="0"/>
              <a:t>(</a:t>
            </a:r>
            <a:r>
              <a:rPr lang="en-US" sz="2000" dirty="0" err="1"/>
              <a:t>sebagai</a:t>
            </a:r>
            <a:r>
              <a:rPr lang="en-US" sz="2000" dirty="0"/>
              <a:t> </a:t>
            </a:r>
            <a:r>
              <a:rPr lang="id-ID" sz="2000" dirty="0"/>
              <a:t>pandangan hidup)</a:t>
            </a:r>
          </a:p>
        </p:txBody>
      </p:sp>
      <p:sp>
        <p:nvSpPr>
          <p:cNvPr id="7" name="Rectangle 6">
            <a:extLst>
              <a:ext uri="{FF2B5EF4-FFF2-40B4-BE49-F238E27FC236}">
                <a16:creationId xmlns:a16="http://schemas.microsoft.com/office/drawing/2014/main" id="{E18B92E1-EF60-403B-947C-316059EC115C}"/>
              </a:ext>
            </a:extLst>
          </p:cNvPr>
          <p:cNvSpPr/>
          <p:nvPr/>
        </p:nvSpPr>
        <p:spPr>
          <a:xfrm>
            <a:off x="5439322" y="2617618"/>
            <a:ext cx="1318461" cy="3403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t>Alam</a:t>
            </a:r>
            <a:r>
              <a:rPr lang="id-ID" sz="2400" b="1" dirty="0"/>
              <a:t> </a:t>
            </a:r>
          </a:p>
        </p:txBody>
      </p:sp>
      <p:sp>
        <p:nvSpPr>
          <p:cNvPr id="8" name="Rectangle 7">
            <a:extLst>
              <a:ext uri="{FF2B5EF4-FFF2-40B4-BE49-F238E27FC236}">
                <a16:creationId xmlns:a16="http://schemas.microsoft.com/office/drawing/2014/main" id="{E3FC13F1-A728-4CF8-9ACB-35AC9373A208}"/>
              </a:ext>
            </a:extLst>
          </p:cNvPr>
          <p:cNvSpPr/>
          <p:nvPr/>
        </p:nvSpPr>
        <p:spPr>
          <a:xfrm>
            <a:off x="7312572" y="2577457"/>
            <a:ext cx="1828174" cy="3805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t>Pranata Sosial</a:t>
            </a:r>
          </a:p>
        </p:txBody>
      </p:sp>
      <p:sp>
        <p:nvSpPr>
          <p:cNvPr id="9" name="Rectangle 8">
            <a:extLst>
              <a:ext uri="{FF2B5EF4-FFF2-40B4-BE49-F238E27FC236}">
                <a16:creationId xmlns:a16="http://schemas.microsoft.com/office/drawing/2014/main" id="{4B56AE92-2C07-4113-9BC6-CD584DDF0401}"/>
              </a:ext>
            </a:extLst>
          </p:cNvPr>
          <p:cNvSpPr/>
          <p:nvPr/>
        </p:nvSpPr>
        <p:spPr>
          <a:xfrm>
            <a:off x="9544597" y="2617618"/>
            <a:ext cx="1756737" cy="3403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t>Sistem Nilai</a:t>
            </a:r>
          </a:p>
        </p:txBody>
      </p:sp>
      <p:sp>
        <p:nvSpPr>
          <p:cNvPr id="11" name="Rectangle 10">
            <a:extLst>
              <a:ext uri="{FF2B5EF4-FFF2-40B4-BE49-F238E27FC236}">
                <a16:creationId xmlns:a16="http://schemas.microsoft.com/office/drawing/2014/main" id="{919BBEE8-0936-4617-ACC8-84C666E4A87C}"/>
              </a:ext>
            </a:extLst>
          </p:cNvPr>
          <p:cNvSpPr/>
          <p:nvPr/>
        </p:nvSpPr>
        <p:spPr>
          <a:xfrm>
            <a:off x="7384010" y="4417843"/>
            <a:ext cx="1756736" cy="340360"/>
          </a:xfrm>
          <a:prstGeom prst="rect">
            <a:avLst/>
          </a:prstGeom>
          <a:solidFill>
            <a:srgbClr val="FF0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b="1" dirty="0"/>
              <a:t>BUDAYA</a:t>
            </a:r>
          </a:p>
        </p:txBody>
      </p:sp>
      <p:sp>
        <p:nvSpPr>
          <p:cNvPr id="12" name="Rectangle 11">
            <a:extLst>
              <a:ext uri="{FF2B5EF4-FFF2-40B4-BE49-F238E27FC236}">
                <a16:creationId xmlns:a16="http://schemas.microsoft.com/office/drawing/2014/main" id="{5B18F5F6-7822-4A42-A53C-11980E0AD524}"/>
              </a:ext>
            </a:extLst>
          </p:cNvPr>
          <p:cNvSpPr/>
          <p:nvPr/>
        </p:nvSpPr>
        <p:spPr>
          <a:xfrm>
            <a:off x="7384010" y="3770143"/>
            <a:ext cx="1756736" cy="340360"/>
          </a:xfrm>
          <a:prstGeom prst="rect">
            <a:avLst/>
          </a:prstGeom>
          <a:solidFill>
            <a:srgbClr val="FFC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rPr>
              <a:t>Pengetahuan</a:t>
            </a:r>
            <a:r>
              <a:rPr lang="id-ID" sz="2400" b="1" dirty="0">
                <a:solidFill>
                  <a:schemeClr val="tx1"/>
                </a:solidFill>
              </a:rPr>
              <a:t> </a:t>
            </a:r>
          </a:p>
        </p:txBody>
      </p:sp>
      <p:sp>
        <p:nvSpPr>
          <p:cNvPr id="13" name="TextBox 2">
            <a:extLst>
              <a:ext uri="{FF2B5EF4-FFF2-40B4-BE49-F238E27FC236}">
                <a16:creationId xmlns:a16="http://schemas.microsoft.com/office/drawing/2014/main" id="{BB41F500-12AD-4793-81E8-C3FCA9C50522}"/>
              </a:ext>
            </a:extLst>
          </p:cNvPr>
          <p:cNvSpPr txBox="1">
            <a:spLocks noChangeArrowheads="1"/>
          </p:cNvSpPr>
          <p:nvPr/>
        </p:nvSpPr>
        <p:spPr bwMode="auto">
          <a:xfrm>
            <a:off x="1151044" y="1576884"/>
            <a:ext cx="330110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en-US" sz="2000" b="1" u="sng" dirty="0"/>
              <a:t>Al Farabi </a:t>
            </a:r>
            <a:r>
              <a:rPr lang="id-ID" altLang="en-US" sz="2000" dirty="0"/>
              <a:t>(wafat 950 M) filsuf muslim terbesar sebelum Ibn Sina menyatakan filsafat adalah ilmu pengetahuan tentang alam yang maujud dan bertujuan  menyelidiki hakekatnya yang sebenarnya.</a:t>
            </a:r>
          </a:p>
        </p:txBody>
      </p:sp>
    </p:spTree>
    <p:extLst>
      <p:ext uri="{BB962C8B-B14F-4D97-AF65-F5344CB8AC3E}">
        <p14:creationId xmlns:p14="http://schemas.microsoft.com/office/powerpoint/2010/main" val="32255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a:extLst>
              <a:ext uri="{FF2B5EF4-FFF2-40B4-BE49-F238E27FC236}">
                <a16:creationId xmlns:a16="http://schemas.microsoft.com/office/drawing/2014/main" id="{F3C668D6-9EC0-4DD7-9F10-5A903727D0DA}"/>
              </a:ext>
            </a:extLst>
          </p:cNvPr>
          <p:cNvSpPr>
            <a:spLocks noGrp="1"/>
          </p:cNvSpPr>
          <p:nvPr>
            <p:ph type="title"/>
          </p:nvPr>
        </p:nvSpPr>
        <p:spPr>
          <a:xfrm>
            <a:off x="1705356" y="1362456"/>
            <a:ext cx="2336292" cy="419672"/>
          </a:xfrm>
        </p:spPr>
        <p:txBody>
          <a:bodyPr>
            <a:noAutofit/>
          </a:bodyPr>
          <a:lstStyle/>
          <a:p>
            <a:pPr eaLnBrk="1" hangingPunct="1"/>
            <a:r>
              <a:rPr lang="en-US" altLang="en-US" sz="2400" b="1" dirty="0">
                <a:solidFill>
                  <a:srgbClr val="FF0000"/>
                </a:solidFill>
                <a:latin typeface="+mn-lt"/>
              </a:rPr>
              <a:t>Harold Titus</a:t>
            </a:r>
          </a:p>
        </p:txBody>
      </p:sp>
      <p:sp>
        <p:nvSpPr>
          <p:cNvPr id="37893" name="Content Placeholder 2">
            <a:extLst>
              <a:ext uri="{FF2B5EF4-FFF2-40B4-BE49-F238E27FC236}">
                <a16:creationId xmlns:a16="http://schemas.microsoft.com/office/drawing/2014/main" id="{7A58AFD5-88E5-46B9-99C6-DBF6CAC7F4CB}"/>
              </a:ext>
            </a:extLst>
          </p:cNvPr>
          <p:cNvSpPr>
            <a:spLocks noGrp="1"/>
          </p:cNvSpPr>
          <p:nvPr>
            <p:ph idx="1"/>
          </p:nvPr>
        </p:nvSpPr>
        <p:spPr>
          <a:xfrm>
            <a:off x="1705356" y="1782128"/>
            <a:ext cx="7530084" cy="1722247"/>
          </a:xfrm>
        </p:spPr>
        <p:txBody>
          <a:bodyPr>
            <a:normAutofit/>
          </a:bodyPr>
          <a:lstStyle/>
          <a:p>
            <a:pPr eaLnBrk="1" hangingPunct="1"/>
            <a:r>
              <a:rPr lang="en-US" altLang="en-US" sz="2000" dirty="0" err="1"/>
              <a:t>Filsafat</a:t>
            </a:r>
            <a:r>
              <a:rPr lang="en-US" altLang="en-US" sz="2000" dirty="0"/>
              <a:t> </a:t>
            </a:r>
            <a:r>
              <a:rPr lang="en-US" altLang="en-US" sz="2000" dirty="0" err="1"/>
              <a:t>adalah</a:t>
            </a:r>
            <a:r>
              <a:rPr lang="en-US" altLang="en-US" sz="2000" dirty="0"/>
              <a:t> </a:t>
            </a:r>
            <a:r>
              <a:rPr lang="en-US" altLang="en-US" sz="2000" dirty="0" err="1"/>
              <a:t>suatu</a:t>
            </a:r>
            <a:r>
              <a:rPr lang="en-US" altLang="en-US" sz="2000" dirty="0"/>
              <a:t> </a:t>
            </a:r>
            <a:r>
              <a:rPr lang="en-US" altLang="en-US" sz="2000" dirty="0" err="1"/>
              <a:t>sikap</a:t>
            </a:r>
            <a:r>
              <a:rPr lang="en-US" altLang="en-US" sz="2000" dirty="0"/>
              <a:t> </a:t>
            </a:r>
            <a:r>
              <a:rPr lang="en-US" altLang="en-US" sz="2000" dirty="0" err="1"/>
              <a:t>tentang</a:t>
            </a:r>
            <a:r>
              <a:rPr lang="en-US" altLang="en-US" sz="2000" dirty="0"/>
              <a:t> </a:t>
            </a:r>
            <a:r>
              <a:rPr lang="en-US" altLang="en-US" sz="2000" dirty="0" err="1"/>
              <a:t>hidup</a:t>
            </a:r>
            <a:r>
              <a:rPr lang="en-US" altLang="en-US" sz="2000" dirty="0"/>
              <a:t> dan </a:t>
            </a:r>
            <a:r>
              <a:rPr lang="en-US" altLang="en-US" sz="2000" dirty="0" err="1"/>
              <a:t>alam</a:t>
            </a:r>
            <a:r>
              <a:rPr lang="en-US" altLang="en-US" sz="2000" dirty="0"/>
              <a:t> </a:t>
            </a:r>
            <a:r>
              <a:rPr lang="en-US" altLang="en-US" sz="2000" dirty="0" err="1"/>
              <a:t>semesta</a:t>
            </a:r>
            <a:endParaRPr lang="en-US" altLang="en-US" sz="2000" dirty="0"/>
          </a:p>
          <a:p>
            <a:pPr eaLnBrk="1" hangingPunct="1"/>
            <a:r>
              <a:rPr lang="en-US" altLang="en-US" sz="2000" dirty="0" err="1"/>
              <a:t>Filsafat</a:t>
            </a:r>
            <a:r>
              <a:rPr lang="en-US" altLang="en-US" sz="2000" dirty="0"/>
              <a:t> </a:t>
            </a:r>
            <a:r>
              <a:rPr lang="en-US" altLang="en-US" sz="2000" dirty="0" err="1"/>
              <a:t>adalah</a:t>
            </a:r>
            <a:r>
              <a:rPr lang="en-US" altLang="en-US" sz="2000" dirty="0"/>
              <a:t> </a:t>
            </a:r>
            <a:r>
              <a:rPr lang="en-US" altLang="en-US" sz="2000" dirty="0" err="1"/>
              <a:t>metode</a:t>
            </a:r>
            <a:r>
              <a:rPr lang="en-US" altLang="en-US" sz="2000" dirty="0"/>
              <a:t> </a:t>
            </a:r>
            <a:r>
              <a:rPr lang="en-US" altLang="en-US" sz="2000" dirty="0" err="1"/>
              <a:t>berpikir</a:t>
            </a:r>
            <a:r>
              <a:rPr lang="en-US" altLang="en-US" sz="2000" dirty="0"/>
              <a:t> </a:t>
            </a:r>
            <a:r>
              <a:rPr lang="en-US" altLang="en-US" sz="2000" dirty="0" err="1"/>
              <a:t>reflektif</a:t>
            </a:r>
            <a:r>
              <a:rPr lang="en-US" altLang="en-US" sz="2000" dirty="0"/>
              <a:t>, dan p</a:t>
            </a:r>
            <a:r>
              <a:rPr lang="id-ID" altLang="en-US" sz="2000" dirty="0"/>
              <a:t>e</a:t>
            </a:r>
            <a:r>
              <a:rPr lang="en-US" altLang="en-US" sz="2000" dirty="0" err="1"/>
              <a:t>nelitian</a:t>
            </a:r>
            <a:r>
              <a:rPr lang="en-US" altLang="en-US" sz="2000" dirty="0"/>
              <a:t>, </a:t>
            </a:r>
            <a:r>
              <a:rPr lang="en-US" altLang="en-US" sz="2000" dirty="0" err="1"/>
              <a:t>penalaran</a:t>
            </a:r>
            <a:endParaRPr lang="en-US" altLang="en-US" sz="2000" dirty="0"/>
          </a:p>
          <a:p>
            <a:pPr eaLnBrk="1" hangingPunct="1"/>
            <a:r>
              <a:rPr lang="en-US" altLang="en-US" sz="2000" dirty="0" err="1"/>
              <a:t>Filsafat</a:t>
            </a:r>
            <a:r>
              <a:rPr lang="en-US" altLang="en-US" sz="2000" dirty="0"/>
              <a:t> </a:t>
            </a:r>
            <a:r>
              <a:rPr lang="en-US" altLang="en-US" sz="2000" dirty="0" err="1"/>
              <a:t>adalah</a:t>
            </a:r>
            <a:r>
              <a:rPr lang="en-US" altLang="en-US" sz="2000" dirty="0"/>
              <a:t> </a:t>
            </a:r>
            <a:r>
              <a:rPr lang="en-US" altLang="en-US" sz="2000" dirty="0" err="1"/>
              <a:t>suatu</a:t>
            </a:r>
            <a:r>
              <a:rPr lang="en-US" altLang="en-US" sz="2000" dirty="0"/>
              <a:t> </a:t>
            </a:r>
            <a:r>
              <a:rPr lang="en-US" altLang="en-US" sz="2000" dirty="0" err="1"/>
              <a:t>perangkat</a:t>
            </a:r>
            <a:r>
              <a:rPr lang="en-US" altLang="en-US" sz="2000" dirty="0"/>
              <a:t> </a:t>
            </a:r>
            <a:r>
              <a:rPr lang="en-US" altLang="en-US" sz="2000" dirty="0" err="1"/>
              <a:t>masalah-masalah</a:t>
            </a:r>
            <a:endParaRPr lang="en-US" altLang="en-US" sz="2000" dirty="0"/>
          </a:p>
          <a:p>
            <a:pPr eaLnBrk="1" hangingPunct="1"/>
            <a:r>
              <a:rPr lang="en-US" altLang="en-US" sz="2000" dirty="0" err="1"/>
              <a:t>Filsafat</a:t>
            </a:r>
            <a:r>
              <a:rPr lang="en-US" altLang="en-US" sz="2000" dirty="0"/>
              <a:t> </a:t>
            </a:r>
            <a:r>
              <a:rPr lang="en-US" altLang="en-US" sz="2000" dirty="0" err="1"/>
              <a:t>adalah</a:t>
            </a:r>
            <a:r>
              <a:rPr lang="en-US" altLang="en-US" sz="2000" dirty="0"/>
              <a:t> </a:t>
            </a:r>
            <a:r>
              <a:rPr lang="en-US" altLang="en-US" sz="2000" dirty="0" err="1"/>
              <a:t>seperangkat</a:t>
            </a:r>
            <a:r>
              <a:rPr lang="en-US" altLang="en-US" sz="2000" dirty="0"/>
              <a:t> </a:t>
            </a:r>
            <a:r>
              <a:rPr lang="en-US" altLang="en-US" sz="2000" dirty="0" err="1"/>
              <a:t>teori</a:t>
            </a:r>
            <a:r>
              <a:rPr lang="en-US" altLang="en-US" sz="2000" dirty="0"/>
              <a:t> dan </a:t>
            </a:r>
            <a:r>
              <a:rPr lang="en-US" altLang="en-US" sz="2000" dirty="0" err="1"/>
              <a:t>sistem</a:t>
            </a:r>
            <a:r>
              <a:rPr lang="en-US" altLang="en-US" sz="2000" dirty="0"/>
              <a:t> </a:t>
            </a:r>
            <a:r>
              <a:rPr lang="en-US" altLang="en-US" sz="2000" dirty="0" err="1"/>
              <a:t>berpikir</a:t>
            </a:r>
            <a:endParaRPr lang="en-US" altLang="en-US" sz="2000" dirty="0"/>
          </a:p>
        </p:txBody>
      </p:sp>
      <p:sp>
        <p:nvSpPr>
          <p:cNvPr id="2" name="Rectangle 1">
            <a:extLst>
              <a:ext uri="{FF2B5EF4-FFF2-40B4-BE49-F238E27FC236}">
                <a16:creationId xmlns:a16="http://schemas.microsoft.com/office/drawing/2014/main" id="{1C6D1844-5D36-4546-8397-318D03F34417}"/>
              </a:ext>
            </a:extLst>
          </p:cNvPr>
          <p:cNvSpPr/>
          <p:nvPr/>
        </p:nvSpPr>
        <p:spPr>
          <a:xfrm>
            <a:off x="1705356" y="3504375"/>
            <a:ext cx="9413748" cy="1938992"/>
          </a:xfrm>
          <a:prstGeom prst="rect">
            <a:avLst/>
          </a:prstGeom>
        </p:spPr>
        <p:txBody>
          <a:bodyPr wrap="square">
            <a:spAutoFit/>
          </a:bodyPr>
          <a:lstStyle/>
          <a:p>
            <a:pPr>
              <a:spcBef>
                <a:spcPct val="0"/>
              </a:spcBef>
            </a:pPr>
            <a:r>
              <a:rPr lang="id-ID" altLang="en-US" sz="2000" dirty="0"/>
              <a:t>Filsafat adalah ilmu yang berusaha mencari sebab yang sedalam-dalamnya bagi segala sesuatu berdasarkan pikiran atau rasio. Filsafat adalah pandangan hidup seseorang atau sekelompok orang yang merupakan konsep dasar mengenai kehidupan yang dicita-citakan. Filsafat juga diartikan sebagai suatu sikap seseorang yang sadar dan dewasa dalam memikirkan segala sesuatu secara mendalam dan ingin melihat dari segi yang luas dan menyeluruh dengan segala hubungan.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a:extLst>
              <a:ext uri="{FF2B5EF4-FFF2-40B4-BE49-F238E27FC236}">
                <a16:creationId xmlns:a16="http://schemas.microsoft.com/office/drawing/2014/main" id="{E995DE6D-E279-46D3-9B1C-38BCBD017E9F}"/>
              </a:ext>
            </a:extLst>
          </p:cNvPr>
          <p:cNvSpPr>
            <a:spLocks noGrp="1"/>
          </p:cNvSpPr>
          <p:nvPr>
            <p:ph type="title"/>
          </p:nvPr>
        </p:nvSpPr>
        <p:spPr>
          <a:xfrm>
            <a:off x="1880616" y="913765"/>
            <a:ext cx="1648968" cy="485267"/>
          </a:xfrm>
          <a:solidFill>
            <a:schemeClr val="tx1"/>
          </a:solidFill>
        </p:spPr>
        <p:txBody>
          <a:bodyPr>
            <a:normAutofit/>
          </a:bodyPr>
          <a:lstStyle/>
          <a:p>
            <a:pPr eaLnBrk="1" hangingPunct="1"/>
            <a:r>
              <a:rPr lang="en-US" altLang="en-US" sz="2400" b="1" dirty="0">
                <a:solidFill>
                  <a:srgbClr val="FF0000"/>
                </a:solidFill>
                <a:latin typeface="+mn-lt"/>
              </a:rPr>
              <a:t>Arti </a:t>
            </a:r>
            <a:r>
              <a:rPr lang="en-US" altLang="en-US" sz="2400" b="1" dirty="0" err="1">
                <a:solidFill>
                  <a:srgbClr val="FF0000"/>
                </a:solidFill>
                <a:latin typeface="+mn-lt"/>
              </a:rPr>
              <a:t>filsafat</a:t>
            </a:r>
            <a:endParaRPr lang="en-US" altLang="en-US" sz="2400" b="1" dirty="0">
              <a:solidFill>
                <a:srgbClr val="FF0000"/>
              </a:solidFill>
              <a:latin typeface="+mn-lt"/>
            </a:endParaRPr>
          </a:p>
        </p:txBody>
      </p:sp>
      <p:sp>
        <p:nvSpPr>
          <p:cNvPr id="39941" name="Content Placeholder 2">
            <a:extLst>
              <a:ext uri="{FF2B5EF4-FFF2-40B4-BE49-F238E27FC236}">
                <a16:creationId xmlns:a16="http://schemas.microsoft.com/office/drawing/2014/main" id="{02463C7A-5740-4742-9AF7-B52114A4428B}"/>
              </a:ext>
            </a:extLst>
          </p:cNvPr>
          <p:cNvSpPr>
            <a:spLocks noGrp="1"/>
          </p:cNvSpPr>
          <p:nvPr>
            <p:ph idx="1"/>
          </p:nvPr>
        </p:nvSpPr>
        <p:spPr>
          <a:xfrm>
            <a:off x="1880616" y="1508030"/>
            <a:ext cx="8680704" cy="1887347"/>
          </a:xfrm>
        </p:spPr>
        <p:txBody>
          <a:bodyPr>
            <a:normAutofit/>
          </a:bodyPr>
          <a:lstStyle/>
          <a:p>
            <a:pPr eaLnBrk="1" hangingPunct="1"/>
            <a:r>
              <a:rPr lang="en-US" altLang="en-US" sz="2000" dirty="0" err="1"/>
              <a:t>Berpikir</a:t>
            </a:r>
            <a:r>
              <a:rPr lang="en-US" altLang="en-US" sz="2000" dirty="0"/>
              <a:t> </a:t>
            </a:r>
            <a:r>
              <a:rPr lang="en-US" altLang="en-US" sz="2000" dirty="0" err="1"/>
              <a:t>kritis</a:t>
            </a:r>
            <a:r>
              <a:rPr lang="en-US" altLang="en-US" sz="2000" dirty="0"/>
              <a:t> dan r</a:t>
            </a:r>
            <a:r>
              <a:rPr lang="id-ID" altLang="en-US" sz="2000" dirty="0"/>
              <a:t>ef</a:t>
            </a:r>
            <a:r>
              <a:rPr lang="en-US" altLang="en-US" sz="2000" dirty="0" err="1"/>
              <a:t>lektif</a:t>
            </a:r>
            <a:r>
              <a:rPr lang="en-US" altLang="en-US" sz="2000" dirty="0"/>
              <a:t> </a:t>
            </a:r>
            <a:r>
              <a:rPr lang="en-US" altLang="en-US" sz="2000" i="1" dirty="0"/>
              <a:t>(reflective and critical thinking).</a:t>
            </a:r>
          </a:p>
          <a:p>
            <a:pPr eaLnBrk="1" hangingPunct="1"/>
            <a:r>
              <a:rPr lang="en-US" altLang="en-US" sz="2000" i="1" dirty="0" err="1"/>
              <a:t>Philosphy</a:t>
            </a:r>
            <a:r>
              <a:rPr lang="en-US" altLang="en-US" sz="2000" i="1" dirty="0"/>
              <a:t> mean’s one’s view of life of men, of ideas, and of values, in the sense everyone has a philosophy of life. (</a:t>
            </a:r>
            <a:r>
              <a:rPr lang="en-US" altLang="en-US" sz="2000" dirty="0"/>
              <a:t>Henderson, 1959:16)</a:t>
            </a:r>
          </a:p>
          <a:p>
            <a:pPr eaLnBrk="1" hangingPunct="1"/>
            <a:r>
              <a:rPr lang="en-US" altLang="en-US" sz="2000" i="1" dirty="0" err="1"/>
              <a:t>Philosphy</a:t>
            </a:r>
            <a:r>
              <a:rPr lang="en-US" altLang="en-US" sz="2000" i="1" dirty="0"/>
              <a:t> mean’s the </a:t>
            </a:r>
            <a:r>
              <a:rPr lang="en-US" altLang="en-US" sz="2000" i="1" dirty="0" err="1"/>
              <a:t>attemp</a:t>
            </a:r>
            <a:r>
              <a:rPr lang="id-ID" altLang="en-US" sz="2000" i="1" dirty="0"/>
              <a:t>t</a:t>
            </a:r>
            <a:r>
              <a:rPr lang="en-US" altLang="en-US" sz="2000" i="1" dirty="0"/>
              <a:t> to conceive and present inclusive and systematic of view universe and man’s in it. </a:t>
            </a:r>
            <a:r>
              <a:rPr lang="en-US" altLang="en-US" sz="2000" dirty="0"/>
              <a:t>(lock-</a:t>
            </a:r>
            <a:r>
              <a:rPr lang="en-US" altLang="en-US" sz="2000" dirty="0" err="1"/>
              <a:t>cit</a:t>
            </a:r>
            <a:r>
              <a:rPr lang="en-US" altLang="en-US" sz="2000" dirty="0"/>
              <a:t>, 1959: 16)</a:t>
            </a:r>
          </a:p>
          <a:p>
            <a:pPr eaLnBrk="1" hangingPunct="1">
              <a:buFont typeface="Arial" panose="020B0604020202020204" pitchFamily="34" charset="0"/>
              <a:buNone/>
            </a:pPr>
            <a:endParaRPr lang="en-US" altLang="en-US" sz="2000" dirty="0"/>
          </a:p>
        </p:txBody>
      </p:sp>
      <p:sp>
        <p:nvSpPr>
          <p:cNvPr id="6" name="TextBox 1">
            <a:extLst>
              <a:ext uri="{FF2B5EF4-FFF2-40B4-BE49-F238E27FC236}">
                <a16:creationId xmlns:a16="http://schemas.microsoft.com/office/drawing/2014/main" id="{A9783C46-06D0-4412-B7B8-D89F27A05948}"/>
              </a:ext>
            </a:extLst>
          </p:cNvPr>
          <p:cNvSpPr txBox="1">
            <a:spLocks noChangeArrowheads="1"/>
          </p:cNvSpPr>
          <p:nvPr/>
        </p:nvSpPr>
        <p:spPr bwMode="auto">
          <a:xfrm>
            <a:off x="1880616" y="4072697"/>
            <a:ext cx="62642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rabicPeriod"/>
            </a:pPr>
            <a:r>
              <a:rPr lang="id-ID" altLang="en-US" sz="2000" dirty="0"/>
              <a:t> </a:t>
            </a:r>
            <a:r>
              <a:rPr lang="id-ID" altLang="en-US" sz="2000" i="1" dirty="0"/>
              <a:t>Critical thinking – reflective thinking</a:t>
            </a:r>
          </a:p>
          <a:p>
            <a:pPr eaLnBrk="1" hangingPunct="1">
              <a:spcBef>
                <a:spcPct val="0"/>
              </a:spcBef>
              <a:buFont typeface="Calibri" panose="020F0502020204030204" pitchFamily="34" charset="0"/>
              <a:buAutoNum type="arabicPeriod"/>
            </a:pPr>
            <a:r>
              <a:rPr lang="id-ID" altLang="en-US" sz="2000" dirty="0"/>
              <a:t> </a:t>
            </a:r>
            <a:r>
              <a:rPr lang="id-ID" altLang="en-US" sz="2000" i="1" dirty="0"/>
              <a:t>V</a:t>
            </a:r>
            <a:r>
              <a:rPr lang="en-US" altLang="en-US" sz="2000" i="1" dirty="0" err="1"/>
              <a:t>iew</a:t>
            </a:r>
            <a:r>
              <a:rPr lang="en-US" altLang="en-US" sz="2000" i="1" dirty="0"/>
              <a:t> of life, of ideas, and of values</a:t>
            </a:r>
            <a:r>
              <a:rPr lang="id-ID" altLang="en-US" sz="2000" i="1" dirty="0"/>
              <a:t> </a:t>
            </a:r>
            <a:r>
              <a:rPr lang="en-US" altLang="en-US" sz="2000" i="1" dirty="0"/>
              <a:t>of men</a:t>
            </a:r>
            <a:endParaRPr lang="id-ID" altLang="en-US" sz="2000" i="1" dirty="0"/>
          </a:p>
          <a:p>
            <a:pPr eaLnBrk="1" hangingPunct="1">
              <a:spcBef>
                <a:spcPct val="0"/>
              </a:spcBef>
              <a:buFont typeface="Calibri" panose="020F0502020204030204" pitchFamily="34" charset="0"/>
              <a:buAutoNum type="arabicPeriod"/>
            </a:pPr>
            <a:r>
              <a:rPr lang="id-ID" altLang="en-US" sz="2000" i="1" dirty="0"/>
              <a:t> S</a:t>
            </a:r>
            <a:r>
              <a:rPr lang="en-US" altLang="en-US" sz="2000" i="1" dirty="0" err="1"/>
              <a:t>ystematic</a:t>
            </a:r>
            <a:r>
              <a:rPr lang="en-US" altLang="en-US" sz="2000" i="1" dirty="0"/>
              <a:t> of view universe</a:t>
            </a:r>
            <a:endParaRPr lang="id-ID" altLang="en-US" sz="2000" i="1" dirty="0"/>
          </a:p>
          <a:p>
            <a:pPr eaLnBrk="1" hangingPunct="1">
              <a:spcBef>
                <a:spcPct val="0"/>
              </a:spcBef>
              <a:buFont typeface="Calibri" panose="020F0502020204030204" pitchFamily="34" charset="0"/>
              <a:buAutoNum type="arabicPeriod"/>
            </a:pPr>
            <a:r>
              <a:rPr lang="id-ID" altLang="en-US" sz="2000" i="1" dirty="0"/>
              <a:t>Conceptional </a:t>
            </a:r>
          </a:p>
          <a:p>
            <a:pPr eaLnBrk="1" hangingPunct="1">
              <a:spcBef>
                <a:spcPct val="0"/>
              </a:spcBef>
              <a:buFont typeface="Calibri" panose="020F0502020204030204" pitchFamily="34" charset="0"/>
              <a:buAutoNum type="arabicPeriod"/>
            </a:pPr>
            <a:r>
              <a:rPr lang="id-ID" altLang="en-US" sz="2000" i="1" dirty="0"/>
              <a:t>Coherence </a:t>
            </a:r>
          </a:p>
          <a:p>
            <a:pPr eaLnBrk="1" hangingPunct="1">
              <a:spcBef>
                <a:spcPct val="0"/>
              </a:spcBef>
              <a:buFont typeface="Calibri" panose="020F0502020204030204" pitchFamily="34" charset="0"/>
              <a:buAutoNum type="arabicPeriod"/>
            </a:pPr>
            <a:r>
              <a:rPr lang="id-ID" altLang="en-US" sz="2000" i="1" dirty="0"/>
              <a:t> Rationale </a:t>
            </a:r>
          </a:p>
          <a:p>
            <a:pPr eaLnBrk="1" hangingPunct="1">
              <a:spcBef>
                <a:spcPct val="0"/>
              </a:spcBef>
              <a:buFont typeface="Calibri" panose="020F0502020204030204" pitchFamily="34" charset="0"/>
              <a:buAutoNum type="arabicPeriod"/>
            </a:pPr>
            <a:r>
              <a:rPr lang="id-ID" altLang="en-US" sz="2000" i="1" dirty="0"/>
              <a:t> Abstract </a:t>
            </a:r>
          </a:p>
          <a:p>
            <a:pPr eaLnBrk="1" hangingPunct="1">
              <a:spcBef>
                <a:spcPct val="0"/>
              </a:spcBef>
              <a:buFont typeface="Calibri" panose="020F0502020204030204" pitchFamily="34" charset="0"/>
              <a:buAutoNum type="arabicPeriod"/>
            </a:pPr>
            <a:endParaRPr lang="id-ID" altLang="en-US" sz="2000" dirty="0"/>
          </a:p>
        </p:txBody>
      </p:sp>
      <p:sp>
        <p:nvSpPr>
          <p:cNvPr id="7" name="TextBox 2">
            <a:extLst>
              <a:ext uri="{FF2B5EF4-FFF2-40B4-BE49-F238E27FC236}">
                <a16:creationId xmlns:a16="http://schemas.microsoft.com/office/drawing/2014/main" id="{FA517E36-7930-4910-AE73-A296995F9225}"/>
              </a:ext>
            </a:extLst>
          </p:cNvPr>
          <p:cNvSpPr txBox="1">
            <a:spLocks noChangeArrowheads="1"/>
          </p:cNvSpPr>
          <p:nvPr/>
        </p:nvSpPr>
        <p:spPr bwMode="auto">
          <a:xfrm>
            <a:off x="1880616" y="3559969"/>
            <a:ext cx="2261616" cy="400110"/>
          </a:xfrm>
          <a:prstGeom prst="rect">
            <a:avLst/>
          </a:prstGeom>
          <a:solidFill>
            <a:schemeClr val="tx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d-ID" altLang="en-US" sz="2000" b="1" dirty="0">
                <a:solidFill>
                  <a:srgbClr val="FF0000"/>
                </a:solidFill>
              </a:rPr>
              <a:t>INTISARI FILSAFAT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A222DB-DBDD-4BF3-AA28-16828E061F09}"/>
              </a:ext>
            </a:extLst>
          </p:cNvPr>
          <p:cNvSpPr/>
          <p:nvPr/>
        </p:nvSpPr>
        <p:spPr>
          <a:xfrm>
            <a:off x="0" y="0"/>
            <a:ext cx="12192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a:extLst>
              <a:ext uri="{FF2B5EF4-FFF2-40B4-BE49-F238E27FC236}">
                <a16:creationId xmlns:a16="http://schemas.microsoft.com/office/drawing/2014/main" id="{3170C245-ECC2-45B3-9E38-A69CA09F5369}"/>
              </a:ext>
            </a:extLst>
          </p:cNvPr>
          <p:cNvSpPr txBox="1"/>
          <p:nvPr/>
        </p:nvSpPr>
        <p:spPr>
          <a:xfrm>
            <a:off x="997776" y="1161854"/>
            <a:ext cx="10514520" cy="3093154"/>
          </a:xfrm>
          <a:prstGeom prst="rect">
            <a:avLst/>
          </a:prstGeom>
          <a:noFill/>
        </p:spPr>
        <p:txBody>
          <a:bodyPr wrap="square">
            <a:spAutoFit/>
          </a:bodyPr>
          <a:lstStyle/>
          <a:p>
            <a:pPr marL="457200" indent="-457200">
              <a:spcBef>
                <a:spcPts val="600"/>
              </a:spcBef>
              <a:buFont typeface="+mj-lt"/>
              <a:buAutoNum type="arabicPeriod"/>
              <a:defRPr/>
            </a:pPr>
            <a:r>
              <a:rPr lang="en-US" sz="2000" dirty="0" err="1">
                <a:solidFill>
                  <a:schemeClr val="bg2"/>
                </a:solidFill>
                <a:latin typeface="Calibri" panose="020F0502020204030204" pitchFamily="34" charset="0"/>
                <a:cs typeface="Calibri" panose="020F0502020204030204" pitchFamily="34" charset="0"/>
              </a:rPr>
              <a:t>Pemikiran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kefilsafatan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harus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bersifat</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sistematis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dalam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arti</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dalam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berpikirnya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logis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dan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rasional</a:t>
            </a:r>
            <a:r>
              <a:rPr lang="en-US" sz="2000" dirty="0">
                <a:solidFill>
                  <a:schemeClr val="bg2"/>
                </a:solidFill>
                <a:latin typeface="Calibri" panose="020F0502020204030204" pitchFamily="34" charset="0"/>
                <a:cs typeface="Calibri" panose="020F0502020204030204" pitchFamily="34" charset="0"/>
              </a:rPr>
              <a:t> tent </a:t>
            </a:r>
            <a:r>
              <a:rPr lang="en-US" sz="2000" dirty="0" err="1">
                <a:solidFill>
                  <a:schemeClr val="bg2"/>
                </a:solidFill>
                <a:latin typeface="Calibri" panose="020F0502020204030204" pitchFamily="34" charset="0"/>
                <a:cs typeface="Calibri" panose="020F0502020204030204" pitchFamily="34" charset="0"/>
              </a:rPr>
              <a:t>ang</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hakikat</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masalah</a:t>
            </a:r>
            <a:r>
              <a:rPr lang="en-US" sz="2000" dirty="0">
                <a:solidFill>
                  <a:schemeClr val="bg2"/>
                </a:solidFill>
                <a:latin typeface="Calibri" panose="020F0502020204030204" pitchFamily="34" charset="0"/>
                <a:cs typeface="Calibri" panose="020F0502020204030204" pitchFamily="34" charset="0"/>
              </a:rPr>
              <a:t> yang </a:t>
            </a:r>
            <a:r>
              <a:rPr lang="en-US" sz="2000" dirty="0" err="1">
                <a:solidFill>
                  <a:schemeClr val="bg2"/>
                </a:solidFill>
                <a:latin typeface="Calibri" panose="020F0502020204030204" pitchFamily="34" charset="0"/>
                <a:cs typeface="Calibri" panose="020F0502020204030204" pitchFamily="34" charset="0"/>
              </a:rPr>
              <a:t>dihadapi</a:t>
            </a:r>
            <a:r>
              <a:rPr lang="en-US" sz="2000" dirty="0">
                <a:solidFill>
                  <a:schemeClr val="bg2"/>
                </a:solidFill>
                <a:latin typeface="Calibri" panose="020F0502020204030204" pitchFamily="34" charset="0"/>
                <a:cs typeface="Calibri" panose="020F0502020204030204" pitchFamily="34" charset="0"/>
              </a:rPr>
              <a:t>; </a:t>
            </a:r>
          </a:p>
          <a:p>
            <a:pPr marL="457200" indent="-457200">
              <a:spcBef>
                <a:spcPts val="600"/>
              </a:spcBef>
              <a:buFont typeface="+mj-lt"/>
              <a:buAutoNum type="arabicPeriod"/>
              <a:defRPr/>
            </a:pPr>
            <a:r>
              <a:rPr lang="en-US" sz="2000" dirty="0" err="1">
                <a:solidFill>
                  <a:schemeClr val="bg2"/>
                </a:solidFill>
                <a:latin typeface="Calibri" panose="020F0502020204030204" pitchFamily="34" charset="0"/>
                <a:cs typeface="Calibri" panose="020F0502020204030204" pitchFamily="34" charset="0"/>
              </a:rPr>
              <a:t>Tinjauan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permasalahan</a:t>
            </a:r>
            <a:r>
              <a:rPr lang="en-US" sz="2000" dirty="0">
                <a:solidFill>
                  <a:schemeClr val="bg2"/>
                </a:solidFill>
                <a:latin typeface="Calibri" panose="020F0502020204030204" pitchFamily="34" charset="0"/>
                <a:cs typeface="Calibri" panose="020F0502020204030204" pitchFamily="34" charset="0"/>
              </a:rPr>
              <a:t> yang </a:t>
            </a:r>
            <a:r>
              <a:rPr lang="en-US" sz="2000" dirty="0" err="1">
                <a:solidFill>
                  <a:schemeClr val="bg2"/>
                </a:solidFill>
                <a:latin typeface="Calibri" panose="020F0502020204030204" pitchFamily="34" charset="0"/>
                <a:cs typeface="Calibri" panose="020F0502020204030204" pitchFamily="34" charset="0"/>
              </a:rPr>
              <a:t>dipikirkan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bersifat</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radikal</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artinya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menyangkut</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persoalan-persoalan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mendasar</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samapai</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keakar-akarnya</a:t>
            </a:r>
            <a:r>
              <a:rPr lang="en-US" sz="2000" dirty="0">
                <a:solidFill>
                  <a:schemeClr val="bg2"/>
                </a:solidFill>
                <a:latin typeface="Calibri" panose="020F0502020204030204" pitchFamily="34" charset="0"/>
                <a:cs typeface="Calibri" panose="020F0502020204030204" pitchFamily="34" charset="0"/>
              </a:rPr>
              <a:t>. </a:t>
            </a:r>
          </a:p>
          <a:p>
            <a:pPr marL="457200" indent="-457200">
              <a:spcBef>
                <a:spcPts val="600"/>
              </a:spcBef>
              <a:buFont typeface="+mj-lt"/>
              <a:buAutoNum type="arabicPeriod"/>
              <a:defRPr/>
            </a:pPr>
            <a:r>
              <a:rPr lang="en-US" sz="2000" dirty="0" err="1">
                <a:solidFill>
                  <a:schemeClr val="bg2"/>
                </a:solidFill>
                <a:latin typeface="Calibri" panose="020F0502020204030204" pitchFamily="34" charset="0"/>
                <a:cs typeface="Calibri" panose="020F0502020204030204" pitchFamily="34" charset="0"/>
              </a:rPr>
              <a:t>Ruang</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lingkup</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pemikirannya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bersifat</a:t>
            </a:r>
            <a:r>
              <a:rPr lang="en-US" sz="2000" dirty="0">
                <a:solidFill>
                  <a:schemeClr val="bg2"/>
                </a:solidFill>
                <a:latin typeface="Calibri" panose="020F0502020204030204" pitchFamily="34" charset="0"/>
                <a:cs typeface="Calibri" panose="020F0502020204030204" pitchFamily="34" charset="0"/>
              </a:rPr>
              <a:t> universal </a:t>
            </a:r>
            <a:r>
              <a:rPr lang="en-US" sz="2000" dirty="0" err="1">
                <a:solidFill>
                  <a:schemeClr val="bg2"/>
                </a:solidFill>
                <a:latin typeface="Calibri" panose="020F0502020204030204" pitchFamily="34" charset="0"/>
                <a:cs typeface="Calibri" panose="020F0502020204030204" pitchFamily="34" charset="0"/>
              </a:rPr>
              <a:t>artinya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persoalan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persoalan</a:t>
            </a:r>
            <a:r>
              <a:rPr lang="en-US" sz="2000" dirty="0">
                <a:solidFill>
                  <a:schemeClr val="bg2"/>
                </a:solidFill>
                <a:latin typeface="Calibri" panose="020F0502020204030204" pitchFamily="34" charset="0"/>
                <a:cs typeface="Calibri" panose="020F0502020204030204" pitchFamily="34" charset="0"/>
              </a:rPr>
              <a:t> yang </a:t>
            </a:r>
            <a:r>
              <a:rPr lang="en-US" sz="2000" dirty="0" err="1">
                <a:solidFill>
                  <a:schemeClr val="bg2"/>
                </a:solidFill>
                <a:latin typeface="Calibri" panose="020F0502020204030204" pitchFamily="34" charset="0"/>
                <a:cs typeface="Calibri" panose="020F0502020204030204" pitchFamily="34" charset="0"/>
              </a:rPr>
              <a:t>dipikirkannya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bersif</a:t>
            </a:r>
            <a:r>
              <a:rPr lang="en-US" sz="2000" dirty="0">
                <a:solidFill>
                  <a:schemeClr val="bg2"/>
                </a:solidFill>
                <a:latin typeface="Calibri" panose="020F0502020204030204" pitchFamily="34" charset="0"/>
                <a:cs typeface="Calibri" panose="020F0502020204030204" pitchFamily="34" charset="0"/>
              </a:rPr>
              <a:t> at </a:t>
            </a:r>
            <a:r>
              <a:rPr lang="en-US" sz="2000" dirty="0" err="1">
                <a:solidFill>
                  <a:schemeClr val="bg2"/>
                </a:solidFill>
                <a:latin typeface="Calibri" panose="020F0502020204030204" pitchFamily="34" charset="0"/>
                <a:cs typeface="Calibri" panose="020F0502020204030204" pitchFamily="34" charset="0"/>
              </a:rPr>
              <a:t>menyeluruh</a:t>
            </a:r>
            <a:r>
              <a:rPr lang="en-US" sz="2000" dirty="0">
                <a:solidFill>
                  <a:schemeClr val="bg2"/>
                </a:solidFill>
                <a:latin typeface="Calibri" panose="020F0502020204030204" pitchFamily="34" charset="0"/>
                <a:cs typeface="Calibri" panose="020F0502020204030204" pitchFamily="34" charset="0"/>
              </a:rPr>
              <a:t>; </a:t>
            </a:r>
          </a:p>
          <a:p>
            <a:pPr marL="457200" indent="-457200">
              <a:spcBef>
                <a:spcPts val="600"/>
              </a:spcBef>
              <a:buFont typeface="+mj-lt"/>
              <a:buAutoNum type="arabicPeriod"/>
              <a:defRPr/>
            </a:pPr>
            <a:r>
              <a:rPr lang="en-US" sz="2000" dirty="0" err="1">
                <a:solidFill>
                  <a:schemeClr val="bg2"/>
                </a:solidFill>
                <a:latin typeface="Calibri" panose="020F0502020204030204" pitchFamily="34" charset="0"/>
                <a:cs typeface="Calibri" panose="020F0502020204030204" pitchFamily="34" charset="0"/>
              </a:rPr>
              <a:t>Meskipun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pemikiran-pemikiran</a:t>
            </a:r>
            <a:r>
              <a:rPr lang="en-US" sz="2000" dirty="0">
                <a:solidFill>
                  <a:schemeClr val="bg2"/>
                </a:solidFill>
                <a:latin typeface="Calibri" panose="020F0502020204030204" pitchFamily="34" charset="0"/>
                <a:cs typeface="Calibri" panose="020F0502020204030204" pitchFamily="34" charset="0"/>
              </a:rPr>
              <a:t> yang </a:t>
            </a:r>
            <a:r>
              <a:rPr lang="en-US" sz="2000" dirty="0" err="1">
                <a:solidFill>
                  <a:schemeClr val="bg2"/>
                </a:solidFill>
                <a:latin typeface="Calibri" panose="020F0502020204030204" pitchFamily="34" charset="0"/>
                <a:cs typeface="Calibri" panose="020F0502020204030204" pitchFamily="34" charset="0"/>
              </a:rPr>
              <a:t>dilakukan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lebih</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bersifat</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spekulatif</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namun</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didasari</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oleh</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nilai-nilai</a:t>
            </a:r>
            <a:r>
              <a:rPr lang="en-US" sz="2000" dirty="0">
                <a:solidFill>
                  <a:schemeClr val="bg2"/>
                </a:solidFill>
                <a:latin typeface="Calibri" panose="020F0502020204030204" pitchFamily="34" charset="0"/>
                <a:cs typeface="Calibri" panose="020F0502020204030204" pitchFamily="34" charset="0"/>
              </a:rPr>
              <a:t> yang </a:t>
            </a:r>
            <a:r>
              <a:rPr lang="en-US" sz="2000" dirty="0" err="1">
                <a:solidFill>
                  <a:schemeClr val="bg2"/>
                </a:solidFill>
                <a:latin typeface="Calibri" panose="020F0502020204030204" pitchFamily="34" charset="0"/>
                <a:cs typeface="Calibri" panose="020F0502020204030204" pitchFamily="34" charset="0"/>
              </a:rPr>
              <a:t>obyektif</a:t>
            </a:r>
            <a:endParaRPr lang="en-US" sz="2000" dirty="0">
              <a:solidFill>
                <a:schemeClr val="bg2"/>
              </a:solidFill>
              <a:latin typeface="Calibri" panose="020F0502020204030204" pitchFamily="34" charset="0"/>
              <a:cs typeface="Calibri" panose="020F0502020204030204" pitchFamily="34" charset="0"/>
            </a:endParaRPr>
          </a:p>
          <a:p>
            <a:pPr>
              <a:defRPr/>
            </a:pPr>
            <a:endParaRPr lang="en-US" sz="20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1AC394F0-0AEE-43CF-84DB-24FAADF7C55A}"/>
              </a:ext>
            </a:extLst>
          </p:cNvPr>
          <p:cNvSpPr>
            <a:spLocks noGrp="1"/>
          </p:cNvSpPr>
          <p:nvPr>
            <p:ph type="title"/>
          </p:nvPr>
        </p:nvSpPr>
        <p:spPr>
          <a:xfrm>
            <a:off x="1198944" y="3970020"/>
            <a:ext cx="8229600" cy="1143000"/>
          </a:xfrm>
        </p:spPr>
        <p:txBody>
          <a:bodyPr/>
          <a:lstStyle/>
          <a:p>
            <a:r>
              <a:rPr lang="en-US" altLang="en-US" sz="3200" b="1">
                <a:solidFill>
                  <a:schemeClr val="bg1"/>
                </a:solidFill>
              </a:rPr>
              <a:t>BERFILSAFAT</a:t>
            </a:r>
          </a:p>
        </p:txBody>
      </p:sp>
      <p:sp>
        <p:nvSpPr>
          <p:cNvPr id="6" name="Content Placeholder 2">
            <a:extLst>
              <a:ext uri="{FF2B5EF4-FFF2-40B4-BE49-F238E27FC236}">
                <a16:creationId xmlns:a16="http://schemas.microsoft.com/office/drawing/2014/main" id="{15080CCB-3EEF-4F7F-AA37-3EF291FC1915}"/>
              </a:ext>
            </a:extLst>
          </p:cNvPr>
          <p:cNvSpPr>
            <a:spLocks noGrp="1"/>
          </p:cNvSpPr>
          <p:nvPr>
            <p:ph idx="1"/>
          </p:nvPr>
        </p:nvSpPr>
        <p:spPr>
          <a:xfrm>
            <a:off x="1198944" y="4922520"/>
            <a:ext cx="10413936" cy="1267968"/>
          </a:xfrm>
        </p:spPr>
        <p:txBody>
          <a:bodyPr>
            <a:normAutofit/>
          </a:bodyPr>
          <a:lstStyle/>
          <a:p>
            <a:pPr marL="0" indent="0" algn="just">
              <a:buNone/>
            </a:pPr>
            <a:r>
              <a:rPr lang="en-US" altLang="en-US" sz="2000" dirty="0" err="1">
                <a:solidFill>
                  <a:schemeClr val="bg1"/>
                </a:solidFill>
                <a:latin typeface="Calibri" panose="020F0502020204030204" pitchFamily="34" charset="0"/>
                <a:cs typeface="Calibri" panose="020F0502020204030204" pitchFamily="34" charset="0"/>
              </a:rPr>
              <a:t>Berfilsafat</a:t>
            </a:r>
            <a:r>
              <a:rPr lang="en-US" altLang="en-US" sz="2000" dirty="0">
                <a:solidFill>
                  <a:schemeClr val="bg1"/>
                </a:solidFill>
                <a:latin typeface="Calibri" panose="020F0502020204030204" pitchFamily="34" charset="0"/>
                <a:cs typeface="Calibri" panose="020F0502020204030204" pitchFamily="34" charset="0"/>
              </a:rPr>
              <a:t> pada </a:t>
            </a:r>
            <a:r>
              <a:rPr lang="en-US" altLang="en-US" sz="2000" dirty="0" err="1">
                <a:solidFill>
                  <a:schemeClr val="bg1"/>
                </a:solidFill>
                <a:latin typeface="Calibri" panose="020F0502020204030204" pitchFamily="34" charset="0"/>
                <a:cs typeface="Calibri" panose="020F0502020204030204" pitchFamily="34" charset="0"/>
              </a:rPr>
              <a:t>prinsipnya</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adalah</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selalu</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mencari</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jawaban</a:t>
            </a:r>
            <a:r>
              <a:rPr lang="en-US" altLang="en-US" sz="2000" dirty="0">
                <a:solidFill>
                  <a:schemeClr val="bg1"/>
                </a:solidFill>
                <a:latin typeface="Calibri" panose="020F0502020204030204" pitchFamily="34" charset="0"/>
                <a:cs typeface="Calibri" panose="020F0502020204030204" pitchFamily="34" charset="0"/>
              </a:rPr>
              <a:t> yang </a:t>
            </a:r>
            <a:r>
              <a:rPr lang="en-US" altLang="en-US" sz="2000" dirty="0" err="1">
                <a:solidFill>
                  <a:schemeClr val="bg1"/>
                </a:solidFill>
                <a:latin typeface="Calibri" panose="020F0502020204030204" pitchFamily="34" charset="0"/>
                <a:cs typeface="Calibri" panose="020F0502020204030204" pitchFamily="34" charset="0"/>
              </a:rPr>
              <a:t>bersifat</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terbuka</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artinya</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selalu</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memberikan</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pertanyaan</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untuk</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mendekati</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jawban</a:t>
            </a:r>
            <a:r>
              <a:rPr lang="en-US" altLang="en-US" sz="2000" dirty="0">
                <a:solidFill>
                  <a:schemeClr val="bg1"/>
                </a:solidFill>
                <a:latin typeface="Calibri" panose="020F0502020204030204" pitchFamily="34" charset="0"/>
                <a:cs typeface="Calibri" panose="020F0502020204030204" pitchFamily="34" charset="0"/>
              </a:rPr>
              <a:t> yang paling </a:t>
            </a:r>
            <a:r>
              <a:rPr lang="en-US" altLang="en-US" sz="2000" dirty="0" err="1">
                <a:solidFill>
                  <a:schemeClr val="bg1"/>
                </a:solidFill>
                <a:latin typeface="Calibri" panose="020F0502020204030204" pitchFamily="34" charset="0"/>
                <a:cs typeface="Calibri" panose="020F0502020204030204" pitchFamily="34" charset="0"/>
              </a:rPr>
              <a:t>dianggap</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benar</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Maka</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berfilsafat</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selalu</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berakhir</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dengan</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tanda</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tanya</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b="1"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Artiny</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pertnyaan</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selalu</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dilantun</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terus</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menerus</a:t>
            </a:r>
            <a:r>
              <a:rPr lang="en-US" altLang="en-US" sz="2000" dirty="0">
                <a:solidFill>
                  <a:schemeClr val="bg1"/>
                </a:solidFill>
                <a:latin typeface="Calibri" panose="020F0502020204030204" pitchFamily="34" charset="0"/>
                <a:cs typeface="Calibri" panose="020F0502020204030204" pitchFamily="34" charset="0"/>
              </a:rPr>
              <a:t> agar </a:t>
            </a:r>
            <a:r>
              <a:rPr lang="en-US" altLang="en-US" sz="2000" dirty="0" err="1">
                <a:solidFill>
                  <a:schemeClr val="bg1"/>
                </a:solidFill>
                <a:latin typeface="Calibri" panose="020F0502020204030204" pitchFamily="34" charset="0"/>
                <a:cs typeface="Calibri" panose="020F0502020204030204" pitchFamily="34" charset="0"/>
              </a:rPr>
              <a:t>menemukan</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kepuasan</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tentang</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makna</a:t>
            </a:r>
            <a:r>
              <a:rPr lang="en-US" altLang="en-US" sz="2000" dirty="0">
                <a:solidFill>
                  <a:schemeClr val="bg1"/>
                </a:solidFill>
                <a:latin typeface="Calibri" panose="020F0502020204030204" pitchFamily="34" charset="0"/>
                <a:cs typeface="Calibri" panose="020F0502020204030204" pitchFamily="34" charset="0"/>
              </a:rPr>
              <a:t> </a:t>
            </a:r>
            <a:r>
              <a:rPr lang="en-US" altLang="en-US" sz="2000" dirty="0" err="1">
                <a:solidFill>
                  <a:schemeClr val="bg1"/>
                </a:solidFill>
                <a:latin typeface="Calibri" panose="020F0502020204030204" pitchFamily="34" charset="0"/>
                <a:cs typeface="Calibri" panose="020F0502020204030204" pitchFamily="34" charset="0"/>
              </a:rPr>
              <a:t>hidup</a:t>
            </a:r>
            <a:r>
              <a:rPr lang="en-US" altLang="en-US" sz="2000" dirty="0">
                <a:solidFill>
                  <a:schemeClr val="bg1"/>
                </a:solidFill>
                <a:latin typeface="Calibri" panose="020F0502020204030204" pitchFamily="34" charset="0"/>
                <a:cs typeface="Calibri" panose="020F0502020204030204" pitchFamily="34" charset="0"/>
              </a:rPr>
              <a:t>.</a:t>
            </a:r>
            <a:endParaRPr lang="en-US" altLang="en-US" sz="20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1383</Words>
  <Application>Microsoft Office PowerPoint</Application>
  <PresentationFormat>Widescreen</PresentationFormat>
  <Paragraphs>149</Paragraphs>
  <Slides>25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High Tower Text</vt:lpstr>
      <vt:lpstr>Office Theme</vt:lpstr>
      <vt:lpstr>PowerPoint Presentation</vt:lpstr>
      <vt:lpstr>PowerPoint Presentation</vt:lpstr>
      <vt:lpstr>PowerPoint Presentation</vt:lpstr>
      <vt:lpstr>PowerPoint Presentation</vt:lpstr>
      <vt:lpstr>PowerPoint Presentation</vt:lpstr>
      <vt:lpstr>PowerPoint Presentation</vt:lpstr>
      <vt:lpstr>Harold Titus</vt:lpstr>
      <vt:lpstr>Arti filsafat</vt:lpstr>
      <vt:lpstr>BERFILSAFAT</vt:lpstr>
      <vt:lpstr>PowerPoint Presentation</vt:lpstr>
      <vt:lpstr>Menurut Epikuros, filsafat dibagi menjadi tiga bagian, yaitu :</vt:lpstr>
      <vt:lpstr>PowerPoint Presentation</vt:lpstr>
      <vt:lpstr>Konteks berpikir METAFISIKA  maka berfilsafat itu sebenarnya adalah</vt:lpstr>
      <vt:lpstr>PowerPoint Presentation</vt:lpstr>
      <vt:lpstr>PowerPoint Presentation</vt:lpstr>
      <vt:lpstr>PowerPoint Presentation</vt:lpstr>
      <vt:lpstr>Berasal dari epiteme: pengetahuan mengkaji sumber, watak, dan kebenaran pengetahuan: Apakah itu kebenaran? Bagaimana mengetahuinya? Yaitu suatu pemikiran yang menyatakan apa dan bagaimana sumber pengetahuan diperoleh; apakah dari akal pikiran (rationalisme) atau dari pendalaman panca indra (empirisme) atau dari ide-ide (aliran idealisme) atau aliran dari tuhan (theologisme);  </vt:lpstr>
      <vt:lpstr>PowerPoint Presentation</vt:lpstr>
      <vt:lpstr>mempelajari tentang realitas atau konkrit, yaitu tentang pemikiran asal usul kejadian alam semesta, darimana dan ke arah mana proses kejadiannya.  Yang ada (being), Kenyataan realitas (reality), perubahan (change), eksistensi (existence), esensi (essnce), substansi (substence), perubahan (change), tunggal (one), jamak (many).   </vt:lpstr>
      <vt:lpstr>Aksiologi: berkaitan dengan implementasi nilai-nilai pendidikan untuk kemaslahatan </vt:lpstr>
      <vt:lpstr>PowerPoint Presentation</vt:lpstr>
      <vt:lpstr> berkaitan pertanyaan tentang nilai, dan implementasinya etika (moral), dan estetika (keindahan).  pemikiran t entang nilai-nilai t inggi dari Tuhan. Misalnya, nilai moral, nilai agama, nilai keindahan (est et ika).  </vt:lpstr>
      <vt:lpstr>5 unsur berfilsafat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FILSAFAT ILMU</dc:title>
  <dc:creator>HAJAR PAMADHI</dc:creator>
  <cp:lastModifiedBy>HAJAR PAMADHI</cp:lastModifiedBy>
  <cp:revision>110</cp:revision>
  <dcterms:created xsi:type="dcterms:W3CDTF">2020-09-04T18:55:33Z</dcterms:created>
  <dcterms:modified xsi:type="dcterms:W3CDTF">2020-09-30T05:26:12Z</dcterms:modified>
</cp:coreProperties>
</file>