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65" r:id="rId4"/>
    <p:sldId id="267" r:id="rId5"/>
    <p:sldId id="279" r:id="rId6"/>
    <p:sldId id="278" r:id="rId7"/>
    <p:sldId id="268" r:id="rId8"/>
    <p:sldId id="269" r:id="rId9"/>
    <p:sldId id="270" r:id="rId10"/>
    <p:sldId id="271" r:id="rId11"/>
    <p:sldId id="272" r:id="rId12"/>
    <p:sldId id="262" r:id="rId13"/>
    <p:sldId id="273" r:id="rId14"/>
    <p:sldId id="266" r:id="rId15"/>
    <p:sldId id="274" r:id="rId16"/>
    <p:sldId id="264" r:id="rId17"/>
    <p:sldId id="258" r:id="rId18"/>
    <p:sldId id="259" r:id="rId19"/>
    <p:sldId id="261" r:id="rId20"/>
    <p:sldId id="263" r:id="rId21"/>
    <p:sldId id="26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876"/>
  </p:normalViewPr>
  <p:slideViewPr>
    <p:cSldViewPr snapToGrid="0" snapToObjects="1" showGuides="1">
      <p:cViewPr varScale="1">
        <p:scale>
          <a:sx n="124" d="100"/>
          <a:sy n="124" d="100"/>
        </p:scale>
        <p:origin x="560" y="184"/>
      </p:cViewPr>
      <p:guideLst>
        <p:guide orient="horz" pos="2183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tiff"/><Relationship Id="rId5" Type="http://schemas.microsoft.com/office/2007/relationships/hdphoto" Target="../media/hdphoto3.wdp"/><Relationship Id="rId10" Type="http://schemas.openxmlformats.org/officeDocument/2006/relationships/image" Target="../media/image10.tiff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E91D5-739C-8D45-80E5-2B2F975D5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9774221" cy="2541431"/>
          </a:xfrm>
        </p:spPr>
        <p:txBody>
          <a:bodyPr>
            <a:normAutofit fontScale="90000"/>
          </a:bodyPr>
          <a:lstStyle/>
          <a:p>
            <a:r>
              <a:rPr lang="en-US" dirty="0"/>
              <a:t>PERTUMBUHAN, PERKEMBANGAN FISIK DAN MENTAL ANAK USIA DINI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B47C5-11E4-734D-AE32-B8EEC377AA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Willy </a:t>
            </a:r>
            <a:r>
              <a:rPr lang="en-US" dirty="0" err="1"/>
              <a:t>ihsan</a:t>
            </a:r>
            <a:r>
              <a:rPr lang="en-US" dirty="0"/>
              <a:t> r</a:t>
            </a:r>
          </a:p>
        </p:txBody>
      </p:sp>
    </p:spTree>
    <p:extLst>
      <p:ext uri="{BB962C8B-B14F-4D97-AF65-F5344CB8AC3E}">
        <p14:creationId xmlns:p14="http://schemas.microsoft.com/office/powerpoint/2010/main" val="98316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7C29-9F22-9043-82A6-4B5B344D2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B832E-5116-C546-A1EF-6EEB283E4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1 </a:t>
            </a:r>
            <a:r>
              <a:rPr lang="en-US" dirty="0" err="1"/>
              <a:t>bulanjanin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telinga</a:t>
            </a:r>
            <a:endParaRPr lang="en-US" dirty="0"/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2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janin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</a:t>
            </a:r>
            <a:r>
              <a:rPr lang="en-US" dirty="0" err="1"/>
              <a:t>kira-kira</a:t>
            </a:r>
            <a:r>
              <a:rPr lang="en-US" dirty="0"/>
              <a:t> 8 </a:t>
            </a:r>
            <a:r>
              <a:rPr lang="en-US" dirty="0" err="1"/>
              <a:t>bulan</a:t>
            </a:r>
            <a:r>
              <a:rPr lang="en-US" dirty="0"/>
              <a:t> (32 </a:t>
            </a:r>
            <a:r>
              <a:rPr lang="en-US" dirty="0" err="1"/>
              <a:t>minggu</a:t>
            </a:r>
            <a:r>
              <a:rPr lang="en-US" dirty="0"/>
              <a:t>) Panjang </a:t>
            </a:r>
            <a:r>
              <a:rPr lang="en-US" dirty="0" err="1"/>
              <a:t>janin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40 cm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9 </a:t>
            </a:r>
            <a:r>
              <a:rPr lang="en-US" dirty="0" err="1"/>
              <a:t>bulan</a:t>
            </a:r>
            <a:r>
              <a:rPr lang="en-US" dirty="0"/>
              <a:t>,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yang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dilahirkan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32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7885F-4FDC-C445-B31E-61055965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Masa </a:t>
            </a:r>
            <a:r>
              <a:rPr lang="en-US" dirty="0" err="1"/>
              <a:t>kelahiran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38B0F-61E4-C647-B73B-519062B67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, kaki, 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, </a:t>
            </a:r>
            <a:r>
              <a:rPr lang="en-US" dirty="0" err="1"/>
              <a:t>panca</a:t>
            </a:r>
            <a:r>
              <a:rPr lang="en-US" dirty="0"/>
              <a:t> </a:t>
            </a:r>
            <a:r>
              <a:rPr lang="en-US" dirty="0" err="1"/>
              <a:t>indera</a:t>
            </a:r>
            <a:r>
              <a:rPr lang="en-US" dirty="0"/>
              <a:t> yang </a:t>
            </a:r>
            <a:r>
              <a:rPr lang="en-US" dirty="0" err="1"/>
              <a:t>lengkap</a:t>
            </a:r>
            <a:r>
              <a:rPr lang="en-US" dirty="0"/>
              <a:t>, </a:t>
            </a:r>
          </a:p>
          <a:p>
            <a:r>
              <a:rPr lang="en-US" dirty="0"/>
              <a:t>Masa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kelahiran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2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rata-rata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10-15 cm. </a:t>
            </a:r>
          </a:p>
          <a:p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berdiri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mengucapkan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kata yang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diucapkan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78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EB7B-A2FB-E843-95B3-DE5049C8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2B0A8-6640-614A-B472-E3ADC5245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dirty="0"/>
              <a:t>a.       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(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kelahiran</a:t>
            </a:r>
            <a:r>
              <a:rPr lang="en-ID" dirty="0"/>
              <a:t> – 4 </a:t>
            </a:r>
            <a:r>
              <a:rPr lang="en-ID" dirty="0" err="1"/>
              <a:t>bulan</a:t>
            </a:r>
            <a:r>
              <a:rPr lang="en-ID" dirty="0"/>
              <a:t>)</a:t>
            </a:r>
          </a:p>
          <a:p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mengendalikan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badannya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mengarahkan</a:t>
            </a:r>
            <a:r>
              <a:rPr lang="en-ID" dirty="0"/>
              <a:t> </a:t>
            </a:r>
            <a:r>
              <a:rPr lang="en-ID" dirty="0" err="1"/>
              <a:t>penglihatan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pendengarannya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objek-objek</a:t>
            </a:r>
            <a:r>
              <a:rPr lang="en-ID" dirty="0"/>
              <a:t> yang </a:t>
            </a:r>
            <a:r>
              <a:rPr lang="en-ID" dirty="0" err="1"/>
              <a:t>dijumpai</a:t>
            </a:r>
            <a:r>
              <a:rPr lang="en-ID" dirty="0"/>
              <a:t>.</a:t>
            </a:r>
          </a:p>
          <a:p>
            <a:r>
              <a:rPr lang="en-ID" dirty="0"/>
              <a:t>b.      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(4 </a:t>
            </a:r>
            <a:r>
              <a:rPr lang="en-ID" dirty="0" err="1"/>
              <a:t>bulan</a:t>
            </a:r>
            <a:r>
              <a:rPr lang="en-ID" dirty="0"/>
              <a:t> – 7 </a:t>
            </a:r>
            <a:r>
              <a:rPr lang="en-ID" dirty="0" err="1"/>
              <a:t>bulan</a:t>
            </a:r>
            <a:r>
              <a:rPr lang="en-ID" dirty="0"/>
              <a:t>)</a:t>
            </a:r>
          </a:p>
          <a:p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mengendalikan</a:t>
            </a:r>
            <a:r>
              <a:rPr lang="en-ID" dirty="0"/>
              <a:t> </a:t>
            </a:r>
            <a:r>
              <a:rPr lang="en-ID" dirty="0" err="1"/>
              <a:t>lengan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tangannya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menjangkau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menggenggam</a:t>
            </a:r>
            <a:r>
              <a:rPr lang="en-ID" dirty="0"/>
              <a:t> </a:t>
            </a:r>
            <a:r>
              <a:rPr lang="en-ID" dirty="0" err="1"/>
              <a:t>benda-benda</a:t>
            </a:r>
            <a:r>
              <a:rPr lang="en-ID" dirty="0"/>
              <a:t>.</a:t>
            </a:r>
          </a:p>
          <a:p>
            <a:r>
              <a:rPr lang="en-ID" dirty="0"/>
              <a:t>c.       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ketiga</a:t>
            </a:r>
            <a:r>
              <a:rPr lang="en-ID" dirty="0"/>
              <a:t> (8 </a:t>
            </a:r>
            <a:r>
              <a:rPr lang="en-ID" dirty="0" err="1"/>
              <a:t>bulan</a:t>
            </a:r>
            <a:r>
              <a:rPr lang="en-ID" dirty="0"/>
              <a:t> – 12 </a:t>
            </a:r>
            <a:r>
              <a:rPr lang="en-ID" dirty="0" err="1"/>
              <a:t>bulan</a:t>
            </a:r>
            <a:r>
              <a:rPr lang="en-ID" dirty="0"/>
              <a:t>)</a:t>
            </a:r>
          </a:p>
          <a:p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perhatian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meluas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susunan</a:t>
            </a:r>
            <a:r>
              <a:rPr lang="en-ID" dirty="0"/>
              <a:t> stimulus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luas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merangkak</a:t>
            </a:r>
            <a:r>
              <a:rPr lang="en-ID" dirty="0"/>
              <a:t>, </a:t>
            </a:r>
            <a:r>
              <a:rPr lang="en-ID" dirty="0" err="1"/>
              <a:t>berpindah-pindah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(locomotion),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mengeksplorasi</a:t>
            </a:r>
            <a:r>
              <a:rPr lang="en-ID" dirty="0"/>
              <a:t> </a:t>
            </a:r>
            <a:r>
              <a:rPr lang="en-ID" dirty="0" err="1"/>
              <a:t>hal-hal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dibalik</a:t>
            </a:r>
            <a:r>
              <a:rPr lang="en-ID" dirty="0"/>
              <a:t> </a:t>
            </a:r>
            <a:r>
              <a:rPr lang="en-ID" dirty="0" err="1"/>
              <a:t>penghalangnya</a:t>
            </a: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0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1AC8-658E-1A43-9F38-7995E2EF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2C5B7-A5CB-544E-B714-329287175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2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mengenalil</a:t>
            </a:r>
            <a:r>
              <a:rPr lang="en-US" dirty="0"/>
              <a:t> </a:t>
            </a:r>
            <a:r>
              <a:rPr lang="en-US" dirty="0" err="1"/>
              <a:t>buang</a:t>
            </a:r>
            <a:r>
              <a:rPr lang="en-US" dirty="0"/>
              <a:t> air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buang</a:t>
            </a:r>
            <a:r>
              <a:rPr lang="en-US" dirty="0"/>
              <a:t> air </a:t>
            </a:r>
            <a:r>
              <a:rPr lang="en-US" dirty="0" err="1"/>
              <a:t>kecil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, </a:t>
            </a:r>
            <a:r>
              <a:rPr lang="en-US" dirty="0" err="1"/>
              <a:t>bentuk</a:t>
            </a:r>
            <a:r>
              <a:rPr lang="en-US" dirty="0"/>
              <a:t>,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dll</a:t>
            </a:r>
            <a:endParaRPr lang="en-US" dirty="0"/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4-5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orang lain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,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.</a:t>
            </a:r>
          </a:p>
          <a:p>
            <a:r>
              <a:rPr lang="en-US" dirty="0"/>
              <a:t>Masa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lima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balita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rata-rata 5 cm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tahunnya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27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FE39F-94A1-E74A-B4BD-ADBCBB3E5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A937F-0275-5444-8E32-18A5164A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/>
              <a:t>Menurut</a:t>
            </a:r>
            <a:r>
              <a:rPr lang="en-ID" dirty="0"/>
              <a:t> K. Eileen Allen </a:t>
            </a:r>
            <a:r>
              <a:rPr lang="en-ID" dirty="0" err="1"/>
              <a:t>dan</a:t>
            </a:r>
            <a:r>
              <a:rPr lang="en-ID" dirty="0"/>
              <a:t> Lynn R. </a:t>
            </a:r>
            <a:r>
              <a:rPr lang="en-ID" dirty="0" err="1"/>
              <a:t>Marotz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“</a:t>
            </a:r>
            <a:r>
              <a:rPr lang="en-ID" i="1" dirty="0"/>
              <a:t>Developmental Profiles: Pre-Birth Through Twelve</a:t>
            </a:r>
            <a:r>
              <a:rPr lang="en-ID" dirty="0"/>
              <a:t>”, </a:t>
            </a:r>
            <a:r>
              <a:rPr lang="en-ID" dirty="0" err="1"/>
              <a:t>memfokuskan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enam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motorik</a:t>
            </a:r>
            <a:r>
              <a:rPr lang="en-ID" dirty="0"/>
              <a:t>, </a:t>
            </a:r>
            <a:r>
              <a:rPr lang="en-ID" dirty="0" err="1"/>
              <a:t>perseptual</a:t>
            </a:r>
            <a:r>
              <a:rPr lang="en-ID" dirty="0"/>
              <a:t>, </a:t>
            </a:r>
            <a:r>
              <a:rPr lang="en-ID" dirty="0" err="1"/>
              <a:t>kognitif</a:t>
            </a:r>
            <a:r>
              <a:rPr lang="en-ID" dirty="0"/>
              <a:t>,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berbahasa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personal-</a:t>
            </a:r>
            <a:r>
              <a:rPr lang="en-ID" dirty="0" err="1"/>
              <a:t>sosial</a:t>
            </a:r>
            <a:r>
              <a:rPr lang="en-ID" dirty="0"/>
              <a:t>. </a:t>
            </a:r>
          </a:p>
          <a:p>
            <a:r>
              <a:rPr lang="en-ID" dirty="0"/>
              <a:t>Arthur </a:t>
            </a:r>
            <a:r>
              <a:rPr lang="en-ID" dirty="0" err="1"/>
              <a:t>mengidentifikasinya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empat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emosional</a:t>
            </a:r>
            <a:r>
              <a:rPr lang="en-ID" dirty="0"/>
              <a:t>,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kognitif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. </a:t>
            </a:r>
          </a:p>
          <a:p>
            <a:r>
              <a:rPr lang="en-ID" dirty="0" err="1"/>
              <a:t>Sedangkan</a:t>
            </a:r>
            <a:r>
              <a:rPr lang="en-ID" dirty="0"/>
              <a:t> Gardner </a:t>
            </a:r>
            <a:r>
              <a:rPr lang="en-ID" dirty="0" err="1"/>
              <a:t>mengidentifikasi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delapan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kecerdasan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linguistik</a:t>
            </a:r>
            <a:r>
              <a:rPr lang="en-ID" dirty="0"/>
              <a:t>, </a:t>
            </a:r>
            <a:r>
              <a:rPr lang="en-ID" dirty="0" err="1"/>
              <a:t>logik</a:t>
            </a:r>
            <a:r>
              <a:rPr lang="en-ID" dirty="0"/>
              <a:t> </a:t>
            </a:r>
            <a:r>
              <a:rPr lang="en-ID" dirty="0" err="1"/>
              <a:t>matematik</a:t>
            </a:r>
            <a:r>
              <a:rPr lang="en-ID" dirty="0"/>
              <a:t>, </a:t>
            </a:r>
            <a:r>
              <a:rPr lang="en-ID" dirty="0" err="1"/>
              <a:t>spasial</a:t>
            </a:r>
            <a:r>
              <a:rPr lang="en-ID" dirty="0"/>
              <a:t> visual, </a:t>
            </a:r>
            <a:r>
              <a:rPr lang="en-ID" dirty="0" err="1"/>
              <a:t>kinetetik</a:t>
            </a:r>
            <a:r>
              <a:rPr lang="en-ID" dirty="0"/>
              <a:t> </a:t>
            </a:r>
            <a:r>
              <a:rPr lang="en-ID" dirty="0" err="1"/>
              <a:t>jasmani</a:t>
            </a:r>
            <a:r>
              <a:rPr lang="en-ID" dirty="0"/>
              <a:t>, </a:t>
            </a:r>
            <a:r>
              <a:rPr lang="en-ID" dirty="0" err="1"/>
              <a:t>musikal</a:t>
            </a:r>
            <a:r>
              <a:rPr lang="en-ID" dirty="0"/>
              <a:t>, intrapersonal, interpersonal </a:t>
            </a:r>
            <a:r>
              <a:rPr lang="en-ID" dirty="0" err="1"/>
              <a:t>dan</a:t>
            </a:r>
            <a:r>
              <a:rPr lang="en-ID" dirty="0"/>
              <a:t> natural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37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4737-3977-2740-9890-4F58C7D6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24449-2762-7C45-AE7E-7D72CBDE71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motorik</a:t>
            </a:r>
            <a:r>
              <a:rPr lang="en-ID" dirty="0"/>
              <a:t>, </a:t>
            </a:r>
            <a:r>
              <a:rPr lang="en-ID" dirty="0" err="1"/>
              <a:t>perseptual</a:t>
            </a:r>
            <a:r>
              <a:rPr lang="en-ID" dirty="0"/>
              <a:t>, </a:t>
            </a:r>
            <a:r>
              <a:rPr lang="en-ID" dirty="0" err="1"/>
              <a:t>kognitif</a:t>
            </a:r>
            <a:r>
              <a:rPr lang="en-ID" dirty="0"/>
              <a:t>,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berbahasa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personal-social</a:t>
            </a:r>
          </a:p>
          <a:p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emosional</a:t>
            </a:r>
            <a:r>
              <a:rPr lang="en-ID" dirty="0"/>
              <a:t>,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kognitif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. </a:t>
            </a:r>
          </a:p>
          <a:p>
            <a:r>
              <a:rPr lang="en-ID" dirty="0" err="1"/>
              <a:t>linguistik</a:t>
            </a:r>
            <a:r>
              <a:rPr lang="en-ID" dirty="0"/>
              <a:t>, </a:t>
            </a:r>
            <a:r>
              <a:rPr lang="en-ID" dirty="0" err="1"/>
              <a:t>logik</a:t>
            </a:r>
            <a:r>
              <a:rPr lang="en-ID" dirty="0"/>
              <a:t> </a:t>
            </a:r>
            <a:r>
              <a:rPr lang="en-ID" dirty="0" err="1"/>
              <a:t>matematik</a:t>
            </a:r>
            <a:r>
              <a:rPr lang="en-ID" dirty="0"/>
              <a:t>, </a:t>
            </a:r>
            <a:r>
              <a:rPr lang="en-ID" dirty="0" err="1"/>
              <a:t>spasial</a:t>
            </a:r>
            <a:r>
              <a:rPr lang="en-ID" dirty="0"/>
              <a:t> visual, </a:t>
            </a:r>
            <a:r>
              <a:rPr lang="en-ID" dirty="0" err="1"/>
              <a:t>kinetetik</a:t>
            </a:r>
            <a:r>
              <a:rPr lang="en-ID" dirty="0"/>
              <a:t> </a:t>
            </a:r>
            <a:r>
              <a:rPr lang="en-ID" dirty="0" err="1"/>
              <a:t>jasmani</a:t>
            </a:r>
            <a:r>
              <a:rPr lang="en-ID" dirty="0"/>
              <a:t>, </a:t>
            </a:r>
            <a:r>
              <a:rPr lang="en-ID" dirty="0" err="1"/>
              <a:t>musikal</a:t>
            </a:r>
            <a:r>
              <a:rPr lang="en-ID" dirty="0"/>
              <a:t>, intrapersonal, interpersonal </a:t>
            </a:r>
            <a:r>
              <a:rPr lang="en-ID" dirty="0" err="1"/>
              <a:t>dan</a:t>
            </a:r>
            <a:r>
              <a:rPr lang="en-ID" dirty="0"/>
              <a:t> natural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B1F3F-A449-6C42-88A6-2948B7C7EA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07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3004F-3825-CE4A-AB90-39F90A02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9D3B5-4BAA-864D-AE01-11E41BFAD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tumbuh</a:t>
            </a:r>
            <a:r>
              <a:rPr lang="en-ID" dirty="0"/>
              <a:t> </a:t>
            </a:r>
            <a:r>
              <a:rPr lang="en-ID"/>
              <a:t>kembangn</a:t>
            </a:r>
            <a:r>
              <a:rPr lang="en-ID" dirty="0"/>
              <a:t> </a:t>
            </a:r>
            <a:r>
              <a:rPr lang="en-ID" dirty="0" err="1"/>
              <a:t>berkembang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kuantitas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.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bahasanya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bertahap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meningkat</a:t>
            </a:r>
            <a:r>
              <a:rPr lang="en-ID" dirty="0"/>
              <a:t> </a:t>
            </a:r>
            <a:r>
              <a:rPr lang="en-ID" dirty="0" err="1"/>
              <a:t>bermula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mengekpresikan</a:t>
            </a:r>
            <a:r>
              <a:rPr lang="en-ID" dirty="0"/>
              <a:t> </a:t>
            </a:r>
            <a:r>
              <a:rPr lang="en-ID" dirty="0" err="1"/>
              <a:t>mimik</a:t>
            </a:r>
            <a:r>
              <a:rPr lang="en-ID" dirty="0"/>
              <a:t> </a:t>
            </a:r>
            <a:r>
              <a:rPr lang="en-ID" dirty="0" err="1"/>
              <a:t>wajah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 </a:t>
            </a:r>
            <a:r>
              <a:rPr lang="en-ID" dirty="0" err="1"/>
              <a:t>cara</a:t>
            </a:r>
            <a:r>
              <a:rPr lang="en-ID" dirty="0"/>
              <a:t> </a:t>
            </a:r>
            <a:r>
              <a:rPr lang="en-ID" dirty="0" err="1"/>
              <a:t>berkomunikasi</a:t>
            </a:r>
            <a:r>
              <a:rPr lang="en-ID" dirty="0"/>
              <a:t>.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gerakan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tanda</a:t>
            </a:r>
            <a:r>
              <a:rPr lang="en-ID" dirty="0"/>
              <a:t> </a:t>
            </a:r>
            <a:r>
              <a:rPr lang="en-ID" dirty="0" err="1"/>
              <a:t>isyarat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keinginannya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bertahap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berkembang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ajaran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.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fonologi</a:t>
            </a:r>
            <a:r>
              <a:rPr lang="en-ID" dirty="0"/>
              <a:t> </a:t>
            </a:r>
            <a:r>
              <a:rPr lang="en-ID" dirty="0" err="1"/>
              <a:t>berkenaan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bunyi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terkecil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bunyi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 </a:t>
            </a:r>
            <a:r>
              <a:rPr lang="en-ID" dirty="0" err="1"/>
              <a:t>fonem</a:t>
            </a:r>
            <a:r>
              <a:rPr lang="en-ID" dirty="0"/>
              <a:t> yang </a:t>
            </a:r>
            <a:r>
              <a:rPr lang="en-ID" dirty="0" err="1"/>
              <a:t>dihasilkan</a:t>
            </a:r>
            <a:r>
              <a:rPr lang="en-ID" dirty="0"/>
              <a:t> </a:t>
            </a:r>
            <a:r>
              <a:rPr lang="en-ID" dirty="0" err="1"/>
              <a:t>sejak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1 </a:t>
            </a:r>
            <a:r>
              <a:rPr lang="en-ID" dirty="0" err="1"/>
              <a:t>tahun</a:t>
            </a:r>
            <a:r>
              <a:rPr lang="en-ID" dirty="0"/>
              <a:t>.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morfologi</a:t>
            </a:r>
            <a:r>
              <a:rPr lang="en-ID" dirty="0"/>
              <a:t> </a:t>
            </a:r>
            <a:r>
              <a:rPr lang="en-ID" dirty="0" err="1"/>
              <a:t>berkenaan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 </a:t>
            </a:r>
            <a:r>
              <a:rPr lang="en-ID" dirty="0" err="1"/>
              <a:t>arti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. </a:t>
            </a:r>
            <a:r>
              <a:rPr lang="en-ID" dirty="0" err="1"/>
              <a:t>Disini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membahas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didalam</a:t>
            </a:r>
            <a:r>
              <a:rPr lang="en-ID" dirty="0"/>
              <a:t> </a:t>
            </a:r>
            <a:r>
              <a:rPr lang="en-ID" dirty="0" err="1"/>
              <a:t>berbicara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: 1. </a:t>
            </a:r>
            <a:r>
              <a:rPr lang="en-ID" dirty="0" err="1"/>
              <a:t>Egosentrie</a:t>
            </a:r>
            <a:r>
              <a:rPr lang="en-ID" dirty="0"/>
              <a:t> Speech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berusia</a:t>
            </a:r>
            <a:r>
              <a:rPr lang="en-ID" dirty="0"/>
              <a:t> 2-3 </a:t>
            </a:r>
            <a:r>
              <a:rPr lang="en-ID" dirty="0" err="1"/>
              <a:t>tahun</a:t>
            </a:r>
            <a:r>
              <a:rPr lang="en-ID" dirty="0"/>
              <a:t>, </a:t>
            </a:r>
            <a:r>
              <a:rPr lang="en-ID" dirty="0" err="1"/>
              <a:t>dimana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main </a:t>
            </a:r>
            <a:r>
              <a:rPr lang="en-ID" dirty="0" err="1"/>
              <a:t>boneka</a:t>
            </a:r>
            <a:r>
              <a:rPr lang="en-ID" dirty="0"/>
              <a:t>. 2. Socialized Speech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berinteraksi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temannya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didalam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. 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berfungsi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beradaptasi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 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Adapun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memberitahu</a:t>
            </a:r>
            <a:r>
              <a:rPr lang="en-ID" dirty="0"/>
              <a:t>, </a:t>
            </a:r>
            <a:r>
              <a:rPr lang="en-ID" dirty="0" err="1"/>
              <a:t>menghibur</a:t>
            </a:r>
            <a:r>
              <a:rPr lang="en-ID" dirty="0"/>
              <a:t>, </a:t>
            </a:r>
            <a:r>
              <a:rPr lang="en-ID" dirty="0" err="1"/>
              <a:t>melapor</a:t>
            </a:r>
            <a:r>
              <a:rPr lang="en-ID" dirty="0"/>
              <a:t>, </a:t>
            </a:r>
            <a:r>
              <a:rPr lang="en-ID" dirty="0" err="1"/>
              <a:t>membujuk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menyakinkan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,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dijadikan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kebahasan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: 1. </a:t>
            </a:r>
            <a:r>
              <a:rPr lang="en-ID" dirty="0" err="1"/>
              <a:t>Ketepatan</a:t>
            </a:r>
            <a:r>
              <a:rPr lang="en-ID" dirty="0"/>
              <a:t> </a:t>
            </a:r>
            <a:r>
              <a:rPr lang="en-ID" dirty="0" err="1"/>
              <a:t>ucapan</a:t>
            </a:r>
            <a:r>
              <a:rPr lang="en-ID" dirty="0"/>
              <a:t> (</a:t>
            </a:r>
            <a:r>
              <a:rPr lang="en-ID" dirty="0" err="1"/>
              <a:t>pelafalan</a:t>
            </a:r>
            <a:r>
              <a:rPr lang="en-ID" dirty="0"/>
              <a:t>) 2.    </a:t>
            </a:r>
            <a:r>
              <a:rPr lang="en-ID" dirty="0" err="1"/>
              <a:t>Penekanan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penempatan</a:t>
            </a:r>
            <a:r>
              <a:rPr lang="en-ID" dirty="0"/>
              <a:t> nada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durasi</a:t>
            </a:r>
            <a:r>
              <a:rPr lang="en-ID" dirty="0"/>
              <a:t> yang </a:t>
            </a:r>
            <a:r>
              <a:rPr lang="en-ID" dirty="0" err="1"/>
              <a:t>sesuai</a:t>
            </a:r>
            <a:r>
              <a:rPr lang="en-ID" dirty="0"/>
              <a:t> 3.    </a:t>
            </a:r>
            <a:r>
              <a:rPr lang="en-ID" dirty="0" err="1"/>
              <a:t>Pemilihan</a:t>
            </a:r>
            <a:r>
              <a:rPr lang="en-ID" dirty="0"/>
              <a:t> kata 4.    </a:t>
            </a:r>
            <a:r>
              <a:rPr lang="en-ID" dirty="0" err="1"/>
              <a:t>Ketepatan</a:t>
            </a:r>
            <a:r>
              <a:rPr lang="en-ID" dirty="0"/>
              <a:t> </a:t>
            </a:r>
            <a:r>
              <a:rPr lang="en-ID" dirty="0" err="1"/>
              <a:t>sasaran</a:t>
            </a:r>
            <a:r>
              <a:rPr lang="en-ID" dirty="0"/>
              <a:t> </a:t>
            </a:r>
            <a:r>
              <a:rPr lang="en-ID" dirty="0" err="1"/>
              <a:t>pembicaraan</a:t>
            </a:r>
            <a:r>
              <a:rPr lang="en-ID" dirty="0"/>
              <a:t> (tata </a:t>
            </a:r>
            <a:r>
              <a:rPr lang="en-ID" dirty="0" err="1"/>
              <a:t>krama</a:t>
            </a:r>
            <a:r>
              <a:rPr lang="en-ID" dirty="0"/>
              <a:t>) 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non </a:t>
            </a:r>
            <a:r>
              <a:rPr lang="en-ID" dirty="0" err="1"/>
              <a:t>kebahasaan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: 1.    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, </a:t>
            </a:r>
            <a:r>
              <a:rPr lang="en-ID" dirty="0" err="1"/>
              <a:t>pendangan</a:t>
            </a:r>
            <a:r>
              <a:rPr lang="en-ID" dirty="0"/>
              <a:t>,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, </a:t>
            </a:r>
            <a:r>
              <a:rPr lang="en-ID" dirty="0" err="1"/>
              <a:t>mimik</a:t>
            </a:r>
            <a:r>
              <a:rPr lang="en-ID" dirty="0"/>
              <a:t> </a:t>
            </a:r>
            <a:r>
              <a:rPr lang="en-ID" dirty="0" err="1"/>
              <a:t>wajah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2.    </a:t>
            </a:r>
            <a:r>
              <a:rPr lang="en-ID" dirty="0" err="1"/>
              <a:t>Kesediaan</a:t>
            </a:r>
            <a:r>
              <a:rPr lang="en-ID" dirty="0"/>
              <a:t> </a:t>
            </a:r>
            <a:r>
              <a:rPr lang="en-ID" dirty="0" err="1"/>
              <a:t>menghargai</a:t>
            </a:r>
            <a:r>
              <a:rPr lang="en-ID" dirty="0"/>
              <a:t> </a:t>
            </a:r>
            <a:r>
              <a:rPr lang="en-ID" dirty="0" err="1"/>
              <a:t>pembicaraan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gagasan</a:t>
            </a:r>
            <a:r>
              <a:rPr lang="en-ID" dirty="0"/>
              <a:t> orang lain. 3.    </a:t>
            </a:r>
            <a:r>
              <a:rPr lang="en-ID" dirty="0" err="1"/>
              <a:t>Kenyaringan</a:t>
            </a:r>
            <a:r>
              <a:rPr lang="en-ID" dirty="0"/>
              <a:t> </a:t>
            </a:r>
            <a:r>
              <a:rPr lang="en-ID" dirty="0" err="1"/>
              <a:t>suara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kelancaran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berbicara</a:t>
            </a:r>
            <a:r>
              <a:rPr lang="en-ID" dirty="0"/>
              <a:t> 4.    </a:t>
            </a:r>
            <a:r>
              <a:rPr lang="en-ID" dirty="0" err="1"/>
              <a:t>Relevansi</a:t>
            </a:r>
            <a:r>
              <a:rPr lang="en-ID" dirty="0"/>
              <a:t>, </a:t>
            </a:r>
            <a:r>
              <a:rPr lang="en-ID" dirty="0" err="1"/>
              <a:t>penalaran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penguasaan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topik</a:t>
            </a:r>
            <a:r>
              <a:rPr lang="en-ID" dirty="0"/>
              <a:t>. Hurlock </a:t>
            </a:r>
            <a:r>
              <a:rPr lang="en-ID" dirty="0" err="1"/>
              <a:t>mengemukakan</a:t>
            </a:r>
            <a:r>
              <a:rPr lang="en-ID" dirty="0"/>
              <a:t> 3 </a:t>
            </a:r>
            <a:r>
              <a:rPr lang="en-ID" dirty="0" err="1"/>
              <a:t>kriteria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mengukur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, </a:t>
            </a:r>
            <a:r>
              <a:rPr lang="en-ID" dirty="0" err="1"/>
              <a:t>apakah</a:t>
            </a:r>
            <a:r>
              <a:rPr lang="en-ID" dirty="0"/>
              <a:t> 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benar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berceloteh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 : 1. 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arti</a:t>
            </a:r>
            <a:r>
              <a:rPr lang="en-ID" dirty="0"/>
              <a:t> kata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menghubungkan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 yang </a:t>
            </a:r>
            <a:r>
              <a:rPr lang="en-ID" dirty="0" err="1"/>
              <a:t>diwakili</a:t>
            </a:r>
            <a:r>
              <a:rPr lang="en-ID" dirty="0"/>
              <a:t>. 2.    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melafalkan</a:t>
            </a:r>
            <a:r>
              <a:rPr lang="en-ID" dirty="0"/>
              <a:t> kata-kata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dipahami</a:t>
            </a:r>
            <a:r>
              <a:rPr lang="en-ID" dirty="0"/>
              <a:t> orang lain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. 3.    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kata-kata </a:t>
            </a:r>
            <a:r>
              <a:rPr lang="en-ID" dirty="0" err="1"/>
              <a:t>tersebut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mendengar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menduga-duga</a:t>
            </a:r>
            <a:r>
              <a:rPr lang="en-ID" dirty="0"/>
              <a:t>.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ahli</a:t>
            </a:r>
            <a:r>
              <a:rPr lang="en-ID" dirty="0"/>
              <a:t> </a:t>
            </a:r>
            <a:r>
              <a:rPr lang="en-ID" dirty="0" err="1"/>
              <a:t>sepakat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menirukan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orang </a:t>
            </a:r>
            <a:r>
              <a:rPr lang="en-ID" dirty="0" err="1"/>
              <a:t>tua</a:t>
            </a:r>
            <a:r>
              <a:rPr lang="en-ID" dirty="0"/>
              <a:t> yang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2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 </a:t>
            </a:r>
            <a:r>
              <a:rPr lang="en-ID" dirty="0" err="1"/>
              <a:t>spontan</a:t>
            </a:r>
            <a:r>
              <a:rPr lang="en-ID" dirty="0"/>
              <a:t> 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penugasan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orang </a:t>
            </a:r>
            <a:r>
              <a:rPr lang="en-ID" dirty="0" err="1"/>
              <a:t>dewasa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menirukan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spontan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orang </a:t>
            </a:r>
            <a:r>
              <a:rPr lang="en-ID" dirty="0" err="1"/>
              <a:t>dewasa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tata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bebas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44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CD103-CFE4-CF41-9ABA-A582EA686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998BC-337C-E949-9DDF-49BE122A5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 </a:t>
            </a:r>
            <a:r>
              <a:rPr lang="en-ID" b="1" dirty="0" err="1"/>
              <a:t>Perkembangan</a:t>
            </a:r>
            <a:r>
              <a:rPr lang="en-ID" b="1" dirty="0"/>
              <a:t> </a:t>
            </a:r>
            <a:r>
              <a:rPr lang="en-ID" b="1" dirty="0" err="1"/>
              <a:t>perseptual</a:t>
            </a:r>
            <a:r>
              <a:rPr lang="en-ID" dirty="0"/>
              <a:t> 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diartikan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data yang </a:t>
            </a:r>
            <a:r>
              <a:rPr lang="en-ID" dirty="0" err="1"/>
              <a:t>diterimaaleh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indra</a:t>
            </a:r>
            <a:r>
              <a:rPr lang="en-ID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59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680E-FCFD-7E46-A800-E54FA1016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9303A-9EED-DE48-B520-85E800334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/>
              <a:t>Ada </a:t>
            </a:r>
            <a:r>
              <a:rPr lang="en-ID" dirty="0" err="1"/>
              <a:t>tiga</a:t>
            </a:r>
            <a:r>
              <a:rPr lang="en-ID" dirty="0"/>
              <a:t> proses </a:t>
            </a:r>
            <a:r>
              <a:rPr lang="en-ID" dirty="0" err="1"/>
              <a:t>aktifitas</a:t>
            </a:r>
            <a:r>
              <a:rPr lang="en-ID" dirty="0"/>
              <a:t> </a:t>
            </a:r>
            <a:r>
              <a:rPr lang="en-ID" dirty="0" err="1"/>
              <a:t>perseptual</a:t>
            </a:r>
            <a:r>
              <a:rPr lang="en-ID" dirty="0"/>
              <a:t> yang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pahami</a:t>
            </a:r>
            <a:r>
              <a:rPr lang="en-ID" dirty="0"/>
              <a:t>, </a:t>
            </a:r>
            <a:r>
              <a:rPr lang="en-ID" dirty="0" err="1"/>
              <a:t>yaiu</a:t>
            </a:r>
            <a:r>
              <a:rPr lang="en-ID" dirty="0"/>
              <a:t> </a:t>
            </a:r>
            <a:r>
              <a:rPr lang="en-ID" dirty="0" err="1"/>
              <a:t>sensasi</a:t>
            </a:r>
            <a:r>
              <a:rPr lang="en-ID" dirty="0"/>
              <a:t>, </a:t>
            </a:r>
            <a:r>
              <a:rPr lang="en-ID" dirty="0" err="1"/>
              <a:t>persepsi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atensi</a:t>
            </a:r>
            <a:r>
              <a:rPr lang="en-ID" dirty="0"/>
              <a:t>.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sensasi</a:t>
            </a:r>
            <a:r>
              <a:rPr lang="en-ID" dirty="0"/>
              <a:t>? </a:t>
            </a:r>
            <a:r>
              <a:rPr lang="en-ID" dirty="0" err="1"/>
              <a:t>Sensasi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peristiwa</a:t>
            </a:r>
            <a:r>
              <a:rPr lang="en-ID" dirty="0"/>
              <a:t> </a:t>
            </a:r>
            <a:r>
              <a:rPr lang="en-ID" dirty="0" err="1"/>
              <a:t>penerimaan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indra</a:t>
            </a:r>
            <a:r>
              <a:rPr lang="en-ID" dirty="0"/>
              <a:t> </a:t>
            </a:r>
            <a:r>
              <a:rPr lang="en-ID" dirty="0" err="1"/>
              <a:t>penerima</a:t>
            </a:r>
            <a:r>
              <a:rPr lang="en-ID" dirty="0"/>
              <a:t>( </a:t>
            </a:r>
            <a:r>
              <a:rPr lang="en-ID" dirty="0" err="1"/>
              <a:t>misal</a:t>
            </a:r>
            <a:r>
              <a:rPr lang="en-ID" dirty="0"/>
              <a:t>, </a:t>
            </a:r>
            <a:r>
              <a:rPr lang="en-ID" dirty="0" err="1"/>
              <a:t>mendengar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indra</a:t>
            </a:r>
            <a:r>
              <a:rPr lang="en-ID" dirty="0"/>
              <a:t> </a:t>
            </a:r>
            <a:r>
              <a:rPr lang="en-ID" dirty="0" err="1"/>
              <a:t>pendengaran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telinga</a:t>
            </a:r>
            <a:r>
              <a:rPr lang="en-ID" dirty="0"/>
              <a:t>).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persepsi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pengolahan</a:t>
            </a:r>
            <a:r>
              <a:rPr lang="en-ID" dirty="0"/>
              <a:t> </a:t>
            </a:r>
            <a:r>
              <a:rPr lang="en-ID" dirty="0" err="1"/>
              <a:t>iformasi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sensasi</a:t>
            </a:r>
            <a:r>
              <a:rPr lang="en-ID" dirty="0"/>
              <a:t> (orang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tahu</a:t>
            </a:r>
            <a:r>
              <a:rPr lang="en-ID" dirty="0"/>
              <a:t>/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mengira-ira</a:t>
            </a:r>
            <a:r>
              <a:rPr lang="en-ID" dirty="0"/>
              <a:t> </a:t>
            </a:r>
            <a:r>
              <a:rPr lang="en-ID" dirty="0" err="1"/>
              <a:t>suara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didengarnya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suara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didengar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diproses</a:t>
            </a:r>
            <a:r>
              <a:rPr lang="en-ID" dirty="0"/>
              <a:t> di </a:t>
            </a:r>
            <a:r>
              <a:rPr lang="en-ID" dirty="0" err="1"/>
              <a:t>otak</a:t>
            </a:r>
            <a:r>
              <a:rPr lang="en-ID" dirty="0"/>
              <a:t>). </a:t>
            </a:r>
            <a:r>
              <a:rPr lang="en-ID" dirty="0" err="1"/>
              <a:t>Atensi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seleksi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persepsi</a:t>
            </a:r>
            <a:r>
              <a:rPr lang="en-ID" dirty="0"/>
              <a:t>,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persepsi</a:t>
            </a:r>
            <a:r>
              <a:rPr lang="en-ID" dirty="0"/>
              <a:t> </a:t>
            </a:r>
            <a:r>
              <a:rPr lang="en-ID" dirty="0" err="1"/>
              <a:t>dipilih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yang </a:t>
            </a:r>
            <a:r>
              <a:rPr lang="en-ID" dirty="0" err="1"/>
              <a:t>dianggap</a:t>
            </a:r>
            <a:r>
              <a:rPr lang="en-ID" dirty="0"/>
              <a:t> paling </a:t>
            </a:r>
            <a:r>
              <a:rPr lang="en-ID" dirty="0" err="1"/>
              <a:t>benar</a:t>
            </a:r>
            <a:r>
              <a:rPr lang="en-ID" dirty="0"/>
              <a:t> </a:t>
            </a:r>
            <a:r>
              <a:rPr lang="en-ID" dirty="0" err="1"/>
              <a:t>menurutnya</a:t>
            </a:r>
            <a:r>
              <a:rPr lang="en-ID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9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5970-8A88-3146-BFA5-BCAF6815A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Preseptual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3BD1C-9C6F-844A-A22C-B2A144AF4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r>
              <a:rPr lang="en-ID" sz="1900" dirty="0" err="1"/>
              <a:t>Sensasi</a:t>
            </a:r>
            <a:endParaRPr lang="en-ID" sz="1900" dirty="0"/>
          </a:p>
          <a:p>
            <a:pPr lvl="1"/>
            <a:r>
              <a:rPr lang="en-ID" sz="1900" dirty="0" err="1"/>
              <a:t>Sensasi</a:t>
            </a:r>
            <a:r>
              <a:rPr lang="en-ID" sz="1900" dirty="0"/>
              <a:t> </a:t>
            </a:r>
            <a:r>
              <a:rPr lang="en-ID" sz="1900" dirty="0" err="1"/>
              <a:t>adalah</a:t>
            </a:r>
            <a:r>
              <a:rPr lang="en-ID" sz="1900" dirty="0"/>
              <a:t> </a:t>
            </a:r>
            <a:r>
              <a:rPr lang="en-ID" sz="1900" dirty="0" err="1"/>
              <a:t>peristiwa</a:t>
            </a:r>
            <a:r>
              <a:rPr lang="en-ID" sz="1900" dirty="0"/>
              <a:t> </a:t>
            </a:r>
            <a:r>
              <a:rPr lang="en-ID" sz="1900" dirty="0" err="1"/>
              <a:t>penerimaan</a:t>
            </a:r>
            <a:r>
              <a:rPr lang="en-ID" sz="1900" dirty="0"/>
              <a:t> </a:t>
            </a:r>
            <a:r>
              <a:rPr lang="en-ID" sz="1900" dirty="0" err="1"/>
              <a:t>informasi</a:t>
            </a:r>
            <a:r>
              <a:rPr lang="en-ID" sz="1900" dirty="0"/>
              <a:t> </a:t>
            </a:r>
            <a:r>
              <a:rPr lang="en-ID" sz="1900" dirty="0" err="1"/>
              <a:t>oleh</a:t>
            </a:r>
            <a:r>
              <a:rPr lang="en-ID" sz="1900" dirty="0"/>
              <a:t> </a:t>
            </a:r>
            <a:r>
              <a:rPr lang="en-ID" sz="1900" dirty="0" err="1"/>
              <a:t>indra</a:t>
            </a:r>
            <a:r>
              <a:rPr lang="en-ID" sz="1900" dirty="0"/>
              <a:t> </a:t>
            </a:r>
            <a:r>
              <a:rPr lang="en-ID" sz="1900" dirty="0" err="1"/>
              <a:t>penerima</a:t>
            </a:r>
            <a:r>
              <a:rPr lang="en-ID" sz="1900" dirty="0"/>
              <a:t>. </a:t>
            </a:r>
            <a:r>
              <a:rPr lang="en-ID" sz="1900" dirty="0" err="1"/>
              <a:t>Sensasi</a:t>
            </a:r>
            <a:r>
              <a:rPr lang="en-ID" sz="1900" dirty="0"/>
              <a:t> </a:t>
            </a:r>
            <a:r>
              <a:rPr lang="en-ID" sz="1900" dirty="0" err="1"/>
              <a:t>berlangsung</a:t>
            </a:r>
            <a:r>
              <a:rPr lang="en-ID" sz="1900" dirty="0"/>
              <a:t> </a:t>
            </a:r>
            <a:r>
              <a:rPr lang="en-ID" sz="1900" dirty="0" err="1"/>
              <a:t>disaat</a:t>
            </a:r>
            <a:r>
              <a:rPr lang="en-ID" sz="1900" dirty="0"/>
              <a:t> </a:t>
            </a:r>
            <a:r>
              <a:rPr lang="en-ID" sz="1900" dirty="0" err="1"/>
              <a:t>terjadi</a:t>
            </a:r>
            <a:r>
              <a:rPr lang="en-ID" sz="1900" dirty="0"/>
              <a:t> </a:t>
            </a:r>
            <a:r>
              <a:rPr lang="en-ID" sz="1900" dirty="0" err="1"/>
              <a:t>kontak</a:t>
            </a:r>
            <a:r>
              <a:rPr lang="en-ID" sz="1900" dirty="0"/>
              <a:t> </a:t>
            </a:r>
            <a:r>
              <a:rPr lang="en-ID" sz="1900" dirty="0" err="1"/>
              <a:t>antara</a:t>
            </a:r>
            <a:r>
              <a:rPr lang="en-ID" sz="1900" dirty="0"/>
              <a:t> </a:t>
            </a:r>
            <a:r>
              <a:rPr lang="en-ID" sz="1900" dirty="0" err="1"/>
              <a:t>informasi</a:t>
            </a:r>
            <a:r>
              <a:rPr lang="en-ID" sz="1900" dirty="0"/>
              <a:t> </a:t>
            </a:r>
            <a:r>
              <a:rPr lang="en-ID" sz="1900" dirty="0" err="1"/>
              <a:t>dengan</a:t>
            </a:r>
            <a:r>
              <a:rPr lang="en-ID" sz="1900" dirty="0"/>
              <a:t> </a:t>
            </a:r>
            <a:r>
              <a:rPr lang="en-ID" sz="1900" dirty="0" err="1"/>
              <a:t>indra</a:t>
            </a:r>
            <a:r>
              <a:rPr lang="en-ID" sz="1900" dirty="0"/>
              <a:t> </a:t>
            </a:r>
            <a:r>
              <a:rPr lang="en-ID" sz="1900" dirty="0" err="1"/>
              <a:t>penerima</a:t>
            </a:r>
            <a:r>
              <a:rPr lang="en-ID" sz="1900" dirty="0"/>
              <a:t>. </a:t>
            </a:r>
            <a:r>
              <a:rPr lang="en-ID" sz="1900" dirty="0" err="1"/>
              <a:t>Maka</a:t>
            </a:r>
            <a:r>
              <a:rPr lang="en-ID" sz="1900" dirty="0"/>
              <a:t> </a:t>
            </a:r>
            <a:r>
              <a:rPr lang="en-ID" sz="1900" dirty="0" err="1"/>
              <a:t>dari</a:t>
            </a:r>
            <a:r>
              <a:rPr lang="en-ID" sz="1900" dirty="0"/>
              <a:t> </a:t>
            </a:r>
            <a:r>
              <a:rPr lang="en-ID" sz="1900" dirty="0" err="1"/>
              <a:t>itu</a:t>
            </a:r>
            <a:r>
              <a:rPr lang="en-ID" sz="1900" dirty="0"/>
              <a:t>, </a:t>
            </a:r>
            <a:r>
              <a:rPr lang="en-ID" sz="1900" dirty="0" err="1"/>
              <a:t>dalam</a:t>
            </a:r>
            <a:r>
              <a:rPr lang="en-ID" sz="1900" dirty="0"/>
              <a:t> </a:t>
            </a:r>
            <a:r>
              <a:rPr lang="en-ID" sz="1900" dirty="0" err="1"/>
              <a:t>sensasi</a:t>
            </a:r>
            <a:r>
              <a:rPr lang="en-ID" sz="1900" dirty="0"/>
              <a:t> </a:t>
            </a:r>
            <a:r>
              <a:rPr lang="en-ID" sz="1900" dirty="0" err="1"/>
              <a:t>terjadi</a:t>
            </a:r>
            <a:r>
              <a:rPr lang="en-ID" sz="1900" dirty="0"/>
              <a:t> </a:t>
            </a:r>
            <a:r>
              <a:rPr lang="en-ID" sz="1900" dirty="0" err="1"/>
              <a:t>deteksi</a:t>
            </a:r>
            <a:r>
              <a:rPr lang="en-ID" sz="1900" dirty="0"/>
              <a:t> </a:t>
            </a:r>
            <a:r>
              <a:rPr lang="en-ID" sz="1900" dirty="0" err="1"/>
              <a:t>informasi</a:t>
            </a:r>
            <a:r>
              <a:rPr lang="en-ID" sz="1900" dirty="0"/>
              <a:t> </a:t>
            </a:r>
            <a:r>
              <a:rPr lang="en-ID" sz="1900" dirty="0" err="1"/>
              <a:t>secara</a:t>
            </a:r>
            <a:r>
              <a:rPr lang="en-ID" sz="1900" dirty="0"/>
              <a:t> </a:t>
            </a:r>
            <a:r>
              <a:rPr lang="en-ID" sz="1900" dirty="0" err="1"/>
              <a:t>indrawi</a:t>
            </a:r>
            <a:r>
              <a:rPr lang="en-ID" sz="1900" dirty="0"/>
              <a:t>.</a:t>
            </a:r>
          </a:p>
          <a:p>
            <a:pPr lvl="1"/>
            <a:r>
              <a:rPr lang="en-ID" sz="1900" dirty="0" err="1"/>
              <a:t>Misalnya</a:t>
            </a:r>
            <a:r>
              <a:rPr lang="en-ID" sz="1900" dirty="0"/>
              <a:t>, </a:t>
            </a:r>
            <a:r>
              <a:rPr lang="en-ID" sz="1900" dirty="0" err="1"/>
              <a:t>sensasi</a:t>
            </a:r>
            <a:r>
              <a:rPr lang="en-ID" sz="1900" dirty="0"/>
              <a:t> </a:t>
            </a:r>
            <a:r>
              <a:rPr lang="en-ID" sz="1900" dirty="0" err="1"/>
              <a:t>pengelihatan</a:t>
            </a:r>
            <a:r>
              <a:rPr lang="en-ID" sz="1900" dirty="0"/>
              <a:t> </a:t>
            </a:r>
            <a:r>
              <a:rPr lang="en-ID" sz="1900" dirty="0" err="1"/>
              <a:t>mendapatkan</a:t>
            </a:r>
            <a:r>
              <a:rPr lang="en-ID" sz="1900" dirty="0"/>
              <a:t> </a:t>
            </a:r>
            <a:r>
              <a:rPr lang="en-ID" sz="1900" dirty="0" err="1"/>
              <a:t>informasi</a:t>
            </a:r>
            <a:r>
              <a:rPr lang="en-ID" sz="1900" dirty="0"/>
              <a:t> </a:t>
            </a:r>
            <a:r>
              <a:rPr lang="en-ID" sz="1900" dirty="0" err="1"/>
              <a:t>berupa</a:t>
            </a:r>
            <a:r>
              <a:rPr lang="en-ID" sz="1900" dirty="0"/>
              <a:t> </a:t>
            </a:r>
            <a:r>
              <a:rPr lang="en-ID" sz="1900" dirty="0" err="1"/>
              <a:t>gambar</a:t>
            </a:r>
            <a:r>
              <a:rPr lang="en-ID" sz="1900" dirty="0"/>
              <a:t> yang </a:t>
            </a:r>
            <a:r>
              <a:rPr lang="en-ID" sz="1900" dirty="0" err="1"/>
              <a:t>kemudian</a:t>
            </a:r>
            <a:r>
              <a:rPr lang="en-ID" sz="1900" dirty="0"/>
              <a:t> </a:t>
            </a:r>
            <a:r>
              <a:rPr lang="en-ID" sz="1900" dirty="0" err="1"/>
              <a:t>diteruskan</a:t>
            </a:r>
            <a:r>
              <a:rPr lang="en-ID" sz="1900" dirty="0"/>
              <a:t> </a:t>
            </a:r>
            <a:r>
              <a:rPr lang="en-ID" sz="1900" dirty="0" err="1"/>
              <a:t>ke</a:t>
            </a:r>
            <a:r>
              <a:rPr lang="en-ID" sz="1900" dirty="0"/>
              <a:t> </a:t>
            </a:r>
            <a:r>
              <a:rPr lang="en-ID" sz="1900" dirty="0" err="1"/>
              <a:t>syaraf</a:t>
            </a:r>
            <a:r>
              <a:rPr lang="en-ID" sz="1900" dirty="0"/>
              <a:t> </a:t>
            </a:r>
            <a:r>
              <a:rPr lang="en-ID" sz="1900" dirty="0" err="1"/>
              <a:t>penglihatan</a:t>
            </a:r>
            <a:r>
              <a:rPr lang="en-ID" sz="1900" dirty="0"/>
              <a:t>.</a:t>
            </a:r>
          </a:p>
          <a:p>
            <a:pPr marL="457200" lvl="1" indent="0">
              <a:buNone/>
            </a:pPr>
            <a:r>
              <a:rPr lang="en-ID" sz="1900" dirty="0" err="1"/>
              <a:t>Persepsi</a:t>
            </a:r>
            <a:r>
              <a:rPr lang="en-ID" sz="1900" dirty="0"/>
              <a:t> </a:t>
            </a:r>
          </a:p>
          <a:p>
            <a:pPr lvl="1"/>
            <a:r>
              <a:rPr lang="en-ID" sz="1900" dirty="0" err="1"/>
              <a:t>Persepsi</a:t>
            </a:r>
            <a:r>
              <a:rPr lang="en-ID" sz="1900" dirty="0"/>
              <a:t> </a:t>
            </a:r>
            <a:r>
              <a:rPr lang="en-ID" sz="1900" dirty="0" err="1"/>
              <a:t>adalah</a:t>
            </a:r>
            <a:r>
              <a:rPr lang="en-ID" sz="1900" dirty="0"/>
              <a:t> </a:t>
            </a:r>
            <a:r>
              <a:rPr lang="en-ID" sz="1900" dirty="0" err="1"/>
              <a:t>interpretasi</a:t>
            </a:r>
            <a:r>
              <a:rPr lang="en-ID" sz="1900" dirty="0"/>
              <a:t> </a:t>
            </a:r>
            <a:r>
              <a:rPr lang="en-ID" sz="1900" dirty="0" err="1"/>
              <a:t>terhadap</a:t>
            </a:r>
            <a:r>
              <a:rPr lang="en-ID" sz="1900" dirty="0"/>
              <a:t> </a:t>
            </a:r>
            <a:r>
              <a:rPr lang="en-ID" sz="1900" dirty="0" err="1"/>
              <a:t>informasi</a:t>
            </a:r>
            <a:r>
              <a:rPr lang="en-ID" sz="1900" dirty="0"/>
              <a:t> yang </a:t>
            </a:r>
            <a:r>
              <a:rPr lang="en-ID" sz="1900" dirty="0" err="1"/>
              <a:t>ditangkap</a:t>
            </a:r>
            <a:r>
              <a:rPr lang="en-ID" sz="1900" dirty="0"/>
              <a:t> </a:t>
            </a:r>
            <a:r>
              <a:rPr lang="en-ID" sz="1900" dirty="0" err="1"/>
              <a:t>oleh</a:t>
            </a:r>
            <a:r>
              <a:rPr lang="en-ID" sz="1900" dirty="0"/>
              <a:t> </a:t>
            </a:r>
            <a:r>
              <a:rPr lang="en-ID" sz="1900" dirty="0" err="1"/>
              <a:t>indra</a:t>
            </a:r>
            <a:r>
              <a:rPr lang="en-ID" sz="1900" dirty="0"/>
              <a:t> </a:t>
            </a:r>
            <a:r>
              <a:rPr lang="en-ID" sz="1900" dirty="0" err="1"/>
              <a:t>penerima</a:t>
            </a:r>
            <a:r>
              <a:rPr lang="en-ID" sz="1900" dirty="0"/>
              <a:t>. </a:t>
            </a:r>
            <a:r>
              <a:rPr lang="en-ID" sz="1900" dirty="0" err="1"/>
              <a:t>Persepsi</a:t>
            </a:r>
            <a:r>
              <a:rPr lang="en-ID" sz="1900" dirty="0"/>
              <a:t> </a:t>
            </a:r>
            <a:r>
              <a:rPr lang="en-ID" sz="1900" dirty="0" err="1"/>
              <a:t>merupakan</a:t>
            </a:r>
            <a:r>
              <a:rPr lang="en-ID" sz="1900" dirty="0"/>
              <a:t> proses </a:t>
            </a:r>
            <a:r>
              <a:rPr lang="en-ID" sz="1900" dirty="0" err="1"/>
              <a:t>pengolahan</a:t>
            </a:r>
            <a:r>
              <a:rPr lang="en-ID" sz="1900" dirty="0"/>
              <a:t> </a:t>
            </a:r>
            <a:r>
              <a:rPr lang="en-ID" sz="1900" dirty="0" err="1"/>
              <a:t>lebih</a:t>
            </a:r>
            <a:r>
              <a:rPr lang="en-ID" sz="1900" dirty="0"/>
              <a:t> </a:t>
            </a:r>
            <a:r>
              <a:rPr lang="en-ID" sz="1900" dirty="0" err="1"/>
              <a:t>lanjut</a:t>
            </a:r>
            <a:r>
              <a:rPr lang="en-ID" sz="1900" dirty="0"/>
              <a:t> </a:t>
            </a:r>
            <a:r>
              <a:rPr lang="en-ID" sz="1900" dirty="0" err="1"/>
              <a:t>dari</a:t>
            </a:r>
            <a:r>
              <a:rPr lang="en-ID" sz="1900" dirty="0"/>
              <a:t> </a:t>
            </a:r>
            <a:r>
              <a:rPr lang="en-ID" sz="1900" dirty="0" err="1"/>
              <a:t>aktivitas</a:t>
            </a:r>
            <a:r>
              <a:rPr lang="en-ID" sz="1900" dirty="0"/>
              <a:t> </a:t>
            </a:r>
            <a:r>
              <a:rPr lang="en-ID" sz="1900" dirty="0" err="1"/>
              <a:t>sensasi</a:t>
            </a:r>
            <a:r>
              <a:rPr lang="en-ID" sz="1900" dirty="0"/>
              <a:t>.</a:t>
            </a:r>
          </a:p>
          <a:p>
            <a:pPr lvl="1"/>
            <a:r>
              <a:rPr lang="en-ID" sz="1900" dirty="0" err="1"/>
              <a:t>Misalnya</a:t>
            </a:r>
            <a:r>
              <a:rPr lang="en-ID" sz="1900" dirty="0"/>
              <a:t>, </a:t>
            </a:r>
            <a:r>
              <a:rPr lang="en-ID" sz="1900" dirty="0" err="1"/>
              <a:t>seorang</a:t>
            </a:r>
            <a:r>
              <a:rPr lang="en-ID" sz="1900" dirty="0"/>
              <a:t> </a:t>
            </a:r>
            <a:r>
              <a:rPr lang="en-ID" sz="1900" dirty="0" err="1"/>
              <a:t>anak</a:t>
            </a:r>
            <a:r>
              <a:rPr lang="en-ID" sz="1900" dirty="0"/>
              <a:t> yang </a:t>
            </a:r>
            <a:r>
              <a:rPr lang="en-ID" sz="1900" dirty="0" err="1"/>
              <a:t>mendapatkan</a:t>
            </a:r>
            <a:r>
              <a:rPr lang="en-ID" sz="1900" dirty="0"/>
              <a:t> </a:t>
            </a:r>
            <a:r>
              <a:rPr lang="en-ID" sz="1900" dirty="0" err="1"/>
              <a:t>informasi</a:t>
            </a:r>
            <a:r>
              <a:rPr lang="en-ID" sz="1900" dirty="0"/>
              <a:t> </a:t>
            </a:r>
            <a:r>
              <a:rPr lang="en-ID" sz="1900" dirty="0" err="1"/>
              <a:t>gambar</a:t>
            </a:r>
            <a:r>
              <a:rPr lang="en-ID" sz="1900" dirty="0"/>
              <a:t> </a:t>
            </a:r>
            <a:r>
              <a:rPr lang="en-ID" sz="1900" dirty="0" err="1"/>
              <a:t>lewat</a:t>
            </a:r>
            <a:r>
              <a:rPr lang="en-ID" sz="1900" dirty="0"/>
              <a:t> </a:t>
            </a:r>
            <a:r>
              <a:rPr lang="en-ID" sz="1900" dirty="0" err="1"/>
              <a:t>mata</a:t>
            </a:r>
            <a:r>
              <a:rPr lang="en-ID" sz="1900" dirty="0"/>
              <a:t> </a:t>
            </a:r>
            <a:r>
              <a:rPr lang="en-ID" sz="1900" dirty="0" err="1"/>
              <a:t>menjadi</a:t>
            </a:r>
            <a:r>
              <a:rPr lang="en-ID" sz="1900" dirty="0"/>
              <a:t> </a:t>
            </a:r>
            <a:r>
              <a:rPr lang="en-ID" sz="1900" dirty="0" err="1"/>
              <a:t>tahu</a:t>
            </a:r>
            <a:r>
              <a:rPr lang="en-ID" sz="1900" dirty="0"/>
              <a:t> </a:t>
            </a:r>
            <a:r>
              <a:rPr lang="en-ID" sz="1900" dirty="0" err="1"/>
              <a:t>kalu</a:t>
            </a:r>
            <a:r>
              <a:rPr lang="en-ID" sz="1900" dirty="0"/>
              <a:t> </a:t>
            </a:r>
            <a:r>
              <a:rPr lang="en-ID" sz="1900" dirty="0" err="1"/>
              <a:t>itu</a:t>
            </a:r>
            <a:r>
              <a:rPr lang="en-ID" sz="1900" dirty="0"/>
              <a:t> </a:t>
            </a:r>
            <a:r>
              <a:rPr lang="en-ID" sz="1900" dirty="0" err="1"/>
              <a:t>gambar</a:t>
            </a:r>
            <a:r>
              <a:rPr lang="en-ID" sz="1900" dirty="0"/>
              <a:t> </a:t>
            </a:r>
            <a:r>
              <a:rPr lang="en-ID" sz="1900" dirty="0" err="1"/>
              <a:t>binatang</a:t>
            </a:r>
            <a:endParaRPr lang="en-ID" sz="1900" dirty="0"/>
          </a:p>
          <a:p>
            <a:pPr marL="457200" lvl="1" indent="0">
              <a:buNone/>
            </a:pPr>
            <a:r>
              <a:rPr lang="en-ID" sz="1900" dirty="0"/>
              <a:t> </a:t>
            </a:r>
            <a:r>
              <a:rPr lang="en-ID" sz="1900" dirty="0" err="1"/>
              <a:t>Atensi</a:t>
            </a:r>
            <a:endParaRPr lang="en-ID" sz="1900" dirty="0"/>
          </a:p>
          <a:p>
            <a:pPr lvl="1"/>
            <a:r>
              <a:rPr lang="en-ID" sz="1900" dirty="0" err="1"/>
              <a:t>Atensi</a:t>
            </a:r>
            <a:r>
              <a:rPr lang="en-ID" sz="1900" dirty="0"/>
              <a:t> </a:t>
            </a:r>
            <a:r>
              <a:rPr lang="en-ID" sz="1900" dirty="0" err="1"/>
              <a:t>mengacu</a:t>
            </a:r>
            <a:r>
              <a:rPr lang="en-ID" sz="1900" dirty="0"/>
              <a:t> </a:t>
            </a:r>
            <a:r>
              <a:rPr lang="en-ID" sz="1900" dirty="0" err="1"/>
              <a:t>kepada</a:t>
            </a:r>
            <a:r>
              <a:rPr lang="en-ID" sz="1900" dirty="0"/>
              <a:t> </a:t>
            </a:r>
            <a:r>
              <a:rPr lang="en-ID" sz="1900" dirty="0" err="1"/>
              <a:t>kemampuan</a:t>
            </a:r>
            <a:r>
              <a:rPr lang="en-ID" sz="1900" dirty="0"/>
              <a:t> </a:t>
            </a:r>
            <a:r>
              <a:rPr lang="en-ID" sz="1900" dirty="0" err="1"/>
              <a:t>untuk</a:t>
            </a:r>
            <a:r>
              <a:rPr lang="en-ID" sz="1900" dirty="0"/>
              <a:t> </a:t>
            </a:r>
            <a:r>
              <a:rPr lang="en-ID" sz="1900" dirty="0" err="1"/>
              <a:t>memilih</a:t>
            </a:r>
            <a:r>
              <a:rPr lang="en-ID" sz="1900" dirty="0"/>
              <a:t> </a:t>
            </a:r>
            <a:r>
              <a:rPr lang="en-ID" sz="1900" dirty="0" err="1"/>
              <a:t>atau</a:t>
            </a:r>
            <a:r>
              <a:rPr lang="en-ID" sz="1900" dirty="0"/>
              <a:t> </a:t>
            </a:r>
            <a:r>
              <a:rPr lang="en-ID" sz="1900" dirty="0" err="1"/>
              <a:t>menyaring</a:t>
            </a:r>
            <a:r>
              <a:rPr lang="en-ID" sz="1900" dirty="0"/>
              <a:t> </a:t>
            </a:r>
            <a:r>
              <a:rPr lang="en-ID" sz="1900" dirty="0" err="1"/>
              <a:t>persepsi</a:t>
            </a:r>
            <a:r>
              <a:rPr lang="en-ID" sz="1900" dirty="0"/>
              <a:t>. </a:t>
            </a:r>
            <a:r>
              <a:rPr lang="en-ID" sz="1900" dirty="0" err="1"/>
              <a:t>Dengan</a:t>
            </a:r>
            <a:r>
              <a:rPr lang="en-ID" sz="1900" dirty="0"/>
              <a:t> </a:t>
            </a:r>
            <a:r>
              <a:rPr lang="en-ID" sz="1900" dirty="0" err="1"/>
              <a:t>atensi</a:t>
            </a:r>
            <a:r>
              <a:rPr lang="en-ID" sz="1900" dirty="0"/>
              <a:t>, </a:t>
            </a:r>
            <a:r>
              <a:rPr lang="en-ID" sz="1900" dirty="0" err="1"/>
              <a:t>kesadaran</a:t>
            </a:r>
            <a:r>
              <a:rPr lang="en-ID" sz="1900" dirty="0"/>
              <a:t> </a:t>
            </a:r>
            <a:r>
              <a:rPr lang="en-ID" sz="1900" dirty="0" err="1"/>
              <a:t>seseorang</a:t>
            </a:r>
            <a:r>
              <a:rPr lang="en-ID" sz="1900" dirty="0"/>
              <a:t> </a:t>
            </a:r>
            <a:r>
              <a:rPr lang="en-ID" sz="1900" dirty="0" err="1"/>
              <a:t>bisa</a:t>
            </a:r>
            <a:r>
              <a:rPr lang="en-ID" sz="1900" dirty="0"/>
              <a:t> </a:t>
            </a:r>
            <a:r>
              <a:rPr lang="en-ID" sz="1900" dirty="0" err="1"/>
              <a:t>hanya</a:t>
            </a:r>
            <a:r>
              <a:rPr lang="en-ID" sz="1900" dirty="0"/>
              <a:t> </a:t>
            </a:r>
            <a:r>
              <a:rPr lang="en-ID" sz="1900" dirty="0" err="1"/>
              <a:t>tertuju</a:t>
            </a:r>
            <a:r>
              <a:rPr lang="en-ID" sz="1900" dirty="0"/>
              <a:t> </a:t>
            </a:r>
            <a:r>
              <a:rPr lang="en-ID" sz="1900" dirty="0" err="1"/>
              <a:t>pada</a:t>
            </a:r>
            <a:r>
              <a:rPr lang="en-ID" sz="1900" dirty="0"/>
              <a:t> </a:t>
            </a:r>
            <a:r>
              <a:rPr lang="en-ID" sz="1900" dirty="0" err="1"/>
              <a:t>satu</a:t>
            </a:r>
            <a:r>
              <a:rPr lang="en-ID" sz="1900" dirty="0"/>
              <a:t> </a:t>
            </a:r>
            <a:r>
              <a:rPr lang="en-ID" sz="1900" dirty="0" err="1"/>
              <a:t>objek</a:t>
            </a:r>
            <a:r>
              <a:rPr lang="en-ID" sz="1900" dirty="0"/>
              <a:t> </a:t>
            </a:r>
            <a:r>
              <a:rPr lang="en-ID" sz="1900" dirty="0" err="1"/>
              <a:t>dengan</a:t>
            </a:r>
            <a:r>
              <a:rPr lang="en-ID" sz="1900" dirty="0"/>
              <a:t> </a:t>
            </a:r>
            <a:r>
              <a:rPr lang="en-ID" sz="1900" dirty="0" err="1"/>
              <a:t>mengabaikan</a:t>
            </a:r>
            <a:r>
              <a:rPr lang="en-ID" sz="1900" dirty="0"/>
              <a:t> </a:t>
            </a:r>
            <a:r>
              <a:rPr lang="en-ID" sz="1900" dirty="0" err="1"/>
              <a:t>objek-objek</a:t>
            </a:r>
            <a:r>
              <a:rPr lang="en-ID" sz="1900" dirty="0"/>
              <a:t> </a:t>
            </a:r>
            <a:r>
              <a:rPr lang="en-ID" sz="1900" dirty="0" err="1"/>
              <a:t>lainnya</a:t>
            </a:r>
            <a:r>
              <a:rPr lang="en-ID" sz="1900" dirty="0"/>
              <a:t>.</a:t>
            </a:r>
          </a:p>
          <a:p>
            <a:pPr lvl="1"/>
            <a:r>
              <a:rPr lang="en-ID" sz="1900" dirty="0" err="1"/>
              <a:t>Misalnya</a:t>
            </a:r>
            <a:r>
              <a:rPr lang="en-ID" sz="1900" dirty="0"/>
              <a:t>, </a:t>
            </a:r>
            <a:r>
              <a:rPr lang="en-ID" sz="1900" dirty="0" err="1"/>
              <a:t>karena</a:t>
            </a:r>
            <a:r>
              <a:rPr lang="en-ID" sz="1900" dirty="0"/>
              <a:t> </a:t>
            </a:r>
            <a:r>
              <a:rPr lang="en-ID" sz="1900" dirty="0" err="1"/>
              <a:t>anak</a:t>
            </a:r>
            <a:r>
              <a:rPr lang="en-ID" sz="1900" dirty="0"/>
              <a:t> </a:t>
            </a:r>
            <a:r>
              <a:rPr lang="en-ID" sz="1900" dirty="0" err="1"/>
              <a:t>tersebut</a:t>
            </a:r>
            <a:r>
              <a:rPr lang="en-ID" sz="1900" dirty="0"/>
              <a:t> </a:t>
            </a:r>
            <a:r>
              <a:rPr lang="en-ID" sz="1900" dirty="0" err="1"/>
              <a:t>melihat</a:t>
            </a:r>
            <a:r>
              <a:rPr lang="en-ID" sz="1900" dirty="0"/>
              <a:t> </a:t>
            </a:r>
            <a:r>
              <a:rPr lang="en-ID" sz="1900" dirty="0" err="1"/>
              <a:t>gambar</a:t>
            </a:r>
            <a:r>
              <a:rPr lang="en-ID" sz="1900" dirty="0"/>
              <a:t> </a:t>
            </a:r>
            <a:r>
              <a:rPr lang="en-ID" sz="1900" dirty="0" err="1"/>
              <a:t>binatang</a:t>
            </a:r>
            <a:r>
              <a:rPr lang="en-ID" sz="1900" dirty="0"/>
              <a:t> </a:t>
            </a:r>
            <a:r>
              <a:rPr lang="en-ID" sz="1900" dirty="0" err="1"/>
              <a:t>maka</a:t>
            </a:r>
            <a:r>
              <a:rPr lang="en-ID" sz="1900" dirty="0"/>
              <a:t> </a:t>
            </a:r>
            <a:r>
              <a:rPr lang="en-ID" sz="1900" dirty="0" err="1"/>
              <a:t>dia</a:t>
            </a:r>
            <a:r>
              <a:rPr lang="en-ID" sz="1900" dirty="0"/>
              <a:t> </a:t>
            </a:r>
            <a:r>
              <a:rPr lang="en-ID" sz="1900" dirty="0" err="1"/>
              <a:t>tidak</a:t>
            </a:r>
            <a:r>
              <a:rPr lang="en-ID" sz="1900" dirty="0"/>
              <a:t> </a:t>
            </a:r>
            <a:r>
              <a:rPr lang="en-ID" sz="1900" dirty="0" err="1"/>
              <a:t>melihat</a:t>
            </a:r>
            <a:r>
              <a:rPr lang="en-ID" sz="1900" dirty="0"/>
              <a:t> </a:t>
            </a:r>
            <a:r>
              <a:rPr lang="en-ID" sz="1900" dirty="0" err="1"/>
              <a:t>gambar</a:t>
            </a:r>
            <a:r>
              <a:rPr lang="en-ID" sz="1900" dirty="0"/>
              <a:t> yang </a:t>
            </a:r>
            <a:r>
              <a:rPr lang="en-ID" sz="1900" dirty="0" err="1"/>
              <a:t>lainnya</a:t>
            </a:r>
            <a:r>
              <a:rPr lang="en-ID" sz="1900" dirty="0"/>
              <a:t> </a:t>
            </a:r>
            <a:r>
              <a:rPr lang="en-ID" sz="1900" dirty="0" err="1"/>
              <a:t>dan</a:t>
            </a:r>
            <a:r>
              <a:rPr lang="en-ID" sz="1900" dirty="0"/>
              <a:t> </a:t>
            </a:r>
            <a:r>
              <a:rPr lang="en-ID" sz="1900" dirty="0" err="1"/>
              <a:t>hanya</a:t>
            </a:r>
            <a:r>
              <a:rPr lang="en-ID" sz="1900" dirty="0"/>
              <a:t> </a:t>
            </a:r>
            <a:r>
              <a:rPr lang="en-ID" sz="1900" dirty="0" err="1"/>
              <a:t>tertuju</a:t>
            </a:r>
            <a:r>
              <a:rPr lang="en-ID" sz="1900" dirty="0"/>
              <a:t> </a:t>
            </a:r>
            <a:r>
              <a:rPr lang="en-ID" sz="1900" dirty="0" err="1"/>
              <a:t>dengan</a:t>
            </a:r>
            <a:r>
              <a:rPr lang="en-ID" sz="1900" dirty="0"/>
              <a:t> </a:t>
            </a:r>
            <a:r>
              <a:rPr lang="en-ID" sz="1900" dirty="0" err="1"/>
              <a:t>satu</a:t>
            </a:r>
            <a:r>
              <a:rPr lang="en-ID" sz="1900" dirty="0"/>
              <a:t> </a:t>
            </a:r>
            <a:r>
              <a:rPr lang="en-ID" sz="1900" dirty="0" err="1"/>
              <a:t>objek</a:t>
            </a:r>
            <a:r>
              <a:rPr lang="en-ID" sz="1900" dirty="0"/>
              <a:t>.</a:t>
            </a:r>
          </a:p>
          <a:p>
            <a:pPr lvl="1"/>
            <a:r>
              <a:rPr lang="en-ID" sz="1900" dirty="0"/>
              <a:t>Gibson (1990) </a:t>
            </a:r>
            <a:r>
              <a:rPr lang="en-ID" sz="1900" dirty="0" err="1"/>
              <a:t>mengemukakan</a:t>
            </a:r>
            <a:r>
              <a:rPr lang="en-ID" sz="1900" dirty="0"/>
              <a:t> </a:t>
            </a:r>
            <a:r>
              <a:rPr lang="en-ID" sz="1900" dirty="0" err="1"/>
              <a:t>ada</a:t>
            </a:r>
            <a:r>
              <a:rPr lang="en-ID" sz="1900" dirty="0"/>
              <a:t> </a:t>
            </a:r>
            <a:r>
              <a:rPr lang="en-ID" sz="1900" dirty="0" err="1"/>
              <a:t>serangkaian</a:t>
            </a:r>
            <a:r>
              <a:rPr lang="en-ID" sz="1900" dirty="0"/>
              <a:t> </a:t>
            </a:r>
            <a:r>
              <a:rPr lang="en-ID" sz="1900" dirty="0" err="1"/>
              <a:t>fase</a:t>
            </a:r>
            <a:r>
              <a:rPr lang="en-ID" sz="1900" dirty="0"/>
              <a:t> </a:t>
            </a:r>
            <a:r>
              <a:rPr lang="en-ID" sz="1900" dirty="0" err="1"/>
              <a:t>dalam</a:t>
            </a:r>
            <a:r>
              <a:rPr lang="en-ID" sz="1900" dirty="0"/>
              <a:t> </a:t>
            </a:r>
            <a:r>
              <a:rPr lang="en-ID" sz="1900" dirty="0" err="1"/>
              <a:t>perkembangan</a:t>
            </a:r>
            <a:r>
              <a:rPr lang="en-ID" sz="1900" dirty="0"/>
              <a:t> </a:t>
            </a:r>
            <a:r>
              <a:rPr lang="en-ID" sz="1900" dirty="0" err="1"/>
              <a:t>perseptual</a:t>
            </a:r>
            <a:r>
              <a:rPr lang="en-ID" sz="1900" dirty="0"/>
              <a:t> </a:t>
            </a:r>
            <a:r>
              <a:rPr lang="en-ID" sz="1900" dirty="0" err="1"/>
              <a:t>selama</a:t>
            </a:r>
            <a:r>
              <a:rPr lang="en-ID" sz="1900" dirty="0"/>
              <a:t> masa infancy (masa </a:t>
            </a:r>
            <a:r>
              <a:rPr lang="en-ID" sz="1900" dirty="0" err="1"/>
              <a:t>pertumbuhan</a:t>
            </a:r>
            <a:r>
              <a:rPr lang="en-ID" sz="1900" dirty="0"/>
              <a:t>). </a:t>
            </a:r>
            <a:r>
              <a:rPr lang="en-ID" sz="1900" dirty="0" err="1"/>
              <a:t>Fase</a:t>
            </a:r>
            <a:r>
              <a:rPr lang="en-ID" sz="1900" dirty="0"/>
              <a:t> </a:t>
            </a:r>
            <a:r>
              <a:rPr lang="en-ID" sz="1900" dirty="0" err="1"/>
              <a:t>ini</a:t>
            </a:r>
            <a:r>
              <a:rPr lang="en-ID" sz="1900" dirty="0"/>
              <a:t> </a:t>
            </a:r>
            <a:r>
              <a:rPr lang="en-ID" sz="1900" dirty="0" err="1"/>
              <a:t>bukan</a:t>
            </a:r>
            <a:r>
              <a:rPr lang="en-ID" sz="1900" dirty="0"/>
              <a:t> </a:t>
            </a:r>
            <a:r>
              <a:rPr lang="en-ID" sz="1900" dirty="0" err="1"/>
              <a:t>merupakan</a:t>
            </a:r>
            <a:r>
              <a:rPr lang="en-ID" sz="1900" dirty="0"/>
              <a:t> </a:t>
            </a:r>
            <a:r>
              <a:rPr lang="en-ID" sz="1900" dirty="0" err="1"/>
              <a:t>fase</a:t>
            </a:r>
            <a:r>
              <a:rPr lang="en-ID" sz="1900" dirty="0"/>
              <a:t> yang </a:t>
            </a:r>
            <a:r>
              <a:rPr lang="en-ID" sz="1900" dirty="0" err="1"/>
              <a:t>kaku</a:t>
            </a:r>
            <a:r>
              <a:rPr lang="en-ID" sz="1900" dirty="0"/>
              <a:t> </a:t>
            </a:r>
            <a:r>
              <a:rPr lang="en-ID" sz="1900" dirty="0" err="1"/>
              <a:t>karena</a:t>
            </a:r>
            <a:r>
              <a:rPr lang="en-ID" sz="1900" dirty="0"/>
              <a:t> </a:t>
            </a:r>
            <a:r>
              <a:rPr lang="en-ID" sz="1900" dirty="0" err="1"/>
              <a:t>fase-fase</a:t>
            </a:r>
            <a:r>
              <a:rPr lang="en-ID" sz="1900" dirty="0"/>
              <a:t> </a:t>
            </a:r>
            <a:r>
              <a:rPr lang="en-ID" sz="1900" dirty="0" err="1"/>
              <a:t>tersebut</a:t>
            </a:r>
            <a:r>
              <a:rPr lang="en-ID" sz="1900" dirty="0"/>
              <a:t> </a:t>
            </a:r>
            <a:r>
              <a:rPr lang="en-ID" sz="1900" dirty="0" err="1"/>
              <a:t>saling</a:t>
            </a:r>
            <a:r>
              <a:rPr lang="en-ID" sz="1900" dirty="0"/>
              <a:t> </a:t>
            </a:r>
            <a:r>
              <a:rPr lang="en-ID" sz="1900" dirty="0" err="1"/>
              <a:t>tumpang</a:t>
            </a:r>
            <a:r>
              <a:rPr lang="en-ID" sz="1900" dirty="0"/>
              <a:t> </a:t>
            </a:r>
            <a:r>
              <a:rPr lang="en-ID" sz="1900" dirty="0" err="1"/>
              <a:t>tindih</a:t>
            </a:r>
            <a:r>
              <a:rPr lang="en-ID" sz="1900" dirty="0"/>
              <a:t> </a:t>
            </a:r>
            <a:r>
              <a:rPr lang="en-ID" sz="1900" dirty="0" err="1"/>
              <a:t>dalam</a:t>
            </a:r>
            <a:r>
              <a:rPr lang="en-ID" sz="1900" dirty="0"/>
              <a:t> </a:t>
            </a:r>
            <a:r>
              <a:rPr lang="en-ID" sz="1900" dirty="0" err="1"/>
              <a:t>waktu</a:t>
            </a:r>
            <a:r>
              <a:rPr lang="en-ID" sz="1900" dirty="0"/>
              <a:t> </a:t>
            </a:r>
            <a:r>
              <a:rPr lang="en-ID" sz="1900" dirty="0" err="1"/>
              <a:t>dan</a:t>
            </a:r>
            <a:r>
              <a:rPr lang="en-ID" sz="1900" dirty="0"/>
              <a:t> </a:t>
            </a:r>
            <a:r>
              <a:rPr lang="en-ID" sz="1900" dirty="0" err="1"/>
              <a:t>situasi</a:t>
            </a:r>
            <a:r>
              <a:rPr lang="en-ID" sz="1900" dirty="0"/>
              <a:t>. </a:t>
            </a:r>
            <a:r>
              <a:rPr lang="en-ID" sz="1900" dirty="0" err="1"/>
              <a:t>Pada</a:t>
            </a:r>
            <a:r>
              <a:rPr lang="en-ID" sz="1900" dirty="0"/>
              <a:t> </a:t>
            </a:r>
            <a:r>
              <a:rPr lang="en-ID" sz="1900" dirty="0" err="1"/>
              <a:t>setiap</a:t>
            </a:r>
            <a:r>
              <a:rPr lang="en-ID" sz="1900" dirty="0"/>
              <a:t> </a:t>
            </a:r>
            <a:r>
              <a:rPr lang="en-ID" sz="1900" dirty="0" err="1"/>
              <a:t>fase</a:t>
            </a:r>
            <a:r>
              <a:rPr lang="en-ID" sz="1900" dirty="0"/>
              <a:t> </a:t>
            </a:r>
            <a:r>
              <a:rPr lang="en-ID" sz="1900" dirty="0" err="1"/>
              <a:t>ini</a:t>
            </a:r>
            <a:r>
              <a:rPr lang="en-ID" sz="1900" dirty="0"/>
              <a:t>, </a:t>
            </a:r>
            <a:r>
              <a:rPr lang="en-ID" sz="1900" dirty="0" err="1"/>
              <a:t>anak</a:t>
            </a:r>
            <a:r>
              <a:rPr lang="en-ID" sz="1900" dirty="0"/>
              <a:t> </a:t>
            </a:r>
            <a:r>
              <a:rPr lang="en-ID" sz="1900" dirty="0" err="1"/>
              <a:t>menggunakan</a:t>
            </a:r>
            <a:r>
              <a:rPr lang="en-ID" sz="1900" dirty="0"/>
              <a:t> </a:t>
            </a:r>
            <a:r>
              <a:rPr lang="en-ID" sz="1900" dirty="0" err="1"/>
              <a:t>kemampuan-kemampuan</a:t>
            </a:r>
            <a:r>
              <a:rPr lang="en-ID" sz="1900" dirty="0"/>
              <a:t> motor yang </a:t>
            </a:r>
            <a:r>
              <a:rPr lang="en-ID" sz="1900" dirty="0" err="1"/>
              <a:t>telah</a:t>
            </a:r>
            <a:r>
              <a:rPr lang="en-ID" sz="1900" dirty="0"/>
              <a:t> </a:t>
            </a:r>
            <a:r>
              <a:rPr lang="en-ID" sz="1900" dirty="0" err="1"/>
              <a:t>dimilikinya</a:t>
            </a:r>
            <a:r>
              <a:rPr lang="en-ID" sz="1900" dirty="0"/>
              <a:t> </a:t>
            </a:r>
            <a:r>
              <a:rPr lang="en-ID" sz="1900" dirty="0" err="1"/>
              <a:t>untuk</a:t>
            </a:r>
            <a:r>
              <a:rPr lang="en-ID" sz="1900" dirty="0"/>
              <a:t> </a:t>
            </a:r>
            <a:r>
              <a:rPr lang="en-ID" sz="1900" dirty="0" err="1"/>
              <a:t>mengeksplorasi</a:t>
            </a:r>
            <a:r>
              <a:rPr lang="en-ID" sz="1900" dirty="0"/>
              <a:t> </a:t>
            </a:r>
            <a:r>
              <a:rPr lang="en-ID" sz="1900" dirty="0" err="1"/>
              <a:t>lingkungan</a:t>
            </a:r>
            <a:r>
              <a:rPr lang="en-ID" sz="19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9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CAE2-6E2A-914F-9565-DC041888A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130C1-6203-7B4D-9C9C-7889624E8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62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75FB2-DF2F-8645-9B8B-F817F426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Persepsi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10396-132D-8C4A-87FF-05D6A02EB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D" sz="1800" b="1" dirty="0"/>
              <a:t> </a:t>
            </a:r>
            <a:r>
              <a:rPr lang="en-ID" sz="1800" b="1" dirty="0" err="1"/>
              <a:t>Persepsi</a:t>
            </a:r>
            <a:r>
              <a:rPr lang="en-ID" sz="1800" b="1" dirty="0"/>
              <a:t> </a:t>
            </a:r>
            <a:r>
              <a:rPr lang="en-ID" sz="1800" b="1" dirty="0" err="1"/>
              <a:t>Bersifat</a:t>
            </a:r>
            <a:r>
              <a:rPr lang="en-ID" sz="1800" b="1" dirty="0"/>
              <a:t> </a:t>
            </a:r>
            <a:r>
              <a:rPr lang="en-ID" sz="1800" b="1" dirty="0" err="1"/>
              <a:t>Dugaan</a:t>
            </a:r>
            <a:br>
              <a:rPr lang="en-ID" sz="1800" dirty="0"/>
            </a:br>
            <a:r>
              <a:rPr lang="en-ID" sz="1800" dirty="0"/>
              <a:t>  </a:t>
            </a:r>
            <a:r>
              <a:rPr lang="en-ID" sz="1800" b="1" dirty="0" err="1"/>
              <a:t>Persepsi</a:t>
            </a:r>
            <a:r>
              <a:rPr lang="en-ID" sz="1800" b="1" dirty="0"/>
              <a:t> </a:t>
            </a:r>
            <a:r>
              <a:rPr lang="en-ID" sz="1800" b="1" dirty="0" err="1"/>
              <a:t>Bersifat</a:t>
            </a:r>
            <a:r>
              <a:rPr lang="en-ID" sz="1800" b="1" dirty="0"/>
              <a:t> </a:t>
            </a:r>
            <a:r>
              <a:rPr lang="en-ID" sz="1800" b="1" dirty="0" err="1"/>
              <a:t>Evaluatif</a:t>
            </a:r>
            <a:endParaRPr lang="en-ID" sz="1800" dirty="0"/>
          </a:p>
          <a:p>
            <a:pPr marL="0" indent="0">
              <a:buNone/>
            </a:pPr>
            <a:r>
              <a:rPr lang="en-ID" sz="1800" dirty="0" err="1"/>
              <a:t>Persepsi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suatu</a:t>
            </a:r>
            <a:r>
              <a:rPr lang="en-ID" sz="1800" dirty="0"/>
              <a:t> proses </a:t>
            </a:r>
            <a:r>
              <a:rPr lang="en-ID" sz="1800" dirty="0" err="1"/>
              <a:t>kognitif</a:t>
            </a:r>
            <a:r>
              <a:rPr lang="en-ID" sz="1800" dirty="0"/>
              <a:t> </a:t>
            </a:r>
            <a:r>
              <a:rPr lang="en-ID" sz="1800" dirty="0" err="1"/>
              <a:t>psikologis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diri</a:t>
            </a:r>
            <a:r>
              <a:rPr lang="en-ID" sz="1800" dirty="0"/>
              <a:t> </a:t>
            </a:r>
            <a:r>
              <a:rPr lang="en-ID" sz="1800" dirty="0" err="1"/>
              <a:t>kita</a:t>
            </a:r>
            <a:r>
              <a:rPr lang="en-ID" sz="1800" dirty="0"/>
              <a:t> yang </a:t>
            </a:r>
            <a:r>
              <a:rPr lang="en-ID" sz="1800" dirty="0" err="1"/>
              <a:t>mencerminkan</a:t>
            </a:r>
            <a:r>
              <a:rPr lang="en-ID" sz="1800" dirty="0"/>
              <a:t> </a:t>
            </a:r>
            <a:r>
              <a:rPr lang="en-ID" sz="1800" dirty="0" err="1"/>
              <a:t>sikap</a:t>
            </a:r>
            <a:r>
              <a:rPr lang="en-ID" sz="1800" dirty="0"/>
              <a:t>, </a:t>
            </a:r>
            <a:r>
              <a:rPr lang="en-ID" sz="1800" dirty="0" err="1"/>
              <a:t>kepercayaan</a:t>
            </a:r>
            <a:r>
              <a:rPr lang="en-ID" sz="1800" dirty="0"/>
              <a:t>, </a:t>
            </a:r>
            <a:r>
              <a:rPr lang="en-ID" sz="1800" dirty="0" err="1"/>
              <a:t>nilai</a:t>
            </a:r>
            <a:r>
              <a:rPr lang="en-ID" sz="1800" dirty="0"/>
              <a:t>,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pengharapan</a:t>
            </a:r>
            <a:r>
              <a:rPr lang="en-ID" sz="1800" dirty="0"/>
              <a:t> yang </a:t>
            </a:r>
            <a:r>
              <a:rPr lang="en-ID" sz="1800" dirty="0" err="1"/>
              <a:t>bersifat</a:t>
            </a:r>
            <a:r>
              <a:rPr lang="en-ID" sz="1800" dirty="0"/>
              <a:t> </a:t>
            </a:r>
            <a:r>
              <a:rPr lang="en-ID" sz="1800" dirty="0" err="1"/>
              <a:t>pribadi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subjektif</a:t>
            </a:r>
            <a:r>
              <a:rPr lang="en-ID" sz="1800" dirty="0"/>
              <a:t>. </a:t>
            </a:r>
            <a:r>
              <a:rPr lang="en-ID" sz="1800" dirty="0" err="1"/>
              <a:t>Menggunakan</a:t>
            </a:r>
            <a:r>
              <a:rPr lang="en-ID" sz="1800" dirty="0"/>
              <a:t> kata-kata Andrea L. Rich, “</a:t>
            </a:r>
            <a:r>
              <a:rPr lang="en-ID" sz="1800" dirty="0" err="1"/>
              <a:t>persepsi</a:t>
            </a:r>
            <a:r>
              <a:rPr lang="en-ID" sz="1800" dirty="0"/>
              <a:t> </a:t>
            </a:r>
            <a:r>
              <a:rPr lang="en-ID" sz="1800" dirty="0" err="1"/>
              <a:t>pada</a:t>
            </a:r>
            <a:r>
              <a:rPr lang="en-ID" sz="1800" dirty="0"/>
              <a:t> </a:t>
            </a:r>
            <a:r>
              <a:rPr lang="en-ID" sz="1800" dirty="0" err="1"/>
              <a:t>dasarnya</a:t>
            </a:r>
            <a:r>
              <a:rPr lang="en-ID" sz="1800" dirty="0"/>
              <a:t> </a:t>
            </a:r>
            <a:r>
              <a:rPr lang="en-ID" sz="1800" dirty="0" err="1"/>
              <a:t>memiliki</a:t>
            </a:r>
            <a:r>
              <a:rPr lang="en-ID" sz="1800" dirty="0"/>
              <a:t> </a:t>
            </a:r>
            <a:r>
              <a:rPr lang="en-ID" sz="1800" dirty="0" err="1"/>
              <a:t>keadaan</a:t>
            </a:r>
            <a:r>
              <a:rPr lang="en-ID" sz="1800" dirty="0"/>
              <a:t> </a:t>
            </a:r>
            <a:r>
              <a:rPr lang="en-ID" sz="1800" dirty="0" err="1"/>
              <a:t>fisik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psikologis</a:t>
            </a:r>
            <a:r>
              <a:rPr lang="en-ID" sz="1800" dirty="0"/>
              <a:t> </a:t>
            </a:r>
            <a:r>
              <a:rPr lang="en-ID" sz="1800" dirty="0" err="1"/>
              <a:t>individu</a:t>
            </a:r>
            <a:r>
              <a:rPr lang="en-ID" sz="1800" dirty="0"/>
              <a:t>, </a:t>
            </a:r>
            <a:r>
              <a:rPr lang="en-ID" sz="1800" dirty="0" err="1"/>
              <a:t>alih-alih</a:t>
            </a:r>
            <a:r>
              <a:rPr lang="en-ID" sz="1800" dirty="0"/>
              <a:t> </a:t>
            </a:r>
            <a:r>
              <a:rPr lang="en-ID" sz="1800" dirty="0" err="1"/>
              <a:t>menunjukkan</a:t>
            </a:r>
            <a:r>
              <a:rPr lang="en-ID" sz="1800" dirty="0"/>
              <a:t> </a:t>
            </a:r>
            <a:r>
              <a:rPr lang="en-ID" sz="1800" dirty="0" err="1"/>
              <a:t>karakteristik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kualitas</a:t>
            </a:r>
            <a:r>
              <a:rPr lang="en-ID" sz="1800" dirty="0"/>
              <a:t> </a:t>
            </a:r>
            <a:r>
              <a:rPr lang="en-ID" sz="1800" dirty="0" err="1"/>
              <a:t>mutlak</a:t>
            </a:r>
            <a:r>
              <a:rPr lang="en-ID" sz="1800" dirty="0"/>
              <a:t> </a:t>
            </a:r>
            <a:r>
              <a:rPr lang="en-ID" sz="1800" dirty="0" err="1"/>
              <a:t>objek</a:t>
            </a:r>
            <a:r>
              <a:rPr lang="en-ID" sz="1800" dirty="0"/>
              <a:t> yang </a:t>
            </a:r>
            <a:r>
              <a:rPr lang="en-ID" sz="1800" dirty="0" err="1"/>
              <a:t>dipersepsi</a:t>
            </a:r>
            <a:r>
              <a:rPr lang="en-ID" sz="1800" dirty="0"/>
              <a:t>”</a:t>
            </a:r>
            <a:br>
              <a:rPr lang="en-ID" sz="1800" dirty="0"/>
            </a:br>
            <a:r>
              <a:rPr lang="en-ID" sz="1800" b="1" dirty="0"/>
              <a:t>3. </a:t>
            </a:r>
            <a:r>
              <a:rPr lang="en-ID" sz="1800" b="1" dirty="0" err="1"/>
              <a:t>Persepsi</a:t>
            </a:r>
            <a:r>
              <a:rPr lang="en-ID" sz="1800" b="1" dirty="0"/>
              <a:t> </a:t>
            </a:r>
            <a:r>
              <a:rPr lang="en-ID" sz="1800" b="1" dirty="0" err="1"/>
              <a:t>Bersifat</a:t>
            </a:r>
            <a:r>
              <a:rPr lang="en-ID" sz="1800" b="1" dirty="0"/>
              <a:t> </a:t>
            </a:r>
            <a:r>
              <a:rPr lang="en-ID" sz="1800" b="1" dirty="0" err="1"/>
              <a:t>Konstektual</a:t>
            </a:r>
            <a:endParaRPr lang="en-ID" sz="1800" dirty="0"/>
          </a:p>
          <a:p>
            <a:pPr marL="0" indent="0">
              <a:buNone/>
            </a:pPr>
            <a:r>
              <a:rPr lang="en-ID" sz="1800" dirty="0" err="1"/>
              <a:t>Suatu</a:t>
            </a:r>
            <a:r>
              <a:rPr lang="en-ID" sz="1800" dirty="0"/>
              <a:t> </a:t>
            </a:r>
            <a:r>
              <a:rPr lang="en-ID" sz="1800" dirty="0" err="1"/>
              <a:t>rangsangan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luar</a:t>
            </a:r>
            <a:r>
              <a:rPr lang="en-ID" sz="1800" dirty="0"/>
              <a:t> </a:t>
            </a:r>
            <a:r>
              <a:rPr lang="en-ID" sz="1800" dirty="0" err="1"/>
              <a:t>harus</a:t>
            </a:r>
            <a:r>
              <a:rPr lang="en-ID" sz="1800" dirty="0"/>
              <a:t> </a:t>
            </a:r>
            <a:r>
              <a:rPr lang="en-ID" sz="1800" dirty="0" err="1"/>
              <a:t>diorganisasikan</a:t>
            </a:r>
            <a:r>
              <a:rPr lang="en-ID" sz="1800" dirty="0"/>
              <a:t>. Dari </a:t>
            </a:r>
            <a:r>
              <a:rPr lang="en-ID" sz="1800" dirty="0" err="1"/>
              <a:t>semua</a:t>
            </a:r>
            <a:r>
              <a:rPr lang="en-ID" sz="1800" dirty="0"/>
              <a:t> </a:t>
            </a:r>
            <a:r>
              <a:rPr lang="en-ID" sz="1800" dirty="0" err="1"/>
              <a:t>pengaruh</a:t>
            </a:r>
            <a:r>
              <a:rPr lang="en-ID" sz="1800" dirty="0"/>
              <a:t> yang </a:t>
            </a:r>
            <a:r>
              <a:rPr lang="en-ID" sz="1800" dirty="0" err="1"/>
              <a:t>ada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persepsi</a:t>
            </a:r>
            <a:r>
              <a:rPr lang="en-ID" sz="1800" dirty="0"/>
              <a:t> </a:t>
            </a:r>
            <a:r>
              <a:rPr lang="en-ID" sz="1800" dirty="0" err="1"/>
              <a:t>kita</a:t>
            </a:r>
            <a:r>
              <a:rPr lang="en-ID" sz="1800" dirty="0"/>
              <a:t>, </a:t>
            </a:r>
            <a:r>
              <a:rPr lang="en-ID" sz="1800" dirty="0" err="1"/>
              <a:t>konteks</a:t>
            </a:r>
            <a:r>
              <a:rPr lang="en-ID" sz="1800" dirty="0"/>
              <a:t> </a:t>
            </a:r>
            <a:r>
              <a:rPr lang="en-ID" sz="1800" dirty="0" err="1"/>
              <a:t>merupakan</a:t>
            </a:r>
            <a:r>
              <a:rPr lang="en-ID" sz="1800" dirty="0"/>
              <a:t> salah </a:t>
            </a:r>
            <a:r>
              <a:rPr lang="en-ID" sz="1800" dirty="0" err="1"/>
              <a:t>satu</a:t>
            </a:r>
            <a:r>
              <a:rPr lang="en-ID" sz="1800" dirty="0"/>
              <a:t> </a:t>
            </a:r>
            <a:r>
              <a:rPr lang="en-ID" sz="1800" dirty="0" err="1"/>
              <a:t>pengaruh</a:t>
            </a:r>
            <a:r>
              <a:rPr lang="en-ID" sz="1800" dirty="0"/>
              <a:t> yang paling </a:t>
            </a:r>
            <a:r>
              <a:rPr lang="en-ID" sz="1800" dirty="0" err="1"/>
              <a:t>kuat</a:t>
            </a:r>
            <a:r>
              <a:rPr lang="en-ID" sz="1800" dirty="0"/>
              <a:t>. </a:t>
            </a:r>
            <a:r>
              <a:rPr lang="en-ID" sz="1800" dirty="0" err="1"/>
              <a:t>Konteks</a:t>
            </a:r>
            <a:r>
              <a:rPr lang="en-ID" sz="1800" dirty="0"/>
              <a:t> yang </a:t>
            </a:r>
            <a:r>
              <a:rPr lang="en-ID" sz="1800" dirty="0" err="1"/>
              <a:t>melingkungi</a:t>
            </a:r>
            <a:r>
              <a:rPr lang="en-ID" sz="1800" dirty="0"/>
              <a:t> </a:t>
            </a:r>
            <a:r>
              <a:rPr lang="en-ID" sz="1800" dirty="0" err="1"/>
              <a:t>kita</a:t>
            </a:r>
            <a:r>
              <a:rPr lang="en-ID" sz="1800" dirty="0"/>
              <a:t> </a:t>
            </a:r>
            <a:r>
              <a:rPr lang="en-ID" sz="1800" dirty="0" err="1"/>
              <a:t>ketika</a:t>
            </a:r>
            <a:r>
              <a:rPr lang="en-ID" sz="1800" dirty="0"/>
              <a:t> </a:t>
            </a:r>
            <a:r>
              <a:rPr lang="en-ID" sz="1800" dirty="0" err="1"/>
              <a:t>kita</a:t>
            </a:r>
            <a:r>
              <a:rPr lang="en-ID" sz="1800" dirty="0"/>
              <a:t> </a:t>
            </a:r>
            <a:r>
              <a:rPr lang="en-ID" sz="1800" dirty="0" err="1"/>
              <a:t>melihat</a:t>
            </a:r>
            <a:r>
              <a:rPr lang="en-ID" sz="1800" dirty="0"/>
              <a:t> </a:t>
            </a:r>
            <a:r>
              <a:rPr lang="en-ID" sz="1800" dirty="0" err="1"/>
              <a:t>seseorang</a:t>
            </a:r>
            <a:r>
              <a:rPr lang="en-ID" sz="1800" dirty="0"/>
              <a:t>, </a:t>
            </a:r>
            <a:r>
              <a:rPr lang="en-ID" sz="1800" dirty="0" err="1"/>
              <a:t>suatu</a:t>
            </a:r>
            <a:r>
              <a:rPr lang="en-ID" sz="1800" dirty="0"/>
              <a:t> </a:t>
            </a:r>
            <a:r>
              <a:rPr lang="en-ID" sz="1800" dirty="0" err="1"/>
              <a:t>objek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suatu</a:t>
            </a:r>
            <a:r>
              <a:rPr lang="en-ID" sz="1800" dirty="0"/>
              <a:t> </a:t>
            </a:r>
            <a:r>
              <a:rPr lang="en-ID" sz="1800" dirty="0" err="1"/>
              <a:t>kejadian</a:t>
            </a:r>
            <a:r>
              <a:rPr lang="en-ID" sz="1800" dirty="0"/>
              <a:t> </a:t>
            </a:r>
            <a:r>
              <a:rPr lang="en-ID" sz="1800" dirty="0" err="1"/>
              <a:t>sangat</a:t>
            </a:r>
            <a:r>
              <a:rPr lang="en-ID" sz="1800" dirty="0"/>
              <a:t> </a:t>
            </a:r>
            <a:r>
              <a:rPr lang="en-ID" sz="1800" dirty="0" err="1"/>
              <a:t>mempengaruhi</a:t>
            </a:r>
            <a:r>
              <a:rPr lang="en-ID" sz="1800" dirty="0"/>
              <a:t> </a:t>
            </a:r>
            <a:r>
              <a:rPr lang="en-ID" sz="1800" dirty="0" err="1"/>
              <a:t>struktur</a:t>
            </a:r>
            <a:r>
              <a:rPr lang="en-ID" sz="1800" dirty="0"/>
              <a:t> </a:t>
            </a:r>
            <a:r>
              <a:rPr lang="en-ID" sz="1800" dirty="0" err="1"/>
              <a:t>kognitif</a:t>
            </a:r>
            <a:r>
              <a:rPr lang="en-ID" sz="1800" dirty="0"/>
              <a:t>, </a:t>
            </a:r>
            <a:r>
              <a:rPr lang="en-ID" sz="1800" dirty="0" err="1"/>
              <a:t>pengharapan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juga </a:t>
            </a:r>
            <a:r>
              <a:rPr lang="en-ID" sz="1800" dirty="0" err="1"/>
              <a:t>persepsi</a:t>
            </a:r>
            <a:r>
              <a:rPr lang="en-ID" sz="1800" dirty="0"/>
              <a:t> </a:t>
            </a:r>
            <a:r>
              <a:rPr lang="en-ID" sz="1800" dirty="0" err="1"/>
              <a:t>kita</a:t>
            </a:r>
            <a:r>
              <a:rPr lang="en-ID" sz="1800" dirty="0"/>
              <a:t>.</a:t>
            </a:r>
            <a:br>
              <a:rPr lang="en-ID" sz="1800" dirty="0"/>
            </a:b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mengorganisasikan</a:t>
            </a:r>
            <a:r>
              <a:rPr lang="en-ID" sz="1800" dirty="0"/>
              <a:t> </a:t>
            </a:r>
            <a:r>
              <a:rPr lang="en-ID" sz="1800" dirty="0" err="1"/>
              <a:t>suatu</a:t>
            </a:r>
            <a:r>
              <a:rPr lang="en-ID" sz="1800" dirty="0"/>
              <a:t> </a:t>
            </a:r>
            <a:r>
              <a:rPr lang="en-ID" sz="1800" dirty="0" err="1"/>
              <a:t>objek</a:t>
            </a:r>
            <a:r>
              <a:rPr lang="en-ID" sz="1800" dirty="0"/>
              <a:t>, </a:t>
            </a:r>
            <a:r>
              <a:rPr lang="en-ID" sz="1800" dirty="0" err="1"/>
              <a:t>yakni</a:t>
            </a:r>
            <a:r>
              <a:rPr lang="en-ID" sz="1800" dirty="0"/>
              <a:t> </a:t>
            </a:r>
            <a:r>
              <a:rPr lang="en-ID" sz="1800" dirty="0" err="1"/>
              <a:t>meletakkannya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suatu</a:t>
            </a:r>
            <a:r>
              <a:rPr lang="en-ID" sz="1800" dirty="0"/>
              <a:t> </a:t>
            </a:r>
            <a:r>
              <a:rPr lang="en-ID" sz="1800" dirty="0" err="1"/>
              <a:t>konteks</a:t>
            </a:r>
            <a:r>
              <a:rPr lang="en-ID" sz="1800" dirty="0"/>
              <a:t> </a:t>
            </a:r>
            <a:r>
              <a:rPr lang="en-ID" sz="1800" dirty="0" err="1"/>
              <a:t>tertentu</a:t>
            </a:r>
            <a:r>
              <a:rPr lang="en-ID" sz="1800" dirty="0"/>
              <a:t>, </a:t>
            </a:r>
            <a:r>
              <a:rPr lang="en-ID" sz="1800" dirty="0" err="1"/>
              <a:t>kita</a:t>
            </a:r>
            <a:r>
              <a:rPr lang="en-ID" sz="1800" dirty="0"/>
              <a:t> </a:t>
            </a:r>
            <a:r>
              <a:rPr lang="en-ID" sz="1800" dirty="0" err="1"/>
              <a:t>menggunakan</a:t>
            </a:r>
            <a:r>
              <a:rPr lang="en-ID" sz="1800" dirty="0"/>
              <a:t> </a:t>
            </a:r>
            <a:r>
              <a:rPr lang="en-ID" sz="1800" dirty="0" err="1"/>
              <a:t>prinsip-prinsip</a:t>
            </a:r>
            <a:r>
              <a:rPr lang="en-ID" sz="1800" dirty="0"/>
              <a:t> </a:t>
            </a:r>
            <a:r>
              <a:rPr lang="en-ID" sz="1800" dirty="0" err="1"/>
              <a:t>berikut</a:t>
            </a:r>
            <a:r>
              <a:rPr lang="en-ID" sz="1800" dirty="0"/>
              <a:t>:</a:t>
            </a:r>
            <a:br>
              <a:rPr lang="en-ID" sz="1800" dirty="0"/>
            </a:br>
            <a:r>
              <a:rPr lang="en-ID" sz="1800" dirty="0"/>
              <a:t>a. </a:t>
            </a:r>
            <a:r>
              <a:rPr lang="en-ID" sz="1800" dirty="0" err="1"/>
              <a:t>Prinsip</a:t>
            </a:r>
            <a:r>
              <a:rPr lang="en-ID" sz="1800" dirty="0"/>
              <a:t> </a:t>
            </a:r>
            <a:r>
              <a:rPr lang="en-ID" sz="1800" dirty="0" err="1"/>
              <a:t>pertama</a:t>
            </a:r>
            <a:r>
              <a:rPr lang="en-ID" sz="1800" dirty="0"/>
              <a:t>. </a:t>
            </a:r>
            <a:r>
              <a:rPr lang="en-ID" sz="1800" dirty="0" err="1"/>
              <a:t>Stuktur</a:t>
            </a:r>
            <a:r>
              <a:rPr lang="en-ID" sz="1800" dirty="0"/>
              <a:t> </a:t>
            </a:r>
            <a:r>
              <a:rPr lang="en-ID" sz="1800" dirty="0" err="1"/>
              <a:t>objek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kejadian</a:t>
            </a:r>
            <a:r>
              <a:rPr lang="en-ID" sz="1800" dirty="0"/>
              <a:t> </a:t>
            </a:r>
            <a:r>
              <a:rPr lang="en-ID" sz="1800" dirty="0" err="1"/>
              <a:t>berdasarkan</a:t>
            </a:r>
            <a:r>
              <a:rPr lang="en-ID" sz="1800" dirty="0"/>
              <a:t> </a:t>
            </a:r>
            <a:r>
              <a:rPr lang="en-ID" sz="1800" dirty="0" err="1"/>
              <a:t>prinsip</a:t>
            </a:r>
            <a:r>
              <a:rPr lang="en-ID" sz="1800" dirty="0"/>
              <a:t> </a:t>
            </a:r>
            <a:r>
              <a:rPr lang="en-ID" sz="1800" dirty="0" err="1"/>
              <a:t>kemiripan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kedekatan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kelengkapannya</a:t>
            </a:r>
            <a:br>
              <a:rPr lang="en-ID" sz="1800" dirty="0"/>
            </a:br>
            <a:r>
              <a:rPr lang="en-ID" sz="1800" dirty="0"/>
              <a:t>b. </a:t>
            </a:r>
            <a:r>
              <a:rPr lang="en-ID" sz="1800" dirty="0" err="1"/>
              <a:t>Prinsip</a:t>
            </a:r>
            <a:r>
              <a:rPr lang="en-ID" sz="1800" dirty="0"/>
              <a:t> </a:t>
            </a:r>
            <a:r>
              <a:rPr lang="en-ID" sz="1800" dirty="0" err="1"/>
              <a:t>kedua</a:t>
            </a:r>
            <a:r>
              <a:rPr lang="en-ID" sz="1800" dirty="0"/>
              <a:t>. Kita </a:t>
            </a:r>
            <a:r>
              <a:rPr lang="en-ID" sz="1800" dirty="0" err="1"/>
              <a:t>cenderung</a:t>
            </a:r>
            <a:r>
              <a:rPr lang="en-ID" sz="1800" dirty="0"/>
              <a:t> </a:t>
            </a:r>
            <a:r>
              <a:rPr lang="en-ID" sz="1800" dirty="0" err="1"/>
              <a:t>mempersepsi</a:t>
            </a:r>
            <a:r>
              <a:rPr lang="en-ID" sz="1800" dirty="0"/>
              <a:t> </a:t>
            </a:r>
            <a:r>
              <a:rPr lang="en-ID" sz="1800" dirty="0" err="1"/>
              <a:t>suatu</a:t>
            </a:r>
            <a:r>
              <a:rPr lang="en-ID" sz="1800" dirty="0"/>
              <a:t> </a:t>
            </a:r>
            <a:r>
              <a:rPr lang="en-ID" sz="1800" dirty="0" err="1"/>
              <a:t>rangsangan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kejadian</a:t>
            </a:r>
            <a:r>
              <a:rPr lang="en-ID" sz="1800" dirty="0"/>
              <a:t> yang </a:t>
            </a:r>
            <a:r>
              <a:rPr lang="en-ID" sz="1800" dirty="0" err="1"/>
              <a:t>terdiri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objek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latar</a:t>
            </a:r>
            <a:r>
              <a:rPr lang="en-ID" sz="1800" dirty="0"/>
              <a:t> </a:t>
            </a:r>
            <a:r>
              <a:rPr lang="en-ID" sz="1800" dirty="0" err="1"/>
              <a:t>belakangnya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2644655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7AE1-4A2E-644F-8ABA-922DF479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2C04E-06F0-0D47-9D04-4CCA28C4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ditarik</a:t>
            </a:r>
            <a:r>
              <a:rPr lang="en-ID" dirty="0"/>
              <a:t> </a:t>
            </a:r>
            <a:r>
              <a:rPr lang="en-ID" dirty="0" err="1"/>
              <a:t>kesimpulan</a:t>
            </a:r>
            <a:r>
              <a:rPr lang="en-ID" dirty="0"/>
              <a:t> 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persepsi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proses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menyeleksi</a:t>
            </a:r>
            <a:r>
              <a:rPr lang="en-ID" dirty="0"/>
              <a:t>,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menginterpretasikan</a:t>
            </a:r>
            <a:r>
              <a:rPr lang="en-ID" dirty="0"/>
              <a:t> </a:t>
            </a:r>
            <a:r>
              <a:rPr lang="en-ID" dirty="0" err="1"/>
              <a:t>masukan-masukan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pengalaman-pengalaman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dankemudian</a:t>
            </a:r>
            <a:r>
              <a:rPr lang="en-ID" dirty="0"/>
              <a:t> </a:t>
            </a:r>
            <a:r>
              <a:rPr lang="en-ID" dirty="0" err="1"/>
              <a:t>menafsirkannya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keseluruhan</a:t>
            </a:r>
            <a:r>
              <a:rPr lang="en-ID" dirty="0"/>
              <a:t> </a:t>
            </a:r>
            <a:r>
              <a:rPr lang="en-ID" dirty="0" err="1"/>
              <a:t>gambaran</a:t>
            </a:r>
            <a:r>
              <a:rPr lang="en-ID" dirty="0"/>
              <a:t> yang </a:t>
            </a:r>
            <a:r>
              <a:rPr lang="en-ID" dirty="0" err="1"/>
              <a:t>berarti</a:t>
            </a:r>
            <a:r>
              <a:rPr lang="en-ID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8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04F4-11FE-F243-AB67-7A48B9CB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Pertumbuhan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4B3E9-7D9A-6D4B-81D6-44F8CC021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PERTUMBUHAN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pertumbuhn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</a:p>
          <a:p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pertumbuhan</a:t>
            </a:r>
            <a:endParaRPr lang="en-US" dirty="0"/>
          </a:p>
          <a:p>
            <a:pPr marL="503238" indent="-219075"/>
            <a:r>
              <a:rPr lang="en-US" dirty="0"/>
              <a:t>(</a:t>
            </a:r>
            <a:r>
              <a:rPr lang="en-US" dirty="0" err="1"/>
              <a:t>Kuantitatif</a:t>
            </a:r>
            <a:r>
              <a:rPr lang="en-US" dirty="0"/>
              <a:t> )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, </a:t>
            </a:r>
            <a:r>
              <a:rPr lang="en-US" dirty="0" err="1"/>
              <a:t>lebar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individu</a:t>
            </a:r>
            <a:endParaRPr lang="en-US" dirty="0"/>
          </a:p>
          <a:p>
            <a:pPr marL="503238" indent="-219075"/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sel.</a:t>
            </a:r>
          </a:p>
          <a:p>
            <a:pPr marL="503238" indent="-219075"/>
            <a:r>
              <a:rPr lang="en-US" dirty="0"/>
              <a:t>Irreversible</a:t>
            </a:r>
          </a:p>
        </p:txBody>
      </p:sp>
    </p:spTree>
    <p:extLst>
      <p:ext uri="{BB962C8B-B14F-4D97-AF65-F5344CB8AC3E}">
        <p14:creationId xmlns:p14="http://schemas.microsoft.com/office/powerpoint/2010/main" val="198619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35E65-2B26-FF4F-B35B-D51BEBDB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78CA0-4A46-654D-83D4-04C948FB0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proses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kedewasan</a:t>
            </a:r>
            <a:r>
              <a:rPr lang="en-US" dirty="0"/>
              <a:t> yang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terspesialisasnya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strukur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.</a:t>
            </a:r>
          </a:p>
          <a:p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endParaRPr lang="en-US" dirty="0"/>
          </a:p>
          <a:p>
            <a:pPr marL="503238" indent="-219075"/>
            <a:r>
              <a:rPr lang="en-US" dirty="0" err="1"/>
              <a:t>Kualitatif</a:t>
            </a:r>
            <a:r>
              <a:rPr lang="en-US" dirty="0"/>
              <a:t> </a:t>
            </a:r>
          </a:p>
          <a:p>
            <a:pPr marL="503238" indent="-219075"/>
            <a:r>
              <a:rPr lang="en-US" dirty="0" err="1"/>
              <a:t>Kematangan</a:t>
            </a:r>
            <a:endParaRPr lang="en-US" dirty="0"/>
          </a:p>
          <a:p>
            <a:pPr marL="503238" indent="-219075"/>
            <a:r>
              <a:rPr lang="en-US" dirty="0" err="1"/>
              <a:t>Reversibble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5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3CE5BB3-C38D-2C4A-A9D8-5C7081C2D25F}"/>
              </a:ext>
            </a:extLst>
          </p:cNvPr>
          <p:cNvGrpSpPr/>
          <p:nvPr/>
        </p:nvGrpSpPr>
        <p:grpSpPr>
          <a:xfrm>
            <a:off x="-3015299" y="-5174"/>
            <a:ext cx="8095988" cy="6858000"/>
            <a:chOff x="2993719" y="25052"/>
            <a:chExt cx="8095988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D9448A-0346-B942-95CA-2E358FF46006}"/>
                </a:ext>
              </a:extLst>
            </p:cNvPr>
            <p:cNvSpPr/>
            <p:nvPr/>
          </p:nvSpPr>
          <p:spPr>
            <a:xfrm>
              <a:off x="2993719" y="25052"/>
              <a:ext cx="754484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F5039C4-1CEA-004C-8EA8-14F65C8EF3D0}"/>
                </a:ext>
              </a:extLst>
            </p:cNvPr>
            <p:cNvSpPr/>
            <p:nvPr/>
          </p:nvSpPr>
          <p:spPr>
            <a:xfrm>
              <a:off x="10262990" y="3010944"/>
              <a:ext cx="826717" cy="836112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dirty="0"/>
                <a:t>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C0007E-DD50-1441-BE3C-E9F415C8F06A}"/>
              </a:ext>
            </a:extLst>
          </p:cNvPr>
          <p:cNvGrpSpPr/>
          <p:nvPr/>
        </p:nvGrpSpPr>
        <p:grpSpPr>
          <a:xfrm>
            <a:off x="-4151754" y="-5174"/>
            <a:ext cx="8431582" cy="6858000"/>
            <a:chOff x="1979112" y="12526"/>
            <a:chExt cx="843158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25A33C-A3F0-9246-8A26-3EFE88E1B076}"/>
                </a:ext>
              </a:extLst>
            </p:cNvPr>
            <p:cNvSpPr/>
            <p:nvPr/>
          </p:nvSpPr>
          <p:spPr>
            <a:xfrm>
              <a:off x="1979112" y="12526"/>
              <a:ext cx="7853820" cy="685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7E28ADC-73A5-7F4D-9CDE-2C84C316C3CA}"/>
                </a:ext>
              </a:extLst>
            </p:cNvPr>
            <p:cNvSpPr/>
            <p:nvPr/>
          </p:nvSpPr>
          <p:spPr>
            <a:xfrm>
              <a:off x="9583977" y="2597586"/>
              <a:ext cx="826717" cy="83611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dirty="0"/>
                <a:t>B</a:t>
              </a:r>
            </a:p>
          </p:txBody>
        </p:sp>
        <p:pic>
          <p:nvPicPr>
            <p:cNvPr id="14" name="Graphic 13" descr="Wheelchair Access">
              <a:extLst>
                <a:ext uri="{FF2B5EF4-FFF2-40B4-BE49-F238E27FC236}">
                  <a16:creationId xmlns:a16="http://schemas.microsoft.com/office/drawing/2014/main" id="{A86A4B02-8702-1A48-B5D1-A2DE7E6E1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07855" y="1783395"/>
              <a:ext cx="3515119" cy="351511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B79C76-4BBC-3B41-95F9-03CE0952A995}"/>
              </a:ext>
            </a:extLst>
          </p:cNvPr>
          <p:cNvGrpSpPr/>
          <p:nvPr/>
        </p:nvGrpSpPr>
        <p:grpSpPr>
          <a:xfrm>
            <a:off x="-5253263" y="-5174"/>
            <a:ext cx="8706374" cy="6858000"/>
            <a:chOff x="1002081" y="0"/>
            <a:chExt cx="8706374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D552750-38CC-584B-B055-D5C1ADA6F5D5}"/>
                </a:ext>
              </a:extLst>
            </p:cNvPr>
            <p:cNvSpPr/>
            <p:nvPr/>
          </p:nvSpPr>
          <p:spPr>
            <a:xfrm>
              <a:off x="1002081" y="0"/>
              <a:ext cx="8151838" cy="6858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1CD2E73-141E-8F4D-805C-4DACD10E972C}"/>
                </a:ext>
              </a:extLst>
            </p:cNvPr>
            <p:cNvSpPr/>
            <p:nvPr/>
          </p:nvSpPr>
          <p:spPr>
            <a:xfrm>
              <a:off x="8881738" y="2171701"/>
              <a:ext cx="826717" cy="836112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dirty="0"/>
                <a:t>C</a:t>
              </a:r>
            </a:p>
          </p:txBody>
        </p:sp>
        <p:pic>
          <p:nvPicPr>
            <p:cNvPr id="17" name="Graphic 16" descr="Bullseye">
              <a:extLst>
                <a:ext uri="{FF2B5EF4-FFF2-40B4-BE49-F238E27FC236}">
                  <a16:creationId xmlns:a16="http://schemas.microsoft.com/office/drawing/2014/main" id="{E623308E-021A-724E-AB5F-984181A8F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53975" y="1323320"/>
              <a:ext cx="3725712" cy="372571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3BB4BC-F08D-2140-B337-0E0660A4DFD8}"/>
              </a:ext>
            </a:extLst>
          </p:cNvPr>
          <p:cNvGrpSpPr/>
          <p:nvPr/>
        </p:nvGrpSpPr>
        <p:grpSpPr>
          <a:xfrm>
            <a:off x="-6416339" y="1373"/>
            <a:ext cx="9041970" cy="6858000"/>
            <a:chOff x="0" y="25400"/>
            <a:chExt cx="904197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A52C4BA-0755-0446-9A1B-624FE84B971A}"/>
                </a:ext>
              </a:extLst>
            </p:cNvPr>
            <p:cNvSpPr/>
            <p:nvPr/>
          </p:nvSpPr>
          <p:spPr>
            <a:xfrm>
              <a:off x="0" y="25400"/>
              <a:ext cx="845168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FF344EA-A490-3D4F-8A21-7565000A6D58}"/>
                </a:ext>
              </a:extLst>
            </p:cNvPr>
            <p:cNvSpPr/>
            <p:nvPr/>
          </p:nvSpPr>
          <p:spPr>
            <a:xfrm>
              <a:off x="8215253" y="1783395"/>
              <a:ext cx="826717" cy="83611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dirty="0"/>
                <a:t>D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B55971F-FE3D-1A47-A595-0C0B801BBB74}"/>
              </a:ext>
            </a:extLst>
          </p:cNvPr>
          <p:cNvSpPr txBox="1"/>
          <p:nvPr/>
        </p:nvSpPr>
        <p:spPr>
          <a:xfrm>
            <a:off x="10744200" y="154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F112FA-AFF4-B04D-B6F0-78DA606AF493}"/>
              </a:ext>
            </a:extLst>
          </p:cNvPr>
          <p:cNvGrpSpPr/>
          <p:nvPr/>
        </p:nvGrpSpPr>
        <p:grpSpPr>
          <a:xfrm>
            <a:off x="-7292624" y="1319"/>
            <a:ext cx="9011731" cy="6858000"/>
            <a:chOff x="-68617" y="204421"/>
            <a:chExt cx="9011731" cy="6858000"/>
          </a:xfrm>
          <a:solidFill>
            <a:srgbClr val="002060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57A93E-3271-C349-886F-00CD195B497B}"/>
                </a:ext>
              </a:extLst>
            </p:cNvPr>
            <p:cNvSpPr/>
            <p:nvPr/>
          </p:nvSpPr>
          <p:spPr>
            <a:xfrm>
              <a:off x="-68617" y="204421"/>
              <a:ext cx="845168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57D4716E-34B9-B44B-9594-44745CDAEEAD}"/>
                </a:ext>
              </a:extLst>
            </p:cNvPr>
            <p:cNvSpPr/>
            <p:nvPr/>
          </p:nvSpPr>
          <p:spPr>
            <a:xfrm>
              <a:off x="8116397" y="1635111"/>
              <a:ext cx="826717" cy="8361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dirty="0"/>
                <a:t>E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E18E7D2-0421-764B-88C2-24D67C02F4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5975" y="4318163"/>
            <a:ext cx="3492500" cy="2324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68DD36-6D8F-F14B-93AB-E58971A35F06}"/>
              </a:ext>
            </a:extLst>
          </p:cNvPr>
          <p:cNvSpPr/>
          <p:nvPr/>
        </p:nvSpPr>
        <p:spPr>
          <a:xfrm>
            <a:off x="3545805" y="3181002"/>
            <a:ext cx="1121525" cy="376365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BAYI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F118EA-1672-E448-B491-FA74B973B122}"/>
              </a:ext>
            </a:extLst>
          </p:cNvPr>
          <p:cNvSpPr/>
          <p:nvPr/>
        </p:nvSpPr>
        <p:spPr>
          <a:xfrm>
            <a:off x="2884938" y="3059230"/>
            <a:ext cx="809196" cy="3839513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KANANK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896CBF0-5EAF-6542-A661-7AE04941A763}"/>
              </a:ext>
            </a:extLst>
          </p:cNvPr>
          <p:cNvSpPr/>
          <p:nvPr/>
        </p:nvSpPr>
        <p:spPr>
          <a:xfrm>
            <a:off x="1944149" y="2619235"/>
            <a:ext cx="878702" cy="4256550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REMAJA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4A1DB1-67B3-E944-9018-99C7423A843A}"/>
              </a:ext>
            </a:extLst>
          </p:cNvPr>
          <p:cNvSpPr/>
          <p:nvPr/>
        </p:nvSpPr>
        <p:spPr>
          <a:xfrm>
            <a:off x="1105775" y="2318745"/>
            <a:ext cx="878702" cy="4215449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DEWASA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AAC746-B634-1C4E-BC2A-4D71D61EFCCE}"/>
              </a:ext>
            </a:extLst>
          </p:cNvPr>
          <p:cNvSpPr/>
          <p:nvPr/>
        </p:nvSpPr>
        <p:spPr>
          <a:xfrm>
            <a:off x="248123" y="1706904"/>
            <a:ext cx="878702" cy="4927567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PENUAAN</a:t>
            </a:r>
          </a:p>
        </p:txBody>
      </p:sp>
    </p:spTree>
    <p:extLst>
      <p:ext uri="{BB962C8B-B14F-4D97-AF65-F5344CB8AC3E}">
        <p14:creationId xmlns:p14="http://schemas.microsoft.com/office/powerpoint/2010/main" val="78750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0067101-0325-3445-91D9-6033CE371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5975" y="4318163"/>
            <a:ext cx="3492500" cy="23241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42C11315-32FD-B944-952F-41E75D85F8C6}"/>
              </a:ext>
            </a:extLst>
          </p:cNvPr>
          <p:cNvGrpSpPr/>
          <p:nvPr/>
        </p:nvGrpSpPr>
        <p:grpSpPr>
          <a:xfrm>
            <a:off x="-3015299" y="-5174"/>
            <a:ext cx="8095988" cy="6858000"/>
            <a:chOff x="-3015299" y="-5174"/>
            <a:chExt cx="8095988" cy="6858000"/>
          </a:xfrm>
          <a:effectLst>
            <a:outerShdw blurRad="203200" dist="292100" dir="2700000" algn="tl" rotWithShape="0">
              <a:prstClr val="black">
                <a:alpha val="68000"/>
              </a:prstClr>
            </a:outerShdw>
          </a:effectLst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F5039C4-1CEA-004C-8EA8-14F65C8EF3D0}"/>
                </a:ext>
              </a:extLst>
            </p:cNvPr>
            <p:cNvSpPr/>
            <p:nvPr/>
          </p:nvSpPr>
          <p:spPr>
            <a:xfrm>
              <a:off x="4253972" y="2980718"/>
              <a:ext cx="826717" cy="836112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dirty="0"/>
                <a:t>A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D9448A-0346-B942-95CA-2E358FF46006}"/>
                </a:ext>
              </a:extLst>
            </p:cNvPr>
            <p:cNvSpPr/>
            <p:nvPr/>
          </p:nvSpPr>
          <p:spPr>
            <a:xfrm>
              <a:off x="-3015299" y="-5174"/>
              <a:ext cx="7544845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306513"/>
              <a:r>
                <a:rPr lang="en-US" sz="2400" dirty="0" err="1"/>
                <a:t>Bayi</a:t>
              </a:r>
              <a:r>
                <a:rPr lang="en-US" sz="2400" dirty="0"/>
                <a:t> </a:t>
              </a:r>
              <a:r>
                <a:rPr lang="en-US" sz="2400" dirty="0" err="1"/>
                <a:t>lahir</a:t>
              </a:r>
              <a:r>
                <a:rPr lang="en-US" sz="2400" dirty="0"/>
                <a:t> </a:t>
              </a:r>
              <a:r>
                <a:rPr lang="en-US" sz="2400" dirty="0" err="1"/>
                <a:t>dengan</a:t>
              </a:r>
              <a:r>
                <a:rPr lang="en-US" sz="2400" dirty="0"/>
                <a:t> </a:t>
              </a:r>
              <a:r>
                <a:rPr lang="en-US" sz="2400" dirty="0" err="1"/>
                <a:t>tangan</a:t>
              </a:r>
              <a:r>
                <a:rPr lang="en-US" sz="2400" dirty="0"/>
                <a:t>, kaki,  </a:t>
              </a:r>
              <a:r>
                <a:rPr lang="en-US" sz="2400" dirty="0" err="1"/>
                <a:t>anggota</a:t>
              </a:r>
              <a:r>
                <a:rPr lang="en-US" sz="2400" dirty="0"/>
                <a:t> </a:t>
              </a:r>
              <a:r>
                <a:rPr lang="en-US" sz="2400" dirty="0" err="1"/>
                <a:t>gerak</a:t>
              </a:r>
              <a:r>
                <a:rPr lang="en-US" sz="2400" dirty="0"/>
                <a:t> </a:t>
              </a:r>
              <a:r>
                <a:rPr lang="en-US" sz="2400" dirty="0" err="1"/>
                <a:t>tubuh</a:t>
              </a:r>
              <a:r>
                <a:rPr lang="en-US" sz="2400" dirty="0"/>
                <a:t>, </a:t>
              </a:r>
              <a:r>
                <a:rPr lang="en-US" sz="2400" dirty="0" err="1"/>
                <a:t>panca</a:t>
              </a:r>
              <a:r>
                <a:rPr lang="en-US" sz="2400" dirty="0"/>
                <a:t> </a:t>
              </a:r>
              <a:r>
                <a:rPr lang="en-US" sz="2400" dirty="0" err="1"/>
                <a:t>indera</a:t>
              </a:r>
              <a:r>
                <a:rPr lang="en-US" sz="2400" dirty="0"/>
                <a:t> yang </a:t>
              </a:r>
              <a:r>
                <a:rPr lang="en-US" sz="2400" dirty="0" err="1"/>
                <a:t>lengkap</a:t>
              </a:r>
              <a:r>
                <a:rPr lang="en-US" sz="2400" dirty="0"/>
                <a:t>, </a:t>
              </a:r>
            </a:p>
            <a:p>
              <a:pPr marL="1306513"/>
              <a:r>
                <a:rPr lang="en-US" sz="2400" dirty="0"/>
                <a:t>Masa </a:t>
              </a:r>
              <a:r>
                <a:rPr lang="en-US" sz="2400" dirty="0" err="1"/>
                <a:t>bayi</a:t>
              </a:r>
              <a:r>
                <a:rPr lang="en-US" sz="2400" dirty="0"/>
                <a:t>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anak-anak</a:t>
              </a:r>
              <a:r>
                <a:rPr lang="en-US" sz="2400" dirty="0"/>
                <a:t> </a:t>
              </a:r>
              <a:r>
                <a:rPr lang="en-US" sz="2400" dirty="0" err="1"/>
                <a:t>dari</a:t>
              </a:r>
              <a:r>
                <a:rPr lang="en-US" sz="2400" dirty="0"/>
                <a:t> </a:t>
              </a:r>
              <a:r>
                <a:rPr lang="en-US" sz="2400" dirty="0" err="1"/>
                <a:t>kelahiran</a:t>
              </a:r>
              <a:r>
                <a:rPr lang="en-US" sz="2400" dirty="0"/>
                <a:t> </a:t>
              </a:r>
              <a:r>
                <a:rPr lang="en-US" sz="2400" dirty="0" err="1"/>
                <a:t>bayi</a:t>
              </a:r>
              <a:r>
                <a:rPr lang="en-US" sz="2400" dirty="0"/>
                <a:t> </a:t>
              </a:r>
              <a:r>
                <a:rPr lang="en-US" sz="2400" dirty="0" err="1"/>
                <a:t>sampai</a:t>
              </a:r>
              <a:r>
                <a:rPr lang="en-US" sz="2400" dirty="0"/>
                <a:t> </a:t>
              </a:r>
              <a:r>
                <a:rPr lang="en-US" sz="2400" dirty="0" err="1"/>
                <a:t>usia</a:t>
              </a:r>
              <a:r>
                <a:rPr lang="en-US" sz="2400" dirty="0"/>
                <a:t> 2 </a:t>
              </a:r>
              <a:r>
                <a:rPr lang="en-US" sz="2400" dirty="0" err="1"/>
                <a:t>tahun</a:t>
              </a:r>
              <a:r>
                <a:rPr lang="en-US" sz="2400" dirty="0"/>
                <a:t> </a:t>
              </a:r>
              <a:r>
                <a:rPr lang="en-US" sz="2400" dirty="0" err="1"/>
                <a:t>mengalami</a:t>
              </a:r>
              <a:r>
                <a:rPr lang="en-US" sz="2400" dirty="0"/>
                <a:t> rata-rata </a:t>
              </a:r>
              <a:r>
                <a:rPr lang="en-US" sz="2400" dirty="0" err="1"/>
                <a:t>pertumbuhan</a:t>
              </a:r>
              <a:r>
                <a:rPr lang="en-US" sz="2400" dirty="0"/>
                <a:t> </a:t>
              </a:r>
              <a:r>
                <a:rPr lang="en-US" sz="2400" dirty="0" err="1"/>
                <a:t>tinggi</a:t>
              </a:r>
              <a:r>
                <a:rPr lang="en-US" sz="2400" dirty="0"/>
                <a:t> </a:t>
              </a:r>
              <a:r>
                <a:rPr lang="en-US" sz="2400" dirty="0" err="1"/>
                <a:t>sekitar</a:t>
              </a:r>
              <a:r>
                <a:rPr lang="en-US" sz="2400" dirty="0"/>
                <a:t> 10-15 cm. </a:t>
              </a:r>
            </a:p>
            <a:p>
              <a:pPr marL="1306513"/>
              <a:endParaRPr lang="en-US" sz="2400" dirty="0"/>
            </a:p>
            <a:p>
              <a:pPr marL="1306513"/>
              <a:r>
                <a:rPr lang="en-US" sz="2400" dirty="0" err="1"/>
                <a:t>Usia</a:t>
              </a:r>
              <a:r>
                <a:rPr lang="en-US" sz="2400" dirty="0"/>
                <a:t> </a:t>
              </a:r>
              <a:r>
                <a:rPr lang="en-US" sz="2400" dirty="0" err="1"/>
                <a:t>satu</a:t>
              </a:r>
              <a:r>
                <a:rPr lang="en-US" sz="2400" dirty="0"/>
                <a:t> </a:t>
              </a:r>
              <a:r>
                <a:rPr lang="en-US" sz="2400" dirty="0" err="1"/>
                <a:t>tahun</a:t>
              </a:r>
              <a:r>
                <a:rPr lang="en-US" sz="2400" dirty="0"/>
                <a:t> (12-18 </a:t>
              </a:r>
              <a:r>
                <a:rPr lang="en-US" sz="2400" dirty="0" err="1"/>
                <a:t>Bulan</a:t>
              </a:r>
              <a:r>
                <a:rPr lang="en-US" sz="2400" dirty="0"/>
                <a:t>) </a:t>
              </a:r>
              <a:r>
                <a:rPr lang="en-US" sz="2400" dirty="0" err="1"/>
                <a:t>bayi</a:t>
              </a:r>
              <a:r>
                <a:rPr lang="en-US" sz="2400" dirty="0"/>
                <a:t> </a:t>
              </a:r>
              <a:r>
                <a:rPr lang="en-US" sz="2400" dirty="0" err="1"/>
                <a:t>mulai</a:t>
              </a:r>
              <a:r>
                <a:rPr lang="en-US" sz="2400" dirty="0"/>
                <a:t> </a:t>
              </a:r>
              <a:r>
                <a:rPr lang="en-US" sz="2400" dirty="0" err="1"/>
                <a:t>berdiri</a:t>
              </a:r>
              <a:r>
                <a:rPr lang="en-US" sz="2400" dirty="0"/>
                <a:t>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berjalan</a:t>
              </a:r>
              <a:r>
                <a:rPr lang="en-US" sz="2400" dirty="0"/>
                <a:t>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mengucapkan</a:t>
              </a:r>
              <a:r>
                <a:rPr lang="en-US" sz="2400" dirty="0"/>
                <a:t> </a:t>
              </a:r>
              <a:r>
                <a:rPr lang="en-US" sz="2400" dirty="0" err="1"/>
                <a:t>beberapa</a:t>
              </a:r>
              <a:r>
                <a:rPr lang="en-US" sz="2400" dirty="0"/>
                <a:t> kata yang </a:t>
              </a:r>
              <a:r>
                <a:rPr lang="en-US" sz="2400" dirty="0" err="1"/>
                <a:t>mudah</a:t>
              </a:r>
              <a:r>
                <a:rPr lang="en-US" sz="2400" dirty="0"/>
                <a:t> </a:t>
              </a:r>
              <a:r>
                <a:rPr lang="en-US" sz="2400" dirty="0" err="1"/>
                <a:t>untuk</a:t>
              </a:r>
              <a:r>
                <a:rPr lang="en-US" sz="2400" dirty="0"/>
                <a:t> </a:t>
              </a:r>
              <a:r>
                <a:rPr lang="en-US" sz="2400" dirty="0" err="1"/>
                <a:t>diucapkan</a:t>
              </a:r>
              <a:r>
                <a:rPr lang="en-US" sz="2400" dirty="0"/>
                <a:t>.</a:t>
              </a:r>
            </a:p>
            <a:p>
              <a:pPr marL="1306513" algn="ctr"/>
              <a:endParaRPr lang="en-US" sz="1200" dirty="0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23D16F3-6BAE-1847-B559-98AECB7A8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51" b="99363" l="10000" r="90000">
                          <a14:foregroundMark x1="33500" y1="6051" x2="33500" y2="6051"/>
                          <a14:foregroundMark x1="18833" y1="95541" x2="18833" y2="95541"/>
                          <a14:foregroundMark x1="70833" y1="99363" x2="70833" y2="99363"/>
                          <a14:backgroundMark x1="75167" y1="68153" x2="75167" y2="68153"/>
                          <a14:backgroundMark x1="69833" y1="71019" x2="78833" y2="71975"/>
                          <a14:backgroundMark x1="78833" y1="71975" x2="71000" y2="71975"/>
                        </a14:backgroundRemoval>
                      </a14:imgEffect>
                    </a14:imgLayer>
                  </a14:imgProps>
                </a:ext>
              </a:extLst>
            </a:blip>
            <a:srcRect r="38388"/>
            <a:stretch/>
          </p:blipFill>
          <p:spPr>
            <a:xfrm>
              <a:off x="2637473" y="4964340"/>
              <a:ext cx="1892073" cy="1827742"/>
            </a:xfrm>
            <a:prstGeom prst="rect">
              <a:avLst/>
            </a:prstGeom>
            <a:effectLst>
              <a:outerShdw blurRad="50800" dist="241300" dir="18900000" algn="bl" rotWithShape="0">
                <a:prstClr val="black">
                  <a:alpha val="40000"/>
                </a:prstClr>
              </a:outerShdw>
              <a:reflection stA="69000" endPos="65000" dist="215900" dir="5400000" sy="-100000" algn="bl" rotWithShape="0"/>
            </a:effec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B55971F-FE3D-1A47-A595-0C0B801BBB74}"/>
              </a:ext>
            </a:extLst>
          </p:cNvPr>
          <p:cNvSpPr txBox="1"/>
          <p:nvPr/>
        </p:nvSpPr>
        <p:spPr>
          <a:xfrm>
            <a:off x="10744200" y="154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BC40E4-E045-934A-8594-600564D7698A}"/>
              </a:ext>
            </a:extLst>
          </p:cNvPr>
          <p:cNvGrpSpPr/>
          <p:nvPr/>
        </p:nvGrpSpPr>
        <p:grpSpPr>
          <a:xfrm>
            <a:off x="-4215791" y="36513"/>
            <a:ext cx="8431582" cy="6858000"/>
            <a:chOff x="38181" y="6299207"/>
            <a:chExt cx="8431582" cy="68580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53C0F77-47F6-8240-ADA1-7238D4CDE780}"/>
                </a:ext>
              </a:extLst>
            </p:cNvPr>
            <p:cNvGrpSpPr/>
            <p:nvPr/>
          </p:nvGrpSpPr>
          <p:grpSpPr>
            <a:xfrm>
              <a:off x="38181" y="6299207"/>
              <a:ext cx="8431582" cy="6858000"/>
              <a:chOff x="-4151754" y="-5174"/>
              <a:chExt cx="8431582" cy="6858000"/>
            </a:xfrm>
            <a:effectLst>
              <a:outerShdw blurRad="203200" dist="292100" dir="2700000" algn="tl" rotWithShape="0">
                <a:prstClr val="black">
                  <a:alpha val="68000"/>
                </a:prstClr>
              </a:outerShdw>
            </a:effectLst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25A33C-A3F0-9246-8A26-3EFE88E1B076}"/>
                  </a:ext>
                </a:extLst>
              </p:cNvPr>
              <p:cNvSpPr/>
              <p:nvPr/>
            </p:nvSpPr>
            <p:spPr>
              <a:xfrm>
                <a:off x="-4151754" y="-5174"/>
                <a:ext cx="7853820" cy="68580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35200" indent="-36513" algn="ctr"/>
                <a:r>
                  <a:rPr lang="en-ID" sz="2000" dirty="0"/>
                  <a:t>ANAK-ANAK</a:t>
                </a:r>
              </a:p>
              <a:p>
                <a:pPr marL="2235200" indent="-36513"/>
                <a:endParaRPr lang="en-ID" sz="2000" dirty="0"/>
              </a:p>
              <a:p>
                <a:pPr marL="2235200" indent="-36513"/>
                <a:r>
                  <a:rPr lang="en-ID" sz="2000" dirty="0" err="1"/>
                  <a:t>Pertumbuhan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otak</a:t>
                </a:r>
                <a:r>
                  <a:rPr lang="en-ID" sz="2000" dirty="0"/>
                  <a:t>, </a:t>
                </a:r>
                <a:r>
                  <a:rPr lang="en-ID" sz="2000" dirty="0" err="1"/>
                  <a:t>otot</a:t>
                </a:r>
                <a:r>
                  <a:rPr lang="en-ID" sz="2000" dirty="0"/>
                  <a:t> </a:t>
                </a:r>
                <a:r>
                  <a:rPr lang="en-ID" sz="2000" dirty="0" err="1"/>
                  <a:t>dan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tulang</a:t>
                </a:r>
                <a:r>
                  <a:rPr lang="en-ID" sz="2000" dirty="0"/>
                  <a:t>. </a:t>
                </a:r>
                <a:r>
                  <a:rPr lang="en-ID" sz="2000" dirty="0" err="1"/>
                  <a:t>Pada</a:t>
                </a:r>
                <a:r>
                  <a:rPr lang="en-ID" sz="2000" dirty="0"/>
                  <a:t> </a:t>
                </a:r>
                <a:r>
                  <a:rPr lang="en-ID" sz="2000" dirty="0" err="1"/>
                  <a:t>usia</a:t>
                </a:r>
                <a:r>
                  <a:rPr lang="en-ID" sz="2000" dirty="0"/>
                  <a:t> 10 </a:t>
                </a:r>
                <a:r>
                  <a:rPr lang="en-ID" sz="2000" dirty="0" err="1"/>
                  <a:t>tahun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baik</a:t>
                </a:r>
                <a:r>
                  <a:rPr lang="en-ID" sz="2000" dirty="0"/>
                  <a:t> </a:t>
                </a:r>
                <a:r>
                  <a:rPr lang="en-ID" sz="2000" dirty="0" err="1"/>
                  <a:t>laki‐laki</a:t>
                </a:r>
                <a:r>
                  <a:rPr lang="en-ID" sz="2000" dirty="0"/>
                  <a:t> </a:t>
                </a:r>
                <a:r>
                  <a:rPr lang="en-ID" sz="2000" dirty="0" err="1"/>
                  <a:t>maupun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perempuan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tinggi</a:t>
                </a:r>
                <a:r>
                  <a:rPr lang="en-ID" sz="2000" dirty="0"/>
                  <a:t> </a:t>
                </a:r>
                <a:r>
                  <a:rPr lang="en-ID" sz="2000" dirty="0" err="1"/>
                  <a:t>dan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berat</a:t>
                </a:r>
                <a:r>
                  <a:rPr lang="en-ID" sz="2000" dirty="0"/>
                  <a:t> </a:t>
                </a:r>
                <a:r>
                  <a:rPr lang="en-ID" sz="2000" dirty="0" err="1"/>
                  <a:t>badannya</a:t>
                </a:r>
                <a:r>
                  <a:rPr lang="en-ID" sz="2000" dirty="0"/>
                  <a:t> </a:t>
                </a:r>
                <a:r>
                  <a:rPr lang="en-ID" sz="2000" dirty="0" err="1"/>
                  <a:t>bertambah</a:t>
                </a:r>
                <a:r>
                  <a:rPr lang="en-ID" sz="2000" dirty="0"/>
                  <a:t> </a:t>
                </a:r>
                <a:r>
                  <a:rPr lang="en-ID" sz="2000" dirty="0" err="1"/>
                  <a:t>kurang</a:t>
                </a:r>
                <a:r>
                  <a:rPr lang="en-ID" sz="2000" dirty="0"/>
                  <a:t> </a:t>
                </a:r>
                <a:r>
                  <a:rPr lang="en-ID" sz="2000" dirty="0" err="1"/>
                  <a:t>lebih</a:t>
                </a:r>
                <a:r>
                  <a:rPr lang="en-ID" sz="2000" dirty="0"/>
                  <a:t> 3,5 kg. </a:t>
                </a:r>
              </a:p>
              <a:p>
                <a:pPr marL="2235200" indent="-36513"/>
                <a:endParaRPr lang="en-US" sz="2000" dirty="0"/>
              </a:p>
              <a:p>
                <a:pPr marL="2235200" indent="-36513"/>
                <a:r>
                  <a:rPr lang="en-US" sz="2000" dirty="0" err="1"/>
                  <a:t>Pertumbuhan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anak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usia</a:t>
                </a:r>
                <a:r>
                  <a:rPr lang="en-US" sz="2000" dirty="0"/>
                  <a:t>  10- 15 </a:t>
                </a:r>
                <a:r>
                  <a:rPr lang="en-US" sz="2000" dirty="0" err="1"/>
                  <a:t>tahun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segi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ukuran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tinggi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badan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siswa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putra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lebih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pendek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tinggi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badannya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ketimbang</a:t>
                </a:r>
                <a:r>
                  <a:rPr lang="en-US" sz="2000" dirty="0"/>
                  <a:t>  </a:t>
                </a:r>
                <a:r>
                  <a:rPr lang="en-US" sz="2000" dirty="0" err="1"/>
                  <a:t>putri</a:t>
                </a:r>
                <a:r>
                  <a:rPr lang="en-US" sz="2000" dirty="0"/>
                  <a:t>.</a:t>
                </a:r>
              </a:p>
              <a:p>
                <a:pPr marL="2235200" indent="-36513" algn="ctr"/>
                <a:endParaRPr lang="en-US" sz="2000" dirty="0"/>
              </a:p>
              <a:p>
                <a:pPr marL="2235200" indent="-36513" algn="just"/>
                <a:r>
                  <a:rPr lang="en-US" sz="2000" dirty="0" err="1"/>
                  <a:t>Perkembangan</a:t>
                </a:r>
                <a:r>
                  <a:rPr lang="en-US" sz="2000" dirty="0"/>
                  <a:t> yang </a:t>
                </a:r>
                <a:r>
                  <a:rPr lang="en-US" sz="2000" dirty="0" err="1"/>
                  <a:t>terjadi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selama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itu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adalah</a:t>
                </a:r>
                <a:r>
                  <a:rPr lang="en-US" sz="2000" dirty="0"/>
                  <a:t> </a:t>
                </a:r>
                <a:r>
                  <a:rPr lang="en-ID" sz="2000" dirty="0" err="1"/>
                  <a:t>Periode</a:t>
                </a:r>
                <a:r>
                  <a:rPr lang="en-ID" sz="2000" dirty="0"/>
                  <a:t> </a:t>
                </a:r>
                <a:r>
                  <a:rPr lang="en-ID" sz="2000" dirty="0" err="1"/>
                  <a:t>pubertas</a:t>
                </a:r>
                <a:r>
                  <a:rPr lang="en-ID" sz="2000" dirty="0"/>
                  <a:t> yang </a:t>
                </a:r>
                <a:r>
                  <a:rPr lang="en-ID" sz="2000" dirty="0" err="1"/>
                  <a:t>ditandai</a:t>
                </a:r>
                <a:r>
                  <a:rPr lang="en-ID" sz="2000" dirty="0"/>
                  <a:t> </a:t>
                </a:r>
                <a:r>
                  <a:rPr lang="en-ID" sz="2000" dirty="0" err="1"/>
                  <a:t>dengan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menstruasi</a:t>
                </a:r>
                <a:r>
                  <a:rPr lang="en-ID" sz="2000" dirty="0"/>
                  <a:t> </a:t>
                </a:r>
                <a:r>
                  <a:rPr lang="en-ID" sz="2000" dirty="0" err="1"/>
                  <a:t>umumnya</a:t>
                </a:r>
                <a:r>
                  <a:rPr lang="en-ID" sz="2000" dirty="0"/>
                  <a:t> </a:t>
                </a:r>
                <a:r>
                  <a:rPr lang="en-ID" sz="2000" dirty="0" err="1"/>
                  <a:t>dimulai</a:t>
                </a:r>
                <a:r>
                  <a:rPr lang="en-ID" sz="2000" dirty="0"/>
                  <a:t> </a:t>
                </a:r>
                <a:r>
                  <a:rPr lang="en-ID" sz="2000" dirty="0" err="1"/>
                  <a:t>pada</a:t>
                </a:r>
                <a:r>
                  <a:rPr lang="en-ID" sz="2000" dirty="0"/>
                  <a:t> </a:t>
                </a:r>
                <a:r>
                  <a:rPr lang="en-ID" sz="2000" dirty="0" err="1"/>
                  <a:t>usia</a:t>
                </a:r>
                <a:r>
                  <a:rPr lang="en-ID" sz="2000" dirty="0"/>
                  <a:t> 12‐13 </a:t>
                </a:r>
                <a:r>
                  <a:rPr lang="en-ID" sz="2000" dirty="0" err="1"/>
                  <a:t>tahun</a:t>
                </a:r>
                <a:r>
                  <a:rPr lang="en-ID" sz="2000" dirty="0"/>
                  <a:t>. </a:t>
                </a:r>
                <a:r>
                  <a:rPr lang="en-ID" sz="2000" dirty="0" err="1"/>
                  <a:t>Anak</a:t>
                </a:r>
                <a:r>
                  <a:rPr lang="en-ID" sz="2000" dirty="0"/>
                  <a:t> </a:t>
                </a:r>
                <a:r>
                  <a:rPr lang="en-ID" sz="2000" dirty="0" err="1"/>
                  <a:t>laki‐laki</a:t>
                </a:r>
                <a:r>
                  <a:rPr lang="en-ID" sz="2000" dirty="0"/>
                  <a:t> </a:t>
                </a:r>
                <a:r>
                  <a:rPr lang="en-ID" sz="2000" dirty="0" err="1"/>
                  <a:t>memasuki</a:t>
                </a:r>
                <a:r>
                  <a:rPr lang="en-ID" sz="2000" dirty="0"/>
                  <a:t> masa </a:t>
                </a:r>
                <a:r>
                  <a:rPr lang="en-ID" sz="2000" dirty="0" err="1"/>
                  <a:t>pubertas</a:t>
                </a:r>
                <a:r>
                  <a:rPr lang="en-ID" sz="2000" dirty="0"/>
                  <a:t> </a:t>
                </a:r>
                <a:r>
                  <a:rPr lang="en-ID" sz="2000" dirty="0" err="1"/>
                  <a:t>dengan</a:t>
                </a:r>
                <a:r>
                  <a:rPr lang="en-ID" sz="2000" dirty="0"/>
                  <a:t> </a:t>
                </a:r>
                <a:r>
                  <a:rPr lang="en-ID" sz="2000" dirty="0" err="1"/>
                  <a:t>ejakulasi</a:t>
                </a:r>
                <a:r>
                  <a:rPr lang="en-ID" sz="2000" dirty="0"/>
                  <a:t> yang </a:t>
                </a:r>
                <a:r>
                  <a:rPr lang="en-ID" sz="2000" dirty="0" err="1"/>
                  <a:t>terjadi</a:t>
                </a:r>
                <a:r>
                  <a:rPr lang="en-ID" sz="2000" dirty="0"/>
                  <a:t> </a:t>
                </a:r>
                <a:r>
                  <a:rPr lang="en-ID" sz="2000" dirty="0" err="1"/>
                  <a:t>antara</a:t>
                </a:r>
                <a:r>
                  <a:rPr lang="en-ID" sz="2000" dirty="0"/>
                  <a:t> </a:t>
                </a:r>
                <a:r>
                  <a:rPr lang="en-ID" sz="2000" dirty="0" err="1"/>
                  <a:t>usia</a:t>
                </a:r>
                <a:r>
                  <a:rPr lang="en-ID" sz="2000" dirty="0"/>
                  <a:t> 13‐16 </a:t>
                </a:r>
                <a:r>
                  <a:rPr lang="en-ID" sz="2000" dirty="0" err="1"/>
                  <a:t>tahun</a:t>
                </a:r>
                <a:r>
                  <a:rPr lang="en-ID" sz="2000" dirty="0"/>
                  <a:t>. </a:t>
                </a:r>
              </a:p>
              <a:p>
                <a:pPr marL="2235200" indent="-36513">
                  <a:buFont typeface="+mj-lt"/>
                  <a:buAutoNum type="arabicPeriod"/>
                </a:pPr>
                <a:r>
                  <a:rPr lang="en-ID" sz="2000" b="1" dirty="0" err="1"/>
                  <a:t>Anak</a:t>
                </a:r>
                <a:r>
                  <a:rPr lang="en-ID" sz="2000" b="1" dirty="0"/>
                  <a:t> SD </a:t>
                </a:r>
                <a:r>
                  <a:rPr lang="en-ID" sz="2000" b="1" dirty="0" err="1"/>
                  <a:t>Senang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Bermain</a:t>
                </a:r>
                <a:r>
                  <a:rPr lang="en-ID" sz="2000" b="1" dirty="0"/>
                  <a:t>. </a:t>
                </a:r>
              </a:p>
              <a:p>
                <a:pPr marL="2235200" indent="-36513">
                  <a:buFont typeface="+mj-lt"/>
                  <a:buAutoNum type="arabicPeriod"/>
                </a:pPr>
                <a:r>
                  <a:rPr lang="en-ID" sz="2000" b="1" dirty="0" err="1"/>
                  <a:t>Anak</a:t>
                </a:r>
                <a:r>
                  <a:rPr lang="en-ID" sz="2000" b="1" dirty="0"/>
                  <a:t> SD </a:t>
                </a:r>
                <a:r>
                  <a:rPr lang="en-ID" sz="2000" b="1" dirty="0" err="1"/>
                  <a:t>Senang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Bergerak</a:t>
                </a:r>
                <a:r>
                  <a:rPr lang="en-ID" sz="2000" b="1" dirty="0"/>
                  <a:t>. </a:t>
                </a:r>
                <a:endParaRPr lang="en-ID" sz="2000" dirty="0"/>
              </a:p>
              <a:p>
                <a:pPr marL="2235200" indent="-36513">
                  <a:buFont typeface="+mj-lt"/>
                  <a:buAutoNum type="arabicPeriod"/>
                </a:pPr>
                <a:r>
                  <a:rPr lang="en-ID" sz="2000" b="1" dirty="0" err="1"/>
                  <a:t>Anak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usia</a:t>
                </a:r>
                <a:r>
                  <a:rPr lang="en-ID" sz="2000" b="1" dirty="0"/>
                  <a:t> SD </a:t>
                </a:r>
                <a:r>
                  <a:rPr lang="en-ID" sz="2000" b="1" dirty="0" err="1"/>
                  <a:t>Senang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Bekerja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dalam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Kelompok</a:t>
                </a:r>
                <a:r>
                  <a:rPr lang="en-ID" sz="2000" b="1" dirty="0"/>
                  <a:t>. </a:t>
                </a:r>
              </a:p>
              <a:p>
                <a:pPr marL="2235200" indent="-36513">
                  <a:buFont typeface="+mj-lt"/>
                  <a:buAutoNum type="arabicPeriod"/>
                </a:pPr>
                <a:r>
                  <a:rPr lang="en-ID" sz="2000" b="1" dirty="0" err="1"/>
                  <a:t>Memperagakan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Sesuatu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Secara</a:t>
                </a:r>
                <a:r>
                  <a:rPr lang="en-ID" sz="2000" b="1" dirty="0"/>
                  <a:t> </a:t>
                </a:r>
                <a:r>
                  <a:rPr lang="en-ID" sz="2000" b="1" dirty="0" err="1"/>
                  <a:t>Langsung</a:t>
                </a:r>
                <a:r>
                  <a:rPr lang="en-ID" sz="2000" b="1" dirty="0"/>
                  <a:t>. </a:t>
                </a:r>
                <a:r>
                  <a:rPr lang="en-US" sz="2000" dirty="0"/>
                  <a:t> </a:t>
                </a:r>
              </a:p>
              <a:p>
                <a:pPr marL="2235200" indent="-36513" algn="ctr"/>
                <a:endParaRPr lang="en-US" sz="1600" dirty="0"/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57E28ADC-73A5-7F4D-9CDE-2C84C316C3CA}"/>
                  </a:ext>
                </a:extLst>
              </p:cNvPr>
              <p:cNvSpPr/>
              <p:nvPr/>
            </p:nvSpPr>
            <p:spPr>
              <a:xfrm>
                <a:off x="3453111" y="2579886"/>
                <a:ext cx="826717" cy="83611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4400" dirty="0"/>
                  <a:t>B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A39F78E-5499-6848-BC87-D25DC6A29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94" b="89753" l="2247" r="89888">
                          <a14:foregroundMark x1="27528" y1="45936" x2="21016" y2="69569"/>
                          <a14:foregroundMark x1="30351" y1="75281" x2="51685" y2="81272"/>
                          <a14:foregroundMark x1="51685" y1="81272" x2="66854" y2="89399"/>
                          <a14:foregroundMark x1="34831" y1="48763" x2="55618" y2="59011"/>
                          <a14:foregroundMark x1="55618" y1="59011" x2="56742" y2="61837"/>
                          <a14:foregroundMark x1="58989" y1="51590" x2="80337" y2="57244"/>
                          <a14:foregroundMark x1="80337" y1="57244" x2="86517" y2="62544"/>
                          <a14:foregroundMark x1="47191" y1="53004" x2="53371" y2="63958"/>
                          <a14:foregroundMark x1="57865" y1="54417" x2="57865" y2="69258"/>
                          <a14:foregroundMark x1="23034" y1="55830" x2="28090" y2="68905"/>
                          <a14:foregroundMark x1="28090" y1="68905" x2="29775" y2="68198"/>
                          <a14:foregroundMark x1="26404" y1="54417" x2="26404" y2="68198"/>
                          <a14:foregroundMark x1="26404" y1="68198" x2="16292" y2="55830"/>
                          <a14:foregroundMark x1="16292" y1="55830" x2="24157" y2="56537"/>
                          <a14:foregroundMark x1="2247" y1="55830" x2="2247" y2="55830"/>
                          <a14:foregroundMark x1="55618" y1="47350" x2="55618" y2="47350"/>
                          <a14:foregroundMark x1="54494" y1="46643" x2="54494" y2="46643"/>
                          <a14:foregroundMark x1="55618" y1="46643" x2="55618" y2="46643"/>
                          <a14:foregroundMark x1="55618" y1="46643" x2="55618" y2="46643"/>
                          <a14:foregroundMark x1="55618" y1="46643" x2="56742" y2="49470"/>
                          <a14:backgroundMark x1="42508" y1="45022" x2="55998" y2="46584"/>
                          <a14:backgroundMark x1="38202" y1="44523" x2="41584" y2="44915"/>
                          <a14:backgroundMark x1="67420" y1="62636" x2="73596" y2="74912"/>
                          <a14:backgroundMark x1="60504" y1="48890" x2="61085" y2="50045"/>
                          <a14:backgroundMark x1="24157" y1="74912" x2="24157" y2="74912"/>
                          <a14:backgroundMark x1="27528" y1="74912" x2="27528" y2="74912"/>
                          <a14:backgroundMark x1="14045" y1="74912" x2="32022" y2="7349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3176" y="10726601"/>
              <a:ext cx="1439461" cy="1494478"/>
            </a:xfrm>
            <a:prstGeom prst="rect">
              <a:avLst/>
            </a:prstGeom>
            <a:effectLst>
              <a:outerShdw blurRad="50800" dist="203200" dir="8100000" algn="tr" rotWithShape="0">
                <a:prstClr val="black">
                  <a:alpha val="69000"/>
                </a:prstClr>
              </a:outerShdw>
              <a:reflection blurRad="6350" stA="50000" endA="300" endPos="38500" dist="50800" dir="5400000" sy="-100000" algn="bl" rotWithShape="0"/>
            </a:effec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3069EAD-C567-DE45-BE96-8F49526C51DB}"/>
              </a:ext>
            </a:extLst>
          </p:cNvPr>
          <p:cNvGrpSpPr/>
          <p:nvPr/>
        </p:nvGrpSpPr>
        <p:grpSpPr>
          <a:xfrm>
            <a:off x="-5696577" y="-494090"/>
            <a:ext cx="9725326" cy="7445950"/>
            <a:chOff x="-5546366" y="-593124"/>
            <a:chExt cx="9725326" cy="7445950"/>
          </a:xfrm>
          <a:effectLst>
            <a:outerShdw blurRad="190500" dist="177800" algn="l" rotWithShape="0">
              <a:prstClr val="black">
                <a:alpha val="72000"/>
              </a:prstClr>
            </a:outerShdw>
          </a:effectLst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B158A76-A013-E64E-BA66-5A9152D18206}"/>
                </a:ext>
              </a:extLst>
            </p:cNvPr>
            <p:cNvGrpSpPr/>
            <p:nvPr/>
          </p:nvGrpSpPr>
          <p:grpSpPr>
            <a:xfrm>
              <a:off x="-5253263" y="-593124"/>
              <a:ext cx="8705636" cy="7445950"/>
              <a:chOff x="-5253263" y="-593124"/>
              <a:chExt cx="8705636" cy="7445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D552750-38CC-584B-B055-D5C1ADA6F5D5}"/>
                  </a:ext>
                </a:extLst>
              </p:cNvPr>
              <p:cNvSpPr/>
              <p:nvPr/>
            </p:nvSpPr>
            <p:spPr>
              <a:xfrm>
                <a:off x="-5253263" y="-593124"/>
                <a:ext cx="8151838" cy="744595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ID" sz="2400" dirty="0"/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1CD2E73-141E-8F4D-805C-4DACD10E972C}"/>
                  </a:ext>
                </a:extLst>
              </p:cNvPr>
              <p:cNvSpPr/>
              <p:nvPr/>
            </p:nvSpPr>
            <p:spPr>
              <a:xfrm>
                <a:off x="2625656" y="2089271"/>
                <a:ext cx="826717" cy="907794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4400" dirty="0"/>
                  <a:t>C</a:t>
                </a: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2A2CE6B-8569-8548-A215-F2CC590A6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61" b="96389" l="10000" r="90000">
                          <a14:foregroundMark x1="66875" y1="31944" x2="66875" y2="31944"/>
                          <a14:foregroundMark x1="74688" y1="30000" x2="74688" y2="30000"/>
                          <a14:foregroundMark x1="69219" y1="26667" x2="69219" y2="26667"/>
                          <a14:foregroundMark x1="68281" y1="24722" x2="68281" y2="24722"/>
                          <a14:foregroundMark x1="73125" y1="33889" x2="73125" y2="33889"/>
                          <a14:foregroundMark x1="71406" y1="28889" x2="71406" y2="28889"/>
                          <a14:foregroundMark x1="72188" y1="29444" x2="73594" y2="36111"/>
                          <a14:foregroundMark x1="73594" y1="36111" x2="73594" y2="36111"/>
                          <a14:foregroundMark x1="78125" y1="36389" x2="78125" y2="36389"/>
                          <a14:foregroundMark x1="64844" y1="31389" x2="60625" y2="29861"/>
                          <a14:foregroundMark x1="60625" y1="29861" x2="65156" y2="17222"/>
                          <a14:foregroundMark x1="65156" y1="17222" x2="65625" y2="30556"/>
                          <a14:foregroundMark x1="77656" y1="56667" x2="80000" y2="96389"/>
                          <a14:foregroundMark x1="80000" y1="96389" x2="81094" y2="86806"/>
                          <a14:foregroundMark x1="81094" y1="86806" x2="80000" y2="72222"/>
                          <a14:foregroundMark x1="80000" y1="72222" x2="82734" y2="80000"/>
                          <a14:foregroundMark x1="82734" y1="80000" x2="83594" y2="96389"/>
                          <a14:foregroundMark x1="83594" y1="96389" x2="85625" y2="87500"/>
                          <a14:foregroundMark x1="85625" y1="87500" x2="82266" y2="64306"/>
                          <a14:foregroundMark x1="82266" y1="64306" x2="83594" y2="30139"/>
                          <a14:foregroundMark x1="83594" y1="30139" x2="79453" y2="31667"/>
                          <a14:foregroundMark x1="79453" y1="31667" x2="79375" y2="13056"/>
                          <a14:foregroundMark x1="79375" y1="13056" x2="77500" y2="27500"/>
                          <a14:foregroundMark x1="77500" y1="27500" x2="73750" y2="24444"/>
                          <a14:foregroundMark x1="73750" y1="24444" x2="74219" y2="29167"/>
                          <a14:foregroundMark x1="68438" y1="77778" x2="70938" y2="85278"/>
                          <a14:foregroundMark x1="70938" y1="85278" x2="67344" y2="90972"/>
                          <a14:foregroundMark x1="67344" y1="90972" x2="63594" y2="69444"/>
                          <a14:foregroundMark x1="63594" y1="69444" x2="60000" y2="66250"/>
                          <a14:foregroundMark x1="60000" y1="66250" x2="60234" y2="73194"/>
                          <a14:foregroundMark x1="60234" y1="73194" x2="62031" y2="79444"/>
                          <a14:foregroundMark x1="62031" y1="79444" x2="60469" y2="93611"/>
                          <a14:foregroundMark x1="60469" y1="93611" x2="55156" y2="73333"/>
                          <a14:foregroundMark x1="55156" y1="73333" x2="51953" y2="87778"/>
                          <a14:foregroundMark x1="51953" y1="87778" x2="48750" y2="91944"/>
                          <a14:foregroundMark x1="48750" y1="91944" x2="50313" y2="86389"/>
                          <a14:foregroundMark x1="38281" y1="65278" x2="34063" y2="64722"/>
                          <a14:foregroundMark x1="34063" y1="64722" x2="30625" y2="70278"/>
                          <a14:foregroundMark x1="30625" y1="70278" x2="25781" y2="74444"/>
                          <a14:foregroundMark x1="25781" y1="74444" x2="26406" y2="81944"/>
                          <a14:foregroundMark x1="26406" y1="81944" x2="32031" y2="82500"/>
                          <a14:foregroundMark x1="32031" y1="82500" x2="27969" y2="84028"/>
                          <a14:foregroundMark x1="27969" y1="84028" x2="22969" y2="70556"/>
                          <a14:foregroundMark x1="22969" y1="70556" x2="22031" y2="62500"/>
                          <a14:foregroundMark x1="22031" y1="62500" x2="17500" y2="61667"/>
                          <a14:foregroundMark x1="17500" y1="61667" x2="10703" y2="76944"/>
                          <a14:foregroundMark x1="10703" y1="76944" x2="7109" y2="81389"/>
                          <a14:foregroundMark x1="7109" y1="81389" x2="16016" y2="53889"/>
                          <a14:foregroundMark x1="16016" y1="53889" x2="17578" y2="42222"/>
                          <a14:foregroundMark x1="17578" y1="42222" x2="14688" y2="9861"/>
                          <a14:foregroundMark x1="14688" y1="9861" x2="16953" y2="2361"/>
                          <a14:foregroundMark x1="16953" y1="2361" x2="18594" y2="21667"/>
                          <a14:foregroundMark x1="18594" y1="21667" x2="22500" y2="23333"/>
                          <a14:foregroundMark x1="22500" y1="23333" x2="25156" y2="18056"/>
                          <a14:foregroundMark x1="25156" y1="18056" x2="26953" y2="11389"/>
                          <a14:foregroundMark x1="26953" y1="11389" x2="28984" y2="17361"/>
                          <a14:foregroundMark x1="28984" y1="17361" x2="25547" y2="36111"/>
                          <a14:foregroundMark x1="25547" y1="36111" x2="25391" y2="52778"/>
                          <a14:foregroundMark x1="25391" y1="52778" x2="27109" y2="62500"/>
                          <a14:foregroundMark x1="27109" y1="62500" x2="29063" y2="54861"/>
                          <a14:foregroundMark x1="29063" y1="54861" x2="29531" y2="43194"/>
                          <a14:foregroundMark x1="29531" y1="43194" x2="32109" y2="35972"/>
                          <a14:foregroundMark x1="32109" y1="35972" x2="36094" y2="35278"/>
                          <a14:foregroundMark x1="36094" y1="35278" x2="37969" y2="43472"/>
                          <a14:foregroundMark x1="37969" y1="43472" x2="39844" y2="43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5546366" y="1308283"/>
              <a:ext cx="9725326" cy="5470496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6A271AB-B543-B445-A5D8-F610DA164A59}"/>
                </a:ext>
              </a:extLst>
            </p:cNvPr>
            <p:cNvSpPr/>
            <p:nvPr/>
          </p:nvSpPr>
          <p:spPr>
            <a:xfrm>
              <a:off x="-197111" y="-182995"/>
              <a:ext cx="25859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REMAJA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D855E1-E080-8D42-845F-639ED7D6A9AC}"/>
              </a:ext>
            </a:extLst>
          </p:cNvPr>
          <p:cNvGrpSpPr/>
          <p:nvPr/>
        </p:nvGrpSpPr>
        <p:grpSpPr>
          <a:xfrm>
            <a:off x="-6544413" y="17071"/>
            <a:ext cx="9041970" cy="6858000"/>
            <a:chOff x="-6416339" y="1373"/>
            <a:chExt cx="9041970" cy="6858000"/>
          </a:xfrm>
          <a:effectLst>
            <a:outerShdw blurRad="190500" dist="190500" algn="l" rotWithShape="0">
              <a:prstClr val="black">
                <a:alpha val="62000"/>
              </a:prstClr>
            </a:outerShdw>
          </a:effectLst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A3BB4BC-F08D-2140-B337-0E0660A4DFD8}"/>
                </a:ext>
              </a:extLst>
            </p:cNvPr>
            <p:cNvGrpSpPr/>
            <p:nvPr/>
          </p:nvGrpSpPr>
          <p:grpSpPr>
            <a:xfrm>
              <a:off x="-6416339" y="1373"/>
              <a:ext cx="9041970" cy="6858000"/>
              <a:chOff x="0" y="25400"/>
              <a:chExt cx="9041970" cy="68580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52C4BA-0755-0446-9A1B-624FE84B971A}"/>
                  </a:ext>
                </a:extLst>
              </p:cNvPr>
              <p:cNvSpPr/>
              <p:nvPr/>
            </p:nvSpPr>
            <p:spPr>
              <a:xfrm>
                <a:off x="0" y="25400"/>
                <a:ext cx="8451680" cy="6858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FF344EA-A490-3D4F-8A21-7565000A6D58}"/>
                  </a:ext>
                </a:extLst>
              </p:cNvPr>
              <p:cNvSpPr/>
              <p:nvPr/>
            </p:nvSpPr>
            <p:spPr>
              <a:xfrm>
                <a:off x="8215253" y="1783395"/>
                <a:ext cx="826717" cy="836112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4400" dirty="0"/>
                  <a:t>D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8EE31A1-1F3D-C94C-BE29-912155232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6123569" y="2268120"/>
              <a:ext cx="7292052" cy="4083549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6011D20-0BAE-634D-A4CF-1C6C08339DB5}"/>
                </a:ext>
              </a:extLst>
            </p:cNvPr>
            <p:cNvSpPr/>
            <p:nvPr/>
          </p:nvSpPr>
          <p:spPr>
            <a:xfrm>
              <a:off x="-1316976" y="380591"/>
              <a:ext cx="2956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DEWASA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ADDCD14-428A-6540-8F7F-80C8F10862B7}"/>
              </a:ext>
            </a:extLst>
          </p:cNvPr>
          <p:cNvGrpSpPr/>
          <p:nvPr/>
        </p:nvGrpSpPr>
        <p:grpSpPr>
          <a:xfrm>
            <a:off x="-7292624" y="1319"/>
            <a:ext cx="9011731" cy="6858000"/>
            <a:chOff x="-7292624" y="1319"/>
            <a:chExt cx="9011731" cy="6858000"/>
          </a:xfrm>
          <a:effectLst>
            <a:outerShdw blurRad="190500" dist="228600" algn="l" rotWithShape="0">
              <a:prstClr val="black">
                <a:alpha val="50000"/>
              </a:prstClr>
            </a:outerShdw>
          </a:effectLst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57D4716E-34B9-B44B-9594-44745CDAEEAD}"/>
                </a:ext>
              </a:extLst>
            </p:cNvPr>
            <p:cNvSpPr/>
            <p:nvPr/>
          </p:nvSpPr>
          <p:spPr>
            <a:xfrm>
              <a:off x="892390" y="1432009"/>
              <a:ext cx="826717" cy="836112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dirty="0"/>
                <a:t>E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578F3A9-8F3C-564F-83E5-5F9A12F2547B}"/>
                </a:ext>
              </a:extLst>
            </p:cNvPr>
            <p:cNvGrpSpPr/>
            <p:nvPr/>
          </p:nvGrpSpPr>
          <p:grpSpPr>
            <a:xfrm>
              <a:off x="-7292624" y="1319"/>
              <a:ext cx="8451680" cy="6858000"/>
              <a:chOff x="-7292624" y="1319"/>
              <a:chExt cx="8451680" cy="6858000"/>
            </a:xfrm>
            <a:effectLst>
              <a:outerShdw blurRad="177800" dist="2159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957A93E-3271-C349-886F-00CD195B497B}"/>
                  </a:ext>
                </a:extLst>
              </p:cNvPr>
              <p:cNvSpPr/>
              <p:nvPr/>
            </p:nvSpPr>
            <p:spPr>
              <a:xfrm>
                <a:off x="-7292624" y="1319"/>
                <a:ext cx="8451680" cy="6858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FFA89067-6DC2-7A4B-A80A-48F6163D50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4974364" y="2534068"/>
                <a:ext cx="5164544" cy="3424317"/>
              </a:xfrm>
              <a:prstGeom prst="rect">
                <a:avLst/>
              </a:prstGeom>
            </p:spPr>
          </p:pic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B5290E5-5D62-CE4D-B41C-7E2E38D6F8DC}"/>
                  </a:ext>
                </a:extLst>
              </p:cNvPr>
              <p:cNvSpPr/>
              <p:nvPr/>
            </p:nvSpPr>
            <p:spPr>
              <a:xfrm>
                <a:off x="-2937544" y="208894"/>
                <a:ext cx="336060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PENUAAN</a:t>
                </a:r>
              </a:p>
            </p:txBody>
          </p:sp>
        </p:grpSp>
      </p:grpSp>
      <p:sp>
        <p:nvSpPr>
          <p:cNvPr id="24" name="Freeform 23">
            <a:extLst>
              <a:ext uri="{FF2B5EF4-FFF2-40B4-BE49-F238E27FC236}">
                <a16:creationId xmlns:a16="http://schemas.microsoft.com/office/drawing/2014/main" id="{B4B048B1-6CDD-0F41-A10C-AC85620AD362}"/>
              </a:ext>
            </a:extLst>
          </p:cNvPr>
          <p:cNvSpPr/>
          <p:nvPr/>
        </p:nvSpPr>
        <p:spPr>
          <a:xfrm>
            <a:off x="710413" y="834824"/>
            <a:ext cx="11892839" cy="4209936"/>
          </a:xfrm>
          <a:custGeom>
            <a:avLst/>
            <a:gdLst>
              <a:gd name="connsiteX0" fmla="*/ 6604000 w 6604000"/>
              <a:gd name="connsiteY0" fmla="*/ 3134530 h 3134530"/>
              <a:gd name="connsiteX1" fmla="*/ 3124200 w 6604000"/>
              <a:gd name="connsiteY1" fmla="*/ 61130 h 3134530"/>
              <a:gd name="connsiteX2" fmla="*/ 0 w 6604000"/>
              <a:gd name="connsiteY2" fmla="*/ 1381930 h 313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0" h="3134530">
                <a:moveTo>
                  <a:pt x="6604000" y="3134530"/>
                </a:moveTo>
                <a:cubicBezTo>
                  <a:pt x="5414433" y="1743880"/>
                  <a:pt x="4224867" y="353230"/>
                  <a:pt x="3124200" y="61130"/>
                </a:cubicBezTo>
                <a:cubicBezTo>
                  <a:pt x="2023533" y="-230970"/>
                  <a:pt x="1011766" y="575480"/>
                  <a:pt x="0" y="1381930"/>
                </a:cubicBezTo>
              </a:path>
            </a:pathLst>
          </a:custGeom>
          <a:ln w="762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4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48255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43815 -0.007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5 0.00278 L 0.39401 0.006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3737 0.0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31315 -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FA4B-2493-7040-A690-D7A3BEDD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C4A74-0A4C-C146-88A8-FBEDAF693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lahir</a:t>
            </a:r>
            <a:endParaRPr lang="en-US" dirty="0"/>
          </a:p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Lahir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7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330E-B26F-8248-8C10-473AD8C13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PERKEMBANGAN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7AAD8-5362-1449-BEC2-8EC445139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Embrio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Rahim,</a:t>
            </a:r>
          </a:p>
          <a:p>
            <a:r>
              <a:rPr lang="en-US" dirty="0"/>
              <a:t>Masa </a:t>
            </a:r>
            <a:r>
              <a:rPr lang="en-US" dirty="0" err="1"/>
              <a:t>Lahir</a:t>
            </a:r>
            <a:r>
              <a:rPr lang="en-US" dirty="0"/>
              <a:t> (</a:t>
            </a:r>
            <a:r>
              <a:rPr lang="en-US" dirty="0" err="1"/>
              <a:t>Bayi</a:t>
            </a:r>
            <a:r>
              <a:rPr lang="en-US" dirty="0"/>
              <a:t>)</a:t>
            </a:r>
          </a:p>
          <a:p>
            <a:r>
              <a:rPr lang="en-US" dirty="0"/>
              <a:t>Masa </a:t>
            </a:r>
            <a:r>
              <a:rPr lang="en-US" dirty="0" err="1"/>
              <a:t>anak-anak</a:t>
            </a:r>
            <a:endParaRPr lang="en-US" dirty="0"/>
          </a:p>
          <a:p>
            <a:r>
              <a:rPr lang="en-US" dirty="0"/>
              <a:t>Masa </a:t>
            </a:r>
            <a:r>
              <a:rPr lang="en-US" dirty="0" err="1"/>
              <a:t>remaja</a:t>
            </a:r>
            <a:endParaRPr lang="en-US" dirty="0"/>
          </a:p>
          <a:p>
            <a:r>
              <a:rPr lang="en-US" dirty="0"/>
              <a:t>Masa </a:t>
            </a:r>
            <a:r>
              <a:rPr lang="en-US" dirty="0" err="1"/>
              <a:t>dewasa</a:t>
            </a:r>
            <a:endParaRPr lang="en-US" dirty="0"/>
          </a:p>
          <a:p>
            <a:r>
              <a:rPr lang="en-US" dirty="0"/>
              <a:t>Masa </a:t>
            </a:r>
            <a:r>
              <a:rPr lang="en-US" dirty="0" err="1"/>
              <a:t>tua</a:t>
            </a:r>
            <a:r>
              <a:rPr lang="en-US" dirty="0"/>
              <a:t> (Aging)</a:t>
            </a:r>
          </a:p>
        </p:txBody>
      </p:sp>
    </p:spTree>
    <p:extLst>
      <p:ext uri="{BB962C8B-B14F-4D97-AF65-F5344CB8AC3E}">
        <p14:creationId xmlns:p14="http://schemas.microsoft.com/office/powerpoint/2010/main" val="2563939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8BACB-589C-6A46-9036-B3EB5E49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43D34-4758-1C4A-83D7-0F2DA4ADC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Embrio</a:t>
            </a:r>
            <a:r>
              <a:rPr lang="en-US" dirty="0"/>
              <a:t> yang </a:t>
            </a:r>
            <a:r>
              <a:rPr lang="en-US" dirty="0" err="1"/>
              <a:t>menempel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Rahim (</a:t>
            </a:r>
            <a:r>
              <a:rPr lang="en-US" dirty="0" err="1"/>
              <a:t>uretus</a:t>
            </a:r>
            <a:r>
              <a:rPr lang="en-US" dirty="0"/>
              <a:t>)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  <a:p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embrio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janin</a:t>
            </a:r>
            <a:r>
              <a:rPr lang="en-US" dirty="0"/>
              <a:t>, </a:t>
            </a:r>
            <a:r>
              <a:rPr lang="en-US" dirty="0" err="1"/>
              <a:t>bagian</a:t>
            </a:r>
            <a:r>
              <a:rPr lang="en-US" dirty="0"/>
              <a:t> lain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ekstra</a:t>
            </a:r>
            <a:r>
              <a:rPr lang="en-US" dirty="0"/>
              <a:t> </a:t>
            </a:r>
            <a:r>
              <a:rPr lang="en-US" dirty="0" err="1"/>
              <a:t>embrio</a:t>
            </a:r>
            <a:r>
              <a:rPr lang="en-US" dirty="0"/>
              <a:t>, </a:t>
            </a:r>
          </a:p>
          <a:p>
            <a:r>
              <a:rPr lang="en-US" dirty="0" err="1"/>
              <a:t>Membran</a:t>
            </a:r>
            <a:r>
              <a:rPr lang="en-US" dirty="0"/>
              <a:t> </a:t>
            </a:r>
            <a:r>
              <a:rPr lang="en-US" dirty="0" err="1"/>
              <a:t>ekstraembrio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amnion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pusar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penguhung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embrio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induknya</a:t>
            </a:r>
            <a:r>
              <a:rPr lang="en-US" dirty="0"/>
              <a:t>.</a:t>
            </a:r>
          </a:p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plasenta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pusar</a:t>
            </a:r>
            <a:r>
              <a:rPr lang="en-US" dirty="0"/>
              <a:t> </a:t>
            </a:r>
            <a:r>
              <a:rPr lang="en-US" dirty="0" err="1"/>
              <a:t>adaalh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mengalirkan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embrio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mengalirkan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metabolism </a:t>
            </a:r>
            <a:r>
              <a:rPr lang="en-US" dirty="0" err="1"/>
              <a:t>embrio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peredaran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induknya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7119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2256</TotalTime>
  <Words>844</Words>
  <Application>Microsoft Macintosh PowerPoint</Application>
  <PresentationFormat>Widescreen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Gill Sans MT</vt:lpstr>
      <vt:lpstr>Gallery</vt:lpstr>
      <vt:lpstr>PERTUMBUHAN, PERKEMBANGAN FISIK DAN MENTAL ANAK USIA DINI</vt:lpstr>
      <vt:lpstr>PowerPoint Presentation</vt:lpstr>
      <vt:lpstr>Pertumbuhan</vt:lpstr>
      <vt:lpstr>perkembangan</vt:lpstr>
      <vt:lpstr>PowerPoint Presentation</vt:lpstr>
      <vt:lpstr>PowerPoint Presentation</vt:lpstr>
      <vt:lpstr>Periode pertumbuhan dan perkembangan</vt:lpstr>
      <vt:lpstr>Tahap PerTUMBUHAN dan PERKEMBANGAN</vt:lpstr>
      <vt:lpstr>PowerPoint Presentation</vt:lpstr>
      <vt:lpstr>PowerPoint Presentation</vt:lpstr>
      <vt:lpstr>Masa kelahiran</vt:lpstr>
      <vt:lpstr>PowerPoint Presentation</vt:lpstr>
      <vt:lpstr>PowerPoint Presentation</vt:lpstr>
      <vt:lpstr>Perkembangan</vt:lpstr>
      <vt:lpstr>PowerPoint Presentation</vt:lpstr>
      <vt:lpstr>PowerPoint Presentation</vt:lpstr>
      <vt:lpstr>PowerPoint Presentation</vt:lpstr>
      <vt:lpstr>PowerPoint Presentation</vt:lpstr>
      <vt:lpstr>Tiga Tahapan aktifitas Preseptual</vt:lpstr>
      <vt:lpstr>Sifat Persepsi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PERKEMBANGAN FISIK ANAK USIA DINI</dc:title>
  <dc:creator>Microsoft Office User</dc:creator>
  <cp:lastModifiedBy>willyihsan@student.uns.ac.id</cp:lastModifiedBy>
  <cp:revision>35</cp:revision>
  <dcterms:created xsi:type="dcterms:W3CDTF">2020-02-11T00:37:16Z</dcterms:created>
  <dcterms:modified xsi:type="dcterms:W3CDTF">2020-10-16T04:07:59Z</dcterms:modified>
</cp:coreProperties>
</file>