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57" r:id="rId4"/>
    <p:sldId id="262" r:id="rId5"/>
    <p:sldId id="259" r:id="rId6"/>
    <p:sldId id="261" r:id="rId7"/>
    <p:sldId id="260" r:id="rId8"/>
    <p:sldId id="266" r:id="rId9"/>
    <p:sldId id="265" r:id="rId10"/>
    <p:sldId id="264" r:id="rId11"/>
    <p:sldId id="263" r:id="rId12"/>
    <p:sldId id="258" r:id="rId13"/>
    <p:sldId id="267" r:id="rId14"/>
    <p:sldId id="268" r:id="rId15"/>
    <p:sldId id="274" r:id="rId16"/>
    <p:sldId id="272" r:id="rId17"/>
    <p:sldId id="275" r:id="rId18"/>
    <p:sldId id="276" r:id="rId19"/>
    <p:sldId id="270" r:id="rId20"/>
    <p:sldId id="271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 autoAdjust="0"/>
    <p:restoredTop sz="93692"/>
  </p:normalViewPr>
  <p:slideViewPr>
    <p:cSldViewPr>
      <p:cViewPr varScale="1">
        <p:scale>
          <a:sx n="70" d="100"/>
          <a:sy n="70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0411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1986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5589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44651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16362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36036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80103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648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5967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51638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75217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36A49-A98F-48B3-B3D4-7FEC04A57603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82FA-B356-479B-8F8F-D2A500B7A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3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96438"/>
            <a:ext cx="8763000" cy="166576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MANAJEMEN FASILITAS PENDIDIKAN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67000"/>
            <a:ext cx="6172200" cy="2133600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405322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PROSEDUR PENGADAAN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98463" indent="-398463">
              <a:lnSpc>
                <a:spcPct val="125000"/>
              </a:lnSpc>
              <a:buClrTx/>
              <a:buSzPct val="100000"/>
              <a:buFont typeface="+mj-lt"/>
              <a:buAutoNum type="arabicPeriod"/>
            </a:pPr>
            <a:r>
              <a:rPr lang="en-US" sz="2400" b="1" dirty="0" err="1"/>
              <a:t>Menyusun</a:t>
            </a:r>
            <a:r>
              <a:rPr lang="en-US" sz="2400" b="1" dirty="0"/>
              <a:t> </a:t>
            </a:r>
            <a:r>
              <a:rPr lang="en-US" sz="2400" b="1" dirty="0" err="1"/>
              <a:t>formulir</a:t>
            </a:r>
            <a:r>
              <a:rPr lang="en-US" sz="2400" b="1" dirty="0"/>
              <a:t> </a:t>
            </a:r>
            <a:r>
              <a:rPr lang="en-US" sz="2400" b="1" dirty="0" err="1"/>
              <a:t>daftar</a:t>
            </a:r>
            <a:r>
              <a:rPr lang="en-US" sz="2400" b="1" dirty="0"/>
              <a:t> </a:t>
            </a:r>
            <a:r>
              <a:rPr lang="en-US" sz="2400" b="1" dirty="0" err="1"/>
              <a:t>usulan</a:t>
            </a:r>
            <a:endParaRPr lang="en-US" sz="2400" b="1" dirty="0"/>
          </a:p>
          <a:p>
            <a:pPr marL="398463" indent="-398463">
              <a:lnSpc>
                <a:spcPct val="125000"/>
              </a:lnSpc>
              <a:buClrTx/>
              <a:buSzPct val="100000"/>
              <a:buFont typeface="+mj-lt"/>
              <a:buAutoNum type="arabicPeriod"/>
            </a:pPr>
            <a:r>
              <a:rPr lang="en-US" sz="2400" b="1" dirty="0" err="1"/>
              <a:t>Daftar</a:t>
            </a:r>
            <a:r>
              <a:rPr lang="en-US" sz="2400" b="1" dirty="0"/>
              <a:t> </a:t>
            </a:r>
            <a:r>
              <a:rPr lang="en-US" sz="2400" b="1" dirty="0" err="1"/>
              <a:t>usulan</a:t>
            </a:r>
            <a:r>
              <a:rPr lang="en-US" sz="2400" b="1" dirty="0"/>
              <a:t> </a:t>
            </a:r>
            <a:r>
              <a:rPr lang="en-US" sz="2400" b="1" dirty="0" err="1"/>
              <a:t>diserahkan</a:t>
            </a:r>
            <a:r>
              <a:rPr lang="en-US" sz="2400" b="1" dirty="0"/>
              <a:t> </a:t>
            </a:r>
            <a:r>
              <a:rPr lang="en-US" sz="2400" b="1" dirty="0" err="1"/>
              <a:t>kepada</a:t>
            </a:r>
            <a:r>
              <a:rPr lang="en-US" sz="2400" b="1" dirty="0"/>
              <a:t> </a:t>
            </a:r>
            <a:r>
              <a:rPr lang="en-US" sz="2400" b="1" dirty="0" err="1"/>
              <a:t>pimpinan</a:t>
            </a:r>
            <a:r>
              <a:rPr lang="en-US" sz="2400" b="1" dirty="0"/>
              <a:t> </a:t>
            </a:r>
            <a:r>
              <a:rPr lang="en-US" sz="2400" b="1" dirty="0" err="1"/>
              <a:t>perpustakaan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kasek</a:t>
            </a:r>
            <a:endParaRPr lang="en-US" sz="2400" b="1" dirty="0"/>
          </a:p>
          <a:p>
            <a:pPr marL="398463" indent="-398463">
              <a:lnSpc>
                <a:spcPct val="125000"/>
              </a:lnSpc>
              <a:buClrTx/>
              <a:buSzPct val="100000"/>
              <a:buFont typeface="+mj-lt"/>
              <a:buAutoNum type="arabicPeriod"/>
            </a:pPr>
            <a:r>
              <a:rPr lang="en-US" sz="2400" b="1" dirty="0" err="1"/>
              <a:t>Verifikasi</a:t>
            </a:r>
            <a:r>
              <a:rPr lang="en-US" sz="2400" b="1" dirty="0"/>
              <a:t> </a:t>
            </a:r>
            <a:r>
              <a:rPr lang="en-US" sz="2400" b="1" dirty="0" err="1"/>
              <a:t>usulan</a:t>
            </a:r>
            <a:endParaRPr lang="en-US" sz="2400" b="1" dirty="0"/>
          </a:p>
          <a:p>
            <a:pPr marL="0" indent="398463">
              <a:lnSpc>
                <a:spcPct val="125000"/>
              </a:lnSpc>
              <a:buClrTx/>
              <a:buSzPct val="100000"/>
              <a:buNone/>
            </a:pPr>
            <a:r>
              <a:rPr lang="en-US" sz="2400" b="1" dirty="0"/>
              <a:t>a. </a:t>
            </a:r>
            <a:r>
              <a:rPr lang="en-US" sz="2400" b="1" dirty="0" err="1"/>
              <a:t>Identitas</a:t>
            </a:r>
            <a:r>
              <a:rPr lang="en-US" sz="2400" b="1" dirty="0"/>
              <a:t> </a:t>
            </a:r>
            <a:r>
              <a:rPr lang="en-US" sz="2400" b="1" dirty="0" err="1"/>
              <a:t>koleksi</a:t>
            </a:r>
            <a:endParaRPr lang="en-US" sz="2400" b="1" dirty="0"/>
          </a:p>
          <a:p>
            <a:pPr marL="0" indent="398463">
              <a:lnSpc>
                <a:spcPct val="125000"/>
              </a:lnSpc>
              <a:buClrTx/>
              <a:buSzPct val="100000"/>
              <a:buNone/>
            </a:pPr>
            <a:r>
              <a:rPr lang="en-US" sz="2400" b="1" dirty="0"/>
              <a:t>b. </a:t>
            </a:r>
            <a:r>
              <a:rPr lang="en-US" sz="2400" b="1" dirty="0" err="1"/>
              <a:t>Perbandingan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yang </a:t>
            </a:r>
            <a:r>
              <a:rPr lang="en-US" sz="2400" b="1" dirty="0" err="1"/>
              <a:t>telah</a:t>
            </a:r>
            <a:r>
              <a:rPr lang="en-US" sz="2400" b="1" dirty="0"/>
              <a:t> </a:t>
            </a:r>
            <a:r>
              <a:rPr lang="en-US" sz="2400" b="1" dirty="0" err="1"/>
              <a:t>ada</a:t>
            </a:r>
            <a:endParaRPr lang="en-US" sz="2400" b="1" dirty="0"/>
          </a:p>
          <a:p>
            <a:pPr marL="0" indent="398463">
              <a:lnSpc>
                <a:spcPct val="125000"/>
              </a:lnSpc>
              <a:buClrTx/>
              <a:buSzPct val="100000"/>
              <a:buNone/>
            </a:pPr>
            <a:r>
              <a:rPr lang="en-US" sz="2400" b="1" dirty="0"/>
              <a:t>c. </a:t>
            </a:r>
            <a:r>
              <a:rPr lang="en-US" sz="2400" b="1" dirty="0" err="1"/>
              <a:t>Prioritas</a:t>
            </a:r>
            <a:r>
              <a:rPr lang="en-US" sz="2400" b="1" dirty="0"/>
              <a:t> </a:t>
            </a:r>
            <a:r>
              <a:rPr lang="en-US" sz="2400" b="1" dirty="0" err="1"/>
              <a:t>kebutuhan</a:t>
            </a:r>
            <a:endParaRPr lang="en-US" sz="2400" b="1" dirty="0"/>
          </a:p>
          <a:p>
            <a:pPr marL="0" indent="398463">
              <a:lnSpc>
                <a:spcPct val="125000"/>
              </a:lnSpc>
              <a:buClrTx/>
              <a:buSzPct val="100000"/>
              <a:buNone/>
            </a:pPr>
            <a:r>
              <a:rPr lang="en-US" sz="2400" b="1" dirty="0"/>
              <a:t>d. </a:t>
            </a:r>
            <a:r>
              <a:rPr lang="en-US" sz="2400" b="1" dirty="0" err="1"/>
              <a:t>Anggaran</a:t>
            </a:r>
            <a:r>
              <a:rPr lang="en-US" sz="2400" b="1" dirty="0"/>
              <a:t> yang </a:t>
            </a:r>
            <a:r>
              <a:rPr lang="en-US" sz="2400" b="1" dirty="0" err="1"/>
              <a:t>tersedia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0015993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3200" b="1" dirty="0" err="1"/>
              <a:t>Contoh</a:t>
            </a:r>
            <a:r>
              <a:rPr lang="en-US" sz="3200" b="1" dirty="0"/>
              <a:t> : </a:t>
            </a:r>
            <a:br>
              <a:rPr lang="en-US" sz="3200" b="1" dirty="0"/>
            </a:br>
            <a:r>
              <a:rPr lang="en-US" sz="3200" b="1" dirty="0" err="1"/>
              <a:t>Pengadaan</a:t>
            </a:r>
            <a:r>
              <a:rPr lang="en-US" sz="3200" b="1" dirty="0"/>
              <a:t> </a:t>
            </a:r>
            <a:r>
              <a:rPr lang="en-US" sz="3200" b="1" dirty="0" err="1"/>
              <a:t>Koleksi</a:t>
            </a:r>
            <a:r>
              <a:rPr lang="en-US" sz="3200" b="1" dirty="0"/>
              <a:t> </a:t>
            </a:r>
            <a:r>
              <a:rPr lang="en-US" sz="3200" b="1" dirty="0" err="1"/>
              <a:t>Perpustakaan</a:t>
            </a:r>
            <a:endParaRPr lang="en-US" sz="3200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69875" indent="-269875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2400" b="1" dirty="0" err="1"/>
              <a:t>Fungsi</a:t>
            </a:r>
            <a:r>
              <a:rPr lang="en-US" sz="2400" b="1" dirty="0"/>
              <a:t> </a:t>
            </a:r>
            <a:r>
              <a:rPr lang="en-US" sz="2400" b="1" dirty="0" err="1"/>
              <a:t>perpustakaan</a:t>
            </a:r>
            <a:r>
              <a:rPr lang="en-US" sz="2400" b="1" dirty="0"/>
              <a:t> :</a:t>
            </a:r>
          </a:p>
          <a:p>
            <a:pPr marL="269875" indent="-269875" eaLnBrk="1" hangingPunct="1">
              <a:lnSpc>
                <a:spcPct val="15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belajar</a:t>
            </a:r>
            <a:endParaRPr lang="en-US" sz="2400" b="1" dirty="0"/>
          </a:p>
          <a:p>
            <a:pPr marL="269875" indent="-269875" eaLnBrk="1" hangingPunct="1">
              <a:lnSpc>
                <a:spcPct val="15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400" b="1" dirty="0" err="1"/>
              <a:t>Mengembangkan</a:t>
            </a:r>
            <a:r>
              <a:rPr lang="en-US" sz="2400" b="1" dirty="0"/>
              <a:t> </a:t>
            </a:r>
            <a:r>
              <a:rPr lang="en-US" sz="2400" b="1" dirty="0" err="1"/>
              <a:t>minat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kebiasaan</a:t>
            </a:r>
            <a:r>
              <a:rPr lang="en-US" sz="2400" b="1" dirty="0"/>
              <a:t> </a:t>
            </a:r>
            <a:r>
              <a:rPr lang="en-US" sz="2400" b="1" dirty="0" err="1"/>
              <a:t>membaca</a:t>
            </a:r>
            <a:endParaRPr lang="en-US" sz="2400" b="1" dirty="0"/>
          </a:p>
          <a:p>
            <a:pPr marL="269875" indent="-269875" eaLnBrk="1" hangingPunct="1">
              <a:lnSpc>
                <a:spcPct val="15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400" b="1" dirty="0" err="1"/>
              <a:t>Tempat</a:t>
            </a:r>
            <a:r>
              <a:rPr lang="en-US" sz="2400" b="1" dirty="0"/>
              <a:t> </a:t>
            </a:r>
            <a:r>
              <a:rPr lang="en-US" sz="2400" b="1" dirty="0" err="1"/>
              <a:t>rekreasi</a:t>
            </a:r>
            <a:r>
              <a:rPr lang="en-US" sz="2400" b="1" dirty="0"/>
              <a:t> yang </a:t>
            </a:r>
            <a:r>
              <a:rPr lang="en-US" sz="2400" b="1" dirty="0" err="1"/>
              <a:t>sehat</a:t>
            </a:r>
            <a:endParaRPr lang="en-US" sz="2400" b="1" dirty="0"/>
          </a:p>
          <a:p>
            <a:pPr marL="269875" indent="-269875" eaLnBrk="1" hangingPunct="1">
              <a:lnSpc>
                <a:spcPct val="150000"/>
              </a:lnSpc>
              <a:buClrTx/>
              <a:buSzPct val="100000"/>
              <a:buFontTx/>
              <a:buAutoNum type="arabicPeriod"/>
              <a:defRPr/>
            </a:pPr>
            <a:endParaRPr lang="en-US" sz="2400" b="1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1000" y="4983162"/>
            <a:ext cx="8064500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000" b="1" dirty="0" err="1"/>
              <a:t>Pembinaan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pengembangan</a:t>
            </a:r>
            <a:r>
              <a:rPr lang="en-US" sz="2000" b="1" dirty="0"/>
              <a:t> </a:t>
            </a:r>
            <a:r>
              <a:rPr lang="en-US" sz="2000" b="1" dirty="0" err="1"/>
              <a:t>koleksi</a:t>
            </a:r>
            <a:r>
              <a:rPr lang="en-US" sz="2000" b="1" dirty="0"/>
              <a:t> </a:t>
            </a:r>
            <a:r>
              <a:rPr lang="en-US" sz="2000" b="1" dirty="0" err="1"/>
              <a:t>perpustakaan</a:t>
            </a:r>
            <a:r>
              <a:rPr lang="en-US" sz="2000" b="1" dirty="0"/>
              <a:t> :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menyediakan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memberikan</a:t>
            </a:r>
            <a:r>
              <a:rPr lang="en-US" sz="2000" b="1" dirty="0"/>
              <a:t> </a:t>
            </a:r>
            <a:r>
              <a:rPr lang="en-US" sz="2000" b="1" dirty="0" err="1"/>
              <a:t>pelayanan</a:t>
            </a:r>
            <a:r>
              <a:rPr lang="en-US" sz="2000" b="1" dirty="0"/>
              <a:t> </a:t>
            </a:r>
            <a:r>
              <a:rPr lang="en-US" sz="2000" b="1" dirty="0" err="1"/>
              <a:t>informasi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</a:t>
            </a:r>
            <a:r>
              <a:rPr lang="en-US" sz="2000" b="1" dirty="0" err="1"/>
              <a:t>pemakai</a:t>
            </a:r>
            <a:r>
              <a:rPr lang="en-US" sz="2000" b="1" dirty="0"/>
              <a:t> demi </a:t>
            </a:r>
            <a:r>
              <a:rPr lang="en-US" sz="2000" b="1" dirty="0" err="1"/>
              <a:t>tercapainya</a:t>
            </a:r>
            <a:r>
              <a:rPr lang="en-US" sz="2000" b="1" dirty="0"/>
              <a:t> </a:t>
            </a:r>
            <a:r>
              <a:rPr lang="en-US" sz="2000" b="1" dirty="0" err="1"/>
              <a:t>tujuan</a:t>
            </a:r>
            <a:r>
              <a:rPr lang="en-US" sz="2000" b="1" dirty="0"/>
              <a:t> </a:t>
            </a:r>
            <a:r>
              <a:rPr lang="en-US" sz="2000" b="1" dirty="0" err="1"/>
              <a:t>perpustakaan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87692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0010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dirty="0"/>
              <a:t>Hal – </a:t>
            </a:r>
            <a:r>
              <a:rPr lang="en-US" sz="4000" b="1" dirty="0" err="1"/>
              <a:t>hal</a:t>
            </a:r>
            <a:r>
              <a:rPr lang="en-US" sz="4000" b="1" dirty="0"/>
              <a:t> yang </a:t>
            </a:r>
            <a:r>
              <a:rPr lang="en-US" sz="4000" b="1" dirty="0" err="1"/>
              <a:t>harus</a:t>
            </a:r>
            <a:r>
              <a:rPr lang="en-US" sz="4000" b="1" dirty="0"/>
              <a:t> </a:t>
            </a:r>
            <a:r>
              <a:rPr lang="en-US" sz="4000" b="1" dirty="0" err="1"/>
              <a:t>diperhatikan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/>
              <a:t>pengadaan</a:t>
            </a:r>
            <a:r>
              <a:rPr lang="en-US" sz="4000" b="1" dirty="0"/>
              <a:t> </a:t>
            </a:r>
            <a:r>
              <a:rPr lang="en-US" sz="4000" b="1" dirty="0" err="1"/>
              <a:t>bahan</a:t>
            </a:r>
            <a:r>
              <a:rPr lang="en-US" sz="4000" b="1" dirty="0"/>
              <a:t> </a:t>
            </a:r>
            <a:r>
              <a:rPr lang="en-US" sz="4000" b="1" dirty="0" err="1"/>
              <a:t>pustaka</a:t>
            </a:r>
            <a:endParaRPr lang="en-US" sz="4000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212848"/>
            <a:ext cx="7467600" cy="4035552"/>
          </a:xfrm>
        </p:spPr>
        <p:txBody>
          <a:bodyPr/>
          <a:lstStyle/>
          <a:p>
            <a:pPr marL="609600" indent="-609600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800" dirty="0" err="1"/>
              <a:t>Mengapa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koleksi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?</a:t>
            </a:r>
          </a:p>
          <a:p>
            <a:pPr marL="609600" indent="-609600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koleksi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didayagunakan</a:t>
            </a:r>
            <a:r>
              <a:rPr lang="en-US" sz="2800" dirty="0"/>
              <a:t> ?</a:t>
            </a:r>
          </a:p>
          <a:p>
            <a:pPr marL="609600" indent="-609600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800" dirty="0" err="1"/>
              <a:t>Siapakah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  <a:r>
              <a:rPr lang="en-US" sz="2800" dirty="0" err="1"/>
              <a:t>koleksi</a:t>
            </a:r>
            <a:r>
              <a:rPr lang="en-US" sz="2800" dirty="0"/>
              <a:t> ?</a:t>
            </a:r>
          </a:p>
          <a:p>
            <a:pPr marL="609600" indent="-609600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pengadaan</a:t>
            </a:r>
            <a:r>
              <a:rPr lang="en-US" sz="2800" dirty="0"/>
              <a:t> </a:t>
            </a:r>
            <a:r>
              <a:rPr lang="en-US" sz="2800" dirty="0" err="1"/>
              <a:t>koleksi</a:t>
            </a:r>
            <a:r>
              <a:rPr lang="en-US" sz="28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28689021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b="1" dirty="0" err="1"/>
              <a:t>Jenis</a:t>
            </a:r>
            <a:r>
              <a:rPr lang="en-US" sz="4000" b="1" dirty="0"/>
              <a:t> – </a:t>
            </a:r>
            <a:r>
              <a:rPr lang="en-US" sz="4000" b="1" dirty="0" err="1"/>
              <a:t>Jenis</a:t>
            </a:r>
            <a:r>
              <a:rPr lang="en-US" sz="4000" b="1" dirty="0"/>
              <a:t> </a:t>
            </a:r>
            <a:r>
              <a:rPr lang="en-US" sz="4000" b="1" dirty="0" err="1"/>
              <a:t>Koleksi</a:t>
            </a:r>
            <a:r>
              <a:rPr lang="en-US" sz="4000" b="1" dirty="0"/>
              <a:t> </a:t>
            </a:r>
            <a:r>
              <a:rPr lang="en-US" sz="4000" b="1" dirty="0" err="1"/>
              <a:t>Perpustakaan</a:t>
            </a:r>
            <a:endParaRPr lang="en-US" sz="4000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657600" y="1600200"/>
            <a:ext cx="4572000" cy="48737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Buku</a:t>
            </a:r>
            <a:r>
              <a:rPr lang="en-US" dirty="0"/>
              <a:t> ajar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penunjang</a:t>
            </a:r>
            <a:endParaRPr lang="en-US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referensi</a:t>
            </a:r>
            <a:endParaRPr lang="en-US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cerita</a:t>
            </a:r>
            <a:endParaRPr lang="en-US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geografi</a:t>
            </a:r>
            <a:endParaRPr lang="en-US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Terbitan</a:t>
            </a:r>
            <a:r>
              <a:rPr lang="en-US" dirty="0"/>
              <a:t> </a:t>
            </a:r>
            <a:r>
              <a:rPr lang="en-US" dirty="0" err="1"/>
              <a:t>berkala</a:t>
            </a:r>
            <a:endParaRPr lang="en-US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err="1"/>
              <a:t>Bahan</a:t>
            </a:r>
            <a:r>
              <a:rPr lang="en-US" dirty="0"/>
              <a:t> lain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05000"/>
            <a:ext cx="2895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1514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PENDISTRIBUSIAN FASILITAS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343400" cy="4953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penyampaian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barang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91200" y="3048000"/>
            <a:ext cx="2667000" cy="1828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US" dirty="0" err="1"/>
              <a:t>Langsung</a:t>
            </a:r>
            <a:r>
              <a:rPr lang="en-US" dirty="0"/>
              <a:t> </a:t>
            </a:r>
          </a:p>
          <a:p>
            <a:pPr>
              <a:lnSpc>
                <a:spcPct val="200000"/>
              </a:lnSpc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93656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u="sng" dirty="0"/>
              <a:t>PENGGUNAAN DAN PEMANFAATN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343400" y="1905000"/>
            <a:ext cx="2514600" cy="2819400"/>
          </a:xfrm>
        </p:spPr>
        <p:txBody>
          <a:bodyPr>
            <a:noAutofit/>
          </a:bodyPr>
          <a:lstStyle/>
          <a:p>
            <a:pPr eaLnBrk="1" hangingPunct="1">
              <a:lnSpc>
                <a:spcPct val="250000"/>
              </a:lnSpc>
              <a:defRPr/>
            </a:pPr>
            <a:r>
              <a:rPr lang="en-US" sz="3200" dirty="0" err="1"/>
              <a:t>Efektif</a:t>
            </a:r>
            <a:r>
              <a:rPr lang="en-US" sz="3200" dirty="0"/>
              <a:t> </a:t>
            </a:r>
          </a:p>
          <a:p>
            <a:pPr eaLnBrk="1" hangingPunct="1">
              <a:lnSpc>
                <a:spcPct val="250000"/>
              </a:lnSpc>
              <a:defRPr/>
            </a:pPr>
            <a:r>
              <a:rPr lang="en-US" sz="3200" dirty="0" err="1"/>
              <a:t>Efisien</a:t>
            </a:r>
            <a:endParaRPr lang="en-US" sz="3200" dirty="0"/>
          </a:p>
          <a:p>
            <a:pPr eaLnBrk="1" hangingPunct="1">
              <a:lnSpc>
                <a:spcPct val="250000"/>
              </a:lnSpc>
              <a:buFont typeface="Wingdings" pitchFamily="2" charset="2"/>
              <a:buNone/>
              <a:defRPr/>
            </a:pP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05000"/>
            <a:ext cx="22574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2359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PEMELIHARAAN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Pencegahan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ringan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berat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98600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INVENTARISASI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kode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laporan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3603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304800"/>
            <a:ext cx="4648200" cy="15144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400" b="1" dirty="0" err="1">
                <a:solidFill>
                  <a:srgbClr val="002060"/>
                </a:solidFill>
              </a:rPr>
              <a:t>Penghapusan</a:t>
            </a:r>
            <a:r>
              <a:rPr lang="en-US" sz="3400" b="1" dirty="0">
                <a:solidFill>
                  <a:srgbClr val="002060"/>
                </a:solidFill>
              </a:rPr>
              <a:t> </a:t>
            </a:r>
            <a:r>
              <a:rPr lang="en-US" sz="3400" b="1" dirty="0" err="1">
                <a:solidFill>
                  <a:srgbClr val="002060"/>
                </a:solidFill>
              </a:rPr>
              <a:t>Fasilitas</a:t>
            </a:r>
            <a:r>
              <a:rPr lang="en-US" sz="3400" b="1" dirty="0">
                <a:solidFill>
                  <a:srgbClr val="002060"/>
                </a:solidFill>
              </a:rPr>
              <a:t> </a:t>
            </a:r>
            <a:r>
              <a:rPr lang="en-US" sz="3400" b="1" dirty="0" err="1">
                <a:solidFill>
                  <a:srgbClr val="002060"/>
                </a:solidFill>
              </a:rPr>
              <a:t>Pendidikan</a:t>
            </a:r>
            <a:endParaRPr lang="en-US" sz="3400" b="1" dirty="0">
              <a:solidFill>
                <a:srgbClr val="00206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362200"/>
            <a:ext cx="7467600" cy="4191000"/>
          </a:xfrm>
        </p:spPr>
        <p:txBody>
          <a:bodyPr>
            <a:normAutofit fontScale="85000" lnSpcReduction="10000"/>
          </a:bodyPr>
          <a:lstStyle/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pemborosan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Meringankan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terpakai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mutakhir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persediaan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r>
              <a:rPr lang="en-US" dirty="0" err="1"/>
              <a:t>Hilang</a:t>
            </a:r>
            <a:endParaRPr lang="en-US" dirty="0"/>
          </a:p>
          <a:p>
            <a:pPr marL="515938" indent="-515938" eaLnBrk="1" hangingPunct="1">
              <a:lnSpc>
                <a:spcPct val="200000"/>
              </a:lnSpc>
              <a:buClrTx/>
              <a:buSzPct val="100000"/>
              <a:buFontTx/>
              <a:buAutoNum type="arabicPeriod"/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32766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651078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077200" cy="1143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b="1" dirty="0"/>
              <a:t>Cara </a:t>
            </a:r>
            <a:r>
              <a:rPr lang="en-US" sz="4000" b="1" dirty="0" err="1"/>
              <a:t>Penghapusan</a:t>
            </a:r>
            <a:r>
              <a:rPr lang="en-US" sz="4000" b="1" dirty="0"/>
              <a:t> </a:t>
            </a:r>
            <a:r>
              <a:rPr lang="en-US" sz="4000" b="1" dirty="0" err="1"/>
              <a:t>Fasilitas</a:t>
            </a:r>
            <a:r>
              <a:rPr lang="en-US" sz="4000" b="1" dirty="0"/>
              <a:t> </a:t>
            </a:r>
            <a:r>
              <a:rPr lang="en-US" sz="4000" b="1" dirty="0" err="1"/>
              <a:t>Pendidikan</a:t>
            </a:r>
            <a:endParaRPr lang="en-US" sz="4000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657600" y="2286000"/>
            <a:ext cx="4800600" cy="2667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300000"/>
              </a:lnSpc>
              <a:defRPr/>
            </a:pPr>
            <a:r>
              <a:rPr lang="en-US" b="1" dirty="0" err="1"/>
              <a:t>Melelang</a:t>
            </a:r>
            <a:endParaRPr lang="en-US" b="1" dirty="0"/>
          </a:p>
          <a:p>
            <a:pPr eaLnBrk="1" hangingPunct="1">
              <a:lnSpc>
                <a:spcPct val="300000"/>
              </a:lnSpc>
              <a:defRPr/>
            </a:pPr>
            <a:r>
              <a:rPr lang="en-US" b="1" dirty="0" err="1"/>
              <a:t>Membakar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0"/>
            <a:ext cx="32766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64524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5" descr="DSC00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39" y="304800"/>
            <a:ext cx="4064000" cy="304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02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304800"/>
            <a:ext cx="4064000" cy="30480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4" descr="IMG_002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639" y="3581400"/>
            <a:ext cx="4064000" cy="30480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4" descr="IMG_00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9000" y="3581400"/>
            <a:ext cx="4114800" cy="30861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815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</a:rPr>
              <a:t>terimakasih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4152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RANGKAIAN KEGIATAN MANAJEMEN FASILITAS PENDIDIKAN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743200"/>
            <a:ext cx="6858000" cy="37307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Pendistribusian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pemanfaatan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Pemeliharaan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Inventarisasi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Penghapusan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790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655638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KLASIFIKASI FASILITAS PENDIDIKAN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9388" y="1333500"/>
            <a:ext cx="8713787" cy="4897438"/>
            <a:chOff x="179388" y="1333500"/>
            <a:chExt cx="8713787" cy="4897438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827088" y="1341438"/>
              <a:ext cx="1800225" cy="36671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/>
                <a:t>SARANA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6948488" y="1333500"/>
              <a:ext cx="1944687" cy="36671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/>
                <a:t>PRASARANA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116013" y="2205038"/>
              <a:ext cx="1152525" cy="366712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 err="1">
                  <a:solidFill>
                    <a:srgbClr val="000000"/>
                  </a:solidFill>
                </a:rPr>
                <a:t>Jenis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294062" y="2205038"/>
              <a:ext cx="1582738" cy="366712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 err="1">
                  <a:solidFill>
                    <a:srgbClr val="000000"/>
                  </a:solidFill>
                </a:rPr>
                <a:t>Penggunaan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5105400" y="2211388"/>
              <a:ext cx="1270000" cy="6413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</a:rPr>
                <a:t>Mata </a:t>
              </a:r>
              <a:r>
                <a:rPr lang="en-US" b="1" dirty="0" err="1">
                  <a:solidFill>
                    <a:srgbClr val="000000"/>
                  </a:solidFill>
                </a:rPr>
                <a:t>Pelajaran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23850" y="3363913"/>
              <a:ext cx="1368425" cy="64135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 dirty="0" err="1"/>
                <a:t>Alat</a:t>
              </a:r>
              <a:r>
                <a:rPr lang="en-US" b="1" dirty="0"/>
                <a:t> </a:t>
              </a:r>
              <a:r>
                <a:rPr lang="en-US" b="1" dirty="0" err="1"/>
                <a:t>pelajaran</a:t>
              </a:r>
              <a:endParaRPr lang="en-US" b="1" dirty="0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979613" y="3363913"/>
              <a:ext cx="1439862" cy="64135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b="1"/>
                <a:t>Media Pengajaran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79388" y="4437063"/>
              <a:ext cx="1944687" cy="179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887413" indent="-34290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409700" indent="-3429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931988" indent="-3429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454275" indent="-3429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9114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3686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8258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2830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Buku pelajaran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Alat peraga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Alat praktek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Alat tulis – menulis 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endParaRPr lang="en-US" sz="1400" b="1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419475" y="4797425"/>
              <a:ext cx="172878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979613" y="4437063"/>
              <a:ext cx="2087562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887413" indent="-34290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409700" indent="-3429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931988" indent="-3429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454275" indent="-3429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9114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3686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8258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283075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/>
                <a:t>Media audio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/>
                <a:t>Media  visual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/>
                <a:t>Media audio - visual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708400" y="3309938"/>
              <a:ext cx="1728788" cy="623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Klasikal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/>
                <a:t>Individual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5051425" y="3278188"/>
              <a:ext cx="1577975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 err="1"/>
                <a:t>Matematika</a:t>
              </a:r>
              <a:endParaRPr lang="en-US" sz="1400" b="1" dirty="0"/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 err="1"/>
                <a:t>PPKn</a:t>
              </a:r>
              <a:endParaRPr lang="en-US" sz="1400" b="1" dirty="0"/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sz="1400" b="1" dirty="0" err="1"/>
                <a:t>Fisika</a:t>
              </a:r>
              <a:endParaRPr lang="en-US" sz="1400" b="1" dirty="0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1619250" y="1700213"/>
              <a:ext cx="0" cy="5048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619250" y="1747838"/>
              <a:ext cx="2447925" cy="4508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619250" y="1731963"/>
              <a:ext cx="3889375" cy="4333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7124701" y="1700213"/>
              <a:ext cx="760412" cy="465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900113" y="2565400"/>
              <a:ext cx="719137" cy="7921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1619250" y="2565400"/>
              <a:ext cx="1081088" cy="7921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114800" y="2565400"/>
              <a:ext cx="0" cy="7191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5791200" y="2852738"/>
              <a:ext cx="0" cy="431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971550" y="4005263"/>
              <a:ext cx="0" cy="5032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2700338" y="4005263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6629401" y="2198688"/>
            <a:ext cx="990600" cy="30777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b="1" dirty="0" err="1">
                <a:solidFill>
                  <a:srgbClr val="000000"/>
                </a:solidFill>
              </a:rPr>
              <a:t>langsung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7920832" y="2133600"/>
            <a:ext cx="972344" cy="52322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b="1" dirty="0" err="1">
                <a:solidFill>
                  <a:srgbClr val="000000"/>
                </a:solidFill>
              </a:rPr>
              <a:t>Tdk</a:t>
            </a:r>
            <a:r>
              <a:rPr lang="en-US" sz="1400" b="1" dirty="0">
                <a:solidFill>
                  <a:srgbClr val="000000"/>
                </a:solidFill>
              </a:rPr>
              <a:t> </a:t>
            </a:r>
            <a:r>
              <a:rPr lang="en-US" sz="1400" b="1" dirty="0" err="1">
                <a:solidFill>
                  <a:srgbClr val="000000"/>
                </a:solidFill>
              </a:rPr>
              <a:t>langsung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>
            <a:off x="7920830" y="1660525"/>
            <a:ext cx="486173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7124701" y="2619401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6553200" y="3150275"/>
            <a:ext cx="112573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Ruang</a:t>
            </a:r>
            <a:r>
              <a:rPr lang="en-US" sz="1400" b="1" dirty="0"/>
              <a:t> lab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Ruang</a:t>
            </a:r>
            <a:r>
              <a:rPr lang="en-US" sz="1400" b="1" dirty="0"/>
              <a:t> </a:t>
            </a:r>
            <a:r>
              <a:rPr lang="en-US" sz="1400" b="1" dirty="0" err="1"/>
              <a:t>kelas</a:t>
            </a:r>
            <a:endParaRPr lang="en-US" sz="1400" b="1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Lapangan</a:t>
            </a:r>
            <a:r>
              <a:rPr lang="en-US" sz="1400" b="1" dirty="0"/>
              <a:t> </a:t>
            </a:r>
            <a:r>
              <a:rPr lang="en-US" sz="1400" b="1" dirty="0" err="1"/>
              <a:t>olahraga</a:t>
            </a:r>
            <a:endParaRPr lang="en-US" sz="1400" b="1" dirty="0"/>
          </a:p>
        </p:txBody>
      </p:sp>
      <p:sp>
        <p:nvSpPr>
          <p:cNvPr id="34" name="Line 22"/>
          <p:cNvSpPr>
            <a:spLocks noChangeShapeType="1"/>
          </p:cNvSpPr>
          <p:nvPr/>
        </p:nvSpPr>
        <p:spPr bwMode="auto">
          <a:xfrm>
            <a:off x="8413150" y="2672556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7865870" y="3241218"/>
            <a:ext cx="1125730" cy="192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Ruang</a:t>
            </a:r>
            <a:r>
              <a:rPr lang="en-US" sz="1400" b="1" dirty="0"/>
              <a:t> </a:t>
            </a:r>
            <a:r>
              <a:rPr lang="en-US" sz="1400" b="1" dirty="0" err="1"/>
              <a:t>kantor</a:t>
            </a:r>
            <a:endParaRPr lang="en-US" sz="1400" b="1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Halaman</a:t>
            </a:r>
            <a:endParaRPr lang="en-US" sz="1400" b="1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Kantin</a:t>
            </a:r>
            <a:endParaRPr lang="en-US" sz="1400" b="1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1400" b="1" dirty="0" err="1"/>
              <a:t>Kamar</a:t>
            </a:r>
            <a:r>
              <a:rPr lang="en-US" sz="1400" b="1" dirty="0"/>
              <a:t> </a:t>
            </a:r>
            <a:r>
              <a:rPr lang="en-US" sz="1400" b="1" dirty="0" err="1"/>
              <a:t>kecil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95716950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9270"/>
            <a:ext cx="4876800" cy="217293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b="1" dirty="0"/>
              <a:t>CARA PENGADAAN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2819400"/>
            <a:ext cx="6858000" cy="3505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Membeli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Hibah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Menyewa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Menukar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89271"/>
            <a:ext cx="3505200" cy="217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5953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467600" cy="83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PROSES PENGADAAN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13582" y="1733550"/>
            <a:ext cx="7658868" cy="3927554"/>
            <a:chOff x="513582" y="1733550"/>
            <a:chExt cx="7658868" cy="3927554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39750" y="1774825"/>
              <a:ext cx="1871663" cy="10064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 b="1" dirty="0" err="1"/>
                <a:t>Mengadakan</a:t>
              </a:r>
              <a:r>
                <a:rPr lang="en-US" sz="2000" b="1" dirty="0"/>
                <a:t> </a:t>
              </a:r>
              <a:r>
                <a:rPr lang="en-US" sz="2000" b="1" dirty="0" err="1"/>
                <a:t>analisa</a:t>
              </a:r>
              <a:r>
                <a:rPr lang="en-US" sz="2000" b="1" dirty="0"/>
                <a:t> </a:t>
              </a:r>
              <a:r>
                <a:rPr lang="en-US" sz="2000" b="1" dirty="0" err="1"/>
                <a:t>kebutuhan</a:t>
              </a:r>
              <a:endParaRPr lang="en-US" sz="2000" b="1" dirty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060700" y="1733550"/>
              <a:ext cx="2016125" cy="16160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 b="1"/>
                <a:t>Mengadakan inventarisasi fasilitas yang sudah dipunyai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5940425" y="1733550"/>
              <a:ext cx="2232025" cy="16160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 b="1" dirty="0" err="1"/>
                <a:t>Mengadakan</a:t>
              </a:r>
              <a:r>
                <a:rPr lang="en-US" sz="2000" b="1" dirty="0"/>
                <a:t> </a:t>
              </a:r>
              <a:r>
                <a:rPr lang="en-US" sz="2000" b="1" dirty="0" err="1"/>
                <a:t>seleksi</a:t>
              </a:r>
              <a:r>
                <a:rPr lang="en-US" sz="2000" b="1" dirty="0"/>
                <a:t> </a:t>
              </a:r>
              <a:r>
                <a:rPr lang="en-US" sz="2000" b="1" dirty="0" err="1"/>
                <a:t>terhadap</a:t>
              </a:r>
              <a:r>
                <a:rPr lang="en-US" sz="2000" b="1" dirty="0"/>
                <a:t> </a:t>
              </a:r>
              <a:r>
                <a:rPr lang="en-US" sz="2000" b="1" dirty="0" err="1"/>
                <a:t>alat</a:t>
              </a:r>
              <a:r>
                <a:rPr lang="en-US" sz="2000" b="1" dirty="0"/>
                <a:t> yang </a:t>
              </a:r>
              <a:r>
                <a:rPr lang="en-US" sz="2000" b="1" dirty="0" err="1"/>
                <a:t>masih</a:t>
              </a:r>
              <a:r>
                <a:rPr lang="en-US" sz="2000" b="1" dirty="0"/>
                <a:t> </a:t>
              </a:r>
              <a:r>
                <a:rPr lang="en-US" sz="2000" b="1" dirty="0" err="1"/>
                <a:t>bisa</a:t>
              </a:r>
              <a:r>
                <a:rPr lang="en-US" sz="2000" b="1" dirty="0"/>
                <a:t> </a:t>
              </a:r>
              <a:r>
                <a:rPr lang="en-US" sz="2000" b="1" dirty="0" err="1"/>
                <a:t>dimanfaatkan</a:t>
              </a:r>
              <a:endParaRPr lang="en-US" sz="2000" b="1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940425" y="4438650"/>
              <a:ext cx="1984375" cy="7078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 b="1" dirty="0" err="1"/>
                <a:t>Menghitung</a:t>
              </a:r>
              <a:r>
                <a:rPr lang="en-US" sz="2000" b="1" dirty="0"/>
                <a:t> </a:t>
              </a:r>
              <a:r>
                <a:rPr lang="en-US" sz="2000" b="1" dirty="0" err="1"/>
                <a:t>taksiran</a:t>
              </a:r>
              <a:r>
                <a:rPr lang="en-US" sz="2000" b="1" dirty="0"/>
                <a:t> </a:t>
              </a:r>
              <a:r>
                <a:rPr lang="en-US" sz="2000" b="1" dirty="0" err="1"/>
                <a:t>biaya</a:t>
              </a:r>
              <a:endParaRPr lang="en-US" sz="2000" b="1" dirty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513582" y="4337665"/>
              <a:ext cx="1873250" cy="132343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 b="1" dirty="0" err="1"/>
                <a:t>Penunjukkan</a:t>
              </a:r>
              <a:r>
                <a:rPr lang="en-US" sz="2000" b="1" dirty="0"/>
                <a:t> </a:t>
              </a:r>
              <a:r>
                <a:rPr lang="en-US" sz="2000" b="1" dirty="0" err="1"/>
                <a:t>pihak</a:t>
              </a:r>
              <a:r>
                <a:rPr lang="en-US" sz="2000" b="1" dirty="0"/>
                <a:t> </a:t>
              </a:r>
              <a:r>
                <a:rPr lang="en-US" sz="2000" b="1" dirty="0" err="1"/>
                <a:t>pelaksana</a:t>
              </a:r>
              <a:r>
                <a:rPr lang="en-US" sz="2000" b="1" dirty="0"/>
                <a:t> </a:t>
              </a:r>
              <a:r>
                <a:rPr lang="en-US" sz="2000" b="1" dirty="0" err="1"/>
                <a:t>pengadaan</a:t>
              </a:r>
              <a:endParaRPr lang="en-US" sz="2000" b="1" dirty="0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2411413" y="2349500"/>
              <a:ext cx="6477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076825" y="2349500"/>
              <a:ext cx="86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7019925" y="3357563"/>
              <a:ext cx="0" cy="10080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H="1" flipV="1">
              <a:off x="5083175" y="4941888"/>
              <a:ext cx="857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203575" y="4438650"/>
            <a:ext cx="1873250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 dirty="0" err="1"/>
              <a:t>Perencanaan</a:t>
            </a:r>
            <a:r>
              <a:rPr lang="en-US" sz="2000" b="1" dirty="0"/>
              <a:t> </a:t>
            </a:r>
            <a:r>
              <a:rPr lang="en-US" sz="2000" b="1" dirty="0" err="1"/>
              <a:t>cara</a:t>
            </a:r>
            <a:r>
              <a:rPr lang="en-US" sz="2000" b="1" dirty="0"/>
              <a:t> </a:t>
            </a:r>
            <a:r>
              <a:rPr lang="en-US" sz="2000" b="1" dirty="0" err="1"/>
              <a:t>pengadaan</a:t>
            </a:r>
            <a:endParaRPr lang="en-US" sz="2000" b="1" dirty="0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 flipH="1">
            <a:off x="2411412" y="4953000"/>
            <a:ext cx="735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1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86800" cy="1371600"/>
          </a:xfrm>
        </p:spPr>
        <p:txBody>
          <a:bodyPr>
            <a:normAutofit fontScale="90000"/>
          </a:bodyPr>
          <a:lstStyle/>
          <a:p>
            <a:r>
              <a:rPr lang="en-US" sz="4000" b="1" u="sng" dirty="0"/>
              <a:t>ANALISIS KEBUTUHAN KUANTITATIF</a:t>
            </a:r>
            <a:br>
              <a:rPr lang="en-US" sz="4000" b="1" u="sng" dirty="0"/>
            </a:br>
            <a:endParaRPr lang="en-US" sz="4000" b="1" u="sng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1277" y="1973825"/>
            <a:ext cx="4876800" cy="2286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Jumlah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siswa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Rasio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Jumlah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barang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Harga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4953000"/>
            <a:ext cx="4572000" cy="13388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err="1"/>
              <a:t>Kursi</a:t>
            </a:r>
            <a:endParaRPr lang="en-US" b="1" dirty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/>
              <a:t>30 orang = 30 </a:t>
            </a:r>
            <a:r>
              <a:rPr lang="en-US" b="1" dirty="0" err="1"/>
              <a:t>kursi</a:t>
            </a:r>
            <a:endParaRPr lang="en-US" b="1" dirty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/>
              <a:t>@1 </a:t>
            </a:r>
            <a:r>
              <a:rPr lang="en-US" b="1" dirty="0" err="1"/>
              <a:t>kursi</a:t>
            </a:r>
            <a:r>
              <a:rPr lang="en-US" b="1" dirty="0"/>
              <a:t> = 1 orang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69478" y="3048000"/>
            <a:ext cx="1874122" cy="2286000"/>
            <a:chOff x="3878826" y="2667000"/>
            <a:chExt cx="1874122" cy="2286000"/>
          </a:xfrm>
        </p:grpSpPr>
        <p:sp>
          <p:nvSpPr>
            <p:cNvPr id="8" name="Freeform 7"/>
            <p:cNvSpPr/>
            <p:nvPr/>
          </p:nvSpPr>
          <p:spPr>
            <a:xfrm>
              <a:off x="3878826" y="2667000"/>
              <a:ext cx="1874122" cy="1592825"/>
            </a:xfrm>
            <a:custGeom>
              <a:avLst/>
              <a:gdLst>
                <a:gd name="connsiteX0" fmla="*/ 0 w 1874122"/>
                <a:gd name="connsiteY0" fmla="*/ 0 h 1592825"/>
                <a:gd name="connsiteX1" fmla="*/ 1342103 w 1874122"/>
                <a:gd name="connsiteY1" fmla="*/ 589935 h 1592825"/>
                <a:gd name="connsiteX2" fmla="*/ 1401097 w 1874122"/>
                <a:gd name="connsiteY2" fmla="*/ 678425 h 1592825"/>
                <a:gd name="connsiteX3" fmla="*/ 1415845 w 1874122"/>
                <a:gd name="connsiteY3" fmla="*/ 1091380 h 1592825"/>
                <a:gd name="connsiteX4" fmla="*/ 1401097 w 1874122"/>
                <a:gd name="connsiteY4" fmla="*/ 1150374 h 1592825"/>
                <a:gd name="connsiteX5" fmla="*/ 1342103 w 1874122"/>
                <a:gd name="connsiteY5" fmla="*/ 1268361 h 1592825"/>
                <a:gd name="connsiteX6" fmla="*/ 1268361 w 1874122"/>
                <a:gd name="connsiteY6" fmla="*/ 1283109 h 1592825"/>
                <a:gd name="connsiteX7" fmla="*/ 1165122 w 1874122"/>
                <a:gd name="connsiteY7" fmla="*/ 1312606 h 1592825"/>
                <a:gd name="connsiteX8" fmla="*/ 1047135 w 1874122"/>
                <a:gd name="connsiteY8" fmla="*/ 1165122 h 1592825"/>
                <a:gd name="connsiteX9" fmla="*/ 1061884 w 1874122"/>
                <a:gd name="connsiteY9" fmla="*/ 1120877 h 1592825"/>
                <a:gd name="connsiteX10" fmla="*/ 1135626 w 1874122"/>
                <a:gd name="connsiteY10" fmla="*/ 1032387 h 1592825"/>
                <a:gd name="connsiteX11" fmla="*/ 1224116 w 1874122"/>
                <a:gd name="connsiteY11" fmla="*/ 1002890 h 1592825"/>
                <a:gd name="connsiteX12" fmla="*/ 1268361 w 1874122"/>
                <a:gd name="connsiteY12" fmla="*/ 988142 h 1592825"/>
                <a:gd name="connsiteX13" fmla="*/ 1415845 w 1874122"/>
                <a:gd name="connsiteY13" fmla="*/ 1002890 h 1592825"/>
                <a:gd name="connsiteX14" fmla="*/ 1460090 w 1874122"/>
                <a:gd name="connsiteY14" fmla="*/ 1017638 h 1592825"/>
                <a:gd name="connsiteX15" fmla="*/ 1578077 w 1874122"/>
                <a:gd name="connsiteY15" fmla="*/ 1047135 h 1592825"/>
                <a:gd name="connsiteX16" fmla="*/ 1622322 w 1874122"/>
                <a:gd name="connsiteY16" fmla="*/ 1076632 h 1592825"/>
                <a:gd name="connsiteX17" fmla="*/ 1666568 w 1874122"/>
                <a:gd name="connsiteY17" fmla="*/ 1091380 h 1592825"/>
                <a:gd name="connsiteX18" fmla="*/ 1710813 w 1874122"/>
                <a:gd name="connsiteY18" fmla="*/ 1150374 h 1592825"/>
                <a:gd name="connsiteX19" fmla="*/ 1755058 w 1874122"/>
                <a:gd name="connsiteY19" fmla="*/ 1179871 h 1592825"/>
                <a:gd name="connsiteX20" fmla="*/ 1828800 w 1874122"/>
                <a:gd name="connsiteY20" fmla="*/ 1401096 h 1592825"/>
                <a:gd name="connsiteX21" fmla="*/ 1858297 w 1874122"/>
                <a:gd name="connsiteY21" fmla="*/ 1504335 h 1592825"/>
                <a:gd name="connsiteX22" fmla="*/ 1873045 w 1874122"/>
                <a:gd name="connsiteY22" fmla="*/ 1548580 h 1592825"/>
                <a:gd name="connsiteX23" fmla="*/ 1873045 w 1874122"/>
                <a:gd name="connsiteY23" fmla="*/ 1592825 h 159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874122" h="1592825">
                  <a:moveTo>
                    <a:pt x="0" y="0"/>
                  </a:moveTo>
                  <a:cubicBezTo>
                    <a:pt x="447368" y="196645"/>
                    <a:pt x="902273" y="376965"/>
                    <a:pt x="1342103" y="589935"/>
                  </a:cubicBezTo>
                  <a:cubicBezTo>
                    <a:pt x="1374010" y="605385"/>
                    <a:pt x="1401097" y="678425"/>
                    <a:pt x="1401097" y="678425"/>
                  </a:cubicBezTo>
                  <a:cubicBezTo>
                    <a:pt x="1462218" y="861795"/>
                    <a:pt x="1441095" y="763126"/>
                    <a:pt x="1415845" y="1091380"/>
                  </a:cubicBezTo>
                  <a:cubicBezTo>
                    <a:pt x="1414290" y="1111590"/>
                    <a:pt x="1405494" y="1130587"/>
                    <a:pt x="1401097" y="1150374"/>
                  </a:cubicBezTo>
                  <a:cubicBezTo>
                    <a:pt x="1389213" y="1203850"/>
                    <a:pt x="1398286" y="1240270"/>
                    <a:pt x="1342103" y="1268361"/>
                  </a:cubicBezTo>
                  <a:cubicBezTo>
                    <a:pt x="1319682" y="1279571"/>
                    <a:pt x="1292831" y="1277671"/>
                    <a:pt x="1268361" y="1283109"/>
                  </a:cubicBezTo>
                  <a:cubicBezTo>
                    <a:pt x="1212814" y="1295453"/>
                    <a:pt x="1214386" y="1296185"/>
                    <a:pt x="1165122" y="1312606"/>
                  </a:cubicBezTo>
                  <a:cubicBezTo>
                    <a:pt x="1003874" y="1276773"/>
                    <a:pt x="1017865" y="1326105"/>
                    <a:pt x="1047135" y="1165122"/>
                  </a:cubicBezTo>
                  <a:cubicBezTo>
                    <a:pt x="1049916" y="1149827"/>
                    <a:pt x="1054932" y="1134782"/>
                    <a:pt x="1061884" y="1120877"/>
                  </a:cubicBezTo>
                  <a:cubicBezTo>
                    <a:pt x="1073889" y="1096866"/>
                    <a:pt x="1113042" y="1044934"/>
                    <a:pt x="1135626" y="1032387"/>
                  </a:cubicBezTo>
                  <a:cubicBezTo>
                    <a:pt x="1162806" y="1017287"/>
                    <a:pt x="1194619" y="1012722"/>
                    <a:pt x="1224116" y="1002890"/>
                  </a:cubicBezTo>
                  <a:lnTo>
                    <a:pt x="1268361" y="988142"/>
                  </a:lnTo>
                  <a:cubicBezTo>
                    <a:pt x="1317522" y="993058"/>
                    <a:pt x="1367013" y="995378"/>
                    <a:pt x="1415845" y="1002890"/>
                  </a:cubicBezTo>
                  <a:cubicBezTo>
                    <a:pt x="1431210" y="1005254"/>
                    <a:pt x="1445008" y="1013867"/>
                    <a:pt x="1460090" y="1017638"/>
                  </a:cubicBezTo>
                  <a:lnTo>
                    <a:pt x="1578077" y="1047135"/>
                  </a:lnTo>
                  <a:cubicBezTo>
                    <a:pt x="1592825" y="1056967"/>
                    <a:pt x="1606468" y="1068705"/>
                    <a:pt x="1622322" y="1076632"/>
                  </a:cubicBezTo>
                  <a:cubicBezTo>
                    <a:pt x="1636227" y="1083584"/>
                    <a:pt x="1654625" y="1081427"/>
                    <a:pt x="1666568" y="1091380"/>
                  </a:cubicBezTo>
                  <a:cubicBezTo>
                    <a:pt x="1685451" y="1107116"/>
                    <a:pt x="1693432" y="1132993"/>
                    <a:pt x="1710813" y="1150374"/>
                  </a:cubicBezTo>
                  <a:cubicBezTo>
                    <a:pt x="1723347" y="1162908"/>
                    <a:pt x="1740310" y="1170039"/>
                    <a:pt x="1755058" y="1179871"/>
                  </a:cubicBezTo>
                  <a:lnTo>
                    <a:pt x="1828800" y="1401096"/>
                  </a:lnTo>
                  <a:cubicBezTo>
                    <a:pt x="1864153" y="1507156"/>
                    <a:pt x="1821269" y="1374738"/>
                    <a:pt x="1858297" y="1504335"/>
                  </a:cubicBezTo>
                  <a:cubicBezTo>
                    <a:pt x="1862568" y="1519283"/>
                    <a:pt x="1870489" y="1533245"/>
                    <a:pt x="1873045" y="1548580"/>
                  </a:cubicBezTo>
                  <a:cubicBezTo>
                    <a:pt x="1875470" y="1563128"/>
                    <a:pt x="1873045" y="1578077"/>
                    <a:pt x="1873045" y="1592825"/>
                  </a:cubicBezTo>
                </a:path>
              </a:pathLst>
            </a:custGeom>
            <a:ln w="1270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>
              <a:stCxn id="8" idx="22"/>
            </p:cNvCxnSpPr>
            <p:nvPr/>
          </p:nvCxnSpPr>
          <p:spPr>
            <a:xfrm>
              <a:off x="5751871" y="4215580"/>
              <a:ext cx="1077" cy="737420"/>
            </a:xfrm>
            <a:prstGeom prst="straightConnector1">
              <a:avLst/>
            </a:prstGeom>
            <a:ln w="1270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719145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err="1"/>
              <a:t>Contoh</a:t>
            </a:r>
            <a:r>
              <a:rPr lang="en-US" sz="4000" b="1" u="sng" dirty="0"/>
              <a:t>: </a:t>
            </a:r>
            <a:r>
              <a:rPr lang="en-US" sz="4000" b="1" u="sng" dirty="0" err="1"/>
              <a:t>lampu</a:t>
            </a:r>
            <a:endParaRPr lang="en-US" sz="4000" b="1" u="sng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4600" y="2286000"/>
            <a:ext cx="6096000" cy="32004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ruang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sinar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lampu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0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2630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ANALISIS KEBUTUHAN KUALITATIF</a:t>
            </a:r>
            <a:br>
              <a:rPr lang="en-US" b="1" u="sng" dirty="0"/>
            </a:br>
            <a:endParaRPr lang="en-US" b="1" u="sng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05200" y="1600200"/>
            <a:ext cx="5105400" cy="487375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Kekuatan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Warna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Bentuk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pemeliharaaan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err="1"/>
              <a:t>Spesifikasi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28800"/>
            <a:ext cx="29718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410948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4073</TotalTime>
  <Words>339</Words>
  <Application>Microsoft Office PowerPoint</Application>
  <PresentationFormat>On-screen Show (4:3)</PresentationFormat>
  <Paragraphs>124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Aharoni</vt:lpstr>
      <vt:lpstr>Arial</vt:lpstr>
      <vt:lpstr>Calibri</vt:lpstr>
      <vt:lpstr>Century Schoolbook</vt:lpstr>
      <vt:lpstr>Courier New</vt:lpstr>
      <vt:lpstr>Wingdings</vt:lpstr>
      <vt:lpstr>Wingdings 2</vt:lpstr>
      <vt:lpstr>Oriel</vt:lpstr>
      <vt:lpstr>Office Theme</vt:lpstr>
      <vt:lpstr>MANAJEMEN FASILITAS PENDIDIKAN </vt:lpstr>
      <vt:lpstr>PowerPoint Presentation</vt:lpstr>
      <vt:lpstr>RANGKAIAN KEGIATAN MANAJEMEN FASILITAS PENDIDIKAN</vt:lpstr>
      <vt:lpstr>KLASIFIKASI FASILITAS PENDIDIKAN</vt:lpstr>
      <vt:lpstr>CARA PENGADAAN</vt:lpstr>
      <vt:lpstr>PROSES PENGADAAN</vt:lpstr>
      <vt:lpstr>ANALISIS KEBUTUHAN KUANTITATIF </vt:lpstr>
      <vt:lpstr>Contoh: lampu</vt:lpstr>
      <vt:lpstr>ANALISIS KEBUTUHAN KUALITATIF </vt:lpstr>
      <vt:lpstr>PROSEDUR PENGADAAN</vt:lpstr>
      <vt:lpstr>Contoh :  Pengadaan Koleksi Perpustakaan</vt:lpstr>
      <vt:lpstr>Hal – hal yang harus diperhatikan dalam pengadaan bahan pustaka</vt:lpstr>
      <vt:lpstr>Jenis – Jenis Koleksi Perpustakaan</vt:lpstr>
      <vt:lpstr>PENDISTRIBUSIAN FASILITAS</vt:lpstr>
      <vt:lpstr>PENGGUNAAN DAN PEMANFAATN</vt:lpstr>
      <vt:lpstr>PEMELIHARAAN</vt:lpstr>
      <vt:lpstr>INVENTARISASI</vt:lpstr>
      <vt:lpstr>Penghapusan Fasilitas Pendidikan</vt:lpstr>
      <vt:lpstr>Cara Penghapusan Fasilitas Pendidikan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FASILITAS PENDIDIKAN</dc:title>
  <dc:creator>Abimanyu</dc:creator>
  <cp:lastModifiedBy>aris suharyadi</cp:lastModifiedBy>
  <cp:revision>32</cp:revision>
  <dcterms:created xsi:type="dcterms:W3CDTF">2013-11-05T12:01:57Z</dcterms:created>
  <dcterms:modified xsi:type="dcterms:W3CDTF">2020-10-07T08:24:34Z</dcterms:modified>
</cp:coreProperties>
</file>