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66" r:id="rId4"/>
    <p:sldId id="257" r:id="rId5"/>
    <p:sldId id="267" r:id="rId6"/>
    <p:sldId id="269" r:id="rId7"/>
    <p:sldId id="270" r:id="rId8"/>
    <p:sldId id="258" r:id="rId9"/>
    <p:sldId id="259" r:id="rId10"/>
    <p:sldId id="260" r:id="rId11"/>
    <p:sldId id="261" r:id="rId12"/>
    <p:sldId id="262" r:id="rId13"/>
    <p:sldId id="278" r:id="rId14"/>
    <p:sldId id="279" r:id="rId15"/>
    <p:sldId id="272" r:id="rId16"/>
    <p:sldId id="265" r:id="rId17"/>
    <p:sldId id="263" r:id="rId18"/>
    <p:sldId id="264" r:id="rId19"/>
    <p:sldId id="277"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0" d="100"/>
          <a:sy n="70"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7EBDB-1AE4-487D-9E7F-6D824AA5D17C}"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3546F-445A-441C-90AE-5252178EAD74}" type="slidenum">
              <a:rPr lang="en-US" smtClean="0"/>
              <a:t>‹#›</a:t>
            </a:fld>
            <a:endParaRPr lang="en-US"/>
          </a:p>
        </p:txBody>
      </p:sp>
    </p:spTree>
    <p:extLst>
      <p:ext uri="{BB962C8B-B14F-4D97-AF65-F5344CB8AC3E}">
        <p14:creationId xmlns:p14="http://schemas.microsoft.com/office/powerpoint/2010/main" val="60102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7632217-D54C-49CC-89C6-A52836DA8F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DF5699C-5F72-47D8-9B1C-2C4E51971B9C}" type="slidenum">
              <a:rPr lang="en-US" altLang="en-US" smtClean="0"/>
              <a:pPr/>
              <a:t>19</a:t>
            </a:fld>
            <a:endParaRPr lang="en-US" altLang="en-US"/>
          </a:p>
        </p:txBody>
      </p:sp>
      <p:sp>
        <p:nvSpPr>
          <p:cNvPr id="24579" name="Rectangle 2">
            <a:extLst>
              <a:ext uri="{FF2B5EF4-FFF2-40B4-BE49-F238E27FC236}">
                <a16:creationId xmlns:a16="http://schemas.microsoft.com/office/drawing/2014/main" id="{E3371332-2FD3-440F-ABBD-3E89FE7FA3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8178FBA1-0627-444A-8A58-8A854ABEB5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8008-3AF3-4C06-A668-A02697305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9B3D0-F555-4D52-BC7D-BCFCB90BD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2DE61F-4D3C-42A3-8BF7-B758C9C7CB7C}"/>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5" name="Footer Placeholder 4">
            <a:extLst>
              <a:ext uri="{FF2B5EF4-FFF2-40B4-BE49-F238E27FC236}">
                <a16:creationId xmlns:a16="http://schemas.microsoft.com/office/drawing/2014/main" id="{827BA459-05A4-4B79-B199-D1A096D0A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6F72A-CD13-4C28-B203-6D5395CA0253}"/>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70337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3CFC-B0FD-4FF8-A93F-50CD059D9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44628-11B7-4686-9C24-8506B6917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B43C0-02A9-4D9D-946D-630DCDF6ACC5}"/>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5" name="Footer Placeholder 4">
            <a:extLst>
              <a:ext uri="{FF2B5EF4-FFF2-40B4-BE49-F238E27FC236}">
                <a16:creationId xmlns:a16="http://schemas.microsoft.com/office/drawing/2014/main" id="{4B0FBF24-E698-46BC-9372-63A5FB18E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ABF0B-67F0-408F-9E64-844E8C235415}"/>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147856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7C1F9-76E5-408E-9899-48D4706B71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C8FB3-BEC3-4921-87C7-283E7756D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AD380-A971-41F1-A07A-9E256B7B8107}"/>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5" name="Footer Placeholder 4">
            <a:extLst>
              <a:ext uri="{FF2B5EF4-FFF2-40B4-BE49-F238E27FC236}">
                <a16:creationId xmlns:a16="http://schemas.microsoft.com/office/drawing/2014/main" id="{505002BA-29FF-4803-961B-B38A0FD5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7B68-D2E1-4625-9A89-B230CADFA8EE}"/>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72778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495800"/>
          </a:xfrm>
        </p:spPr>
        <p:txBody>
          <a:bodyPr/>
          <a:lstStyle/>
          <a:p>
            <a:pPr lvl="0"/>
            <a:endParaRPr lang="en-US" noProof="0"/>
          </a:p>
        </p:txBody>
      </p:sp>
      <p:sp>
        <p:nvSpPr>
          <p:cNvPr id="4" name="Rectangle 7">
            <a:extLst>
              <a:ext uri="{FF2B5EF4-FFF2-40B4-BE49-F238E27FC236}">
                <a16:creationId xmlns:a16="http://schemas.microsoft.com/office/drawing/2014/main" id="{31FFCE77-0722-423C-9E1F-FE51E64BF01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A5AF34D-8628-42E1-B65A-C87508BF6C04}"/>
              </a:ext>
            </a:extLst>
          </p:cNvPr>
          <p:cNvSpPr>
            <a:spLocks noGrp="1" noChangeArrowheads="1"/>
          </p:cNvSpPr>
          <p:nvPr>
            <p:ph type="ftr" sz="quarter" idx="11"/>
          </p:nvPr>
        </p:nvSpPr>
        <p:spPr/>
        <p:txBody>
          <a:bodyPr/>
          <a:lstStyle>
            <a:lvl1pPr>
              <a:defRPr/>
            </a:lvl1pPr>
          </a:lstStyle>
          <a:p>
            <a:pPr>
              <a:defRPr/>
            </a:pPr>
            <a:r>
              <a:rPr lang="en-US"/>
              <a:t>ppnf2017</a:t>
            </a:r>
          </a:p>
        </p:txBody>
      </p:sp>
      <p:sp>
        <p:nvSpPr>
          <p:cNvPr id="6" name="Rectangle 9">
            <a:extLst>
              <a:ext uri="{FF2B5EF4-FFF2-40B4-BE49-F238E27FC236}">
                <a16:creationId xmlns:a16="http://schemas.microsoft.com/office/drawing/2014/main" id="{318CAD1B-EC9A-401E-A66C-A147171EEE72}"/>
              </a:ext>
            </a:extLst>
          </p:cNvPr>
          <p:cNvSpPr>
            <a:spLocks noGrp="1" noChangeArrowheads="1"/>
          </p:cNvSpPr>
          <p:nvPr>
            <p:ph type="sldNum" sz="quarter" idx="12"/>
          </p:nvPr>
        </p:nvSpPr>
        <p:spPr/>
        <p:txBody>
          <a:bodyPr/>
          <a:lstStyle>
            <a:lvl1pPr>
              <a:defRPr/>
            </a:lvl1pPr>
          </a:lstStyle>
          <a:p>
            <a:pPr>
              <a:defRPr/>
            </a:pPr>
            <a:fld id="{9CEADEB1-5061-4F84-B672-CA1B6B1B5D74}" type="slidenum">
              <a:rPr lang="en-US" altLang="en-US"/>
              <a:pPr>
                <a:defRPr/>
              </a:pPr>
              <a:t>‹#›</a:t>
            </a:fld>
            <a:endParaRPr lang="en-US" altLang="en-US"/>
          </a:p>
        </p:txBody>
      </p:sp>
    </p:spTree>
    <p:extLst>
      <p:ext uri="{BB962C8B-B14F-4D97-AF65-F5344CB8AC3E}">
        <p14:creationId xmlns:p14="http://schemas.microsoft.com/office/powerpoint/2010/main" val="2380309487"/>
      </p:ext>
    </p:extLst>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90FE-EDB5-48AE-A45E-F15EF90C5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DE5258-2A83-4BFD-A066-A4A1D16CF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89F3A-83E7-4874-A4A6-2BAA3FE7FC56}"/>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5" name="Footer Placeholder 4">
            <a:extLst>
              <a:ext uri="{FF2B5EF4-FFF2-40B4-BE49-F238E27FC236}">
                <a16:creationId xmlns:a16="http://schemas.microsoft.com/office/drawing/2014/main" id="{2EF4ABE4-20CF-421A-9D19-DEF2CDE54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361C6-7290-4EEE-8B95-51EDDB8EB0BB}"/>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310416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0401-1A84-4C35-9BB1-F1F7814F1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01E5DF-0AEF-4DFD-937B-F0446ABFD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E698F-5548-4EDC-94D1-2B5B06D40DFC}"/>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5" name="Footer Placeholder 4">
            <a:extLst>
              <a:ext uri="{FF2B5EF4-FFF2-40B4-BE49-F238E27FC236}">
                <a16:creationId xmlns:a16="http://schemas.microsoft.com/office/drawing/2014/main" id="{FB2C7CF1-F788-4653-AC5A-8FC8B7A09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38993-46ED-4E16-8EB6-15198FE02A78}"/>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124544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7C75-96C3-425C-95A0-F036BE210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ED8A9-2BC2-4ECE-B927-C4DDE7741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84EC67-F96D-4F57-8C7B-60EF83AEC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AA137-14B8-421B-9D8C-59FC873EFB5E}"/>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6" name="Footer Placeholder 5">
            <a:extLst>
              <a:ext uri="{FF2B5EF4-FFF2-40B4-BE49-F238E27FC236}">
                <a16:creationId xmlns:a16="http://schemas.microsoft.com/office/drawing/2014/main" id="{CDA6B4A5-A29D-4639-9889-9B55A97D5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863A1-0760-4928-98C1-9ECF566B7A97}"/>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361846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5E6A-E66F-45B9-B7D0-B7632F2782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0D7A10-D0C6-4FF1-8FC8-D82B7E6D8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2CC38-9A17-424D-B633-92BBD10D3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E280B-89CF-4EC1-B81A-5BEE7EA8D0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E4DB5-EA66-4AF7-9743-6397FABA9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1894C7-4B53-4D16-8D14-C232ADC2D2A2}"/>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8" name="Footer Placeholder 7">
            <a:extLst>
              <a:ext uri="{FF2B5EF4-FFF2-40B4-BE49-F238E27FC236}">
                <a16:creationId xmlns:a16="http://schemas.microsoft.com/office/drawing/2014/main" id="{FC361687-DFC3-42D1-B158-1F969BB81C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997BFC-F582-48DA-BABA-D6A53FC1CF4E}"/>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207504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C459-14CA-4EC1-BAF2-66377F6D9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AA621B-7D14-4D08-8AFE-1258FC37F3F2}"/>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4" name="Footer Placeholder 3">
            <a:extLst>
              <a:ext uri="{FF2B5EF4-FFF2-40B4-BE49-F238E27FC236}">
                <a16:creationId xmlns:a16="http://schemas.microsoft.com/office/drawing/2014/main" id="{125C5036-EB27-44F4-954D-3F38B6F27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881BA-24E5-4E9A-957D-86529E6E60DE}"/>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293572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3A9C7-C43E-4D63-B958-6F1984F3E1C7}"/>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3" name="Footer Placeholder 2">
            <a:extLst>
              <a:ext uri="{FF2B5EF4-FFF2-40B4-BE49-F238E27FC236}">
                <a16:creationId xmlns:a16="http://schemas.microsoft.com/office/drawing/2014/main" id="{8FD7BEF1-7A5D-4824-B7D9-FFC9FB281B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8A30D3-1473-46FD-998C-EFE21E00CD6F}"/>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19830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D3B5-BB93-4EF0-B997-86E76E80C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C9E83E-FFDB-43AA-BE40-76C39646D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A7490-0871-455F-9305-130619F83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BB234-47D3-4979-A773-9A014926A729}"/>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6" name="Footer Placeholder 5">
            <a:extLst>
              <a:ext uri="{FF2B5EF4-FFF2-40B4-BE49-F238E27FC236}">
                <a16:creationId xmlns:a16="http://schemas.microsoft.com/office/drawing/2014/main" id="{854D18BA-1452-4B0B-89BF-8323C4104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7E743-DF41-4D57-B8EF-304430F3CEFA}"/>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388885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D3CF-9B4E-42E3-BEA3-B0223A13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41424B-BAA7-49A8-B8D3-76E5A8E33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E8D84-AF24-4C29-AAA3-3C2BDCD91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2E921-8B6D-4DDA-BBEC-410046B991BB}"/>
              </a:ext>
            </a:extLst>
          </p:cNvPr>
          <p:cNvSpPr>
            <a:spLocks noGrp="1"/>
          </p:cNvSpPr>
          <p:nvPr>
            <p:ph type="dt" sz="half" idx="10"/>
          </p:nvPr>
        </p:nvSpPr>
        <p:spPr/>
        <p:txBody>
          <a:bodyPr/>
          <a:lstStyle/>
          <a:p>
            <a:fld id="{FB577302-8E15-40BB-9B57-FE15A98B6A98}" type="datetimeFigureOut">
              <a:rPr lang="en-US" smtClean="0"/>
              <a:t>9/17/2020</a:t>
            </a:fld>
            <a:endParaRPr lang="en-US"/>
          </a:p>
        </p:txBody>
      </p:sp>
      <p:sp>
        <p:nvSpPr>
          <p:cNvPr id="6" name="Footer Placeholder 5">
            <a:extLst>
              <a:ext uri="{FF2B5EF4-FFF2-40B4-BE49-F238E27FC236}">
                <a16:creationId xmlns:a16="http://schemas.microsoft.com/office/drawing/2014/main" id="{00F93333-5DAB-45F0-803A-428A01C94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A0764-EBD7-42E9-8BAB-8D1311A33232}"/>
              </a:ext>
            </a:extLst>
          </p:cNvPr>
          <p:cNvSpPr>
            <a:spLocks noGrp="1"/>
          </p:cNvSpPr>
          <p:nvPr>
            <p:ph type="sldNum" sz="quarter" idx="12"/>
          </p:nvPr>
        </p:nvSpPr>
        <p:spPr/>
        <p:txBody>
          <a:bodyPr/>
          <a:lstStyle/>
          <a:p>
            <a:fld id="{21E9316A-B59F-488E-90D1-07D4BC924F93}" type="slidenum">
              <a:rPr lang="en-US" smtClean="0"/>
              <a:t>‹#›</a:t>
            </a:fld>
            <a:endParaRPr lang="en-US"/>
          </a:p>
        </p:txBody>
      </p:sp>
    </p:spTree>
    <p:extLst>
      <p:ext uri="{BB962C8B-B14F-4D97-AF65-F5344CB8AC3E}">
        <p14:creationId xmlns:p14="http://schemas.microsoft.com/office/powerpoint/2010/main" val="299901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1201C2-ABC2-48A0-8066-048FE8FAC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75B11-3CF3-4521-94AB-E91298A99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56B39-5F08-43B4-9124-ED55CE11D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77302-8E15-40BB-9B57-FE15A98B6A98}" type="datetimeFigureOut">
              <a:rPr lang="en-US" smtClean="0"/>
              <a:t>9/17/2020</a:t>
            </a:fld>
            <a:endParaRPr lang="en-US"/>
          </a:p>
        </p:txBody>
      </p:sp>
      <p:sp>
        <p:nvSpPr>
          <p:cNvPr id="5" name="Footer Placeholder 4">
            <a:extLst>
              <a:ext uri="{FF2B5EF4-FFF2-40B4-BE49-F238E27FC236}">
                <a16:creationId xmlns:a16="http://schemas.microsoft.com/office/drawing/2014/main" id="{A79ACEBC-57C1-46E0-9711-DF7CC2C46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A88263-B85A-4D7F-852C-7703943E2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9316A-B59F-488E-90D1-07D4BC924F93}" type="slidenum">
              <a:rPr lang="en-US" smtClean="0"/>
              <a:t>‹#›</a:t>
            </a:fld>
            <a:endParaRPr lang="en-US"/>
          </a:p>
        </p:txBody>
      </p:sp>
    </p:spTree>
    <p:extLst>
      <p:ext uri="{BB962C8B-B14F-4D97-AF65-F5344CB8AC3E}">
        <p14:creationId xmlns:p14="http://schemas.microsoft.com/office/powerpoint/2010/main" val="312189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A7B49F-2B2F-44B6-B12F-6B66D1F18F2E}"/>
              </a:ext>
            </a:extLst>
          </p:cNvPr>
          <p:cNvSpPr>
            <a:spLocks noGrp="1"/>
          </p:cNvSpPr>
          <p:nvPr>
            <p:ph type="title"/>
          </p:nvPr>
        </p:nvSpPr>
        <p:spPr>
          <a:xfrm>
            <a:off x="838200" y="365126"/>
            <a:ext cx="10515600" cy="774562"/>
          </a:xfrm>
        </p:spPr>
        <p:txBody>
          <a:bodyPr>
            <a:normAutofit/>
          </a:bodyPr>
          <a:lstStyle/>
          <a:p>
            <a:r>
              <a:rPr lang="en-US" dirty="0"/>
              <a:t>Proses management program PNF</a:t>
            </a:r>
          </a:p>
        </p:txBody>
      </p:sp>
      <p:pic>
        <p:nvPicPr>
          <p:cNvPr id="6" name="Picture 5">
            <a:extLst>
              <a:ext uri="{FF2B5EF4-FFF2-40B4-BE49-F238E27FC236}">
                <a16:creationId xmlns:a16="http://schemas.microsoft.com/office/drawing/2014/main" id="{3FECA94F-48E0-48B3-9310-CC7E92BADCD3}"/>
              </a:ext>
            </a:extLst>
          </p:cNvPr>
          <p:cNvPicPr>
            <a:picLocks noChangeAspect="1"/>
          </p:cNvPicPr>
          <p:nvPr/>
        </p:nvPicPr>
        <p:blipFill rotWithShape="1">
          <a:blip r:embed="rId2"/>
          <a:srcRect l="26103" t="15072" r="26648" b="18840"/>
          <a:stretch/>
        </p:blipFill>
        <p:spPr>
          <a:xfrm>
            <a:off x="1431235" y="1139687"/>
            <a:ext cx="7686261" cy="5459895"/>
          </a:xfrm>
          <a:prstGeom prst="rect">
            <a:avLst/>
          </a:prstGeom>
        </p:spPr>
      </p:pic>
    </p:spTree>
    <p:extLst>
      <p:ext uri="{BB962C8B-B14F-4D97-AF65-F5344CB8AC3E}">
        <p14:creationId xmlns:p14="http://schemas.microsoft.com/office/powerpoint/2010/main" val="311411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01B8-D1C7-4914-A6AD-2F581EB846B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7F96502-A1AD-45F3-A2F1-18FFEC87704E}"/>
              </a:ext>
            </a:extLst>
          </p:cNvPr>
          <p:cNvPicPr>
            <a:picLocks noChangeAspect="1"/>
          </p:cNvPicPr>
          <p:nvPr/>
        </p:nvPicPr>
        <p:blipFill rotWithShape="1">
          <a:blip r:embed="rId2"/>
          <a:srcRect l="25520" t="36718" r="26524" b="19385"/>
          <a:stretch/>
        </p:blipFill>
        <p:spPr>
          <a:xfrm>
            <a:off x="1645920" y="1463041"/>
            <a:ext cx="9256542" cy="4740812"/>
          </a:xfrm>
          <a:prstGeom prst="rect">
            <a:avLst/>
          </a:prstGeom>
        </p:spPr>
      </p:pic>
    </p:spTree>
    <p:extLst>
      <p:ext uri="{BB962C8B-B14F-4D97-AF65-F5344CB8AC3E}">
        <p14:creationId xmlns:p14="http://schemas.microsoft.com/office/powerpoint/2010/main" val="14156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96A2-2F7B-4DC3-993B-AA03D3F6ED4A}"/>
              </a:ext>
            </a:extLst>
          </p:cNvPr>
          <p:cNvSpPr>
            <a:spLocks noGrp="1"/>
          </p:cNvSpPr>
          <p:nvPr>
            <p:ph type="title"/>
          </p:nvPr>
        </p:nvSpPr>
        <p:spPr>
          <a:xfrm>
            <a:off x="1155895" y="337625"/>
            <a:ext cx="10351477" cy="647113"/>
          </a:xfrm>
        </p:spPr>
        <p:txBody>
          <a:bodyPr>
            <a:normAutofit/>
          </a:bodyPr>
          <a:lstStyle/>
          <a:p>
            <a:r>
              <a:rPr lang="en-US" sz="3600" dirty="0" err="1"/>
              <a:t>Pendekatan</a:t>
            </a:r>
            <a:r>
              <a:rPr lang="en-US" sz="3600" dirty="0"/>
              <a:t> NA</a:t>
            </a:r>
          </a:p>
        </p:txBody>
      </p:sp>
      <p:pic>
        <p:nvPicPr>
          <p:cNvPr id="4" name="Picture 3">
            <a:extLst>
              <a:ext uri="{FF2B5EF4-FFF2-40B4-BE49-F238E27FC236}">
                <a16:creationId xmlns:a16="http://schemas.microsoft.com/office/drawing/2014/main" id="{763D01D5-8CC7-4A13-BF0C-8FA23B9815C2}"/>
              </a:ext>
            </a:extLst>
          </p:cNvPr>
          <p:cNvPicPr>
            <a:picLocks noChangeAspect="1"/>
          </p:cNvPicPr>
          <p:nvPr/>
        </p:nvPicPr>
        <p:blipFill rotWithShape="1">
          <a:blip r:embed="rId2"/>
          <a:srcRect l="17295" t="18256" r="18994" b="19795"/>
          <a:stretch/>
        </p:blipFill>
        <p:spPr>
          <a:xfrm>
            <a:off x="684628" y="984738"/>
            <a:ext cx="9411286" cy="5430130"/>
          </a:xfrm>
          <a:prstGeom prst="rect">
            <a:avLst/>
          </a:prstGeom>
        </p:spPr>
      </p:pic>
    </p:spTree>
    <p:extLst>
      <p:ext uri="{BB962C8B-B14F-4D97-AF65-F5344CB8AC3E}">
        <p14:creationId xmlns:p14="http://schemas.microsoft.com/office/powerpoint/2010/main" val="277904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5A5F-1024-49A8-AEAF-B2D05972184B}"/>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3F0C1EF3-5D70-4535-80BF-0096F89CCC35}"/>
              </a:ext>
            </a:extLst>
          </p:cNvPr>
          <p:cNvPicPr>
            <a:picLocks noChangeAspect="1"/>
          </p:cNvPicPr>
          <p:nvPr/>
        </p:nvPicPr>
        <p:blipFill rotWithShape="1">
          <a:blip r:embed="rId2"/>
          <a:srcRect l="17411" t="9846" r="19342" b="12205"/>
          <a:stretch/>
        </p:blipFill>
        <p:spPr>
          <a:xfrm>
            <a:off x="1026940" y="365126"/>
            <a:ext cx="10326859" cy="6260758"/>
          </a:xfrm>
          <a:prstGeom prst="rect">
            <a:avLst/>
          </a:prstGeom>
        </p:spPr>
      </p:pic>
    </p:spTree>
    <p:extLst>
      <p:ext uri="{BB962C8B-B14F-4D97-AF65-F5344CB8AC3E}">
        <p14:creationId xmlns:p14="http://schemas.microsoft.com/office/powerpoint/2010/main" val="368047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3F98-9AAB-4270-BF90-F437FD957F6C}"/>
              </a:ext>
            </a:extLst>
          </p:cNvPr>
          <p:cNvSpPr>
            <a:spLocks noGrp="1"/>
          </p:cNvSpPr>
          <p:nvPr>
            <p:ph type="title"/>
          </p:nvPr>
        </p:nvSpPr>
        <p:spPr/>
        <p:txBody>
          <a:bodyPr>
            <a:normAutofit fontScale="90000"/>
          </a:bodyPr>
          <a:lstStyle/>
          <a:p>
            <a:br>
              <a:rPr lang="en-US" dirty="0"/>
            </a:br>
            <a:r>
              <a:rPr lang="en-US" dirty="0"/>
              <a:t>Isi Program =  </a:t>
            </a:r>
            <a:r>
              <a:rPr lang="en-US" dirty="0" err="1"/>
              <a:t>Kompetensi</a:t>
            </a:r>
            <a:r>
              <a:rPr lang="en-US" dirty="0"/>
              <a:t> - </a:t>
            </a:r>
            <a:r>
              <a:rPr lang="en-US" dirty="0" err="1"/>
              <a:t>Prasyarat</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D31C9F2B-DCF9-47F8-997E-9E28CC206496}"/>
              </a:ext>
            </a:extLst>
          </p:cNvPr>
          <p:cNvSpPr>
            <a:spLocks noGrp="1"/>
          </p:cNvSpPr>
          <p:nvPr>
            <p:ph idx="1"/>
          </p:nvPr>
        </p:nvSpPr>
        <p:spPr>
          <a:xfrm>
            <a:off x="838200" y="1351128"/>
            <a:ext cx="10515600" cy="4825835"/>
          </a:xfrm>
        </p:spPr>
        <p:txBody>
          <a:bodyPr>
            <a:normAutofit lnSpcReduction="10000"/>
          </a:bodyPr>
          <a:lstStyle/>
          <a:p>
            <a:r>
              <a:rPr lang="en-US" dirty="0" err="1"/>
              <a:t>Pamong</a:t>
            </a:r>
            <a:r>
              <a:rPr lang="en-US" dirty="0"/>
              <a:t> </a:t>
            </a:r>
            <a:r>
              <a:rPr lang="en-US" dirty="0" err="1"/>
              <a:t>desa</a:t>
            </a:r>
            <a:r>
              <a:rPr lang="en-US" dirty="0"/>
              <a:t>: agar </a:t>
            </a:r>
            <a:r>
              <a:rPr lang="en-US" dirty="0" err="1"/>
              <a:t>efektif</a:t>
            </a:r>
            <a:r>
              <a:rPr lang="en-US" dirty="0"/>
              <a:t>, </a:t>
            </a:r>
            <a:r>
              <a:rPr lang="en-US" dirty="0" err="1"/>
              <a:t>akuntabel</a:t>
            </a:r>
            <a:r>
              <a:rPr lang="en-US" dirty="0"/>
              <a:t>, </a:t>
            </a:r>
            <a:r>
              <a:rPr lang="en-US" dirty="0" err="1"/>
              <a:t>bermakna</a:t>
            </a:r>
            <a:r>
              <a:rPr lang="en-US" dirty="0"/>
              <a:t>, professional</a:t>
            </a:r>
          </a:p>
          <a:p>
            <a:pPr marL="0" indent="0">
              <a:buNone/>
            </a:pPr>
            <a:endParaRPr lang="en-US" dirty="0"/>
          </a:p>
          <a:p>
            <a:pPr marL="0" indent="0">
              <a:buNone/>
            </a:pPr>
            <a:r>
              <a:rPr lang="en-US" dirty="0"/>
              <a:t>- </a:t>
            </a:r>
            <a:r>
              <a:rPr lang="en-US" dirty="0" err="1">
                <a:highlight>
                  <a:srgbClr val="FFFF00"/>
                </a:highlight>
              </a:rPr>
              <a:t>Layanana</a:t>
            </a:r>
            <a:r>
              <a:rPr lang="en-US" dirty="0">
                <a:highlight>
                  <a:srgbClr val="FFFF00"/>
                </a:highlight>
              </a:rPr>
              <a:t> </a:t>
            </a:r>
            <a:r>
              <a:rPr lang="en-US" dirty="0" err="1">
                <a:highlight>
                  <a:srgbClr val="FFFF00"/>
                </a:highlight>
              </a:rPr>
              <a:t>masy</a:t>
            </a:r>
            <a:r>
              <a:rPr lang="en-US" dirty="0">
                <a:highlight>
                  <a:srgbClr val="FFFF00"/>
                </a:highlight>
              </a:rPr>
              <a:t> (</a:t>
            </a:r>
            <a:r>
              <a:rPr lang="en-US" dirty="0" err="1">
                <a:highlight>
                  <a:srgbClr val="FFFF00"/>
                </a:highlight>
              </a:rPr>
              <a:t>kognisi</a:t>
            </a:r>
            <a:r>
              <a:rPr lang="en-US" dirty="0">
                <a:highlight>
                  <a:srgbClr val="FFFF00"/>
                </a:highlight>
              </a:rPr>
              <a:t>, </a:t>
            </a:r>
            <a:r>
              <a:rPr lang="en-US" dirty="0" err="1">
                <a:highlight>
                  <a:srgbClr val="FFFF00"/>
                </a:highlight>
              </a:rPr>
              <a:t>afeksi</a:t>
            </a:r>
            <a:r>
              <a:rPr lang="en-US" dirty="0">
                <a:highlight>
                  <a:srgbClr val="FFFF00"/>
                </a:highlight>
              </a:rPr>
              <a:t>, </a:t>
            </a:r>
            <a:r>
              <a:rPr lang="en-US" dirty="0" err="1">
                <a:highlight>
                  <a:srgbClr val="FFFF00"/>
                </a:highlight>
              </a:rPr>
              <a:t>pskomotor</a:t>
            </a:r>
            <a:r>
              <a:rPr lang="en-US" dirty="0">
                <a:highlight>
                  <a:srgbClr val="FFFF00"/>
                </a:highlight>
              </a:rPr>
              <a:t>)</a:t>
            </a:r>
          </a:p>
          <a:p>
            <a:pPr>
              <a:buFontTx/>
              <a:buChar char="-"/>
            </a:pPr>
            <a:r>
              <a:rPr lang="en-US" dirty="0" err="1">
                <a:highlight>
                  <a:srgbClr val="FFFF00"/>
                </a:highlight>
              </a:rPr>
              <a:t>Mendukung</a:t>
            </a:r>
            <a:r>
              <a:rPr lang="en-US" dirty="0">
                <a:highlight>
                  <a:srgbClr val="FFFF00"/>
                </a:highlight>
              </a:rPr>
              <a:t> </a:t>
            </a:r>
            <a:r>
              <a:rPr lang="en-US" dirty="0" err="1">
                <a:highlight>
                  <a:srgbClr val="FFFF00"/>
                </a:highlight>
              </a:rPr>
              <a:t>masy</a:t>
            </a:r>
            <a:r>
              <a:rPr lang="en-US" dirty="0">
                <a:highlight>
                  <a:srgbClr val="FFFF00"/>
                </a:highlight>
              </a:rPr>
              <a:t> (</a:t>
            </a:r>
            <a:r>
              <a:rPr lang="en-US" dirty="0" err="1">
                <a:highlight>
                  <a:srgbClr val="FFFF00"/>
                </a:highlight>
              </a:rPr>
              <a:t>kognisi</a:t>
            </a:r>
            <a:r>
              <a:rPr lang="en-US" dirty="0">
                <a:highlight>
                  <a:srgbClr val="FFFF00"/>
                </a:highlight>
              </a:rPr>
              <a:t>, </a:t>
            </a:r>
            <a:r>
              <a:rPr lang="en-US" dirty="0" err="1">
                <a:highlight>
                  <a:srgbClr val="FFFF00"/>
                </a:highlight>
              </a:rPr>
              <a:t>afekti</a:t>
            </a:r>
            <a:r>
              <a:rPr lang="en-US" dirty="0">
                <a:highlight>
                  <a:srgbClr val="FFFF00"/>
                </a:highlight>
              </a:rPr>
              <a:t>, </a:t>
            </a:r>
            <a:r>
              <a:rPr lang="en-US" dirty="0" err="1">
                <a:highlight>
                  <a:srgbClr val="FFFF00"/>
                </a:highlight>
              </a:rPr>
              <a:t>psikomotor</a:t>
            </a:r>
            <a:r>
              <a:rPr lang="en-US" dirty="0"/>
              <a:t>)</a:t>
            </a:r>
          </a:p>
          <a:p>
            <a:pPr>
              <a:buFontTx/>
              <a:buChar char="-"/>
            </a:pPr>
            <a:r>
              <a:rPr lang="en-US" dirty="0" err="1">
                <a:highlight>
                  <a:srgbClr val="FF0000"/>
                </a:highlight>
              </a:rPr>
              <a:t>Mediasi</a:t>
            </a:r>
            <a:r>
              <a:rPr lang="en-US" dirty="0">
                <a:highlight>
                  <a:srgbClr val="FF0000"/>
                </a:highlight>
              </a:rPr>
              <a:t> </a:t>
            </a:r>
            <a:r>
              <a:rPr lang="en-US" dirty="0" err="1">
                <a:highlight>
                  <a:srgbClr val="FF0000"/>
                </a:highlight>
              </a:rPr>
              <a:t>masy</a:t>
            </a:r>
            <a:r>
              <a:rPr lang="en-US" dirty="0">
                <a:highlight>
                  <a:srgbClr val="FF0000"/>
                </a:highlight>
              </a:rPr>
              <a:t> </a:t>
            </a:r>
          </a:p>
          <a:p>
            <a:pPr marL="514350" indent="-514350">
              <a:buAutoNum type="alphaLcPeriod"/>
            </a:pPr>
            <a:r>
              <a:rPr lang="en-US" dirty="0" err="1">
                <a:highlight>
                  <a:srgbClr val="FF0000"/>
                </a:highlight>
              </a:rPr>
              <a:t>Kognisi</a:t>
            </a:r>
            <a:r>
              <a:rPr lang="en-US" dirty="0">
                <a:highlight>
                  <a:srgbClr val="FF0000"/>
                </a:highlight>
              </a:rPr>
              <a:t> : </a:t>
            </a:r>
            <a:r>
              <a:rPr lang="en-US" dirty="0" err="1">
                <a:highlight>
                  <a:srgbClr val="FF0000"/>
                </a:highlight>
              </a:rPr>
              <a:t>memahami</a:t>
            </a:r>
            <a:r>
              <a:rPr lang="en-US" dirty="0">
                <a:highlight>
                  <a:srgbClr val="FF0000"/>
                </a:highlight>
              </a:rPr>
              <a:t> </a:t>
            </a:r>
            <a:r>
              <a:rPr lang="en-US" dirty="0" err="1">
                <a:highlight>
                  <a:srgbClr val="FF0000"/>
                </a:highlight>
              </a:rPr>
              <a:t>fungsi</a:t>
            </a:r>
            <a:r>
              <a:rPr lang="en-US" dirty="0">
                <a:highlight>
                  <a:srgbClr val="FF0000"/>
                </a:highlight>
              </a:rPr>
              <a:t> media; </a:t>
            </a:r>
            <a:r>
              <a:rPr lang="en-US" dirty="0" err="1">
                <a:highlight>
                  <a:srgbClr val="FF0000"/>
                </a:highlight>
              </a:rPr>
              <a:t>memahami</a:t>
            </a:r>
            <a:r>
              <a:rPr lang="en-US" dirty="0">
                <a:highlight>
                  <a:srgbClr val="FF0000"/>
                </a:highlight>
              </a:rPr>
              <a:t> </a:t>
            </a:r>
            <a:r>
              <a:rPr lang="en-US" dirty="0" err="1">
                <a:highlight>
                  <a:srgbClr val="FF0000"/>
                </a:highlight>
              </a:rPr>
              <a:t>mitra</a:t>
            </a:r>
            <a:r>
              <a:rPr lang="en-US" dirty="0">
                <a:highlight>
                  <a:srgbClr val="FF0000"/>
                </a:highlight>
              </a:rPr>
              <a:t>; </a:t>
            </a:r>
            <a:r>
              <a:rPr lang="en-US" dirty="0" err="1">
                <a:highlight>
                  <a:srgbClr val="FF0000"/>
                </a:highlight>
              </a:rPr>
              <a:t>memahmi</a:t>
            </a:r>
            <a:r>
              <a:rPr lang="en-US" dirty="0">
                <a:highlight>
                  <a:srgbClr val="FF0000"/>
                </a:highlight>
              </a:rPr>
              <a:t> </a:t>
            </a:r>
            <a:r>
              <a:rPr lang="en-US" dirty="0" err="1">
                <a:highlight>
                  <a:srgbClr val="FF0000"/>
                </a:highlight>
              </a:rPr>
              <a:t>prinsip</a:t>
            </a:r>
            <a:r>
              <a:rPr lang="en-US" dirty="0">
                <a:highlight>
                  <a:srgbClr val="FF0000"/>
                </a:highlight>
              </a:rPr>
              <a:t> </a:t>
            </a:r>
            <a:r>
              <a:rPr lang="en-US" dirty="0" err="1">
                <a:highlight>
                  <a:srgbClr val="FF0000"/>
                </a:highlight>
              </a:rPr>
              <a:t>layanan</a:t>
            </a:r>
            <a:r>
              <a:rPr lang="en-US" dirty="0">
                <a:highlight>
                  <a:srgbClr val="FF0000"/>
                </a:highlight>
              </a:rPr>
              <a:t> prima, </a:t>
            </a:r>
            <a:r>
              <a:rPr lang="en-US" dirty="0" err="1">
                <a:highlight>
                  <a:srgbClr val="FF0000"/>
                </a:highlight>
              </a:rPr>
              <a:t>dll</a:t>
            </a:r>
            <a:r>
              <a:rPr lang="en-US" dirty="0">
                <a:highlight>
                  <a:srgbClr val="FF0000"/>
                </a:highlight>
              </a:rPr>
              <a:t>.</a:t>
            </a:r>
          </a:p>
          <a:p>
            <a:pPr marL="514350" indent="-514350">
              <a:buAutoNum type="alphaLcPeriod"/>
            </a:pPr>
            <a:r>
              <a:rPr lang="en-US" dirty="0" err="1">
                <a:highlight>
                  <a:srgbClr val="FF0000"/>
                </a:highlight>
              </a:rPr>
              <a:t>Afeksi</a:t>
            </a:r>
            <a:r>
              <a:rPr lang="en-US" dirty="0">
                <a:highlight>
                  <a:srgbClr val="FF0000"/>
                </a:highlight>
              </a:rPr>
              <a:t>: </a:t>
            </a:r>
            <a:r>
              <a:rPr lang="en-US" dirty="0" err="1">
                <a:highlight>
                  <a:srgbClr val="FF0000"/>
                </a:highlight>
              </a:rPr>
              <a:t>peduli</a:t>
            </a:r>
            <a:r>
              <a:rPr lang="en-US" dirty="0">
                <a:highlight>
                  <a:srgbClr val="FF0000"/>
                </a:highlight>
              </a:rPr>
              <a:t>, </a:t>
            </a:r>
            <a:r>
              <a:rPr lang="en-US" dirty="0" err="1">
                <a:highlight>
                  <a:srgbClr val="FF0000"/>
                </a:highlight>
              </a:rPr>
              <a:t>terbuka</a:t>
            </a:r>
            <a:r>
              <a:rPr lang="en-US" dirty="0">
                <a:highlight>
                  <a:srgbClr val="FF0000"/>
                </a:highlight>
              </a:rPr>
              <a:t>, </a:t>
            </a:r>
            <a:r>
              <a:rPr lang="en-US" dirty="0" err="1">
                <a:highlight>
                  <a:srgbClr val="FF0000"/>
                </a:highlight>
              </a:rPr>
              <a:t>dll</a:t>
            </a:r>
            <a:endParaRPr lang="en-US" dirty="0">
              <a:highlight>
                <a:srgbClr val="FF0000"/>
              </a:highlight>
            </a:endParaRPr>
          </a:p>
          <a:p>
            <a:pPr marL="514350" indent="-514350">
              <a:buAutoNum type="alphaLcPeriod"/>
            </a:pPr>
            <a:r>
              <a:rPr lang="en-US" dirty="0" err="1">
                <a:highlight>
                  <a:srgbClr val="FF0000"/>
                </a:highlight>
              </a:rPr>
              <a:t>Psikomotor</a:t>
            </a:r>
            <a:r>
              <a:rPr lang="en-US" dirty="0">
                <a:highlight>
                  <a:srgbClr val="FF0000"/>
                </a:highlight>
              </a:rPr>
              <a:t>: lobbying, </a:t>
            </a:r>
            <a:r>
              <a:rPr lang="en-US" dirty="0" err="1">
                <a:highlight>
                  <a:srgbClr val="FF0000"/>
                </a:highlight>
              </a:rPr>
              <a:t>komunikasi</a:t>
            </a:r>
            <a:r>
              <a:rPr lang="en-US" dirty="0">
                <a:highlight>
                  <a:srgbClr val="FF0000"/>
                </a:highlight>
              </a:rPr>
              <a:t>, </a:t>
            </a:r>
            <a:r>
              <a:rPr lang="en-US" dirty="0" err="1">
                <a:highlight>
                  <a:srgbClr val="FF0000"/>
                </a:highlight>
              </a:rPr>
              <a:t>mampu</a:t>
            </a:r>
            <a:r>
              <a:rPr lang="en-US" dirty="0">
                <a:highlight>
                  <a:srgbClr val="FF0000"/>
                </a:highlight>
              </a:rPr>
              <a:t> </a:t>
            </a:r>
            <a:r>
              <a:rPr lang="en-US" dirty="0" err="1">
                <a:highlight>
                  <a:srgbClr val="FF0000"/>
                </a:highlight>
              </a:rPr>
              <a:t>multicara</a:t>
            </a:r>
            <a:r>
              <a:rPr lang="en-US" dirty="0">
                <a:highlight>
                  <a:srgbClr val="FF0000"/>
                </a:highlight>
              </a:rPr>
              <a:t>/TIK, </a:t>
            </a:r>
            <a:r>
              <a:rPr lang="en-US" dirty="0" err="1">
                <a:highlight>
                  <a:srgbClr val="FF0000"/>
                </a:highlight>
              </a:rPr>
              <a:t>dll</a:t>
            </a:r>
            <a:endParaRPr lang="en-US" dirty="0">
              <a:highlight>
                <a:srgbClr val="FF0000"/>
              </a:highlight>
            </a:endParaRPr>
          </a:p>
          <a:p>
            <a:pPr>
              <a:buFontTx/>
              <a:buChar char="-"/>
            </a:pPr>
            <a:r>
              <a:rPr lang="en-US" dirty="0" err="1">
                <a:highlight>
                  <a:srgbClr val="FFFF00"/>
                </a:highlight>
              </a:rPr>
              <a:t>Mengontrol</a:t>
            </a:r>
            <a:r>
              <a:rPr lang="en-US" dirty="0">
                <a:highlight>
                  <a:srgbClr val="FFFF00"/>
                </a:highlight>
              </a:rPr>
              <a:t> </a:t>
            </a:r>
            <a:r>
              <a:rPr lang="en-US" dirty="0" err="1">
                <a:highlight>
                  <a:srgbClr val="FFFF00"/>
                </a:highlight>
              </a:rPr>
              <a:t>kegiatan</a:t>
            </a:r>
            <a:r>
              <a:rPr lang="en-US" dirty="0">
                <a:highlight>
                  <a:srgbClr val="FFFF00"/>
                </a:highlight>
              </a:rPr>
              <a:t> </a:t>
            </a:r>
            <a:r>
              <a:rPr lang="en-US" dirty="0" err="1">
                <a:highlight>
                  <a:srgbClr val="FFFF00"/>
                </a:highlight>
              </a:rPr>
              <a:t>masy</a:t>
            </a:r>
            <a:r>
              <a:rPr lang="en-US" dirty="0">
                <a:highlight>
                  <a:srgbClr val="FFFF00"/>
                </a:highlight>
              </a:rPr>
              <a:t> (</a:t>
            </a:r>
            <a:r>
              <a:rPr lang="en-US" dirty="0" err="1">
                <a:highlight>
                  <a:srgbClr val="FFFF00"/>
                </a:highlight>
              </a:rPr>
              <a:t>kognisi</a:t>
            </a:r>
            <a:r>
              <a:rPr lang="en-US" dirty="0">
                <a:highlight>
                  <a:srgbClr val="FFFF00"/>
                </a:highlight>
              </a:rPr>
              <a:t>, </a:t>
            </a:r>
            <a:r>
              <a:rPr lang="en-US" dirty="0" err="1">
                <a:highlight>
                  <a:srgbClr val="FFFF00"/>
                </a:highlight>
              </a:rPr>
              <a:t>afeksi</a:t>
            </a:r>
            <a:r>
              <a:rPr lang="en-US" dirty="0">
                <a:highlight>
                  <a:srgbClr val="FFFF00"/>
                </a:highlight>
              </a:rPr>
              <a:t>, </a:t>
            </a:r>
            <a:r>
              <a:rPr lang="en-US" dirty="0" err="1">
                <a:highlight>
                  <a:srgbClr val="FFFF00"/>
                </a:highlight>
              </a:rPr>
              <a:t>psikomotor</a:t>
            </a:r>
            <a:r>
              <a:rPr lang="en-US" dirty="0">
                <a:highlight>
                  <a:srgbClr val="FFFF00"/>
                </a:highlight>
              </a:rPr>
              <a:t>)</a:t>
            </a:r>
          </a:p>
          <a:p>
            <a:pPr>
              <a:buFontTx/>
              <a:buChar char="-"/>
            </a:pPr>
            <a:endParaRPr lang="en-US" dirty="0"/>
          </a:p>
        </p:txBody>
      </p:sp>
    </p:spTree>
    <p:extLst>
      <p:ext uri="{BB962C8B-B14F-4D97-AF65-F5344CB8AC3E}">
        <p14:creationId xmlns:p14="http://schemas.microsoft.com/office/powerpoint/2010/main" val="739730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90ED-7ADD-48DF-A8F2-A36846FFCED5}"/>
              </a:ext>
            </a:extLst>
          </p:cNvPr>
          <p:cNvSpPr>
            <a:spLocks noGrp="1"/>
          </p:cNvSpPr>
          <p:nvPr>
            <p:ph type="title"/>
          </p:nvPr>
        </p:nvSpPr>
        <p:spPr/>
        <p:txBody>
          <a:bodyPr>
            <a:noAutofit/>
          </a:bodyPr>
          <a:lstStyle/>
          <a:p>
            <a:r>
              <a:rPr lang="en-US" sz="3200" dirty="0" err="1"/>
              <a:t>Siapa</a:t>
            </a:r>
            <a:r>
              <a:rPr lang="en-US" sz="3200" dirty="0"/>
              <a:t>/</a:t>
            </a:r>
            <a:r>
              <a:rPr lang="en-US" sz="3200" dirty="0" err="1"/>
              <a:t>kelompok</a:t>
            </a:r>
            <a:r>
              <a:rPr lang="en-US" sz="3200" dirty="0"/>
              <a:t> </a:t>
            </a:r>
            <a:r>
              <a:rPr lang="en-US" sz="3200" dirty="0" err="1"/>
              <a:t>sasaran</a:t>
            </a:r>
            <a:r>
              <a:rPr lang="en-US" sz="3200" dirty="0"/>
              <a:t> </a:t>
            </a:r>
            <a:r>
              <a:rPr lang="en-US" sz="3200" dirty="0" err="1"/>
              <a:t>strategis</a:t>
            </a:r>
            <a:r>
              <a:rPr lang="en-US" sz="3200" dirty="0"/>
              <a:t>: yang </a:t>
            </a:r>
            <a:r>
              <a:rPr lang="en-US" sz="3200" dirty="0" err="1"/>
              <a:t>potensial</a:t>
            </a:r>
            <a:r>
              <a:rPr lang="en-US" sz="3200" dirty="0"/>
              <a:t> </a:t>
            </a:r>
            <a:r>
              <a:rPr lang="en-US" sz="3200" dirty="0" err="1"/>
              <a:t>dikembang</a:t>
            </a:r>
            <a:br>
              <a:rPr lang="en-US" sz="3200" dirty="0"/>
            </a:br>
            <a:r>
              <a:rPr lang="en-US" sz="3200" dirty="0" err="1"/>
              <a:t>Pekerjaan</a:t>
            </a:r>
            <a:r>
              <a:rPr lang="en-US" sz="3200" dirty="0"/>
              <a:t>/</a:t>
            </a:r>
            <a:r>
              <a:rPr lang="en-US" sz="3200" dirty="0" err="1"/>
              <a:t>peran</a:t>
            </a:r>
            <a:r>
              <a:rPr lang="en-US" sz="3200" dirty="0"/>
              <a:t>:</a:t>
            </a:r>
          </a:p>
        </p:txBody>
      </p:sp>
      <p:graphicFrame>
        <p:nvGraphicFramePr>
          <p:cNvPr id="4" name="Table 4">
            <a:extLst>
              <a:ext uri="{FF2B5EF4-FFF2-40B4-BE49-F238E27FC236}">
                <a16:creationId xmlns:a16="http://schemas.microsoft.com/office/drawing/2014/main" id="{75C35028-A7AC-4F0D-A67D-722C0FCB640C}"/>
              </a:ext>
            </a:extLst>
          </p:cNvPr>
          <p:cNvGraphicFramePr>
            <a:graphicFrameLocks noGrp="1"/>
          </p:cNvGraphicFramePr>
          <p:nvPr>
            <p:ph idx="1"/>
            <p:extLst>
              <p:ext uri="{D42A27DB-BD31-4B8C-83A1-F6EECF244321}">
                <p14:modId xmlns:p14="http://schemas.microsoft.com/office/powerpoint/2010/main" val="3695987000"/>
              </p:ext>
            </p:extLst>
          </p:nvPr>
        </p:nvGraphicFramePr>
        <p:xfrm>
          <a:off x="838199" y="1825624"/>
          <a:ext cx="10515600" cy="350407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07811318"/>
                    </a:ext>
                  </a:extLst>
                </a:gridCol>
                <a:gridCol w="2628900">
                  <a:extLst>
                    <a:ext uri="{9D8B030D-6E8A-4147-A177-3AD203B41FA5}">
                      <a16:colId xmlns:a16="http://schemas.microsoft.com/office/drawing/2014/main" val="469312281"/>
                    </a:ext>
                  </a:extLst>
                </a:gridCol>
                <a:gridCol w="2628900">
                  <a:extLst>
                    <a:ext uri="{9D8B030D-6E8A-4147-A177-3AD203B41FA5}">
                      <a16:colId xmlns:a16="http://schemas.microsoft.com/office/drawing/2014/main" val="253672551"/>
                    </a:ext>
                  </a:extLst>
                </a:gridCol>
                <a:gridCol w="2628900">
                  <a:extLst>
                    <a:ext uri="{9D8B030D-6E8A-4147-A177-3AD203B41FA5}">
                      <a16:colId xmlns:a16="http://schemas.microsoft.com/office/drawing/2014/main" val="4019018643"/>
                    </a:ext>
                  </a:extLst>
                </a:gridCol>
              </a:tblGrid>
              <a:tr h="412609">
                <a:tc>
                  <a:txBody>
                    <a:bodyPr/>
                    <a:lstStyle/>
                    <a:p>
                      <a:pPr algn="ctr"/>
                      <a:endParaRPr lang="en-US" dirty="0"/>
                    </a:p>
                  </a:txBody>
                  <a:tcPr/>
                </a:tc>
                <a:tc gridSpan="3">
                  <a:txBody>
                    <a:bodyPr/>
                    <a:lstStyle/>
                    <a:p>
                      <a:pPr algn="ctr"/>
                      <a:r>
                        <a:rPr lang="en-US" dirty="0" err="1"/>
                        <a:t>Aspek</a:t>
                      </a:r>
                      <a:r>
                        <a:rPr lang="en-US" dirty="0"/>
                        <a:t> </a:t>
                      </a:r>
                      <a:r>
                        <a:rPr lang="en-US" dirty="0" err="1"/>
                        <a:t>kompensi</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03084852"/>
                  </a:ext>
                </a:extLst>
              </a:tr>
              <a:tr h="432062">
                <a:tc>
                  <a:txBody>
                    <a:bodyPr/>
                    <a:lstStyle/>
                    <a:p>
                      <a:pPr algn="ctr"/>
                      <a:r>
                        <a:rPr lang="en-US" dirty="0" err="1"/>
                        <a:t>Kompentensi</a:t>
                      </a:r>
                      <a:endParaRPr lang="en-US" dirty="0"/>
                    </a:p>
                  </a:txBody>
                  <a:tcPr/>
                </a:tc>
                <a:tc>
                  <a:txBody>
                    <a:bodyPr/>
                    <a:lstStyle/>
                    <a:p>
                      <a:pPr algn="ctr"/>
                      <a:r>
                        <a:rPr lang="en-US" dirty="0" err="1"/>
                        <a:t>kognisi</a:t>
                      </a:r>
                      <a:endParaRPr lang="en-US" dirty="0"/>
                    </a:p>
                  </a:txBody>
                  <a:tcPr/>
                </a:tc>
                <a:tc>
                  <a:txBody>
                    <a:bodyPr/>
                    <a:lstStyle/>
                    <a:p>
                      <a:pPr algn="ctr"/>
                      <a:r>
                        <a:rPr lang="en-US" dirty="0" err="1"/>
                        <a:t>afeksi</a:t>
                      </a:r>
                      <a:endParaRPr lang="en-US" dirty="0"/>
                    </a:p>
                  </a:txBody>
                  <a:tcPr/>
                </a:tc>
                <a:tc>
                  <a:txBody>
                    <a:bodyPr/>
                    <a:lstStyle/>
                    <a:p>
                      <a:pPr algn="ctr"/>
                      <a:r>
                        <a:rPr lang="en-US" dirty="0" err="1"/>
                        <a:t>psikomotor</a:t>
                      </a:r>
                      <a:endParaRPr lang="en-US" dirty="0"/>
                    </a:p>
                  </a:txBody>
                  <a:tcPr/>
                </a:tc>
                <a:extLst>
                  <a:ext uri="{0D108BD9-81ED-4DB2-BD59-A6C34878D82A}">
                    <a16:rowId xmlns:a16="http://schemas.microsoft.com/office/drawing/2014/main" val="1914022815"/>
                  </a:ext>
                </a:extLst>
              </a:tr>
              <a:tr h="664850">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96567756"/>
                  </a:ext>
                </a:extLst>
              </a:tr>
              <a:tr h="664850">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72841500"/>
                  </a:ext>
                </a:extLst>
              </a:tr>
              <a:tr h="664850">
                <a:tc>
                  <a:txBody>
                    <a:bodyPr/>
                    <a:lstStyle/>
                    <a:p>
                      <a:r>
                        <a:rPr lang="en-US" dirty="0"/>
                        <a:t>3……………………</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3150232"/>
                  </a:ext>
                </a:extLst>
              </a:tr>
              <a:tr h="664850">
                <a:tc>
                  <a:txBody>
                    <a:bodyPr/>
                    <a:lstStyle/>
                    <a:p>
                      <a:r>
                        <a:rPr lang="en-US" dirty="0"/>
                        <a:t>4………………...</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09595426"/>
                  </a:ext>
                </a:extLst>
              </a:tr>
            </a:tbl>
          </a:graphicData>
        </a:graphic>
      </p:graphicFrame>
    </p:spTree>
    <p:extLst>
      <p:ext uri="{BB962C8B-B14F-4D97-AF65-F5344CB8AC3E}">
        <p14:creationId xmlns:p14="http://schemas.microsoft.com/office/powerpoint/2010/main" val="129177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F1A7-7CF9-44BC-81F0-8B35BD38393B}"/>
              </a:ext>
            </a:extLst>
          </p:cNvPr>
          <p:cNvSpPr>
            <a:spLocks noGrp="1"/>
          </p:cNvSpPr>
          <p:nvPr>
            <p:ph type="title"/>
          </p:nvPr>
        </p:nvSpPr>
        <p:spPr>
          <a:xfrm>
            <a:off x="655321" y="1828165"/>
            <a:ext cx="1796332" cy="1600835"/>
          </a:xfrm>
        </p:spPr>
        <p:txBody>
          <a:bodyPr>
            <a:noAutofit/>
          </a:bodyPr>
          <a:lstStyle/>
          <a:p>
            <a:r>
              <a:rPr lang="en-US" sz="2400" dirty="0"/>
              <a:t>Langkah community profiling</a:t>
            </a:r>
          </a:p>
        </p:txBody>
      </p:sp>
      <p:pic>
        <p:nvPicPr>
          <p:cNvPr id="4" name="Picture 3">
            <a:extLst>
              <a:ext uri="{FF2B5EF4-FFF2-40B4-BE49-F238E27FC236}">
                <a16:creationId xmlns:a16="http://schemas.microsoft.com/office/drawing/2014/main" id="{503891CE-9DC9-4770-A1A5-7D19A14A515C}"/>
              </a:ext>
            </a:extLst>
          </p:cNvPr>
          <p:cNvPicPr>
            <a:picLocks noChangeAspect="1"/>
          </p:cNvPicPr>
          <p:nvPr/>
        </p:nvPicPr>
        <p:blipFill rotWithShape="1">
          <a:blip r:embed="rId2"/>
          <a:srcRect l="34092" t="17641" r="36138" b="11794"/>
          <a:stretch/>
        </p:blipFill>
        <p:spPr>
          <a:xfrm>
            <a:off x="2213114" y="0"/>
            <a:ext cx="8097077" cy="6857999"/>
          </a:xfrm>
          <a:prstGeom prst="rect">
            <a:avLst/>
          </a:prstGeom>
        </p:spPr>
      </p:pic>
    </p:spTree>
    <p:extLst>
      <p:ext uri="{BB962C8B-B14F-4D97-AF65-F5344CB8AC3E}">
        <p14:creationId xmlns:p14="http://schemas.microsoft.com/office/powerpoint/2010/main" val="262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D696-C55C-45AE-82CB-98CD163A17E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A69B29A-4BE0-4212-B391-2DC54941522F}"/>
              </a:ext>
            </a:extLst>
          </p:cNvPr>
          <p:cNvPicPr>
            <a:picLocks noChangeAspect="1"/>
          </p:cNvPicPr>
          <p:nvPr/>
        </p:nvPicPr>
        <p:blipFill rotWithShape="1">
          <a:blip r:embed="rId2"/>
          <a:srcRect l="20655" t="18256" r="22932" b="20411"/>
          <a:stretch/>
        </p:blipFill>
        <p:spPr>
          <a:xfrm>
            <a:off x="429575" y="440871"/>
            <a:ext cx="9522808" cy="6052003"/>
          </a:xfrm>
          <a:prstGeom prst="rect">
            <a:avLst/>
          </a:prstGeom>
        </p:spPr>
      </p:pic>
    </p:spTree>
    <p:extLst>
      <p:ext uri="{BB962C8B-B14F-4D97-AF65-F5344CB8AC3E}">
        <p14:creationId xmlns:p14="http://schemas.microsoft.com/office/powerpoint/2010/main" val="183577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0238-79AF-46B0-8384-CEA7397159CC}"/>
              </a:ext>
            </a:extLst>
          </p:cNvPr>
          <p:cNvSpPr>
            <a:spLocks noGrp="1"/>
          </p:cNvSpPr>
          <p:nvPr>
            <p:ph type="title"/>
          </p:nvPr>
        </p:nvSpPr>
        <p:spPr>
          <a:xfrm>
            <a:off x="838200" y="365126"/>
            <a:ext cx="10515600" cy="507072"/>
          </a:xfrm>
        </p:spPr>
        <p:txBody>
          <a:bodyPr>
            <a:normAutofit fontScale="90000"/>
          </a:bodyPr>
          <a:lstStyle/>
          <a:p>
            <a:r>
              <a:rPr lang="en-US" dirty="0" err="1"/>
              <a:t>Metode</a:t>
            </a:r>
            <a:r>
              <a:rPr lang="en-US" dirty="0"/>
              <a:t> </a:t>
            </a:r>
            <a:r>
              <a:rPr lang="en-US" dirty="0" err="1"/>
              <a:t>pengumpulan</a:t>
            </a:r>
            <a:r>
              <a:rPr lang="en-US" dirty="0"/>
              <a:t> data</a:t>
            </a:r>
          </a:p>
        </p:txBody>
      </p:sp>
      <p:pic>
        <p:nvPicPr>
          <p:cNvPr id="4" name="Picture 3">
            <a:extLst>
              <a:ext uri="{FF2B5EF4-FFF2-40B4-BE49-F238E27FC236}">
                <a16:creationId xmlns:a16="http://schemas.microsoft.com/office/drawing/2014/main" id="{070E8164-F82B-4EE9-A90F-AEC4B30B0128}"/>
              </a:ext>
            </a:extLst>
          </p:cNvPr>
          <p:cNvPicPr>
            <a:picLocks noChangeAspect="1"/>
          </p:cNvPicPr>
          <p:nvPr/>
        </p:nvPicPr>
        <p:blipFill rotWithShape="1">
          <a:blip r:embed="rId2"/>
          <a:srcRect l="20886" t="18667" r="22932" b="13231"/>
          <a:stretch/>
        </p:blipFill>
        <p:spPr>
          <a:xfrm>
            <a:off x="838200" y="872197"/>
            <a:ext cx="10515600" cy="5955255"/>
          </a:xfrm>
          <a:prstGeom prst="rect">
            <a:avLst/>
          </a:prstGeom>
        </p:spPr>
      </p:pic>
    </p:spTree>
    <p:extLst>
      <p:ext uri="{BB962C8B-B14F-4D97-AF65-F5344CB8AC3E}">
        <p14:creationId xmlns:p14="http://schemas.microsoft.com/office/powerpoint/2010/main" val="43781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9D52-1A15-4B57-A466-C16378E359D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C4A799D-2437-4F63-8018-DF9D9F74E15A}"/>
              </a:ext>
            </a:extLst>
          </p:cNvPr>
          <p:cNvPicPr>
            <a:picLocks noChangeAspect="1"/>
          </p:cNvPicPr>
          <p:nvPr/>
        </p:nvPicPr>
        <p:blipFill rotWithShape="1">
          <a:blip r:embed="rId2"/>
          <a:srcRect l="20307" t="10872" r="23628" b="41333"/>
          <a:stretch/>
        </p:blipFill>
        <p:spPr>
          <a:xfrm>
            <a:off x="980661" y="689317"/>
            <a:ext cx="9757649" cy="5655212"/>
          </a:xfrm>
          <a:prstGeom prst="rect">
            <a:avLst/>
          </a:prstGeom>
        </p:spPr>
      </p:pic>
    </p:spTree>
    <p:extLst>
      <p:ext uri="{BB962C8B-B14F-4D97-AF65-F5344CB8AC3E}">
        <p14:creationId xmlns:p14="http://schemas.microsoft.com/office/powerpoint/2010/main" val="142436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a:extLst>
              <a:ext uri="{FF2B5EF4-FFF2-40B4-BE49-F238E27FC236}">
                <a16:creationId xmlns:a16="http://schemas.microsoft.com/office/drawing/2014/main" id="{31BB2807-DFA0-4B56-8534-FC217C66D7A3}"/>
              </a:ext>
            </a:extLst>
          </p:cNvPr>
          <p:cNvSpPr>
            <a:spLocks noGrp="1"/>
          </p:cNvSpPr>
          <p:nvPr>
            <p:ph type="ftr" sz="quarter" idx="11"/>
          </p:nvPr>
        </p:nvSpPr>
        <p:spPr/>
        <p:txBody>
          <a:bodyPr/>
          <a:lstStyle/>
          <a:p>
            <a:pPr>
              <a:defRPr/>
            </a:pPr>
            <a:r>
              <a:rPr lang="en-US"/>
              <a:t>ppnf2017</a:t>
            </a:r>
          </a:p>
        </p:txBody>
      </p:sp>
      <p:sp>
        <p:nvSpPr>
          <p:cNvPr id="24" name="Slide Number Placeholder 5">
            <a:extLst>
              <a:ext uri="{FF2B5EF4-FFF2-40B4-BE49-F238E27FC236}">
                <a16:creationId xmlns:a16="http://schemas.microsoft.com/office/drawing/2014/main" id="{DDCE5F8B-7FD1-44C9-9CA3-F10BB90CA5D4}"/>
              </a:ext>
            </a:extLst>
          </p:cNvPr>
          <p:cNvSpPr>
            <a:spLocks noGrp="1"/>
          </p:cNvSpPr>
          <p:nvPr>
            <p:ph type="sldNum" sz="quarter" idx="12"/>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fld id="{D1151E2D-9DC4-421F-B049-ECA9EFF81A36}" type="slidenum">
              <a:rPr lang="en-US" altLang="en-US" sz="1200"/>
              <a:pPr>
                <a:spcBef>
                  <a:spcPct val="0"/>
                </a:spcBef>
                <a:buClrTx/>
                <a:buSzTx/>
                <a:buFontTx/>
                <a:buNone/>
                <a:defRPr/>
              </a:pPr>
              <a:t>19</a:t>
            </a:fld>
            <a:endParaRPr lang="en-US" altLang="en-US" sz="1200"/>
          </a:p>
        </p:txBody>
      </p:sp>
      <p:sp>
        <p:nvSpPr>
          <p:cNvPr id="3074" name="Rectangle 2">
            <a:extLst>
              <a:ext uri="{FF2B5EF4-FFF2-40B4-BE49-F238E27FC236}">
                <a16:creationId xmlns:a16="http://schemas.microsoft.com/office/drawing/2014/main" id="{9698D0A4-1541-4663-8DEF-9F9E19C41A20}"/>
              </a:ext>
            </a:extLst>
          </p:cNvPr>
          <p:cNvSpPr>
            <a:spLocks noGrp="1" noChangeArrowheads="1"/>
          </p:cNvSpPr>
          <p:nvPr>
            <p:ph type="title"/>
          </p:nvPr>
        </p:nvSpPr>
        <p:spPr>
          <a:xfrm>
            <a:off x="1855304" y="274638"/>
            <a:ext cx="9727096" cy="931310"/>
          </a:xfrm>
        </p:spPr>
        <p:txBody>
          <a:bodyPr/>
          <a:lstStyle/>
          <a:p>
            <a:pPr eaLnBrk="1" hangingPunct="1">
              <a:defRPr/>
            </a:pPr>
            <a:r>
              <a:rPr lang="en-US" sz="2400" b="1" dirty="0" err="1"/>
              <a:t>Perumusan</a:t>
            </a:r>
            <a:r>
              <a:rPr lang="en-US" sz="2400" b="1" dirty="0"/>
              <a:t> </a:t>
            </a:r>
            <a:r>
              <a:rPr lang="en-US" sz="2400" b="1" dirty="0" err="1"/>
              <a:t>Strategi</a:t>
            </a:r>
            <a:endParaRPr lang="en-US" sz="2400" b="1" dirty="0"/>
          </a:p>
        </p:txBody>
      </p:sp>
      <p:graphicFrame>
        <p:nvGraphicFramePr>
          <p:cNvPr id="3162" name="Group 90">
            <a:extLst>
              <a:ext uri="{FF2B5EF4-FFF2-40B4-BE49-F238E27FC236}">
                <a16:creationId xmlns:a16="http://schemas.microsoft.com/office/drawing/2014/main" id="{2545470F-A8A2-4812-9E86-83F91B84EF52}"/>
              </a:ext>
            </a:extLst>
          </p:cNvPr>
          <p:cNvGraphicFramePr>
            <a:graphicFrameLocks noGrp="1"/>
          </p:cNvGraphicFramePr>
          <p:nvPr>
            <p:ph idx="1"/>
            <p:extLst>
              <p:ext uri="{D42A27DB-BD31-4B8C-83A1-F6EECF244321}">
                <p14:modId xmlns:p14="http://schemas.microsoft.com/office/powerpoint/2010/main" val="2192918778"/>
              </p:ext>
            </p:extLst>
          </p:nvPr>
        </p:nvGraphicFramePr>
        <p:xfrm>
          <a:off x="1563757" y="1341093"/>
          <a:ext cx="8418443" cy="5003524"/>
        </p:xfrm>
        <a:graphic>
          <a:graphicData uri="http://schemas.openxmlformats.org/drawingml/2006/table">
            <a:tbl>
              <a:tblPr/>
              <a:tblGrid>
                <a:gridCol w="3246389">
                  <a:extLst>
                    <a:ext uri="{9D8B030D-6E8A-4147-A177-3AD203B41FA5}">
                      <a16:colId xmlns:a16="http://schemas.microsoft.com/office/drawing/2014/main" val="20000"/>
                    </a:ext>
                  </a:extLst>
                </a:gridCol>
                <a:gridCol w="2615146">
                  <a:extLst>
                    <a:ext uri="{9D8B030D-6E8A-4147-A177-3AD203B41FA5}">
                      <a16:colId xmlns:a16="http://schemas.microsoft.com/office/drawing/2014/main" val="20001"/>
                    </a:ext>
                  </a:extLst>
                </a:gridCol>
                <a:gridCol w="2556908">
                  <a:extLst>
                    <a:ext uri="{9D8B030D-6E8A-4147-A177-3AD203B41FA5}">
                      <a16:colId xmlns:a16="http://schemas.microsoft.com/office/drawing/2014/main" val="20002"/>
                    </a:ext>
                  </a:extLst>
                </a:gridCol>
              </a:tblGrid>
              <a:tr h="221637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sv-SE"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Faktor  Internal</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Faktor Eksternal</a:t>
                      </a:r>
                      <a:endParaRPr kumimoji="0" lang="sv-SE"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Kekuatan (S)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dst.</a:t>
                      </a:r>
                      <a:endParaRPr kumimoji="0" lang="fi-FI" sz="1800" b="1"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Kelemahan (W)</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fi-FI"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dst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3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Peluang (O)</a:t>
                      </a:r>
                      <a:endParaRPr kumimoji="0" lang="en-US"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i-FI"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US"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i-FI"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US"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i-FI"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3. ..................</a:t>
                      </a:r>
                      <a:endParaRPr kumimoji="0" lang="en-US"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a:ln>
                            <a:noFill/>
                          </a:ln>
                          <a:solidFill>
                            <a:srgbClr val="0033CC"/>
                          </a:solidFill>
                          <a:effectLst>
                            <a:outerShdw blurRad="38100" dist="38100" dir="2700000" algn="tl">
                              <a:srgbClr val="000000"/>
                            </a:outerShdw>
                          </a:effectLst>
                          <a:latin typeface="Times New Roman" pitchFamily="18" charset="0"/>
                          <a:cs typeface="Times New Roman" pitchFamily="18" charset="0"/>
                        </a:rPr>
                        <a:t>STRATEGI S-O</a:t>
                      </a:r>
                      <a:endParaRPr kumimoji="0" lang="fi-FI" sz="1800" b="0" i="0" u="none" strike="noStrike" cap="none" normalizeH="0" baseline="0" dirty="0">
                        <a:ln>
                          <a:noFill/>
                        </a:ln>
                        <a:solidFill>
                          <a:srgbClr val="0033CC"/>
                        </a:solidFill>
                        <a:effectLst>
                          <a:outerShdw blurRad="38100" dist="38100" dir="2700000" algn="tl">
                            <a:srgbClr val="000000"/>
                          </a:outerShdw>
                        </a:effectLst>
                        <a:latin typeface="Tahoma" pitchFamily="34" charset="0"/>
                      </a:endParaRPr>
                    </a:p>
                  </a:txBody>
                  <a:tcPr marL="91444" marR="91444"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a:ln>
                            <a:noFill/>
                          </a:ln>
                          <a:solidFill>
                            <a:srgbClr val="0033CC"/>
                          </a:solidFill>
                          <a:effectLst>
                            <a:outerShdw blurRad="38100" dist="38100" dir="2700000" algn="tl">
                              <a:srgbClr val="000000"/>
                            </a:outerShdw>
                          </a:effectLst>
                          <a:latin typeface="Times New Roman" pitchFamily="18" charset="0"/>
                          <a:cs typeface="Times New Roman" pitchFamily="18" charset="0"/>
                        </a:rPr>
                        <a:t>STRATEGI W-O</a:t>
                      </a:r>
                      <a:endParaRPr kumimoji="0" lang="fi-FI" sz="1800" b="0" i="0" u="none" strike="noStrike" cap="none" normalizeH="0" baseline="0" dirty="0">
                        <a:ln>
                          <a:noFill/>
                        </a:ln>
                        <a:solidFill>
                          <a:srgbClr val="0033CC"/>
                        </a:solidFill>
                        <a:effectLst>
                          <a:outerShdw blurRad="38100" dist="38100" dir="2700000" algn="tl">
                            <a:srgbClr val="000000"/>
                          </a:outerShdw>
                        </a:effectLst>
                        <a:latin typeface="Tahoma" pitchFamily="34" charset="0"/>
                      </a:endParaRPr>
                    </a:p>
                  </a:txBody>
                  <a:tcPr marL="91444" marR="91444"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3575">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Tantangan (T)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it-IT"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it-IT"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it-IT"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FF0066"/>
                          </a:solidFill>
                          <a:effectLst>
                            <a:outerShdw blurRad="38100" dist="38100" dir="2700000" algn="tl">
                              <a:srgbClr val="000000"/>
                            </a:outerShdw>
                          </a:effectLst>
                          <a:latin typeface="Times New Roman" pitchFamily="18" charset="0"/>
                          <a:cs typeface="Times New Roman" pitchFamily="18" charset="0"/>
                        </a:rPr>
                        <a:t>STRATEGI S-T</a:t>
                      </a:r>
                      <a:endParaRPr kumimoji="0" lang="it-IT" sz="1800" b="0" i="0" u="none" strike="noStrike" cap="none" normalizeH="0" baseline="0" dirty="0">
                        <a:ln>
                          <a:noFill/>
                        </a:ln>
                        <a:solidFill>
                          <a:srgbClr val="FF0066"/>
                        </a:solidFill>
                        <a:effectLst>
                          <a:outerShdw blurRad="38100" dist="38100" dir="2700000" algn="tl">
                            <a:srgbClr val="000000"/>
                          </a:outerShdw>
                        </a:effectLst>
                        <a:latin typeface="Tahoma" pitchFamily="34" charset="0"/>
                      </a:endParaRPr>
                    </a:p>
                  </a:txBody>
                  <a:tcPr marL="91444" marR="91444"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rPr>
                        <a:t>STRATEGI W-T</a:t>
                      </a:r>
                      <a:endParaRPr kumimoji="0" lang="it-IT" sz="1800" b="0" i="0" u="none" strike="noStrike" cap="none" normalizeH="0" baseline="0" dirty="0">
                        <a:ln>
                          <a:noFill/>
                        </a:ln>
                        <a:solidFill>
                          <a:srgbClr val="FFFF99"/>
                        </a:solidFill>
                        <a:effectLst>
                          <a:outerShdw blurRad="38100" dist="38100" dir="2700000" algn="tl">
                            <a:srgbClr val="000000"/>
                          </a:outerShdw>
                        </a:effectLst>
                        <a:latin typeface="Tahoma" pitchFamily="34" charset="0"/>
                      </a:endParaRPr>
                    </a:p>
                  </a:txBody>
                  <a:tcPr marL="91444" marR="91444"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3575" name="Line 72">
            <a:extLst>
              <a:ext uri="{FF2B5EF4-FFF2-40B4-BE49-F238E27FC236}">
                <a16:creationId xmlns:a16="http://schemas.microsoft.com/office/drawing/2014/main" id="{C55C3CAF-3795-486D-9B82-9678CD8C595B}"/>
              </a:ext>
            </a:extLst>
          </p:cNvPr>
          <p:cNvSpPr>
            <a:spLocks noChangeShapeType="1"/>
          </p:cNvSpPr>
          <p:nvPr/>
        </p:nvSpPr>
        <p:spPr bwMode="auto">
          <a:xfrm>
            <a:off x="1696555" y="1341093"/>
            <a:ext cx="2952750" cy="215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22DC-5160-4A64-98EB-8FBF9A464B7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1EDDC7D-984E-4D5E-A5C9-7525524BEA5F}"/>
              </a:ext>
            </a:extLst>
          </p:cNvPr>
          <p:cNvPicPr>
            <a:picLocks noChangeAspect="1"/>
          </p:cNvPicPr>
          <p:nvPr/>
        </p:nvPicPr>
        <p:blipFill rotWithShape="1">
          <a:blip r:embed="rId2"/>
          <a:srcRect l="25994" t="27913" r="25993" b="19034"/>
          <a:stretch/>
        </p:blipFill>
        <p:spPr>
          <a:xfrm>
            <a:off x="1401672" y="1346130"/>
            <a:ext cx="7742328" cy="5279267"/>
          </a:xfrm>
          <a:prstGeom prst="rect">
            <a:avLst/>
          </a:prstGeom>
        </p:spPr>
      </p:pic>
    </p:spTree>
    <p:extLst>
      <p:ext uri="{BB962C8B-B14F-4D97-AF65-F5344CB8AC3E}">
        <p14:creationId xmlns:p14="http://schemas.microsoft.com/office/powerpoint/2010/main" val="389948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F2C4-86C2-495D-8054-0697F6B007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5CEDD27-D3DB-4650-9989-67527D2A2311}"/>
              </a:ext>
            </a:extLst>
          </p:cNvPr>
          <p:cNvPicPr>
            <a:picLocks noChangeAspect="1"/>
          </p:cNvPicPr>
          <p:nvPr/>
        </p:nvPicPr>
        <p:blipFill rotWithShape="1">
          <a:blip r:embed="rId2"/>
          <a:srcRect l="29342" t="42461" r="32315" b="12410"/>
          <a:stretch/>
        </p:blipFill>
        <p:spPr>
          <a:xfrm>
            <a:off x="1352942" y="1690688"/>
            <a:ext cx="7737233" cy="4703116"/>
          </a:xfrm>
          <a:prstGeom prst="rect">
            <a:avLst/>
          </a:prstGeom>
        </p:spPr>
      </p:pic>
    </p:spTree>
    <p:extLst>
      <p:ext uri="{BB962C8B-B14F-4D97-AF65-F5344CB8AC3E}">
        <p14:creationId xmlns:p14="http://schemas.microsoft.com/office/powerpoint/2010/main" val="341802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29BD-38D7-40C5-A043-121132C72C68}"/>
              </a:ext>
            </a:extLst>
          </p:cNvPr>
          <p:cNvSpPr>
            <a:spLocks noGrp="1"/>
          </p:cNvSpPr>
          <p:nvPr>
            <p:ph type="title"/>
          </p:nvPr>
        </p:nvSpPr>
        <p:spPr/>
        <p:txBody>
          <a:bodyPr/>
          <a:lstStyle/>
          <a:p>
            <a:r>
              <a:rPr lang="en-US" dirty="0"/>
              <a:t>Needs </a:t>
            </a:r>
            <a:r>
              <a:rPr lang="en-US" dirty="0" err="1"/>
              <a:t>assesment</a:t>
            </a:r>
            <a:endParaRPr lang="en-US" dirty="0"/>
          </a:p>
        </p:txBody>
      </p:sp>
      <p:pic>
        <p:nvPicPr>
          <p:cNvPr id="4" name="Picture 3">
            <a:extLst>
              <a:ext uri="{FF2B5EF4-FFF2-40B4-BE49-F238E27FC236}">
                <a16:creationId xmlns:a16="http://schemas.microsoft.com/office/drawing/2014/main" id="{EA9DEE2D-0B68-4435-B1DD-1CEF5816EAF1}"/>
              </a:ext>
            </a:extLst>
          </p:cNvPr>
          <p:cNvPicPr>
            <a:picLocks noChangeAspect="1"/>
          </p:cNvPicPr>
          <p:nvPr/>
        </p:nvPicPr>
        <p:blipFill rotWithShape="1">
          <a:blip r:embed="rId2"/>
          <a:srcRect l="29227" t="70359" r="27219" b="15077"/>
          <a:stretch/>
        </p:blipFill>
        <p:spPr>
          <a:xfrm>
            <a:off x="987797" y="1578155"/>
            <a:ext cx="8328481" cy="3701689"/>
          </a:xfrm>
          <a:prstGeom prst="rect">
            <a:avLst/>
          </a:prstGeom>
        </p:spPr>
      </p:pic>
    </p:spTree>
    <p:extLst>
      <p:ext uri="{BB962C8B-B14F-4D97-AF65-F5344CB8AC3E}">
        <p14:creationId xmlns:p14="http://schemas.microsoft.com/office/powerpoint/2010/main" val="350602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634F-A182-4DCD-BBF6-59E14C0E1168}"/>
              </a:ext>
            </a:extLst>
          </p:cNvPr>
          <p:cNvSpPr>
            <a:spLocks noGrp="1"/>
          </p:cNvSpPr>
          <p:nvPr>
            <p:ph type="title"/>
          </p:nvPr>
        </p:nvSpPr>
        <p:spPr>
          <a:xfrm>
            <a:off x="838200" y="365125"/>
            <a:ext cx="10515600" cy="746223"/>
          </a:xfrm>
        </p:spPr>
        <p:txBody>
          <a:bodyPr/>
          <a:lstStyle/>
          <a:p>
            <a:endParaRPr lang="en-US" dirty="0"/>
          </a:p>
        </p:txBody>
      </p:sp>
      <p:pic>
        <p:nvPicPr>
          <p:cNvPr id="4" name="Picture 3">
            <a:extLst>
              <a:ext uri="{FF2B5EF4-FFF2-40B4-BE49-F238E27FC236}">
                <a16:creationId xmlns:a16="http://schemas.microsoft.com/office/drawing/2014/main" id="{2495FCA8-BF72-42E0-A610-8E66919C65AC}"/>
              </a:ext>
            </a:extLst>
          </p:cNvPr>
          <p:cNvPicPr>
            <a:picLocks noChangeAspect="1"/>
          </p:cNvPicPr>
          <p:nvPr/>
        </p:nvPicPr>
        <p:blipFill rotWithShape="1">
          <a:blip r:embed="rId2"/>
          <a:srcRect l="25298" t="43192" r="36155" b="15693"/>
          <a:stretch/>
        </p:blipFill>
        <p:spPr>
          <a:xfrm>
            <a:off x="2363372" y="1364565"/>
            <a:ext cx="6879102" cy="4763912"/>
          </a:xfrm>
          <a:prstGeom prst="rect">
            <a:avLst/>
          </a:prstGeom>
        </p:spPr>
      </p:pic>
    </p:spTree>
    <p:extLst>
      <p:ext uri="{BB962C8B-B14F-4D97-AF65-F5344CB8AC3E}">
        <p14:creationId xmlns:p14="http://schemas.microsoft.com/office/powerpoint/2010/main" val="425922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37CC-4ACC-4792-8853-AD0AAB4BB6CC}"/>
              </a:ext>
            </a:extLst>
          </p:cNvPr>
          <p:cNvSpPr>
            <a:spLocks noGrp="1"/>
          </p:cNvSpPr>
          <p:nvPr>
            <p:ph type="title"/>
          </p:nvPr>
        </p:nvSpPr>
        <p:spPr>
          <a:xfrm>
            <a:off x="838200" y="365125"/>
            <a:ext cx="10515600" cy="827571"/>
          </a:xfrm>
        </p:spPr>
        <p:txBody>
          <a:bodyPr/>
          <a:lstStyle/>
          <a:p>
            <a:r>
              <a:rPr lang="en-US" dirty="0" err="1"/>
              <a:t>Jenis</a:t>
            </a:r>
            <a:r>
              <a:rPr lang="en-US" dirty="0"/>
              <a:t> </a:t>
            </a:r>
            <a:r>
              <a:rPr lang="en-US" dirty="0" err="1"/>
              <a:t>Kebutuhan</a:t>
            </a:r>
            <a:r>
              <a:rPr lang="en-US" dirty="0"/>
              <a:t>..</a:t>
            </a:r>
          </a:p>
        </p:txBody>
      </p:sp>
      <p:sp>
        <p:nvSpPr>
          <p:cNvPr id="4" name="Content Placeholder 3">
            <a:extLst>
              <a:ext uri="{FF2B5EF4-FFF2-40B4-BE49-F238E27FC236}">
                <a16:creationId xmlns:a16="http://schemas.microsoft.com/office/drawing/2014/main" id="{488D7F2A-8B28-49FE-B858-F1B31E518AD9}"/>
              </a:ext>
            </a:extLst>
          </p:cNvPr>
          <p:cNvSpPr>
            <a:spLocks noGrp="1"/>
          </p:cNvSpPr>
          <p:nvPr>
            <p:ph idx="1"/>
          </p:nvPr>
        </p:nvSpPr>
        <p:spPr>
          <a:xfrm>
            <a:off x="838200" y="1192696"/>
            <a:ext cx="10515600" cy="4984267"/>
          </a:xfrm>
        </p:spPr>
        <p:txBody>
          <a:bodyPr>
            <a:normAutofit fontScale="92500" lnSpcReduction="10000"/>
          </a:bodyPr>
          <a:lstStyle/>
          <a:p>
            <a:r>
              <a:rPr lang="en-US" dirty="0"/>
              <a:t>The use of experts or key informants (persons well-positioned in a community to know about it and its problems—sometimes formed into a “blue ribbon” study group) is a particular type of needs assessment methodology or approach known as </a:t>
            </a:r>
            <a:r>
              <a:rPr lang="en-US" i="1" dirty="0"/>
              <a:t>normative need</a:t>
            </a:r>
            <a:r>
              <a:rPr lang="en-US" dirty="0"/>
              <a:t>.</a:t>
            </a:r>
            <a:endParaRPr lang="en-US" i="1" dirty="0"/>
          </a:p>
          <a:p>
            <a:r>
              <a:rPr lang="en-US" i="1" dirty="0"/>
              <a:t>Expressed need </a:t>
            </a:r>
            <a:r>
              <a:rPr lang="en-US" dirty="0"/>
              <a:t>is based on an examination of clients’ requests for service. </a:t>
            </a:r>
          </a:p>
          <a:p>
            <a:r>
              <a:rPr lang="en-US" i="1" dirty="0"/>
              <a:t>Felt need </a:t>
            </a:r>
            <a:r>
              <a:rPr lang="en-US" dirty="0"/>
              <a:t>is the category Bradshaw applied to efforts that directly ask clients what they believe or feel that they need. This is the form of needs assessment that best captures the clients’ perspective. Generally speaking, clients would be surveyed or interviewed to learn about their felt needs.</a:t>
            </a:r>
          </a:p>
          <a:p>
            <a:r>
              <a:rPr lang="en-US" i="1" dirty="0"/>
              <a:t>Comparative need </a:t>
            </a:r>
            <a:r>
              <a:rPr lang="en-US" dirty="0"/>
              <a:t>is similar to case finding… examines the characteristics of those receiving services from a program or agency and then looks for these characteristics elsewhere in the population to extend service and estimate the “true” amount of need if there were no barriers</a:t>
            </a:r>
          </a:p>
        </p:txBody>
      </p:sp>
    </p:spTree>
    <p:extLst>
      <p:ext uri="{BB962C8B-B14F-4D97-AF65-F5344CB8AC3E}">
        <p14:creationId xmlns:p14="http://schemas.microsoft.com/office/powerpoint/2010/main" val="269418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5F0B-C7D8-4DC7-855B-7EEAF6D45390}"/>
              </a:ext>
            </a:extLst>
          </p:cNvPr>
          <p:cNvSpPr>
            <a:spLocks noGrp="1"/>
          </p:cNvSpPr>
          <p:nvPr>
            <p:ph type="title"/>
          </p:nvPr>
        </p:nvSpPr>
        <p:spPr/>
        <p:txBody>
          <a:bodyPr/>
          <a:lstStyle/>
          <a:p>
            <a:r>
              <a:rPr lang="en-US" dirty="0" err="1"/>
              <a:t>Kegunaan</a:t>
            </a:r>
            <a:endParaRPr lang="en-US" dirty="0"/>
          </a:p>
        </p:txBody>
      </p:sp>
      <p:sp>
        <p:nvSpPr>
          <p:cNvPr id="3" name="Content Placeholder 2">
            <a:extLst>
              <a:ext uri="{FF2B5EF4-FFF2-40B4-BE49-F238E27FC236}">
                <a16:creationId xmlns:a16="http://schemas.microsoft.com/office/drawing/2014/main" id="{B8E3BF38-640A-4327-B32A-83E6EDA4B4EC}"/>
              </a:ext>
            </a:extLst>
          </p:cNvPr>
          <p:cNvSpPr>
            <a:spLocks noGrp="1"/>
          </p:cNvSpPr>
          <p:nvPr>
            <p:ph idx="1"/>
          </p:nvPr>
        </p:nvSpPr>
        <p:spPr>
          <a:xfrm>
            <a:off x="838200" y="1497496"/>
            <a:ext cx="10515600" cy="4679467"/>
          </a:xfrm>
        </p:spPr>
        <p:txBody>
          <a:bodyPr/>
          <a:lstStyle/>
          <a:p>
            <a:r>
              <a:rPr lang="en-US" dirty="0"/>
              <a:t>Securing Resources/Establishing the Need for New Efforts</a:t>
            </a:r>
          </a:p>
          <a:p>
            <a:r>
              <a:rPr lang="en-US" dirty="0"/>
              <a:t>Modification of Policy</a:t>
            </a:r>
          </a:p>
          <a:p>
            <a:r>
              <a:rPr lang="en-US" dirty="0"/>
              <a:t>Improving Services</a:t>
            </a:r>
          </a:p>
          <a:p>
            <a:r>
              <a:rPr lang="en-US" dirty="0"/>
              <a:t>Establish or Strengthen Partnerships</a:t>
            </a:r>
          </a:p>
        </p:txBody>
      </p:sp>
    </p:spTree>
    <p:extLst>
      <p:ext uri="{BB962C8B-B14F-4D97-AF65-F5344CB8AC3E}">
        <p14:creationId xmlns:p14="http://schemas.microsoft.com/office/powerpoint/2010/main" val="109996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C8BFC-0E80-41CA-B23B-38C0E124753C}"/>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DB85A8EA-5FF3-4B78-8518-BD1D2A7C0E58}"/>
              </a:ext>
            </a:extLst>
          </p:cNvPr>
          <p:cNvPicPr>
            <a:picLocks noChangeAspect="1"/>
          </p:cNvPicPr>
          <p:nvPr/>
        </p:nvPicPr>
        <p:blipFill rotWithShape="1">
          <a:blip r:embed="rId2"/>
          <a:srcRect l="24362" t="16821" r="25945" b="17334"/>
          <a:stretch/>
        </p:blipFill>
        <p:spPr>
          <a:xfrm>
            <a:off x="1603716" y="1420836"/>
            <a:ext cx="8342142" cy="4895558"/>
          </a:xfrm>
          <a:prstGeom prst="rect">
            <a:avLst/>
          </a:prstGeom>
        </p:spPr>
      </p:pic>
    </p:spTree>
    <p:extLst>
      <p:ext uri="{BB962C8B-B14F-4D97-AF65-F5344CB8AC3E}">
        <p14:creationId xmlns:p14="http://schemas.microsoft.com/office/powerpoint/2010/main" val="277635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A9FA-5B2B-4FA2-8389-F0620E8BC22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E33CB64-A7A8-40C4-8343-C11C87E278A8}"/>
              </a:ext>
            </a:extLst>
          </p:cNvPr>
          <p:cNvPicPr>
            <a:picLocks noChangeAspect="1"/>
          </p:cNvPicPr>
          <p:nvPr/>
        </p:nvPicPr>
        <p:blipFill rotWithShape="1">
          <a:blip r:embed="rId2"/>
          <a:srcRect l="25172" t="24653" r="25945" b="23077"/>
          <a:stretch/>
        </p:blipFill>
        <p:spPr>
          <a:xfrm>
            <a:off x="1013486" y="947334"/>
            <a:ext cx="8219702" cy="4963331"/>
          </a:xfrm>
          <a:prstGeom prst="rect">
            <a:avLst/>
          </a:prstGeom>
        </p:spPr>
      </p:pic>
    </p:spTree>
    <p:extLst>
      <p:ext uri="{BB962C8B-B14F-4D97-AF65-F5344CB8AC3E}">
        <p14:creationId xmlns:p14="http://schemas.microsoft.com/office/powerpoint/2010/main" val="410019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E8AC-37BD-47EE-8C3A-AE8E584C1C6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56A71EE-6249-41AA-8F81-E944D2A0216D}"/>
              </a:ext>
            </a:extLst>
          </p:cNvPr>
          <p:cNvPicPr>
            <a:picLocks noChangeAspect="1"/>
          </p:cNvPicPr>
          <p:nvPr/>
        </p:nvPicPr>
        <p:blipFill rotWithShape="1">
          <a:blip r:embed="rId2"/>
          <a:srcRect l="25867" t="24653" r="26097" b="36894"/>
          <a:stretch/>
        </p:blipFill>
        <p:spPr>
          <a:xfrm>
            <a:off x="1153548" y="1233909"/>
            <a:ext cx="10200251" cy="4927740"/>
          </a:xfrm>
          <a:prstGeom prst="rect">
            <a:avLst/>
          </a:prstGeom>
        </p:spPr>
      </p:pic>
    </p:spTree>
    <p:extLst>
      <p:ext uri="{BB962C8B-B14F-4D97-AF65-F5344CB8AC3E}">
        <p14:creationId xmlns:p14="http://schemas.microsoft.com/office/powerpoint/2010/main" val="185394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367</Words>
  <Application>Microsoft Office PowerPoint</Application>
  <PresentationFormat>Widescreen</PresentationFormat>
  <Paragraphs>66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Proses management program PNF</vt:lpstr>
      <vt:lpstr>PowerPoint Presentation</vt:lpstr>
      <vt:lpstr>Needs assesment</vt:lpstr>
      <vt:lpstr>PowerPoint Presentation</vt:lpstr>
      <vt:lpstr>Jenis Kebutuhan..</vt:lpstr>
      <vt:lpstr>Kegunaan</vt:lpstr>
      <vt:lpstr>PowerPoint Presentation</vt:lpstr>
      <vt:lpstr>PowerPoint Presentation</vt:lpstr>
      <vt:lpstr>PowerPoint Presentation</vt:lpstr>
      <vt:lpstr>PowerPoint Presentation</vt:lpstr>
      <vt:lpstr>Pendekatan NA</vt:lpstr>
      <vt:lpstr>PowerPoint Presentation</vt:lpstr>
      <vt:lpstr> Isi Program =  Kompetensi - Prasyarat   </vt:lpstr>
      <vt:lpstr>Siapa/kelompok sasaran strategis: yang potensial dikembang Pekerjaan/peran:</vt:lpstr>
      <vt:lpstr>Langkah community profiling</vt:lpstr>
      <vt:lpstr>PowerPoint Presentation</vt:lpstr>
      <vt:lpstr>Metode pengumpulan data</vt:lpstr>
      <vt:lpstr>PowerPoint Presentation</vt:lpstr>
      <vt:lpstr>Perumusan Strategi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Entoh Tohani</dc:creator>
  <cp:lastModifiedBy>Entoh Tohani</cp:lastModifiedBy>
  <cp:revision>19</cp:revision>
  <dcterms:created xsi:type="dcterms:W3CDTF">2020-09-15T14:24:17Z</dcterms:created>
  <dcterms:modified xsi:type="dcterms:W3CDTF">2020-09-17T07:40:53Z</dcterms:modified>
</cp:coreProperties>
</file>