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256" r:id="rId2"/>
    <p:sldId id="270" r:id="rId3"/>
    <p:sldId id="278" r:id="rId4"/>
    <p:sldId id="257" r:id="rId5"/>
    <p:sldId id="292" r:id="rId6"/>
    <p:sldId id="259" r:id="rId7"/>
    <p:sldId id="260" r:id="rId8"/>
    <p:sldId id="265" r:id="rId9"/>
    <p:sldId id="266" r:id="rId10"/>
    <p:sldId id="261" r:id="rId11"/>
    <p:sldId id="262" r:id="rId12"/>
    <p:sldId id="263" r:id="rId13"/>
    <p:sldId id="267" r:id="rId14"/>
    <p:sldId id="268" r:id="rId15"/>
    <p:sldId id="291" r:id="rId16"/>
    <p:sldId id="272" r:id="rId17"/>
    <p:sldId id="290" r:id="rId18"/>
    <p:sldId id="26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07"/>
    <p:restoredTop sz="92876"/>
  </p:normalViewPr>
  <p:slideViewPr>
    <p:cSldViewPr snapToGrid="0" snapToObjects="1" showGuides="1">
      <p:cViewPr varScale="1">
        <p:scale>
          <a:sx n="102" d="100"/>
          <a:sy n="102" d="100"/>
        </p:scale>
        <p:origin x="216" y="6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D72DB-7C7F-7D48-A32B-01D44AAA3865}" type="datetimeFigureOut">
              <a:rPr lang="en-US" smtClean="0"/>
              <a:t>3/4/20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DE2887-D315-8A48-A6D4-146A154B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50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DE541D3-90DF-4715-93A9-E1F698F7ADAB}" type="slidenum">
              <a:rPr lang="en-US"/>
              <a:pPr eaLnBrk="1" hangingPunct="1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543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3" Type="http://schemas.microsoft.com/office/2007/relationships/hdphoto" Target="../media/hdphoto1.wdp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23ED5-A4CA-5644-A3CE-BDDE7E18C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Reproduksi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/>
              <a:t> Dasar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222A78-6FE6-1F46-B075-478DE0A53F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Willy Ihsan </a:t>
            </a:r>
            <a:r>
              <a:rPr lang="en-US" dirty="0" err="1"/>
              <a:t>Rizkyanto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270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F6EC8-97E9-2A43-AC0A-F0BEDC753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ID" sz="2400" dirty="0"/>
              <a:t>Karena </a:t>
            </a:r>
            <a:r>
              <a:rPr lang="en-ID" sz="2400" dirty="0" err="1"/>
              <a:t>berhubungan</a:t>
            </a:r>
            <a:r>
              <a:rPr lang="en-ID" sz="2400" dirty="0"/>
              <a:t> </a:t>
            </a:r>
            <a:r>
              <a:rPr lang="en-ID" sz="2400" dirty="0" err="1"/>
              <a:t>langsung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bagian</a:t>
            </a:r>
            <a:r>
              <a:rPr lang="en-ID" sz="2400" dirty="0"/>
              <a:t> </a:t>
            </a:r>
            <a:r>
              <a:rPr lang="en-ID" sz="2400" dirty="0" err="1"/>
              <a:t>tubuh</a:t>
            </a:r>
            <a:r>
              <a:rPr lang="en-ID" sz="2400" dirty="0"/>
              <a:t> </a:t>
            </a:r>
            <a:r>
              <a:rPr lang="en-ID" sz="2400" dirty="0" err="1"/>
              <a:t>dalam,seperti</a:t>
            </a:r>
            <a:r>
              <a:rPr lang="en-ID" sz="2400" dirty="0"/>
              <a:t> </a:t>
            </a:r>
            <a:r>
              <a:rPr lang="en-ID" sz="2400" dirty="0" err="1"/>
              <a:t>halnya</a:t>
            </a:r>
            <a:r>
              <a:rPr lang="en-ID" sz="2400" dirty="0"/>
              <a:t> </a:t>
            </a:r>
            <a:r>
              <a:rPr lang="en-ID" sz="2400" dirty="0" err="1"/>
              <a:t>mulut,telingan</a:t>
            </a:r>
            <a:r>
              <a:rPr lang="en-ID" sz="2400" dirty="0"/>
              <a:t> ,</a:t>
            </a:r>
            <a:r>
              <a:rPr lang="en-ID" sz="2400" dirty="0" err="1"/>
              <a:t>hidung</a:t>
            </a:r>
            <a:r>
              <a:rPr lang="en-ID" sz="2400" dirty="0"/>
              <a:t> yang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dijaga</a:t>
            </a:r>
            <a:r>
              <a:rPr lang="en-ID" sz="2400" dirty="0"/>
              <a:t> agar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kemasukan</a:t>
            </a:r>
            <a:r>
              <a:rPr lang="en-ID" sz="2400" dirty="0"/>
              <a:t> </a:t>
            </a:r>
            <a:r>
              <a:rPr lang="en-ID" sz="2400" dirty="0" err="1"/>
              <a:t>sesuatu</a:t>
            </a:r>
            <a:r>
              <a:rPr lang="en-ID" sz="2400" dirty="0"/>
              <a:t> yang </a:t>
            </a:r>
            <a:r>
              <a:rPr lang="en-ID" sz="2400" dirty="0" err="1"/>
              <a:t>buruk</a:t>
            </a:r>
            <a:r>
              <a:rPr lang="en-ID" sz="2400" dirty="0"/>
              <a:t>. </a:t>
            </a:r>
          </a:p>
          <a:p>
            <a:pPr algn="just"/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menjaga</a:t>
            </a:r>
            <a:r>
              <a:rPr lang="en-ID" sz="2400" dirty="0"/>
              <a:t> organ </a:t>
            </a:r>
            <a:r>
              <a:rPr lang="en-ID" sz="2400" dirty="0" err="1"/>
              <a:t>reproduksi</a:t>
            </a:r>
            <a:r>
              <a:rPr lang="en-ID" sz="2400" dirty="0"/>
              <a:t> juga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menjaga</a:t>
            </a:r>
            <a:r>
              <a:rPr lang="en-ID" sz="2400" dirty="0"/>
              <a:t> </a:t>
            </a:r>
            <a:r>
              <a:rPr lang="en-ID" sz="2400" dirty="0" err="1"/>
              <a:t>sikap</a:t>
            </a:r>
            <a:r>
              <a:rPr lang="en-ID" sz="2400" dirty="0"/>
              <a:t> </a:t>
            </a:r>
            <a:r>
              <a:rPr lang="en-ID" sz="2400" dirty="0" err="1"/>
              <a:t>tubuh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memilih</a:t>
            </a:r>
            <a:r>
              <a:rPr lang="en-ID" sz="2400" dirty="0"/>
              <a:t> </a:t>
            </a:r>
            <a:r>
              <a:rPr lang="en-ID" sz="2400" dirty="0" err="1"/>
              <a:t>permainan,misalnya</a:t>
            </a:r>
            <a:r>
              <a:rPr lang="en-ID" sz="2400" dirty="0"/>
              <a:t> </a:t>
            </a:r>
            <a:r>
              <a:rPr lang="en-ID" sz="2400" dirty="0" err="1"/>
              <a:t>anak</a:t>
            </a:r>
            <a:r>
              <a:rPr lang="en-ID" sz="2400" dirty="0"/>
              <a:t> </a:t>
            </a:r>
            <a:r>
              <a:rPr lang="en-ID" sz="2400" dirty="0" err="1"/>
              <a:t>perempuan</a:t>
            </a:r>
            <a:r>
              <a:rPr lang="en-ID" sz="2400" dirty="0"/>
              <a:t> duduk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sopan,anak</a:t>
            </a:r>
            <a:r>
              <a:rPr lang="en-ID" sz="2400" dirty="0"/>
              <a:t> </a:t>
            </a:r>
            <a:r>
              <a:rPr lang="en-ID" sz="2400" dirty="0" err="1"/>
              <a:t>perempuan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bermain</a:t>
            </a:r>
            <a:r>
              <a:rPr lang="en-ID" sz="2400" dirty="0"/>
              <a:t> </a:t>
            </a:r>
            <a:r>
              <a:rPr lang="en-ID" sz="2400" dirty="0" err="1"/>
              <a:t>memanjat-manjat</a:t>
            </a:r>
            <a:r>
              <a:rPr lang="en-ID" sz="2400" dirty="0"/>
              <a:t>. </a:t>
            </a:r>
          </a:p>
          <a:p>
            <a:pPr algn="just"/>
            <a:r>
              <a:rPr lang="sv" sz="2400" dirty="0"/>
              <a:t>Mendidik anak untuk selalu rajin </a:t>
            </a:r>
          </a:p>
          <a:p>
            <a:pPr algn="just"/>
            <a:r>
              <a:rPr lang="en-ID" sz="2400" dirty="0"/>
              <a:t>M</a:t>
            </a:r>
            <a:r>
              <a:rPr lang="sv" sz="2400" dirty="0"/>
              <a:t>emperkenalkan, karena semua proses reproduksi akan dipelajari di SMP dan SMA </a:t>
            </a:r>
          </a:p>
          <a:p>
            <a:endParaRPr lang="en-ID" dirty="0"/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ABB1D7-370E-F74E-A36C-19E4EC3CC9DF}"/>
              </a:ext>
            </a:extLst>
          </p:cNvPr>
          <p:cNvSpPr/>
          <p:nvPr/>
        </p:nvSpPr>
        <p:spPr>
          <a:xfrm>
            <a:off x="968679" y="255508"/>
            <a:ext cx="859666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/>
              <a:t>Manfaat</a:t>
            </a:r>
            <a:r>
              <a:rPr lang="en-US" sz="3600" b="1" dirty="0"/>
              <a:t> </a:t>
            </a:r>
            <a:r>
              <a:rPr lang="en-US" sz="3600" b="1" dirty="0" err="1"/>
              <a:t>pengetahuan</a:t>
            </a:r>
            <a:r>
              <a:rPr lang="en-US" sz="3600" b="1" dirty="0"/>
              <a:t> </a:t>
            </a:r>
            <a:r>
              <a:rPr lang="en-US" sz="3600" b="1" dirty="0" err="1"/>
              <a:t>tentang</a:t>
            </a:r>
            <a:r>
              <a:rPr lang="en-US" sz="3600" b="1" dirty="0"/>
              <a:t> </a:t>
            </a:r>
            <a:r>
              <a:rPr lang="en-US" sz="3600" b="1" dirty="0" err="1"/>
              <a:t>kesehatan</a:t>
            </a:r>
            <a:r>
              <a:rPr lang="en-US" sz="3600" b="1" dirty="0"/>
              <a:t> </a:t>
            </a:r>
            <a:r>
              <a:rPr lang="en-US" sz="3600" b="1" dirty="0" err="1"/>
              <a:t>reproduksi</a:t>
            </a:r>
            <a:r>
              <a:rPr lang="en-US" sz="3600" b="1" dirty="0"/>
              <a:t> </a:t>
            </a:r>
            <a:r>
              <a:rPr lang="en-US" sz="3600" b="1" dirty="0" err="1"/>
              <a:t>Bagi</a:t>
            </a:r>
            <a:r>
              <a:rPr lang="en-US" sz="3600" b="1" dirty="0"/>
              <a:t> </a:t>
            </a:r>
            <a:r>
              <a:rPr lang="en-US" sz="3600" b="1" dirty="0" err="1"/>
              <a:t>anak</a:t>
            </a:r>
            <a:r>
              <a:rPr lang="en-US" sz="3600" b="1"/>
              <a:t> SD</a:t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39636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7D767-525E-524D-8CA0-32AEACCA2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842570"/>
            <a:ext cx="8596668" cy="1826581"/>
          </a:xfrm>
        </p:spPr>
        <p:txBody>
          <a:bodyPr>
            <a:normAutofit fontScale="90000"/>
          </a:bodyPr>
          <a:lstStyle/>
          <a:p>
            <a:r>
              <a:rPr lang="en-ID" dirty="0"/>
              <a:t>SELAIN BELAJAR ANATOMI,ANAK-ANAK PERLU MEMPELAJARI PERAN SEKS/GENDER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57BFAA-564D-5D47-A47C-8DEE76DC65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ID" sz="4000" dirty="0">
                <a:solidFill>
                  <a:srgbClr val="FF0000"/>
                </a:solidFill>
              </a:rPr>
              <a:t>BERMANFAAT UNTUK PERILAKU/MORAL </a:t>
            </a:r>
          </a:p>
          <a:p>
            <a:endParaRPr lang="en-US" dirty="0"/>
          </a:p>
        </p:txBody>
      </p:sp>
      <p:sp>
        <p:nvSpPr>
          <p:cNvPr id="4" name="Down Arrow 3">
            <a:extLst>
              <a:ext uri="{FF2B5EF4-FFF2-40B4-BE49-F238E27FC236}">
                <a16:creationId xmlns:a16="http://schemas.microsoft.com/office/drawing/2014/main" id="{6686C489-7E53-A64C-9C60-491A6DD52341}"/>
              </a:ext>
            </a:extLst>
          </p:cNvPr>
          <p:cNvSpPr/>
          <p:nvPr/>
        </p:nvSpPr>
        <p:spPr>
          <a:xfrm>
            <a:off x="4214006" y="2813395"/>
            <a:ext cx="976183" cy="12312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52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5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5CB63E-ED19-D64D-B61A-66D1CA48E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Reproduksi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Anak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5890082-FDB7-9144-9E16-1D609E74CB7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ID" sz="3200" dirty="0" err="1"/>
              <a:t>Infeksi</a:t>
            </a:r>
            <a:r>
              <a:rPr lang="en-ID" sz="3200" dirty="0"/>
              <a:t> </a:t>
            </a:r>
            <a:r>
              <a:rPr lang="en-ID" sz="3200" dirty="0" err="1"/>
              <a:t>saluran</a:t>
            </a:r>
            <a:r>
              <a:rPr lang="en-ID" sz="3200" dirty="0"/>
              <a:t> </a:t>
            </a:r>
            <a:r>
              <a:rPr lang="en-ID" sz="3200" dirty="0" err="1"/>
              <a:t>kencing</a:t>
            </a:r>
            <a:endParaRPr lang="en-ID" sz="3200" dirty="0"/>
          </a:p>
          <a:p>
            <a:r>
              <a:rPr lang="en-ID" sz="3200" dirty="0" err="1"/>
              <a:t>Keputihan</a:t>
            </a:r>
            <a:r>
              <a:rPr lang="en-ID" sz="3200" dirty="0"/>
              <a:t> </a:t>
            </a:r>
            <a:r>
              <a:rPr lang="en-ID" sz="3200" dirty="0" err="1"/>
              <a:t>pada</a:t>
            </a:r>
            <a:r>
              <a:rPr lang="en-ID" sz="3200" dirty="0"/>
              <a:t> </a:t>
            </a:r>
            <a:r>
              <a:rPr lang="en-ID" sz="3200" dirty="0" err="1"/>
              <a:t>anak</a:t>
            </a:r>
            <a:endParaRPr lang="en-ID" sz="3200" dirty="0"/>
          </a:p>
          <a:p>
            <a:r>
              <a:rPr lang="en-ID" sz="3200" dirty="0"/>
              <a:t>Parotitis/</a:t>
            </a:r>
            <a:r>
              <a:rPr lang="en-ID" sz="3200" dirty="0" err="1"/>
              <a:t>gondongan</a:t>
            </a:r>
            <a:endParaRPr lang="en-ID" sz="3200" dirty="0"/>
          </a:p>
          <a:p>
            <a:r>
              <a:rPr lang="en-ID" sz="3200" dirty="0" err="1"/>
              <a:t>Pembengkakan</a:t>
            </a:r>
            <a:r>
              <a:rPr lang="en-ID" sz="3200" dirty="0"/>
              <a:t>/</a:t>
            </a:r>
            <a:r>
              <a:rPr lang="en-ID" sz="3200" dirty="0" err="1"/>
              <a:t>infeksi</a:t>
            </a:r>
            <a:r>
              <a:rPr lang="en-ID" sz="3200" dirty="0"/>
              <a:t> </a:t>
            </a:r>
            <a:r>
              <a:rPr lang="en-ID" sz="3200" dirty="0" err="1"/>
              <a:t>payudara</a:t>
            </a:r>
            <a:r>
              <a:rPr lang="en-ID" sz="3200" dirty="0"/>
              <a:t> </a:t>
            </a: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563F8F1-9E16-4940-AB8F-6474DD2867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45658" y="1930400"/>
            <a:ext cx="4184034" cy="3880773"/>
          </a:xfrm>
        </p:spPr>
        <p:txBody>
          <a:bodyPr>
            <a:normAutofit fontScale="92500"/>
          </a:bodyPr>
          <a:lstStyle/>
          <a:p>
            <a:r>
              <a:rPr lang="en-ID" sz="2600" dirty="0"/>
              <a:t>TBC,</a:t>
            </a:r>
          </a:p>
          <a:p>
            <a:r>
              <a:rPr lang="en-ID" sz="2600" dirty="0" err="1"/>
              <a:t>Cacingan</a:t>
            </a:r>
            <a:r>
              <a:rPr lang="en-ID" sz="2600" dirty="0"/>
              <a:t>,</a:t>
            </a:r>
          </a:p>
          <a:p>
            <a:r>
              <a:rPr lang="en-ID" sz="2600" dirty="0" err="1"/>
              <a:t>Kurang</a:t>
            </a:r>
            <a:r>
              <a:rPr lang="en-ID" sz="2600" dirty="0"/>
              <a:t> </a:t>
            </a:r>
            <a:r>
              <a:rPr lang="en-ID" sz="2600" dirty="0" err="1"/>
              <a:t>gizi</a:t>
            </a:r>
            <a:r>
              <a:rPr lang="en-ID" sz="2600" dirty="0"/>
              <a:t>,</a:t>
            </a:r>
          </a:p>
          <a:p>
            <a:r>
              <a:rPr lang="en-ID" sz="2600" dirty="0" err="1"/>
              <a:t>Anemia</a:t>
            </a:r>
            <a:endParaRPr lang="en-ID" sz="2600" dirty="0"/>
          </a:p>
          <a:p>
            <a:r>
              <a:rPr lang="en-ID" sz="2600" dirty="0"/>
              <a:t>TORCH</a:t>
            </a:r>
          </a:p>
          <a:p>
            <a:r>
              <a:rPr lang="en-ID" sz="2600" dirty="0" err="1"/>
              <a:t>Usus</a:t>
            </a:r>
            <a:r>
              <a:rPr lang="en-ID" sz="2600" dirty="0"/>
              <a:t> </a:t>
            </a:r>
            <a:r>
              <a:rPr lang="en-ID" sz="2600" dirty="0" err="1"/>
              <a:t>buntu</a:t>
            </a:r>
            <a:endParaRPr lang="en-ID" sz="2600" dirty="0"/>
          </a:p>
          <a:p>
            <a:r>
              <a:rPr lang="en-ID" sz="2600" dirty="0" err="1"/>
              <a:t>Sulit</a:t>
            </a:r>
            <a:r>
              <a:rPr lang="en-ID" sz="2600" dirty="0"/>
              <a:t> </a:t>
            </a:r>
            <a:r>
              <a:rPr lang="en-ID" sz="2600" dirty="0" err="1"/>
              <a:t>buang</a:t>
            </a:r>
            <a:r>
              <a:rPr lang="en-ID" sz="2600" dirty="0"/>
              <a:t> air </a:t>
            </a:r>
            <a:r>
              <a:rPr lang="en-ID" sz="2600" dirty="0" err="1"/>
              <a:t>besar</a:t>
            </a:r>
            <a:r>
              <a:rPr lang="en-ID" sz="2600" dirty="0"/>
              <a:t> </a:t>
            </a:r>
          </a:p>
          <a:p>
            <a:endParaRPr lang="en-US" dirty="0"/>
          </a:p>
        </p:txBody>
      </p:sp>
      <p:sp>
        <p:nvSpPr>
          <p:cNvPr id="6" name="Down Arrow 5">
            <a:extLst>
              <a:ext uri="{FF2B5EF4-FFF2-40B4-BE49-F238E27FC236}">
                <a16:creationId xmlns:a16="http://schemas.microsoft.com/office/drawing/2014/main" id="{1AAAA774-7055-2544-8CBD-23776A66576D}"/>
              </a:ext>
            </a:extLst>
          </p:cNvPr>
          <p:cNvSpPr/>
          <p:nvPr/>
        </p:nvSpPr>
        <p:spPr>
          <a:xfrm rot="16200000">
            <a:off x="5329130" y="2860716"/>
            <a:ext cx="976183" cy="12312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12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1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2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3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3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3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4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8" descr="Picture1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76400" y="152400"/>
            <a:ext cx="2052638" cy="2133600"/>
          </a:xfrm>
        </p:spPr>
      </p:pic>
      <p:sp>
        <p:nvSpPr>
          <p:cNvPr id="9219" name="Text Box 11"/>
          <p:cNvSpPr txBox="1">
            <a:spLocks noChangeArrowheads="1"/>
          </p:cNvSpPr>
          <p:nvPr/>
        </p:nvSpPr>
        <p:spPr bwMode="auto">
          <a:xfrm>
            <a:off x="4381501" y="152400"/>
            <a:ext cx="36369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600" b="1" dirty="0" err="1">
                <a:solidFill>
                  <a:srgbClr val="8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Himbauan</a:t>
            </a:r>
            <a:r>
              <a:rPr lang="en-US" sz="3600" b="1" dirty="0">
                <a:solidFill>
                  <a:srgbClr val="8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DEPKES</a:t>
            </a:r>
          </a:p>
        </p:txBody>
      </p:sp>
      <p:sp>
        <p:nvSpPr>
          <p:cNvPr id="9220" name="AutoShape 12"/>
          <p:cNvSpPr>
            <a:spLocks noChangeArrowheads="1"/>
          </p:cNvSpPr>
          <p:nvPr/>
        </p:nvSpPr>
        <p:spPr bwMode="auto">
          <a:xfrm>
            <a:off x="5929314" y="1371601"/>
            <a:ext cx="485775" cy="976313"/>
          </a:xfrm>
          <a:prstGeom prst="downArrow">
            <a:avLst>
              <a:gd name="adj1" fmla="val 50000"/>
              <a:gd name="adj2" fmla="val 50245"/>
            </a:avLst>
          </a:prstGeom>
          <a:solidFill>
            <a:srgbClr val="0000FF"/>
          </a:solidFill>
          <a:ln w="12700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>
              <a:solidFill>
                <a:srgbClr val="FF0000"/>
              </a:solidFill>
            </a:endParaRPr>
          </a:p>
        </p:txBody>
      </p:sp>
      <p:sp>
        <p:nvSpPr>
          <p:cNvPr id="9221" name="Text Box 13"/>
          <p:cNvSpPr txBox="1">
            <a:spLocks noChangeArrowheads="1"/>
          </p:cNvSpPr>
          <p:nvPr/>
        </p:nvSpPr>
        <p:spPr bwMode="auto">
          <a:xfrm>
            <a:off x="2133600" y="2625725"/>
            <a:ext cx="8229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Sistem Reproduksi hendaknya diperkenalkan </a:t>
            </a:r>
          </a:p>
          <a:p>
            <a:pPr algn="ctr" eaLnBrk="1" hangingPunct="1"/>
            <a:r>
              <a:rPr lang="en-US" sz="240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sejak kelas 4 SD</a:t>
            </a:r>
          </a:p>
          <a:p>
            <a:pPr algn="ctr" eaLnBrk="1" hangingPunct="1"/>
            <a:r>
              <a:rPr lang="en-US" sz="2400">
                <a:solidFill>
                  <a:srgbClr val="FF0000"/>
                </a:solidFill>
                <a:latin typeface="Book Antiqua" panose="02040602050305030304" pitchFamily="18" charset="0"/>
              </a:rPr>
              <a:t> </a:t>
            </a:r>
          </a:p>
        </p:txBody>
      </p:sp>
      <p:sp>
        <p:nvSpPr>
          <p:cNvPr id="343055" name="Text Box 15"/>
          <p:cNvSpPr txBox="1">
            <a:spLocks noChangeArrowheads="1"/>
          </p:cNvSpPr>
          <p:nvPr/>
        </p:nvSpPr>
        <p:spPr bwMode="auto">
          <a:xfrm>
            <a:off x="2895600" y="3711576"/>
            <a:ext cx="6858000" cy="20796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Sistem Reproduksi ini Harus di Jaga &amp; di Gunakan dengan Penuh Tanggung Jawab &amp; JANGAN di SalahGunakan!!</a:t>
            </a:r>
            <a:r>
              <a:rPr lang="en-US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 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8C0E474-1410-4BD3-8149-178969E1C052}" type="slidenum">
              <a:rPr lang="id-ID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13</a:t>
            </a:fld>
            <a:endParaRPr lang="id-ID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21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EC17D-CC37-A146-8D7E-99B19AB51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Reproduksi</a:t>
            </a:r>
            <a:r>
              <a:rPr lang="en-US" dirty="0"/>
              <a:t> </a:t>
            </a:r>
            <a:r>
              <a:rPr lang="en-US" dirty="0" err="1"/>
              <a:t>Pra-Remaja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7529C-0FA3-E94E-8F67-D84411BD1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022720" cy="3880773"/>
          </a:xfrm>
        </p:spPr>
        <p:txBody>
          <a:bodyPr/>
          <a:lstStyle/>
          <a:p>
            <a:pPr algn="just"/>
            <a:r>
              <a:rPr lang="en-US" dirty="0"/>
              <a:t>WHO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 </a:t>
            </a:r>
            <a:r>
              <a:rPr lang="en-US" dirty="0" err="1"/>
              <a:t>reproduksi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remaja</a:t>
            </a:r>
            <a:r>
              <a:rPr lang="en-US" dirty="0"/>
              <a:t> </a:t>
            </a:r>
            <a:r>
              <a:rPr lang="en-US" dirty="0" err="1"/>
              <a:t>muda</a:t>
            </a:r>
            <a:r>
              <a:rPr lang="en-US" dirty="0"/>
              <a:t> (</a:t>
            </a:r>
            <a:r>
              <a:rPr lang="en-US" i="1" dirty="0"/>
              <a:t>younger adolescents</a:t>
            </a:r>
            <a:r>
              <a:rPr lang="en-US" dirty="0"/>
              <a:t>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10 </a:t>
            </a:r>
            <a:r>
              <a:rPr lang="en-US" dirty="0" err="1"/>
              <a:t>hingga</a:t>
            </a:r>
            <a:r>
              <a:rPr lang="en-US" dirty="0"/>
              <a:t> 14 </a:t>
            </a:r>
            <a:r>
              <a:rPr lang="en-US" dirty="0" err="1"/>
              <a:t>tahun</a:t>
            </a:r>
            <a:r>
              <a:rPr lang="en-US" dirty="0"/>
              <a:t>.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masa </a:t>
            </a:r>
            <a:r>
              <a:rPr lang="en-US" dirty="0" err="1"/>
              <a:t>emas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terbentuknya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reproduksi</a:t>
            </a:r>
            <a:r>
              <a:rPr lang="en-US" dirty="0"/>
              <a:t>, </a:t>
            </a:r>
          </a:p>
          <a:p>
            <a:pPr algn="just"/>
            <a:r>
              <a:rPr lang="en-US" dirty="0" err="1"/>
              <a:t>Remaja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seksual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nikah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disengaja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. Oleh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masa yang paling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reproduksi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. </a:t>
            </a:r>
          </a:p>
          <a:p>
            <a:pPr lvl="0" algn="just"/>
            <a:r>
              <a:rPr lang="en-US" dirty="0" err="1"/>
              <a:t>Rendahnya</a:t>
            </a:r>
            <a:r>
              <a:rPr lang="en-US" dirty="0"/>
              <a:t> </a:t>
            </a:r>
            <a:r>
              <a:rPr lang="en-US" dirty="0" err="1"/>
              <a:t>pengetahuankesehatan</a:t>
            </a:r>
            <a:r>
              <a:rPr lang="en-US" dirty="0"/>
              <a:t> </a:t>
            </a:r>
            <a:r>
              <a:rPr lang="en-US" dirty="0" err="1"/>
              <a:t>reproduksi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pra-remaja</a:t>
            </a:r>
            <a:r>
              <a:rPr lang="en-US" dirty="0"/>
              <a:t> (10-12 </a:t>
            </a:r>
            <a:r>
              <a:rPr lang="en-US" dirty="0" err="1"/>
              <a:t>tahun</a:t>
            </a:r>
            <a:r>
              <a:rPr lang="en-US" dirty="0"/>
              <a:t>) </a:t>
            </a:r>
          </a:p>
          <a:p>
            <a:pPr lvl="0" algn="just"/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/>
              <a:t>penyuluhan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penyuluhan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reproduksi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pra-remaja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893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C246E-B1F4-CF4D-BEDE-4FD052A47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1505"/>
            <a:ext cx="8596668" cy="1320800"/>
          </a:xfrm>
        </p:spPr>
        <p:txBody>
          <a:bodyPr/>
          <a:lstStyle/>
          <a:p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en-US" dirty="0" err="1"/>
              <a:t>Anatomi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61397-328C-054E-B110-E65AAD0EC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10384677" cy="4281761"/>
          </a:xfrm>
        </p:spPr>
        <p:txBody>
          <a:bodyPr>
            <a:normAutofit/>
          </a:bodyPr>
          <a:lstStyle/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US" dirty="0"/>
          </a:p>
        </p:txBody>
      </p:sp>
      <p:pic>
        <p:nvPicPr>
          <p:cNvPr id="4" name="Content Placeholder 5" descr="maleRepSystem.jpg">
            <a:extLst>
              <a:ext uri="{FF2B5EF4-FFF2-40B4-BE49-F238E27FC236}">
                <a16:creationId xmlns:a16="http://schemas.microsoft.com/office/drawing/2014/main" id="{308D5E74-F4DE-0F42-91C3-A0758B5317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5754" y="1136185"/>
            <a:ext cx="2963690" cy="3578795"/>
          </a:xfrm>
          <a:prstGeom prst="rect">
            <a:avLst/>
          </a:prstGeom>
        </p:spPr>
      </p:pic>
      <p:pic>
        <p:nvPicPr>
          <p:cNvPr id="5" name="Content Placeholder 4" descr="female_cross_section.jpg">
            <a:extLst>
              <a:ext uri="{FF2B5EF4-FFF2-40B4-BE49-F238E27FC236}">
                <a16:creationId xmlns:a16="http://schemas.microsoft.com/office/drawing/2014/main" id="{B56D425E-3657-B74E-8DFB-F5E2F1078C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19244" y="1798266"/>
            <a:ext cx="3458031" cy="42817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F058A75-E6A8-6749-ADA4-EEBF17612E96}"/>
              </a:ext>
            </a:extLst>
          </p:cNvPr>
          <p:cNvSpPr txBox="1"/>
          <p:nvPr/>
        </p:nvSpPr>
        <p:spPr>
          <a:xfrm>
            <a:off x="9361355" y="3161026"/>
            <a:ext cx="300915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   </a:t>
            </a:r>
            <a:r>
              <a:rPr lang="en-US" sz="2400" dirty="0"/>
              <a:t>a. Vagina</a:t>
            </a:r>
          </a:p>
          <a:p>
            <a:r>
              <a:rPr lang="en-US" sz="2400" dirty="0"/>
              <a:t>     b. </a:t>
            </a:r>
            <a:r>
              <a:rPr lang="en-US" sz="2400" dirty="0" err="1"/>
              <a:t>rahim</a:t>
            </a:r>
            <a:endParaRPr lang="en-US" sz="2400" dirty="0"/>
          </a:p>
          <a:p>
            <a:r>
              <a:rPr lang="en-US" sz="2400" dirty="0"/>
              <a:t>     c. Tuba </a:t>
            </a:r>
            <a:r>
              <a:rPr lang="en-US" sz="2400" dirty="0" err="1"/>
              <a:t>Falopii</a:t>
            </a:r>
            <a:endParaRPr lang="en-US" sz="2400" dirty="0"/>
          </a:p>
          <a:p>
            <a:r>
              <a:rPr lang="en-US" sz="2400" dirty="0"/>
              <a:t>         (</a:t>
            </a:r>
            <a:r>
              <a:rPr lang="en-US" sz="2400" dirty="0" err="1"/>
              <a:t>saluran</a:t>
            </a:r>
            <a:r>
              <a:rPr lang="en-US" sz="2400" dirty="0"/>
              <a:t> </a:t>
            </a:r>
            <a:r>
              <a:rPr lang="en-US" sz="2400" dirty="0" err="1"/>
              <a:t>telur</a:t>
            </a:r>
            <a:r>
              <a:rPr lang="en-US" sz="2400" dirty="0"/>
              <a:t>)</a:t>
            </a:r>
          </a:p>
          <a:p>
            <a:r>
              <a:rPr lang="en-US" sz="2400" dirty="0"/>
              <a:t>     d. Ovarium </a:t>
            </a:r>
          </a:p>
          <a:p>
            <a:r>
              <a:rPr lang="en-US" sz="2400" dirty="0"/>
              <a:t>         (</a:t>
            </a:r>
            <a:r>
              <a:rPr lang="en-US" sz="2400" dirty="0" err="1"/>
              <a:t>indung</a:t>
            </a:r>
            <a:r>
              <a:rPr lang="en-US" sz="2400" dirty="0"/>
              <a:t> </a:t>
            </a:r>
            <a:r>
              <a:rPr lang="en-US" sz="2400" dirty="0" err="1"/>
              <a:t>telur</a:t>
            </a:r>
            <a:r>
              <a:rPr lang="en-US" sz="2400" dirty="0"/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20CC65-4DFC-D646-ACD1-2C89505885ED}"/>
              </a:ext>
            </a:extLst>
          </p:cNvPr>
          <p:cNvSpPr txBox="1"/>
          <p:nvPr/>
        </p:nvSpPr>
        <p:spPr>
          <a:xfrm>
            <a:off x="3624977" y="1252648"/>
            <a:ext cx="267893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  </a:t>
            </a:r>
            <a:r>
              <a:rPr lang="en-US" sz="2800" dirty="0"/>
              <a:t>a. Penis </a:t>
            </a:r>
          </a:p>
          <a:p>
            <a:r>
              <a:rPr lang="en-US" sz="2800" dirty="0"/>
              <a:t>    b  Testis</a:t>
            </a:r>
          </a:p>
          <a:p>
            <a:r>
              <a:rPr lang="en-US" sz="2800" dirty="0"/>
              <a:t>    c. </a:t>
            </a:r>
            <a:r>
              <a:rPr lang="en-US" sz="2800" dirty="0" err="1"/>
              <a:t>Epididimis</a:t>
            </a: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DD19E7-0EFB-9D49-AC42-D3D8337CD701}"/>
              </a:ext>
            </a:extLst>
          </p:cNvPr>
          <p:cNvSpPr txBox="1"/>
          <p:nvPr/>
        </p:nvSpPr>
        <p:spPr>
          <a:xfrm>
            <a:off x="2295767" y="4385117"/>
            <a:ext cx="21437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Testosteron</a:t>
            </a:r>
            <a:r>
              <a:rPr lang="en-US" sz="2800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FB8661-6416-914D-80E8-B1C08A92FE3D}"/>
              </a:ext>
            </a:extLst>
          </p:cNvPr>
          <p:cNvSpPr txBox="1"/>
          <p:nvPr/>
        </p:nvSpPr>
        <p:spPr>
          <a:xfrm>
            <a:off x="7001525" y="6219898"/>
            <a:ext cx="18934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Estrogen </a:t>
            </a:r>
          </a:p>
        </p:txBody>
      </p:sp>
    </p:spTree>
    <p:extLst>
      <p:ext uri="{BB962C8B-B14F-4D97-AF65-F5344CB8AC3E}">
        <p14:creationId xmlns:p14="http://schemas.microsoft.com/office/powerpoint/2010/main" val="401892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Remaja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9248"/>
            <a:ext cx="8596668" cy="3880773"/>
          </a:xfrm>
        </p:spPr>
        <p:txBody>
          <a:bodyPr>
            <a:normAutofit lnSpcReduction="10000"/>
          </a:bodyPr>
          <a:lstStyle/>
          <a:p>
            <a:pPr>
              <a:buFont typeface="+mj-lt"/>
              <a:buAutoNum type="arabicPeriod"/>
            </a:pP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seksual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seksualitas</a:t>
            </a:r>
            <a:r>
              <a:rPr lang="en-US" sz="2400" dirty="0"/>
              <a:t> (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pubertas</a:t>
            </a:r>
            <a:r>
              <a:rPr lang="en-US" sz="2400" dirty="0"/>
              <a:t>) </a:t>
            </a:r>
          </a:p>
          <a:p>
            <a:pPr>
              <a:buFont typeface="+mj-lt"/>
              <a:buAutoNum type="arabicPeriod"/>
            </a:pP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Alat</a:t>
            </a:r>
            <a:r>
              <a:rPr lang="en-US" sz="2400" dirty="0"/>
              <a:t>-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Reproduksi</a:t>
            </a:r>
            <a:r>
              <a:rPr lang="en-US" sz="2400" dirty="0"/>
              <a:t> </a:t>
            </a:r>
          </a:p>
          <a:p>
            <a:pPr>
              <a:buFont typeface="+mj-lt"/>
              <a:buAutoNum type="arabicPeriod"/>
            </a:pPr>
            <a:r>
              <a:rPr lang="en-US" sz="2400" dirty="0" err="1"/>
              <a:t>Masturbasi</a:t>
            </a:r>
            <a:r>
              <a:rPr lang="en-US" sz="2400" dirty="0"/>
              <a:t> </a:t>
            </a:r>
          </a:p>
          <a:p>
            <a:pPr>
              <a:buFont typeface="+mj-lt"/>
              <a:buAutoNum type="arabicPeriod"/>
            </a:pP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Seksual</a:t>
            </a:r>
            <a:r>
              <a:rPr lang="en-US" sz="2400" dirty="0"/>
              <a:t> </a:t>
            </a:r>
            <a:r>
              <a:rPr lang="en-US" sz="2400" dirty="0" err="1"/>
              <a:t>Sebelum</a:t>
            </a:r>
            <a:r>
              <a:rPr lang="en-US" sz="2400" dirty="0"/>
              <a:t> Nikah </a:t>
            </a:r>
          </a:p>
          <a:p>
            <a:pPr>
              <a:buFont typeface="+mj-lt"/>
              <a:buAutoNum type="arabicPeriod"/>
            </a:pP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menular</a:t>
            </a:r>
            <a:r>
              <a:rPr lang="en-US" sz="2400" dirty="0"/>
              <a:t> </a:t>
            </a:r>
            <a:r>
              <a:rPr lang="en-US" sz="2400" dirty="0" err="1"/>
              <a:t>seksual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HIV/AIDS </a:t>
            </a:r>
          </a:p>
          <a:p>
            <a:pPr>
              <a:buFont typeface="+mj-lt"/>
              <a:buAutoNum type="arabicPeriod"/>
            </a:pPr>
            <a:r>
              <a:rPr lang="en-US" sz="2400" dirty="0" err="1"/>
              <a:t>Kehamilan</a:t>
            </a:r>
            <a:r>
              <a:rPr lang="en-US" sz="2400" dirty="0"/>
              <a:t> yang </a:t>
            </a:r>
            <a:r>
              <a:rPr lang="en-US" sz="2400" dirty="0" err="1"/>
              <a:t>belum</a:t>
            </a:r>
            <a:r>
              <a:rPr lang="en-US" sz="2400" dirty="0"/>
              <a:t> </a:t>
            </a:r>
            <a:r>
              <a:rPr lang="en-US" sz="2400" dirty="0" err="1"/>
              <a:t>diharapkan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kehamilan</a:t>
            </a:r>
            <a:r>
              <a:rPr lang="en-US" sz="2400" dirty="0"/>
              <a:t> </a:t>
            </a:r>
            <a:r>
              <a:rPr lang="en-US" sz="2400" dirty="0" err="1"/>
              <a:t>berisiko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(</a:t>
            </a:r>
            <a:r>
              <a:rPr lang="en-US" sz="2400" dirty="0" err="1"/>
              <a:t>kehamilan</a:t>
            </a:r>
            <a:r>
              <a:rPr lang="en-US" sz="2400" dirty="0"/>
              <a:t> </a:t>
            </a:r>
          </a:p>
          <a:p>
            <a:pPr>
              <a:buFont typeface="+mj-lt"/>
              <a:buAutoNum type="arabicPeriod"/>
            </a:pPr>
            <a:r>
              <a:rPr lang="en-US" sz="2400" dirty="0" err="1"/>
              <a:t>Aborsi</a:t>
            </a:r>
            <a:r>
              <a:rPr lang="en-US" sz="24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02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en-US" sz="3200" b="1" dirty="0" err="1"/>
              <a:t>Manfaat</a:t>
            </a:r>
            <a:r>
              <a:rPr lang="en-US" sz="3200" b="1" dirty="0"/>
              <a:t> </a:t>
            </a:r>
            <a:r>
              <a:rPr lang="en-US" sz="3200" b="1" dirty="0" err="1"/>
              <a:t>pengetahuan</a:t>
            </a:r>
            <a:r>
              <a:rPr lang="en-US" sz="3200" b="1" dirty="0"/>
              <a:t> </a:t>
            </a:r>
            <a:r>
              <a:rPr lang="en-US" sz="3200" b="1" dirty="0" err="1"/>
              <a:t>tentang</a:t>
            </a:r>
            <a:r>
              <a:rPr lang="en-US" sz="3200" b="1" dirty="0"/>
              <a:t> </a:t>
            </a:r>
            <a:r>
              <a:rPr lang="en-US" sz="3200" b="1" dirty="0" err="1"/>
              <a:t>kesehatan</a:t>
            </a:r>
            <a:r>
              <a:rPr lang="en-US" sz="3200" b="1" dirty="0"/>
              <a:t> </a:t>
            </a:r>
            <a:r>
              <a:rPr lang="en-US" sz="3200" b="1" dirty="0" err="1"/>
              <a:t>reproduksi</a:t>
            </a:r>
            <a:r>
              <a:rPr lang="en-US" sz="3200" b="1" dirty="0"/>
              <a:t> </a:t>
            </a:r>
            <a:r>
              <a:rPr lang="en-US" sz="3200" b="1" dirty="0" err="1"/>
              <a:t>Penting</a:t>
            </a:r>
            <a:r>
              <a:rPr lang="en-US" sz="3200" b="1" dirty="0"/>
              <a:t> </a:t>
            </a:r>
            <a:r>
              <a:rPr lang="en-US" sz="3200" b="1" dirty="0" err="1"/>
              <a:t>bagi</a:t>
            </a:r>
            <a:r>
              <a:rPr lang="en-US" sz="3200" b="1" dirty="0"/>
              <a:t> </a:t>
            </a:r>
            <a:r>
              <a:rPr lang="en-US" sz="3200" b="1" dirty="0" err="1"/>
              <a:t>usia</a:t>
            </a:r>
            <a:r>
              <a:rPr lang="en-US" sz="3200" b="1" dirty="0"/>
              <a:t>  </a:t>
            </a:r>
            <a:r>
              <a:rPr lang="en-US" sz="3200" b="1" dirty="0" err="1"/>
              <a:t>pra-Remaja</a:t>
            </a:r>
            <a:r>
              <a:rPr lang="en-US" sz="3200" b="1" dirty="0"/>
              <a:t> 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Remaja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memang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menginginkan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yang </a:t>
            </a:r>
            <a:r>
              <a:rPr lang="en-US" dirty="0" err="1"/>
              <a:t>sehat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remaja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negatifnya</a:t>
            </a:r>
            <a:r>
              <a:rPr lang="en-US" dirty="0"/>
              <a:t>. </a:t>
            </a:r>
          </a:p>
          <a:p>
            <a:r>
              <a:rPr lang="en-US" dirty="0" err="1"/>
              <a:t>Remaja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situasi-situasi</a:t>
            </a:r>
            <a:r>
              <a:rPr lang="en-US" dirty="0"/>
              <a:t> yang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remaja</a:t>
            </a:r>
            <a:r>
              <a:rPr lang="en-US" dirty="0"/>
              <a:t> </a:t>
            </a:r>
            <a:r>
              <a:rPr lang="en-US" dirty="0" err="1"/>
              <a:t>terpaksa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dipaksa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seksual</a:t>
            </a:r>
            <a:r>
              <a:rPr lang="en-US" dirty="0"/>
              <a:t>. </a:t>
            </a:r>
          </a:p>
          <a:p>
            <a:r>
              <a:rPr lang="en-US" dirty="0" err="1"/>
              <a:t>Remaja</a:t>
            </a:r>
            <a:r>
              <a:rPr lang="en-US" dirty="0"/>
              <a:t> yang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reproduksi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dipaksa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pasangannya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seksual</a:t>
            </a:r>
            <a:r>
              <a:rPr lang="en-US" dirty="0"/>
              <a:t>. </a:t>
            </a:r>
          </a:p>
          <a:p>
            <a:r>
              <a:rPr lang="en-US" dirty="0" err="1"/>
              <a:t>Remaja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reproduksi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berhati-hati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melangkah</a:t>
            </a:r>
            <a:r>
              <a:rPr lang="en-US" dirty="0"/>
              <a:t>. </a:t>
            </a:r>
          </a:p>
          <a:p>
            <a:r>
              <a:rPr lang="en-US" dirty="0" err="1"/>
              <a:t>Remaja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patut</a:t>
            </a:r>
            <a:r>
              <a:rPr lang="en-US" dirty="0"/>
              <a:t> </a:t>
            </a:r>
            <a:r>
              <a:rPr lang="en-US" dirty="0" err="1"/>
              <a:t>tidaknya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seksual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pasangannya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menikah</a:t>
            </a:r>
            <a:r>
              <a:rPr lang="en-US" dirty="0"/>
              <a:t>. </a:t>
            </a:r>
            <a:r>
              <a:rPr lang="en-US" dirty="0" err="1"/>
              <a:t>Penilaian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remaja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sadar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keterpaksaan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579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0DA90E6-07C9-6E4E-8FF1-4B6870BBE434}"/>
              </a:ext>
            </a:extLst>
          </p:cNvPr>
          <p:cNvSpPr/>
          <p:nvPr/>
        </p:nvSpPr>
        <p:spPr>
          <a:xfrm>
            <a:off x="1729945" y="3233005"/>
            <a:ext cx="83655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3600" b="1" dirty="0">
                <a:latin typeface="Ayuthaya" pitchFamily="2" charset="-34"/>
                <a:ea typeface="Ayuthaya" pitchFamily="2" charset="-34"/>
                <a:cs typeface="Ayuthaya" pitchFamily="2" charset="-34"/>
              </a:rPr>
              <a:t>KUNCI SUKSES KESEHATAN REMAJA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6D3A00A-B37F-AB47-A86E-039E4C1D1F52}"/>
              </a:ext>
            </a:extLst>
          </p:cNvPr>
          <p:cNvSpPr/>
          <p:nvPr/>
        </p:nvSpPr>
        <p:spPr>
          <a:xfrm>
            <a:off x="1112108" y="5463919"/>
            <a:ext cx="102190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3200" b="1" dirty="0">
                <a:latin typeface="Ayuthaya" pitchFamily="2" charset="-34"/>
                <a:ea typeface="Ayuthaya" pitchFamily="2" charset="-34"/>
                <a:cs typeface="Ayuthaya" pitchFamily="2" charset="-34"/>
              </a:rPr>
              <a:t>KUNCI SUKSES KESEHATAN GENERASI MENDATANG </a:t>
            </a:r>
            <a:endParaRPr lang="en-ID" sz="3200" b="1" dirty="0">
              <a:effectLst/>
              <a:latin typeface="Ayuthaya" pitchFamily="2" charset="-34"/>
              <a:ea typeface="Ayuthaya" pitchFamily="2" charset="-34"/>
              <a:cs typeface="Ayuthaya" pitchFamily="2" charset="-3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BD371D-14DD-BF41-B5B5-2628EFDA3CF0}"/>
              </a:ext>
            </a:extLst>
          </p:cNvPr>
          <p:cNvSpPr/>
          <p:nvPr/>
        </p:nvSpPr>
        <p:spPr>
          <a:xfrm>
            <a:off x="2323071" y="771259"/>
            <a:ext cx="68332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3200" b="1" dirty="0">
                <a:latin typeface="Ayuthaya" pitchFamily="2" charset="-34"/>
                <a:ea typeface="Ayuthaya" pitchFamily="2" charset="-34"/>
                <a:cs typeface="Ayuthaya" pitchFamily="2" charset="-34"/>
              </a:rPr>
              <a:t>KESEHATAN MASA KANAK-KANAK </a:t>
            </a:r>
          </a:p>
        </p:txBody>
      </p:sp>
      <p:sp>
        <p:nvSpPr>
          <p:cNvPr id="2" name="Down Arrow 1">
            <a:extLst>
              <a:ext uri="{FF2B5EF4-FFF2-40B4-BE49-F238E27FC236}">
                <a16:creationId xmlns:a16="http://schemas.microsoft.com/office/drawing/2014/main" id="{2D749EFF-D82C-BD45-B78D-6B3F9D5A15DA}"/>
              </a:ext>
            </a:extLst>
          </p:cNvPr>
          <p:cNvSpPr/>
          <p:nvPr/>
        </p:nvSpPr>
        <p:spPr>
          <a:xfrm>
            <a:off x="5150709" y="1593603"/>
            <a:ext cx="976183" cy="12312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>
            <a:extLst>
              <a:ext uri="{FF2B5EF4-FFF2-40B4-BE49-F238E27FC236}">
                <a16:creationId xmlns:a16="http://schemas.microsoft.com/office/drawing/2014/main" id="{D6166AC0-A186-A54E-9064-09F97338AF12}"/>
              </a:ext>
            </a:extLst>
          </p:cNvPr>
          <p:cNvSpPr/>
          <p:nvPr/>
        </p:nvSpPr>
        <p:spPr>
          <a:xfrm>
            <a:off x="5150709" y="4086179"/>
            <a:ext cx="976183" cy="12312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9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2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Reproduksi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 err="1"/>
              <a:t>Reproduksi</a:t>
            </a:r>
            <a:r>
              <a:rPr lang="en-US" sz="3200" dirty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sederhana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diartikan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kemampun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“</a:t>
            </a:r>
            <a:r>
              <a:rPr lang="en-US" sz="3200" dirty="0" err="1"/>
              <a:t>membuat</a:t>
            </a:r>
            <a:r>
              <a:rPr lang="en-US" sz="3200" dirty="0"/>
              <a:t> </a:t>
            </a:r>
            <a:r>
              <a:rPr lang="en-US" sz="3200" dirty="0" err="1"/>
              <a:t>kembali</a:t>
            </a:r>
            <a:r>
              <a:rPr lang="en-US" sz="3200" dirty="0"/>
              <a:t>”.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kaitannya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kesehatan</a:t>
            </a:r>
            <a:r>
              <a:rPr lang="en-US" sz="3200" dirty="0"/>
              <a:t>, </a:t>
            </a:r>
            <a:r>
              <a:rPr lang="en-US" sz="3200" dirty="0" err="1"/>
              <a:t>reproduksi</a:t>
            </a:r>
            <a:r>
              <a:rPr lang="en-US" sz="3200" dirty="0"/>
              <a:t> </a:t>
            </a:r>
            <a:r>
              <a:rPr lang="en-US" sz="3200" dirty="0" err="1"/>
              <a:t>diartikan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kemampuan</a:t>
            </a:r>
            <a:r>
              <a:rPr lang="en-US" sz="3200" dirty="0"/>
              <a:t> </a:t>
            </a:r>
            <a:r>
              <a:rPr lang="en-US" sz="3200" dirty="0" err="1"/>
              <a:t>seseorang</a:t>
            </a:r>
            <a:r>
              <a:rPr lang="en-US" sz="3200" dirty="0"/>
              <a:t> </a:t>
            </a:r>
            <a:r>
              <a:rPr lang="en-US" sz="3200" dirty="0" err="1"/>
              <a:t>memperoleh</a:t>
            </a:r>
            <a:r>
              <a:rPr lang="en-US" sz="3200" dirty="0"/>
              <a:t> </a:t>
            </a:r>
            <a:r>
              <a:rPr lang="en-US" sz="3200" dirty="0" err="1"/>
              <a:t>keturunan</a:t>
            </a:r>
            <a:r>
              <a:rPr lang="en-US" sz="3200" dirty="0"/>
              <a:t> (</a:t>
            </a:r>
            <a:r>
              <a:rPr lang="en-US" sz="3200" dirty="0" err="1"/>
              <a:t>beranak</a:t>
            </a:r>
            <a:r>
              <a:rPr lang="en-US" sz="3200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23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>
            <a:extLst>
              <a:ext uri="{FF2B5EF4-FFF2-40B4-BE49-F238E27FC236}">
                <a16:creationId xmlns:a16="http://schemas.microsoft.com/office/drawing/2014/main" id="{D0067101-0325-3445-91D9-6033CE3716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35975" y="4318163"/>
            <a:ext cx="3492500" cy="23241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5D8E226-D6EE-6145-9197-DA544F3BC47F}"/>
              </a:ext>
            </a:extLst>
          </p:cNvPr>
          <p:cNvSpPr txBox="1"/>
          <p:nvPr/>
        </p:nvSpPr>
        <p:spPr>
          <a:xfrm>
            <a:off x="5392134" y="1918732"/>
            <a:ext cx="68860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600" dirty="0"/>
              <a:t>PERMASALAHAN ORGAN </a:t>
            </a:r>
          </a:p>
          <a:p>
            <a:pPr>
              <a:lnSpc>
                <a:spcPct val="200000"/>
              </a:lnSpc>
            </a:pPr>
            <a:r>
              <a:rPr lang="en-US" sz="3600" dirty="0"/>
              <a:t>REPRODUKSI ANAK</a:t>
            </a:r>
          </a:p>
          <a:p>
            <a:endParaRPr lang="en-US" sz="240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859143E-8718-AD49-A4B6-7625A51CA034}"/>
              </a:ext>
            </a:extLst>
          </p:cNvPr>
          <p:cNvGrpSpPr/>
          <p:nvPr/>
        </p:nvGrpSpPr>
        <p:grpSpPr>
          <a:xfrm>
            <a:off x="-3015299" y="-5174"/>
            <a:ext cx="8095988" cy="7036718"/>
            <a:chOff x="-3015299" y="-5174"/>
            <a:chExt cx="8095988" cy="7036718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42C11315-32FD-B944-952F-41E75D85F8C6}"/>
                </a:ext>
              </a:extLst>
            </p:cNvPr>
            <p:cNvGrpSpPr/>
            <p:nvPr/>
          </p:nvGrpSpPr>
          <p:grpSpPr>
            <a:xfrm>
              <a:off x="-3015299" y="-5174"/>
              <a:ext cx="8095988" cy="6858000"/>
              <a:chOff x="-3015299" y="-5174"/>
              <a:chExt cx="8095988" cy="6858000"/>
            </a:xfrm>
            <a:effectLst>
              <a:outerShdw blurRad="203200" dist="292100" dir="2700000" algn="tl" rotWithShape="0">
                <a:prstClr val="black">
                  <a:alpha val="68000"/>
                </a:prstClr>
              </a:outerShdw>
            </a:effectLst>
          </p:grpSpPr>
          <p:sp>
            <p:nvSpPr>
              <p:cNvPr id="6" name="Rounded Rectangle 5">
                <a:extLst>
                  <a:ext uri="{FF2B5EF4-FFF2-40B4-BE49-F238E27FC236}">
                    <a16:creationId xmlns:a16="http://schemas.microsoft.com/office/drawing/2014/main" id="{AF5039C4-1CEA-004C-8EA8-14F65C8EF3D0}"/>
                  </a:ext>
                </a:extLst>
              </p:cNvPr>
              <p:cNvSpPr/>
              <p:nvPr/>
            </p:nvSpPr>
            <p:spPr>
              <a:xfrm>
                <a:off x="4253972" y="2980718"/>
                <a:ext cx="826717" cy="836112"/>
              </a:xfrm>
              <a:prstGeom prst="round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4400" dirty="0"/>
                  <a:t>A</a:t>
                </a: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2D9448A-0346-B942-95CA-2E358FF46006}"/>
                  </a:ext>
                </a:extLst>
              </p:cNvPr>
              <p:cNvSpPr/>
              <p:nvPr/>
            </p:nvSpPr>
            <p:spPr>
              <a:xfrm>
                <a:off x="-3015299" y="-5174"/>
                <a:ext cx="7544845" cy="685800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1306513"/>
                <a:r>
                  <a:rPr lang="en-US" sz="3600" dirty="0" err="1"/>
                  <a:t>Bagaimana</a:t>
                </a:r>
                <a:r>
                  <a:rPr lang="en-US" sz="3600" dirty="0"/>
                  <a:t> </a:t>
                </a:r>
                <a:r>
                  <a:rPr lang="en-US" sz="3600" dirty="0" err="1"/>
                  <a:t>memperkenalkan</a:t>
                </a:r>
                <a:r>
                  <a:rPr lang="en-US" sz="3600" dirty="0"/>
                  <a:t> organ </a:t>
                </a:r>
                <a:r>
                  <a:rPr lang="en-US" sz="3600" dirty="0" err="1"/>
                  <a:t>reproduksi</a:t>
                </a:r>
                <a:r>
                  <a:rPr lang="en-US" sz="3600" dirty="0"/>
                  <a:t> </a:t>
                </a:r>
                <a:r>
                  <a:rPr lang="en-US" sz="3600" dirty="0" err="1"/>
                  <a:t>sealami</a:t>
                </a:r>
                <a:r>
                  <a:rPr lang="en-US" sz="3600" dirty="0"/>
                  <a:t> </a:t>
                </a:r>
                <a:r>
                  <a:rPr lang="en-US" sz="3600" dirty="0" err="1"/>
                  <a:t>mungkin</a:t>
                </a:r>
                <a:r>
                  <a:rPr lang="en-US" sz="3600" dirty="0"/>
                  <a:t> ? </a:t>
                </a:r>
              </a:p>
              <a:p>
                <a:pPr marL="1306513" algn="ctr"/>
                <a:endParaRPr lang="en-US" sz="1200" dirty="0"/>
              </a:p>
            </p:txBody>
          </p:sp>
        </p:grpSp>
        <p:pic>
          <p:nvPicPr>
            <p:cNvPr id="16" name="Graphic 15" descr="Teacher">
              <a:extLst>
                <a:ext uri="{FF2B5EF4-FFF2-40B4-BE49-F238E27FC236}">
                  <a16:creationId xmlns:a16="http://schemas.microsoft.com/office/drawing/2014/main" id="{A6CDF49B-D3AC-6D43-9617-94116A90BFA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401974" y="4349731"/>
              <a:ext cx="2681813" cy="2681813"/>
            </a:xfrm>
            <a:prstGeom prst="rect">
              <a:avLst/>
            </a:prstGeom>
          </p:spPr>
        </p:pic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9B55971F-FE3D-1A47-A595-0C0B801BBB74}"/>
              </a:ext>
            </a:extLst>
          </p:cNvPr>
          <p:cNvSpPr txBox="1"/>
          <p:nvPr/>
        </p:nvSpPr>
        <p:spPr>
          <a:xfrm>
            <a:off x="10744200" y="1549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E7C9DF9-F30C-6743-9A17-65FA0BB9CDAD}"/>
              </a:ext>
            </a:extLst>
          </p:cNvPr>
          <p:cNvGrpSpPr/>
          <p:nvPr/>
        </p:nvGrpSpPr>
        <p:grpSpPr>
          <a:xfrm>
            <a:off x="-4215791" y="36513"/>
            <a:ext cx="8431582" cy="7033258"/>
            <a:chOff x="-4215791" y="36513"/>
            <a:chExt cx="8431582" cy="7033258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453C0F77-47F6-8240-ADA1-7238D4CDE780}"/>
                </a:ext>
              </a:extLst>
            </p:cNvPr>
            <p:cNvGrpSpPr/>
            <p:nvPr/>
          </p:nvGrpSpPr>
          <p:grpSpPr>
            <a:xfrm>
              <a:off x="-4215791" y="36513"/>
              <a:ext cx="8431582" cy="6858000"/>
              <a:chOff x="-4151754" y="-5174"/>
              <a:chExt cx="8431582" cy="6858000"/>
            </a:xfrm>
            <a:effectLst>
              <a:outerShdw blurRad="203200" dist="292100" dir="2700000" algn="tl" rotWithShape="0">
                <a:prstClr val="black">
                  <a:alpha val="68000"/>
                </a:prstClr>
              </a:outerShdw>
            </a:effectLst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E25A33C-A3F0-9246-8A26-3EFE88E1B076}"/>
                  </a:ext>
                </a:extLst>
              </p:cNvPr>
              <p:cNvSpPr/>
              <p:nvPr/>
            </p:nvSpPr>
            <p:spPr>
              <a:xfrm>
                <a:off x="-4151754" y="-5174"/>
                <a:ext cx="7853820" cy="6858000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235200" indent="-36513" algn="ctr"/>
                <a:r>
                  <a:rPr lang="en-ID" sz="4800" dirty="0" err="1"/>
                  <a:t>Bagaimana</a:t>
                </a:r>
                <a:r>
                  <a:rPr lang="en-ID" sz="4800" dirty="0"/>
                  <a:t> </a:t>
                </a:r>
                <a:r>
                  <a:rPr lang="en-ID" sz="4800" dirty="0" err="1"/>
                  <a:t>Mengajari</a:t>
                </a:r>
                <a:r>
                  <a:rPr lang="en-ID" sz="4800" dirty="0"/>
                  <a:t> </a:t>
                </a:r>
                <a:r>
                  <a:rPr lang="en-ID" sz="4800" dirty="0" err="1"/>
                  <a:t>Anak</a:t>
                </a:r>
                <a:r>
                  <a:rPr lang="en-ID" sz="4800" dirty="0"/>
                  <a:t> </a:t>
                </a:r>
              </a:p>
              <a:p>
                <a:pPr marL="2235200" indent="-36513" algn="ctr"/>
                <a:r>
                  <a:rPr lang="en-ID" sz="4800" dirty="0" err="1"/>
                  <a:t>Menjaga</a:t>
                </a:r>
                <a:r>
                  <a:rPr lang="en-ID" sz="4800" dirty="0"/>
                  <a:t> </a:t>
                </a:r>
                <a:r>
                  <a:rPr lang="en-ID" sz="4800" dirty="0" err="1"/>
                  <a:t>Kesehatan</a:t>
                </a:r>
                <a:r>
                  <a:rPr lang="en-ID" sz="4800" dirty="0"/>
                  <a:t> organ </a:t>
                </a:r>
                <a:r>
                  <a:rPr lang="en-ID" sz="4800" dirty="0" err="1"/>
                  <a:t>reproduksi</a:t>
                </a:r>
                <a:r>
                  <a:rPr lang="en-ID" sz="4800" dirty="0"/>
                  <a:t> ?</a:t>
                </a:r>
              </a:p>
              <a:p>
                <a:pPr marL="2235200" indent="-36513"/>
                <a:endParaRPr lang="en-ID" sz="2000" dirty="0"/>
              </a:p>
              <a:p>
                <a:pPr marL="2235200" indent="-36513" algn="ctr"/>
                <a:endParaRPr lang="en-US" sz="1600" dirty="0"/>
              </a:p>
            </p:txBody>
          </p:sp>
          <p:sp>
            <p:nvSpPr>
              <p:cNvPr id="7" name="Rounded Rectangle 6">
                <a:extLst>
                  <a:ext uri="{FF2B5EF4-FFF2-40B4-BE49-F238E27FC236}">
                    <a16:creationId xmlns:a16="http://schemas.microsoft.com/office/drawing/2014/main" id="{57E28ADC-73A5-7F4D-9CDE-2C84C316C3CA}"/>
                  </a:ext>
                </a:extLst>
              </p:cNvPr>
              <p:cNvSpPr/>
              <p:nvPr/>
            </p:nvSpPr>
            <p:spPr>
              <a:xfrm>
                <a:off x="3453111" y="2579886"/>
                <a:ext cx="826717" cy="836112"/>
              </a:xfrm>
              <a:prstGeom prst="round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4400" dirty="0"/>
                  <a:t>B</a:t>
                </a:r>
              </a:p>
            </p:txBody>
          </p:sp>
        </p:grpSp>
        <p:pic>
          <p:nvPicPr>
            <p:cNvPr id="26" name="Graphic 25" descr="Lock">
              <a:extLst>
                <a:ext uri="{FF2B5EF4-FFF2-40B4-BE49-F238E27FC236}">
                  <a16:creationId xmlns:a16="http://schemas.microsoft.com/office/drawing/2014/main" id="{CDD3C285-FDED-4346-BCE0-2AC6154EF38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272887" y="4750079"/>
              <a:ext cx="2319692" cy="2319692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3BA5160-5899-BB4D-A0A4-58B59EBD3684}"/>
              </a:ext>
            </a:extLst>
          </p:cNvPr>
          <p:cNvGrpSpPr/>
          <p:nvPr/>
        </p:nvGrpSpPr>
        <p:grpSpPr>
          <a:xfrm>
            <a:off x="-5403474" y="-494090"/>
            <a:ext cx="8705636" cy="7445950"/>
            <a:chOff x="-5403474" y="-494090"/>
            <a:chExt cx="8705636" cy="7445950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AB158A76-A013-E64E-BA66-5A9152D18206}"/>
                </a:ext>
              </a:extLst>
            </p:cNvPr>
            <p:cNvGrpSpPr/>
            <p:nvPr/>
          </p:nvGrpSpPr>
          <p:grpSpPr>
            <a:xfrm>
              <a:off x="-5403474" y="-494090"/>
              <a:ext cx="8705636" cy="7445950"/>
              <a:chOff x="-5253263" y="-593124"/>
              <a:chExt cx="8705636" cy="7445950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D552750-38CC-584B-B055-D5C1ADA6F5D5}"/>
                  </a:ext>
                </a:extLst>
              </p:cNvPr>
              <p:cNvSpPr/>
              <p:nvPr/>
            </p:nvSpPr>
            <p:spPr>
              <a:xfrm>
                <a:off x="-5253263" y="-593124"/>
                <a:ext cx="8151838" cy="7445950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1431925" algn="ctr"/>
                <a:endParaRPr lang="en-ID" sz="2400" dirty="0"/>
              </a:p>
              <a:p>
                <a:pPr marL="1431925" algn="ctr"/>
                <a:endParaRPr lang="en-ID" sz="2400" dirty="0"/>
              </a:p>
              <a:p>
                <a:pPr marL="1431925" algn="ctr"/>
                <a:endParaRPr lang="en-ID" sz="2400" dirty="0"/>
              </a:p>
              <a:p>
                <a:pPr marL="1431925" algn="ctr"/>
                <a:endParaRPr lang="en-ID" sz="2400" dirty="0"/>
              </a:p>
              <a:p>
                <a:pPr marL="1431925" algn="ctr"/>
                <a:endParaRPr lang="en-ID" sz="2400" dirty="0"/>
              </a:p>
              <a:p>
                <a:pPr marL="1431925" algn="ctr"/>
                <a:endParaRPr lang="en-ID" sz="2400" dirty="0"/>
              </a:p>
              <a:p>
                <a:pPr marL="1431925" algn="ctr"/>
                <a:endParaRPr lang="en-ID" sz="2400" dirty="0"/>
              </a:p>
              <a:p>
                <a:pPr marL="1431925" algn="ctr"/>
                <a:endParaRPr lang="en-ID" sz="2400" dirty="0"/>
              </a:p>
              <a:p>
                <a:pPr marL="1431925" algn="ctr"/>
                <a:r>
                  <a:rPr lang="en-ID" sz="4400" dirty="0" err="1"/>
                  <a:t>Mengenalkan</a:t>
                </a:r>
                <a:r>
                  <a:rPr lang="en-ID" sz="4400" dirty="0"/>
                  <a:t> </a:t>
                </a:r>
                <a:r>
                  <a:rPr lang="en-ID" sz="4400" dirty="0" err="1"/>
                  <a:t>penyakit</a:t>
                </a:r>
                <a:r>
                  <a:rPr lang="en-ID" sz="4400" dirty="0"/>
                  <a:t> </a:t>
                </a:r>
              </a:p>
              <a:p>
                <a:pPr marL="1431925" algn="ctr"/>
                <a:r>
                  <a:rPr lang="en-ID" sz="4400" dirty="0"/>
                  <a:t>Organ </a:t>
                </a:r>
                <a:r>
                  <a:rPr lang="en-ID" sz="4400" dirty="0" err="1"/>
                  <a:t>Reproduksi</a:t>
                </a:r>
                <a:endParaRPr lang="en-ID" sz="4400" dirty="0"/>
              </a:p>
            </p:txBody>
          </p:sp>
          <p:sp>
            <p:nvSpPr>
              <p:cNvPr id="8" name="Rounded Rectangle 7">
                <a:extLst>
                  <a:ext uri="{FF2B5EF4-FFF2-40B4-BE49-F238E27FC236}">
                    <a16:creationId xmlns:a16="http://schemas.microsoft.com/office/drawing/2014/main" id="{61CD2E73-141E-8F4D-805C-4DACD10E972C}"/>
                  </a:ext>
                </a:extLst>
              </p:cNvPr>
              <p:cNvSpPr/>
              <p:nvPr/>
            </p:nvSpPr>
            <p:spPr>
              <a:xfrm>
                <a:off x="2625656" y="2089271"/>
                <a:ext cx="826717" cy="907794"/>
              </a:xfrm>
              <a:prstGeom prst="round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4400" dirty="0"/>
                  <a:t>C</a:t>
                </a:r>
              </a:p>
            </p:txBody>
          </p:sp>
        </p:grpSp>
        <p:pic>
          <p:nvPicPr>
            <p:cNvPr id="24" name="Graphic 23" descr="Person with idea">
              <a:extLst>
                <a:ext uri="{FF2B5EF4-FFF2-40B4-BE49-F238E27FC236}">
                  <a16:creationId xmlns:a16="http://schemas.microsoft.com/office/drawing/2014/main" id="{11E5CCAA-D5D3-CD45-9902-EA1C6B5ED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-847000" y="3705693"/>
              <a:ext cx="3152307" cy="3152307"/>
            </a:xfrm>
            <a:prstGeom prst="rect">
              <a:avLst/>
            </a:prstGeom>
          </p:spPr>
        </p:pic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1276E3F-35AE-C14B-844F-5AB703871DB8}"/>
              </a:ext>
            </a:extLst>
          </p:cNvPr>
          <p:cNvGrpSpPr/>
          <p:nvPr/>
        </p:nvGrpSpPr>
        <p:grpSpPr>
          <a:xfrm>
            <a:off x="-6544413" y="17071"/>
            <a:ext cx="9041970" cy="6858000"/>
            <a:chOff x="-6544413" y="17071"/>
            <a:chExt cx="9041970" cy="6858000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1A3BB4BC-F08D-2140-B337-0E0660A4DFD8}"/>
                </a:ext>
              </a:extLst>
            </p:cNvPr>
            <p:cNvGrpSpPr/>
            <p:nvPr/>
          </p:nvGrpSpPr>
          <p:grpSpPr>
            <a:xfrm>
              <a:off x="-6544413" y="17071"/>
              <a:ext cx="9041970" cy="6858000"/>
              <a:chOff x="0" y="25400"/>
              <a:chExt cx="9041970" cy="6858000"/>
            </a:xfrm>
          </p:grpSpPr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0A52C4BA-0755-0446-9A1B-624FE84B971A}"/>
                  </a:ext>
                </a:extLst>
              </p:cNvPr>
              <p:cNvSpPr/>
              <p:nvPr/>
            </p:nvSpPr>
            <p:spPr>
              <a:xfrm>
                <a:off x="0" y="25400"/>
                <a:ext cx="8451680" cy="6858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322513" algn="ctr"/>
                <a:r>
                  <a:rPr lang="en-US" sz="3600" dirty="0" err="1"/>
                  <a:t>Imunisasi</a:t>
                </a:r>
                <a:r>
                  <a:rPr lang="en-US" sz="3600" dirty="0"/>
                  <a:t> yang </a:t>
                </a:r>
                <a:r>
                  <a:rPr lang="en-US" sz="3600" dirty="0" err="1"/>
                  <a:t>Menjaga</a:t>
                </a:r>
                <a:r>
                  <a:rPr lang="en-US" sz="3600" dirty="0"/>
                  <a:t> </a:t>
                </a:r>
              </a:p>
              <a:p>
                <a:pPr marL="2322513" algn="ctr"/>
                <a:r>
                  <a:rPr lang="en-US" sz="3600" dirty="0"/>
                  <a:t>Organ </a:t>
                </a:r>
                <a:r>
                  <a:rPr lang="en-US" sz="3600" dirty="0" err="1"/>
                  <a:t>Reproduksi</a:t>
                </a:r>
                <a:endParaRPr lang="en-US" sz="3600" dirty="0"/>
              </a:p>
            </p:txBody>
          </p:sp>
          <p:sp>
            <p:nvSpPr>
              <p:cNvPr id="9" name="Rounded Rectangle 8">
                <a:extLst>
                  <a:ext uri="{FF2B5EF4-FFF2-40B4-BE49-F238E27FC236}">
                    <a16:creationId xmlns:a16="http://schemas.microsoft.com/office/drawing/2014/main" id="{EFF344EA-A490-3D4F-8A21-7565000A6D58}"/>
                  </a:ext>
                </a:extLst>
              </p:cNvPr>
              <p:cNvSpPr/>
              <p:nvPr/>
            </p:nvSpPr>
            <p:spPr>
              <a:xfrm>
                <a:off x="8215253" y="1783395"/>
                <a:ext cx="826717" cy="836112"/>
              </a:xfrm>
              <a:prstGeom prst="round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4400" dirty="0"/>
                  <a:t>D</a:t>
                </a:r>
              </a:p>
            </p:txBody>
          </p:sp>
        </p:grpSp>
        <p:pic>
          <p:nvPicPr>
            <p:cNvPr id="12" name="Graphic 11" descr="Needle">
              <a:extLst>
                <a:ext uri="{FF2B5EF4-FFF2-40B4-BE49-F238E27FC236}">
                  <a16:creationId xmlns:a16="http://schemas.microsoft.com/office/drawing/2014/main" id="{169B352A-5D73-FE40-8843-1C99A349B85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-176068" y="4580168"/>
              <a:ext cx="1822449" cy="1822449"/>
            </a:xfrm>
            <a:prstGeom prst="rect">
              <a:avLst/>
            </a:prstGeom>
          </p:spPr>
        </p:pic>
        <p:pic>
          <p:nvPicPr>
            <p:cNvPr id="14" name="Graphic 13" descr="Eye dropper">
              <a:extLst>
                <a:ext uri="{FF2B5EF4-FFF2-40B4-BE49-F238E27FC236}">
                  <a16:creationId xmlns:a16="http://schemas.microsoft.com/office/drawing/2014/main" id="{23D1D69B-1A2E-7A41-B758-5EF236CB19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-245761" y="342570"/>
              <a:ext cx="1822449" cy="18224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3904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008 -0.01667 L 0.49869 -0.01667 " pathEditMode="relative" ptsTypes="AA">
                                      <p:cBhvr>
                                        <p:cTn id="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64 -0.02593 L 0.44232 -0.0138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91" y="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6 0.02848 L 0.41016 0.03172 " pathEditMode="relative" ptsTypes="AA">
                                      <p:cBhvr>
                                        <p:cTn id="2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93 -0.02755 L 0.36888 0.00532 " pathEditMode="relative" ptsTypes="AA">
                                      <p:cBhvr>
                                        <p:cTn id="2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DA258-1047-0D45-B062-0BE533E92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Siapakah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D0398-5CA2-5E49-9634-8F1C8AC1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Orang yang </a:t>
            </a:r>
            <a:r>
              <a:rPr lang="en-US" sz="2800" dirty="0" err="1"/>
              <a:t>usianya</a:t>
            </a:r>
            <a:r>
              <a:rPr lang="en-US" sz="2800" dirty="0"/>
              <a:t> </a:t>
            </a:r>
            <a:r>
              <a:rPr lang="en-US" sz="2800" dirty="0" err="1"/>
              <a:t>kurang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10 </a:t>
            </a:r>
            <a:r>
              <a:rPr lang="en-US" sz="2800" dirty="0" err="1"/>
              <a:t>Tahun</a:t>
            </a:r>
            <a:endParaRPr lang="en-US" sz="2800" dirty="0"/>
          </a:p>
          <a:p>
            <a:r>
              <a:rPr lang="en-US" sz="2800" dirty="0" err="1"/>
              <a:t>Sedangkan</a:t>
            </a:r>
            <a:r>
              <a:rPr lang="en-US" sz="2800" dirty="0"/>
              <a:t> </a:t>
            </a:r>
            <a:r>
              <a:rPr lang="en-US" sz="2800" dirty="0" err="1"/>
              <a:t>Anak</a:t>
            </a:r>
            <a:r>
              <a:rPr lang="en-US" sz="2800" dirty="0"/>
              <a:t> </a:t>
            </a:r>
            <a:r>
              <a:rPr lang="en-US" sz="2800" dirty="0" err="1"/>
              <a:t>Sekolah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</a:t>
            </a:r>
            <a:r>
              <a:rPr lang="en-US" sz="2800" dirty="0" err="1"/>
              <a:t>berusia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6 – 12 </a:t>
            </a:r>
            <a:r>
              <a:rPr lang="en-US" sz="2800" dirty="0" err="1"/>
              <a:t>tahun</a:t>
            </a:r>
            <a:endParaRPr lang="en-US" sz="2800" dirty="0"/>
          </a:p>
          <a:p>
            <a:r>
              <a:rPr lang="en-US" sz="2800" dirty="0" err="1"/>
              <a:t>Maka</a:t>
            </a:r>
            <a:r>
              <a:rPr lang="en-US" sz="2800" dirty="0"/>
              <a:t>, area </a:t>
            </a:r>
            <a:r>
              <a:rPr lang="en-US" sz="2800" dirty="0" err="1"/>
              <a:t>kita</a:t>
            </a:r>
            <a:r>
              <a:rPr lang="en-US" sz="2800" dirty="0"/>
              <a:t>  </a:t>
            </a:r>
            <a:r>
              <a:rPr lang="en-US" sz="2800" dirty="0" err="1"/>
              <a:t>sampai</a:t>
            </a:r>
            <a:r>
              <a:rPr lang="en-US" sz="2800" dirty="0"/>
              <a:t> </a:t>
            </a:r>
            <a:r>
              <a:rPr lang="en-US" sz="2800" dirty="0" err="1"/>
              <a:t>remaja</a:t>
            </a:r>
            <a:r>
              <a:rPr lang="en-US" sz="2800" dirty="0"/>
              <a:t> (10-19 </a:t>
            </a:r>
            <a:r>
              <a:rPr lang="en-US" sz="2800" dirty="0" err="1"/>
              <a:t>Tahun</a:t>
            </a:r>
            <a:r>
              <a:rPr lang="en-US" sz="2800" dirty="0"/>
              <a:t>)</a:t>
            </a:r>
          </a:p>
          <a:p>
            <a:r>
              <a:rPr lang="en-US" sz="2800" dirty="0" err="1"/>
              <a:t>Sehingga</a:t>
            </a:r>
            <a:r>
              <a:rPr lang="en-US" sz="2800" dirty="0"/>
              <a:t> 12-14 </a:t>
            </a:r>
            <a:r>
              <a:rPr lang="en-US" sz="2800" dirty="0" err="1"/>
              <a:t>tahun</a:t>
            </a:r>
            <a:r>
              <a:rPr lang="en-US" sz="2800" dirty="0"/>
              <a:t>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kategori</a:t>
            </a:r>
            <a:r>
              <a:rPr lang="en-US" sz="2800" dirty="0"/>
              <a:t> </a:t>
            </a:r>
            <a:r>
              <a:rPr lang="en-US" sz="2800" dirty="0" err="1"/>
              <a:t>usia</a:t>
            </a:r>
            <a:r>
              <a:rPr lang="en-US" sz="2800" dirty="0"/>
              <a:t> </a:t>
            </a:r>
            <a:r>
              <a:rPr lang="en-US" sz="2800" dirty="0" err="1"/>
              <a:t>Pra</a:t>
            </a:r>
            <a:r>
              <a:rPr lang="en-US" sz="2800" dirty="0"/>
              <a:t> </a:t>
            </a:r>
            <a:r>
              <a:rPr lang="en-US" sz="2800" dirty="0" err="1"/>
              <a:t>Remaja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usia</a:t>
            </a:r>
            <a:r>
              <a:rPr lang="en-US" sz="2800" dirty="0"/>
              <a:t> </a:t>
            </a:r>
            <a:r>
              <a:rPr lang="en-US" sz="2800" dirty="0" err="1"/>
              <a:t>Pra-Remaja</a:t>
            </a:r>
            <a:r>
              <a:rPr lang="en-US" sz="2800" dirty="0"/>
              <a:t> juga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kita</a:t>
            </a:r>
            <a:r>
              <a:rPr lang="en-US" sz="2800" dirty="0"/>
              <a:t> </a:t>
            </a:r>
            <a:r>
              <a:rPr lang="en-US" sz="2800" dirty="0" err="1"/>
              <a:t>kenalkan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kesehatan</a:t>
            </a:r>
            <a:r>
              <a:rPr lang="en-US" sz="2800" dirty="0"/>
              <a:t> organ </a:t>
            </a:r>
            <a:r>
              <a:rPr lang="en-US" sz="2800" dirty="0" err="1"/>
              <a:t>reproduksi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224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ent Arrow 13">
            <a:extLst>
              <a:ext uri="{FF2B5EF4-FFF2-40B4-BE49-F238E27FC236}">
                <a16:creationId xmlns:a16="http://schemas.microsoft.com/office/drawing/2014/main" id="{AA3636C3-B313-E842-B93F-869F4D4B0417}"/>
              </a:ext>
            </a:extLst>
          </p:cNvPr>
          <p:cNvSpPr/>
          <p:nvPr/>
        </p:nvSpPr>
        <p:spPr>
          <a:xfrm flipH="1">
            <a:off x="2408400" y="3477985"/>
            <a:ext cx="3780000" cy="0"/>
          </a:xfrm>
          <a:prstGeom prst="bentArrow">
            <a:avLst>
              <a:gd name="adj1" fmla="val 1942"/>
              <a:gd name="adj2" fmla="val 1835"/>
              <a:gd name="adj3" fmla="val 0"/>
              <a:gd name="adj4" fmla="val 20965"/>
            </a:avLst>
          </a:prstGeom>
          <a:ln>
            <a:noFill/>
          </a:ln>
          <a:scene3d>
            <a:camera prst="orthographicFront">
              <a:rot lat="1800000" lon="0" rev="0"/>
            </a:camera>
            <a:lightRig rig="threePt" dir="t">
              <a:rot lat="0" lon="0" rev="3600000"/>
            </a:lightRig>
          </a:scene3d>
          <a:sp3d extrusionH="1651000" prstMaterial="plastic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2FA9985-E947-B746-A29E-899318972A4D}"/>
              </a:ext>
            </a:extLst>
          </p:cNvPr>
          <p:cNvGrpSpPr/>
          <p:nvPr/>
        </p:nvGrpSpPr>
        <p:grpSpPr>
          <a:xfrm>
            <a:off x="627797" y="4020711"/>
            <a:ext cx="5419759" cy="7032042"/>
            <a:chOff x="1727556" y="4020711"/>
            <a:chExt cx="4320000" cy="7032042"/>
          </a:xfrm>
          <a:solidFill>
            <a:srgbClr val="00B0F0"/>
          </a:solidFill>
        </p:grpSpPr>
        <p:sp>
          <p:nvSpPr>
            <p:cNvPr id="15" name="Bent Arrow 14">
              <a:extLst>
                <a:ext uri="{FF2B5EF4-FFF2-40B4-BE49-F238E27FC236}">
                  <a16:creationId xmlns:a16="http://schemas.microsoft.com/office/drawing/2014/main" id="{63F89CE4-B008-A046-989F-4C2D3ACCFD22}"/>
                </a:ext>
              </a:extLst>
            </p:cNvPr>
            <p:cNvSpPr/>
            <p:nvPr/>
          </p:nvSpPr>
          <p:spPr>
            <a:xfrm flipH="1">
              <a:off x="1727556" y="4752753"/>
              <a:ext cx="4320000" cy="6300000"/>
            </a:xfrm>
            <a:prstGeom prst="bentArrow">
              <a:avLst>
                <a:gd name="adj1" fmla="val 1942"/>
                <a:gd name="adj2" fmla="val 1835"/>
                <a:gd name="adj3" fmla="val 0"/>
                <a:gd name="adj4" fmla="val 20965"/>
              </a:avLst>
            </a:prstGeom>
            <a:grpFill/>
            <a:ln>
              <a:noFill/>
            </a:ln>
            <a:scene3d>
              <a:camera prst="orthographicFront">
                <a:rot lat="1800000" lon="0" rev="0"/>
              </a:camera>
              <a:lightRig rig="threePt" dir="t">
                <a:rot lat="0" lon="0" rev="3600000"/>
              </a:lightRig>
            </a:scene3d>
            <a:sp3d extrusionH="3492500"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6BF624C-880E-134F-A7C2-32CFD777AFAA}"/>
                </a:ext>
              </a:extLst>
            </p:cNvPr>
            <p:cNvSpPr/>
            <p:nvPr/>
          </p:nvSpPr>
          <p:spPr>
            <a:xfrm>
              <a:off x="3819368" y="4020711"/>
              <a:ext cx="184730" cy="5847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endParaRPr lang="en-US" sz="3200" dirty="0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3D18872-2B27-9547-A132-AFCBC7D2DB9F}"/>
              </a:ext>
            </a:extLst>
          </p:cNvPr>
          <p:cNvGrpSpPr/>
          <p:nvPr/>
        </p:nvGrpSpPr>
        <p:grpSpPr>
          <a:xfrm>
            <a:off x="627796" y="1602753"/>
            <a:ext cx="5443982" cy="6300000"/>
            <a:chOff x="1670414" y="1602753"/>
            <a:chExt cx="4401364" cy="6300000"/>
          </a:xfrm>
        </p:grpSpPr>
        <p:sp>
          <p:nvSpPr>
            <p:cNvPr id="13" name="Bent Arrow 12">
              <a:extLst>
                <a:ext uri="{FF2B5EF4-FFF2-40B4-BE49-F238E27FC236}">
                  <a16:creationId xmlns:a16="http://schemas.microsoft.com/office/drawing/2014/main" id="{ECFF85A9-0C32-264D-844B-F6AD654BEAF2}"/>
                </a:ext>
              </a:extLst>
            </p:cNvPr>
            <p:cNvSpPr/>
            <p:nvPr/>
          </p:nvSpPr>
          <p:spPr>
            <a:xfrm flipH="1">
              <a:off x="1670414" y="1602753"/>
              <a:ext cx="4401364" cy="6300000"/>
            </a:xfrm>
            <a:prstGeom prst="bentArrow">
              <a:avLst>
                <a:gd name="adj1" fmla="val 1942"/>
                <a:gd name="adj2" fmla="val 1835"/>
                <a:gd name="adj3" fmla="val 0"/>
                <a:gd name="adj4" fmla="val 20965"/>
              </a:avLst>
            </a:prstGeom>
            <a:solidFill>
              <a:srgbClr val="00B0F0"/>
            </a:solidFill>
            <a:ln>
              <a:noFill/>
            </a:ln>
            <a:scene3d>
              <a:camera prst="orthographicFront">
                <a:rot lat="1800000" lon="0" rev="0"/>
              </a:camera>
              <a:lightRig rig="threePt" dir="t">
                <a:rot lat="0" lon="0" rev="3600000"/>
              </a:lightRig>
            </a:scene3d>
            <a:sp3d extrusionH="3492500"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A69844E-0836-BB4E-999F-7B9FDD00165D}"/>
                </a:ext>
              </a:extLst>
            </p:cNvPr>
            <p:cNvSpPr/>
            <p:nvPr/>
          </p:nvSpPr>
          <p:spPr>
            <a:xfrm>
              <a:off x="1670414" y="4069775"/>
              <a:ext cx="423299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ID" sz="2400" b="1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Terlindung</a:t>
              </a:r>
              <a:r>
                <a:rPr lang="en-ID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en-ID" sz="2400" b="1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dari</a:t>
              </a:r>
              <a:r>
                <a:rPr lang="en-ID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en-ID" sz="2400" b="1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kekerasan</a:t>
              </a:r>
              <a:r>
                <a:rPr lang="en-ID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en-ID" sz="2400" b="1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seksual</a:t>
              </a:r>
              <a:endParaRPr lang="en-US" sz="24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EB4549E-B43B-004A-B129-D608B7BEAB43}"/>
              </a:ext>
            </a:extLst>
          </p:cNvPr>
          <p:cNvGrpSpPr/>
          <p:nvPr/>
        </p:nvGrpSpPr>
        <p:grpSpPr>
          <a:xfrm>
            <a:off x="6071778" y="1172626"/>
            <a:ext cx="4883102" cy="7630180"/>
            <a:chOff x="6096000" y="744316"/>
            <a:chExt cx="3780000" cy="6535397"/>
          </a:xfrm>
          <a:solidFill>
            <a:schemeClr val="bg1">
              <a:lumMod val="65000"/>
            </a:schemeClr>
          </a:solidFill>
        </p:grpSpPr>
        <p:sp>
          <p:nvSpPr>
            <p:cNvPr id="4" name="Bent Arrow 3">
              <a:extLst>
                <a:ext uri="{FF2B5EF4-FFF2-40B4-BE49-F238E27FC236}">
                  <a16:creationId xmlns:a16="http://schemas.microsoft.com/office/drawing/2014/main" id="{48BC56CC-4776-D64F-9512-E23C400C1B6D}"/>
                </a:ext>
              </a:extLst>
            </p:cNvPr>
            <p:cNvSpPr/>
            <p:nvPr/>
          </p:nvSpPr>
          <p:spPr>
            <a:xfrm>
              <a:off x="6096000" y="979713"/>
              <a:ext cx="3780000" cy="6300000"/>
            </a:xfrm>
            <a:prstGeom prst="bentArrow">
              <a:avLst>
                <a:gd name="adj1" fmla="val 1942"/>
                <a:gd name="adj2" fmla="val 1835"/>
                <a:gd name="adj3" fmla="val 0"/>
                <a:gd name="adj4" fmla="val 20965"/>
              </a:avLst>
            </a:prstGeom>
            <a:grpFill/>
            <a:ln>
              <a:noFill/>
            </a:ln>
            <a:scene3d>
              <a:camera prst="orthographicFront">
                <a:rot lat="1800000" lon="0" rev="0"/>
              </a:camera>
              <a:lightRig rig="threePt" dir="t">
                <a:rot lat="0" lon="0" rev="3600000"/>
              </a:lightRig>
            </a:scene3d>
            <a:sp3d extrusionH="1651000"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3290DB7-D6D8-1A4E-9937-CA6BDDBC9412}"/>
                </a:ext>
              </a:extLst>
            </p:cNvPr>
            <p:cNvSpPr txBox="1"/>
            <p:nvPr/>
          </p:nvSpPr>
          <p:spPr>
            <a:xfrm>
              <a:off x="6574911" y="744316"/>
              <a:ext cx="3035445" cy="6063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Dapat</a:t>
              </a:r>
              <a:r>
                <a:rPr lang="en-US" sz="2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mengontrol</a:t>
              </a:r>
              <a:r>
                <a:rPr lang="en-US" sz="2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</a:p>
            <a:p>
              <a:r>
                <a:rPr lang="en-US" sz="2000" b="1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akses</a:t>
              </a:r>
              <a:r>
                <a:rPr lang="en-US" sz="2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orang lain </a:t>
              </a:r>
              <a:r>
                <a:rPr lang="en-US" sz="2000" b="1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terhadapnya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24D4D38-3E2D-FD4C-AA28-ADDDD07B7C35}"/>
              </a:ext>
            </a:extLst>
          </p:cNvPr>
          <p:cNvGrpSpPr/>
          <p:nvPr/>
        </p:nvGrpSpPr>
        <p:grpSpPr>
          <a:xfrm>
            <a:off x="6133073" y="3407895"/>
            <a:ext cx="4860000" cy="6614857"/>
            <a:chOff x="6119100" y="4059784"/>
            <a:chExt cx="4860000" cy="6614857"/>
          </a:xfrm>
          <a:solidFill>
            <a:schemeClr val="bg1">
              <a:lumMod val="65000"/>
            </a:schemeClr>
          </a:solidFill>
        </p:grpSpPr>
        <p:sp>
          <p:nvSpPr>
            <p:cNvPr id="11" name="Bent Arrow 10">
              <a:extLst>
                <a:ext uri="{FF2B5EF4-FFF2-40B4-BE49-F238E27FC236}">
                  <a16:creationId xmlns:a16="http://schemas.microsoft.com/office/drawing/2014/main" id="{E7A4567B-8250-4C41-A3B5-50395828F6DD}"/>
                </a:ext>
              </a:extLst>
            </p:cNvPr>
            <p:cNvSpPr/>
            <p:nvPr/>
          </p:nvSpPr>
          <p:spPr>
            <a:xfrm>
              <a:off x="6119100" y="4374641"/>
              <a:ext cx="4860000" cy="6300000"/>
            </a:xfrm>
            <a:prstGeom prst="bentArrow">
              <a:avLst>
                <a:gd name="adj1" fmla="val 1942"/>
                <a:gd name="adj2" fmla="val 1835"/>
                <a:gd name="adj3" fmla="val 0"/>
                <a:gd name="adj4" fmla="val 20965"/>
              </a:avLst>
            </a:prstGeom>
            <a:grpFill/>
            <a:ln>
              <a:noFill/>
            </a:ln>
            <a:scene3d>
              <a:camera prst="orthographicFront">
                <a:rot lat="1800000" lon="0" rev="0"/>
              </a:camera>
              <a:lightRig rig="threePt" dir="t">
                <a:rot lat="0" lon="0" rev="3600000"/>
              </a:lightRig>
            </a:scene3d>
            <a:sp3d extrusionH="1651000"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73AEFAB-D99E-8E49-B7E6-D5B0C95B0FEB}"/>
                </a:ext>
              </a:extLst>
            </p:cNvPr>
            <p:cNvSpPr txBox="1"/>
            <p:nvPr/>
          </p:nvSpPr>
          <p:spPr>
            <a:xfrm>
              <a:off x="6681348" y="4059784"/>
              <a:ext cx="377058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chemeClr val="bg1"/>
                  </a:solidFill>
                </a:rPr>
                <a:t>terbebas</a:t>
              </a:r>
              <a:r>
                <a:rPr lang="en-US" sz="2400" dirty="0">
                  <a:solidFill>
                    <a:schemeClr val="bg1"/>
                  </a:solidFill>
                </a:rPr>
                <a:t> </a:t>
              </a:r>
              <a:r>
                <a:rPr lang="en-US" sz="2400" dirty="0" err="1">
                  <a:solidFill>
                    <a:schemeClr val="bg1"/>
                  </a:solidFill>
                </a:rPr>
                <a:t>dari</a:t>
              </a:r>
              <a:r>
                <a:rPr lang="en-US" sz="2400" dirty="0">
                  <a:solidFill>
                    <a:schemeClr val="bg1"/>
                  </a:solidFill>
                </a:rPr>
                <a:t> </a:t>
              </a:r>
              <a:r>
                <a:rPr lang="en-US" sz="2400" dirty="0" err="1">
                  <a:solidFill>
                    <a:schemeClr val="bg1"/>
                  </a:solidFill>
                </a:rPr>
                <a:t>tertularnya</a:t>
              </a:r>
              <a:r>
                <a:rPr lang="en-US" sz="2400" dirty="0">
                  <a:solidFill>
                    <a:schemeClr val="bg1"/>
                  </a:solidFill>
                </a:rPr>
                <a:t> </a:t>
              </a:r>
            </a:p>
            <a:p>
              <a:r>
                <a:rPr lang="en-US" sz="2400" dirty="0" err="1">
                  <a:solidFill>
                    <a:schemeClr val="bg1"/>
                  </a:solidFill>
                </a:rPr>
                <a:t>penyakit</a:t>
              </a:r>
              <a:r>
                <a:rPr lang="en-US" sz="2400" dirty="0">
                  <a:solidFill>
                    <a:schemeClr val="bg1"/>
                  </a:solidFill>
                </a:rPr>
                <a:t> </a:t>
              </a:r>
              <a:r>
                <a:rPr lang="en-US" sz="2400" dirty="0" err="1">
                  <a:solidFill>
                    <a:schemeClr val="bg1"/>
                  </a:solidFill>
                </a:rPr>
                <a:t>seksual</a:t>
              </a:r>
              <a:endParaRPr lang="en-US" sz="24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275CACD-B918-9443-9D9A-301ED831BF57}"/>
              </a:ext>
            </a:extLst>
          </p:cNvPr>
          <p:cNvSpPr/>
          <p:nvPr/>
        </p:nvSpPr>
        <p:spPr>
          <a:xfrm>
            <a:off x="1751778" y="2379510"/>
            <a:ext cx="351089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Ruang</a:t>
            </a:r>
            <a:r>
              <a:rPr lang="en-US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sz="3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Lingkup</a:t>
            </a:r>
            <a:endParaRPr lang="en-US" sz="3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960842E-4902-D648-A5F4-7516AA6E2FFD}"/>
              </a:ext>
            </a:extLst>
          </p:cNvPr>
          <p:cNvSpPr/>
          <p:nvPr/>
        </p:nvSpPr>
        <p:spPr>
          <a:xfrm>
            <a:off x="6188400" y="2369519"/>
            <a:ext cx="517000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Kesehatan</a:t>
            </a:r>
            <a:r>
              <a:rPr lang="en-US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sz="3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Reproduksi</a:t>
            </a:r>
            <a:endParaRPr lang="en-US" sz="3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19DF63F-91AB-A84A-B254-320B7B19B87A}"/>
              </a:ext>
            </a:extLst>
          </p:cNvPr>
          <p:cNvSpPr/>
          <p:nvPr/>
        </p:nvSpPr>
        <p:spPr>
          <a:xfrm>
            <a:off x="1865447" y="870711"/>
            <a:ext cx="36118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D" sz="24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Memperoleh</a:t>
            </a:r>
            <a:r>
              <a:rPr lang="en-ID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ID" sz="24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informasi</a:t>
            </a:r>
            <a:r>
              <a:rPr lang="en-ID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</a:p>
          <a:p>
            <a:r>
              <a:rPr lang="en-ID" sz="24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tentang</a:t>
            </a:r>
            <a:r>
              <a:rPr lang="en-ID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ID" sz="24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seksualitas</a:t>
            </a:r>
            <a:endParaRPr lang="en-US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78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61397-328C-054E-B110-E65AAD0EC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10384677" cy="428176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D" dirty="0"/>
          </a:p>
          <a:p>
            <a:r>
              <a:rPr lang="en-ID" sz="2400" dirty="0" err="1"/>
              <a:t>Mengapa</a:t>
            </a:r>
            <a:r>
              <a:rPr lang="en-ID" sz="2400" dirty="0"/>
              <a:t> </a:t>
            </a:r>
            <a:r>
              <a:rPr lang="en-ID" sz="2400" dirty="0" err="1"/>
              <a:t>beberapa</a:t>
            </a:r>
            <a:r>
              <a:rPr lang="en-ID" sz="2400" dirty="0"/>
              <a:t> </a:t>
            </a:r>
            <a:r>
              <a:rPr lang="en-ID" sz="2400" dirty="0" err="1"/>
              <a:t>bagian</a:t>
            </a:r>
            <a:r>
              <a:rPr lang="en-ID" sz="2400" dirty="0"/>
              <a:t> </a:t>
            </a:r>
            <a:r>
              <a:rPr lang="en-ID" sz="2400" dirty="0" err="1"/>
              <a:t>tubuh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‘</a:t>
            </a:r>
            <a:r>
              <a:rPr lang="en-ID" sz="2400" dirty="0" err="1"/>
              <a:t>ditutup</a:t>
            </a:r>
            <a:r>
              <a:rPr lang="en-ID" sz="2400" dirty="0"/>
              <a:t>’,</a:t>
            </a:r>
            <a:r>
              <a:rPr lang="en-ID" sz="2400" dirty="0" err="1"/>
              <a:t>dijaga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khusus</a:t>
            </a:r>
            <a:r>
              <a:rPr lang="en-ID" sz="2400" dirty="0"/>
              <a:t> </a:t>
            </a:r>
            <a:r>
              <a:rPr lang="en-ID" sz="2400" dirty="0" err="1"/>
              <a:t>Memberi</a:t>
            </a:r>
            <a:r>
              <a:rPr lang="en-ID" sz="2400" dirty="0"/>
              <a:t> </a:t>
            </a:r>
            <a:r>
              <a:rPr lang="en-ID" sz="2400" dirty="0" err="1"/>
              <a:t>informasi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suasana</a:t>
            </a:r>
            <a:r>
              <a:rPr lang="en-ID" sz="2400" dirty="0"/>
              <a:t> </a:t>
            </a:r>
            <a:r>
              <a:rPr lang="en-ID" sz="2400" dirty="0" err="1"/>
              <a:t>santai,bisa</a:t>
            </a:r>
            <a:r>
              <a:rPr lang="en-ID" sz="2400" dirty="0"/>
              <a:t> </a:t>
            </a:r>
            <a:r>
              <a:rPr lang="en-ID" sz="2400" dirty="0" err="1"/>
              <a:t>sambil</a:t>
            </a:r>
            <a:r>
              <a:rPr lang="en-ID" sz="2400" dirty="0"/>
              <a:t> </a:t>
            </a:r>
            <a:r>
              <a:rPr lang="en-ID" sz="2400" dirty="0" err="1"/>
              <a:t>bermain,atau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boneka</a:t>
            </a:r>
            <a:endParaRPr lang="en-ID" sz="2400" dirty="0"/>
          </a:p>
          <a:p>
            <a:r>
              <a:rPr lang="en-ID" sz="2400" dirty="0" err="1"/>
              <a:t>Memberi</a:t>
            </a:r>
            <a:r>
              <a:rPr lang="en-ID" sz="2400" dirty="0"/>
              <a:t> </a:t>
            </a:r>
            <a:r>
              <a:rPr lang="en-ID" sz="2400" dirty="0" err="1"/>
              <a:t>informasi</a:t>
            </a:r>
            <a:r>
              <a:rPr lang="en-ID" sz="2400" dirty="0"/>
              <a:t> </a:t>
            </a:r>
            <a:r>
              <a:rPr lang="en-ID" sz="2400" dirty="0" err="1"/>
              <a:t>ketika</a:t>
            </a:r>
            <a:r>
              <a:rPr lang="en-ID" sz="2400" dirty="0"/>
              <a:t> mandi ,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mengajari</a:t>
            </a:r>
            <a:r>
              <a:rPr lang="en-ID" sz="2400" dirty="0"/>
              <a:t> </a:t>
            </a:r>
            <a:r>
              <a:rPr lang="en-ID" sz="2400" dirty="0" err="1"/>
              <a:t>anak</a:t>
            </a:r>
            <a:r>
              <a:rPr lang="en-ID" sz="2400" dirty="0"/>
              <a:t> </a:t>
            </a:r>
            <a:r>
              <a:rPr lang="en-ID" sz="2400" dirty="0" err="1"/>
              <a:t>cara</a:t>
            </a:r>
            <a:r>
              <a:rPr lang="en-ID" sz="2400" dirty="0"/>
              <a:t> </a:t>
            </a:r>
            <a:r>
              <a:rPr lang="en-ID" sz="2400" dirty="0" err="1"/>
              <a:t>merawat</a:t>
            </a:r>
            <a:r>
              <a:rPr lang="en-ID" sz="2400" dirty="0"/>
              <a:t> organ </a:t>
            </a:r>
            <a:r>
              <a:rPr lang="en-ID" sz="2400" dirty="0" err="1"/>
              <a:t>reproduksi</a:t>
            </a:r>
            <a:r>
              <a:rPr lang="en-ID" sz="2400" dirty="0"/>
              <a:t>.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baik</a:t>
            </a:r>
            <a:r>
              <a:rPr lang="en-ID" sz="2400" dirty="0"/>
              <a:t> </a:t>
            </a:r>
            <a:r>
              <a:rPr lang="en-ID" sz="2400" dirty="0" err="1"/>
              <a:t>jika</a:t>
            </a:r>
            <a:r>
              <a:rPr lang="en-ID" sz="2400" dirty="0"/>
              <a:t> </a:t>
            </a:r>
            <a:r>
              <a:rPr lang="en-ID" sz="2400" dirty="0" err="1"/>
              <a:t>anak</a:t>
            </a:r>
            <a:r>
              <a:rPr lang="en-ID" sz="2400" dirty="0"/>
              <a:t> </a:t>
            </a:r>
            <a:r>
              <a:rPr lang="en-ID" sz="2400" dirty="0" err="1"/>
              <a:t>lelaki</a:t>
            </a:r>
            <a:r>
              <a:rPr lang="en-ID" sz="2400" dirty="0"/>
              <a:t> </a:t>
            </a:r>
            <a:r>
              <a:rPr lang="en-ID" sz="2400" dirty="0" err="1"/>
              <a:t>diajari</a:t>
            </a:r>
            <a:r>
              <a:rPr lang="en-ID" sz="2400" dirty="0"/>
              <a:t> </a:t>
            </a:r>
            <a:r>
              <a:rPr lang="en-ID" sz="2400" dirty="0" err="1"/>
              <a:t>oleh</a:t>
            </a:r>
            <a:r>
              <a:rPr lang="en-ID" sz="2400" dirty="0"/>
              <a:t> </a:t>
            </a:r>
            <a:r>
              <a:rPr lang="en-ID" sz="2400" dirty="0" err="1"/>
              <a:t>ayah,sedangkan</a:t>
            </a:r>
            <a:r>
              <a:rPr lang="en-ID" sz="2400" dirty="0"/>
              <a:t> </a:t>
            </a:r>
            <a:r>
              <a:rPr lang="en-ID" sz="2400" dirty="0" err="1"/>
              <a:t>anak</a:t>
            </a:r>
            <a:r>
              <a:rPr lang="en-ID" sz="2400" dirty="0"/>
              <a:t> </a:t>
            </a:r>
            <a:r>
              <a:rPr lang="en-ID" sz="2400" dirty="0" err="1"/>
              <a:t>perempuan</a:t>
            </a:r>
            <a:r>
              <a:rPr lang="en-ID" sz="2400" dirty="0"/>
              <a:t> </a:t>
            </a:r>
            <a:r>
              <a:rPr lang="en-ID" sz="2400" dirty="0" err="1"/>
              <a:t>oleh</a:t>
            </a:r>
            <a:r>
              <a:rPr lang="en-ID" sz="2400" dirty="0"/>
              <a:t> </a:t>
            </a:r>
            <a:r>
              <a:rPr lang="en-ID" sz="2400" dirty="0" err="1"/>
              <a:t>ibu</a:t>
            </a:r>
            <a:r>
              <a:rPr lang="en-ID" sz="2400" dirty="0"/>
              <a:t>. </a:t>
            </a:r>
          </a:p>
          <a:p>
            <a:r>
              <a:rPr lang="en-ID" sz="2400" dirty="0" err="1"/>
              <a:t>Memberi</a:t>
            </a:r>
            <a:r>
              <a:rPr lang="en-ID" sz="2400" dirty="0"/>
              <a:t> </a:t>
            </a:r>
            <a:r>
              <a:rPr lang="en-ID" sz="2400" dirty="0" err="1"/>
              <a:t>iinformasi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sekaligus,tetapi</a:t>
            </a:r>
            <a:r>
              <a:rPr lang="en-ID" sz="2400" dirty="0"/>
              <a:t> </a:t>
            </a:r>
            <a:r>
              <a:rPr lang="en-ID" sz="2400" dirty="0" err="1"/>
              <a:t>berdasarkan</a:t>
            </a:r>
            <a:r>
              <a:rPr lang="en-ID" sz="2400" dirty="0"/>
              <a:t> </a:t>
            </a:r>
            <a:r>
              <a:rPr lang="en-ID" sz="2400" dirty="0" err="1"/>
              <a:t>pertumbuhan</a:t>
            </a:r>
            <a:r>
              <a:rPr lang="en-ID" sz="2400" dirty="0"/>
              <a:t> yang </a:t>
            </a:r>
            <a:r>
              <a:rPr lang="en-ID" sz="2400" dirty="0" err="1"/>
              <a:t>sudah</a:t>
            </a:r>
            <a:r>
              <a:rPr lang="en-ID" sz="2400" dirty="0"/>
              <a:t> </a:t>
            </a:r>
            <a:r>
              <a:rPr lang="en-ID" sz="2400" dirty="0" err="1"/>
              <a:t>muncul</a:t>
            </a:r>
            <a:r>
              <a:rPr lang="en-ID" sz="2400" dirty="0"/>
              <a:t> di </a:t>
            </a:r>
            <a:r>
              <a:rPr lang="en-ID" sz="2400" dirty="0" err="1"/>
              <a:t>anak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</a:p>
          <a:p>
            <a:pPr marL="0" indent="0">
              <a:buNone/>
            </a:pPr>
            <a:r>
              <a:rPr lang="en-ID" sz="2400" dirty="0"/>
              <a:t> </a:t>
            </a:r>
          </a:p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24FE1CB-48E1-8E46-9DE4-F9C073B0B9FB}"/>
              </a:ext>
            </a:extLst>
          </p:cNvPr>
          <p:cNvSpPr txBox="1">
            <a:spLocks/>
          </p:cNvSpPr>
          <p:nvPr/>
        </p:nvSpPr>
        <p:spPr>
          <a:xfrm>
            <a:off x="829734" y="7620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Cara </a:t>
            </a:r>
            <a:r>
              <a:rPr lang="en-US" dirty="0" err="1"/>
              <a:t>Memperkenalkan</a:t>
            </a:r>
            <a:r>
              <a:rPr lang="en-US" dirty="0"/>
              <a:t> Organ </a:t>
            </a:r>
            <a:r>
              <a:rPr lang="en-US" dirty="0" err="1"/>
              <a:t>Reproduksi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SD Kelas </a:t>
            </a:r>
            <a:r>
              <a:rPr lang="en-US" dirty="0" err="1"/>
              <a:t>bawah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816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18B45-CE46-CC42-A4CC-0717E32BE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Memperkenalkan</a:t>
            </a:r>
            <a:r>
              <a:rPr lang="en-US" dirty="0"/>
              <a:t> Organ </a:t>
            </a:r>
            <a:r>
              <a:rPr lang="en-US" dirty="0" err="1"/>
              <a:t>Reproduksi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36BCE-6E69-1345-BBA5-14B023B10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335" y="2058231"/>
            <a:ext cx="8466666" cy="4799769"/>
          </a:xfrm>
        </p:spPr>
        <p:txBody>
          <a:bodyPr>
            <a:normAutofit/>
          </a:bodyPr>
          <a:lstStyle/>
          <a:p>
            <a:r>
              <a:rPr lang="en-ID" sz="3600" dirty="0" err="1"/>
              <a:t>Mengajari</a:t>
            </a:r>
            <a:r>
              <a:rPr lang="en-ID" sz="3600" dirty="0"/>
              <a:t> </a:t>
            </a:r>
            <a:r>
              <a:rPr lang="en-ID" sz="3600" dirty="0" err="1"/>
              <a:t>peran</a:t>
            </a:r>
            <a:r>
              <a:rPr lang="en-ID" sz="3600" dirty="0"/>
              <a:t> gender </a:t>
            </a:r>
            <a:r>
              <a:rPr lang="en-ID" sz="3600" dirty="0" err="1"/>
              <a:t>lelaki</a:t>
            </a:r>
            <a:r>
              <a:rPr lang="en-ID" sz="3600" dirty="0"/>
              <a:t> </a:t>
            </a:r>
            <a:r>
              <a:rPr lang="en-ID" sz="3600" dirty="0" err="1"/>
              <a:t>dan</a:t>
            </a:r>
            <a:r>
              <a:rPr lang="en-ID" sz="3600" dirty="0"/>
              <a:t> </a:t>
            </a:r>
            <a:r>
              <a:rPr lang="en-ID" sz="3600" dirty="0" err="1"/>
              <a:t>perempuan</a:t>
            </a:r>
            <a:r>
              <a:rPr lang="en-ID" sz="3600" dirty="0"/>
              <a:t> </a:t>
            </a:r>
          </a:p>
          <a:p>
            <a:r>
              <a:rPr lang="en-ID" sz="3600" dirty="0" err="1"/>
              <a:t>Memberi</a:t>
            </a:r>
            <a:r>
              <a:rPr lang="en-ID" sz="3600" dirty="0"/>
              <a:t> </a:t>
            </a:r>
            <a:r>
              <a:rPr lang="en-ID" sz="3600" dirty="0" err="1"/>
              <a:t>informasi</a:t>
            </a:r>
            <a:r>
              <a:rPr lang="en-ID" sz="3600" dirty="0"/>
              <a:t> </a:t>
            </a:r>
            <a:r>
              <a:rPr lang="en-ID" sz="3600" dirty="0" err="1"/>
              <a:t>darimana</a:t>
            </a:r>
            <a:r>
              <a:rPr lang="en-ID" sz="3600" dirty="0"/>
              <a:t>, </a:t>
            </a:r>
            <a:r>
              <a:rPr lang="en-ID" sz="3600" dirty="0" err="1"/>
              <a:t>sifat-sifat</a:t>
            </a:r>
            <a:r>
              <a:rPr lang="en-ID" sz="3600" dirty="0"/>
              <a:t> </a:t>
            </a:r>
            <a:r>
              <a:rPr lang="en-ID" sz="3600" dirty="0" err="1"/>
              <a:t>buang</a:t>
            </a:r>
            <a:r>
              <a:rPr lang="en-ID" sz="3600" dirty="0"/>
              <a:t> </a:t>
            </a:r>
            <a:r>
              <a:rPr lang="en-ID" sz="3600" dirty="0" err="1"/>
              <a:t>hadats</a:t>
            </a:r>
            <a:r>
              <a:rPr lang="en-ID" sz="3600" dirty="0"/>
              <a:t> </a:t>
            </a:r>
            <a:r>
              <a:rPr lang="en-ID" sz="3600" dirty="0" err="1"/>
              <a:t>kecil</a:t>
            </a:r>
            <a:r>
              <a:rPr lang="en-ID" sz="3600" dirty="0"/>
              <a:t> </a:t>
            </a:r>
            <a:r>
              <a:rPr lang="en-ID" sz="3600" dirty="0" err="1"/>
              <a:t>dan</a:t>
            </a:r>
            <a:r>
              <a:rPr lang="en-ID" sz="3600" dirty="0"/>
              <a:t> </a:t>
            </a:r>
            <a:r>
              <a:rPr lang="en-ID" sz="3600" dirty="0" err="1"/>
              <a:t>besar</a:t>
            </a:r>
            <a:r>
              <a:rPr lang="en-ID" sz="3600" dirty="0"/>
              <a:t>, BAK </a:t>
            </a:r>
            <a:r>
              <a:rPr lang="en-ID" sz="3600" dirty="0" err="1"/>
              <a:t>keluar</a:t>
            </a:r>
            <a:r>
              <a:rPr lang="en-ID" sz="3600" dirty="0"/>
              <a:t> </a:t>
            </a:r>
            <a:r>
              <a:rPr lang="en-ID" sz="3600" dirty="0" err="1"/>
              <a:t>dari</a:t>
            </a:r>
            <a:r>
              <a:rPr lang="en-ID" sz="3600" dirty="0"/>
              <a:t> </a:t>
            </a:r>
            <a:r>
              <a:rPr lang="en-ID" sz="3600" dirty="0" err="1"/>
              <a:t>arah</a:t>
            </a:r>
            <a:r>
              <a:rPr lang="en-ID" sz="3600" dirty="0"/>
              <a:t> </a:t>
            </a:r>
            <a:r>
              <a:rPr lang="en-ID" sz="3600" dirty="0" err="1"/>
              <a:t>depan</a:t>
            </a:r>
            <a:r>
              <a:rPr lang="en-ID" sz="3600" dirty="0"/>
              <a:t> ,BAB </a:t>
            </a:r>
            <a:r>
              <a:rPr lang="en-ID" sz="3600" dirty="0" err="1"/>
              <a:t>dari</a:t>
            </a:r>
            <a:r>
              <a:rPr lang="en-ID" sz="3600" dirty="0"/>
              <a:t> </a:t>
            </a:r>
            <a:r>
              <a:rPr lang="en-ID" sz="3600" dirty="0" err="1"/>
              <a:t>bagian</a:t>
            </a:r>
            <a:r>
              <a:rPr lang="en-ID" sz="3600" dirty="0"/>
              <a:t> </a:t>
            </a:r>
            <a:r>
              <a:rPr lang="en-ID" sz="3600" dirty="0" err="1"/>
              <a:t>belakang</a:t>
            </a:r>
            <a:r>
              <a:rPr lang="en-ID" sz="3600" dirty="0"/>
              <a:t> </a:t>
            </a:r>
          </a:p>
          <a:p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51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39ACA-CF2C-AB4D-842F-CD92B64FB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Cara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organ </a:t>
            </a:r>
            <a:r>
              <a:rPr lang="en-US" dirty="0" err="1"/>
              <a:t>reproduksi</a:t>
            </a:r>
            <a:r>
              <a:rPr lang="en-US" dirty="0"/>
              <a:t> </a:t>
            </a:r>
            <a:r>
              <a:rPr lang="en-US" dirty="0" err="1"/>
              <a:t>Pria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2DF2E-B7DE-4046-A6CE-1A51DC675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lnSpc>
                <a:spcPct val="90000"/>
              </a:lnSpc>
              <a:buBlip>
                <a:blip r:embed="rId2"/>
              </a:buBlip>
            </a:pPr>
            <a:r>
              <a:rPr lang="en-US" sz="2800" dirty="0" err="1"/>
              <a:t>Cuci</a:t>
            </a:r>
            <a:r>
              <a:rPr lang="en-US" sz="2800" dirty="0"/>
              <a:t> </a:t>
            </a:r>
            <a:r>
              <a:rPr lang="en-US" sz="2800" dirty="0" err="1"/>
              <a:t>tangan</a:t>
            </a:r>
            <a:r>
              <a:rPr lang="en-US" sz="2800" dirty="0"/>
              <a:t> </a:t>
            </a:r>
            <a:r>
              <a:rPr lang="en-US" sz="2800" dirty="0" err="1"/>
              <a:t>sebelum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sesudah</a:t>
            </a:r>
            <a:r>
              <a:rPr lang="en-US" sz="2800" dirty="0"/>
              <a:t> BAK, BAB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saat</a:t>
            </a:r>
            <a:r>
              <a:rPr lang="en-US" sz="2800" dirty="0"/>
              <a:t> mandi</a:t>
            </a:r>
          </a:p>
          <a:p>
            <a:pPr marL="571500" indent="-571500">
              <a:lnSpc>
                <a:spcPct val="90000"/>
              </a:lnSpc>
              <a:buBlip>
                <a:blip r:embed="rId2"/>
              </a:buBlip>
            </a:pPr>
            <a:r>
              <a:rPr lang="en-US" sz="2800" dirty="0"/>
              <a:t>Penis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dicuci</a:t>
            </a:r>
            <a:r>
              <a:rPr lang="en-US" sz="2800" dirty="0"/>
              <a:t> </a:t>
            </a:r>
            <a:r>
              <a:rPr lang="en-US" sz="2800" dirty="0" err="1"/>
              <a:t>dgn</a:t>
            </a:r>
            <a:r>
              <a:rPr lang="en-US" sz="2800" dirty="0"/>
              <a:t> air </a:t>
            </a:r>
            <a:r>
              <a:rPr lang="en-US" sz="2800" dirty="0" err="1"/>
              <a:t>bersih</a:t>
            </a:r>
            <a:r>
              <a:rPr lang="en-US" sz="2800" dirty="0"/>
              <a:t> &amp; </a:t>
            </a:r>
            <a:r>
              <a:rPr lang="en-US" sz="2800" dirty="0" err="1"/>
              <a:t>sabun</a:t>
            </a:r>
            <a:endParaRPr lang="en-US" sz="2800" dirty="0"/>
          </a:p>
          <a:p>
            <a:pPr marL="571500" indent="-571500">
              <a:lnSpc>
                <a:spcPct val="90000"/>
              </a:lnSpc>
              <a:buBlip>
                <a:blip r:embed="rId2"/>
              </a:buBlip>
            </a:pP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  <a:sym typeface="Symbol" panose="05050102010706020507" pitchFamily="18" charset="2"/>
              </a:rPr>
              <a:t></a:t>
            </a:r>
            <a:r>
              <a:rPr lang="en-US" sz="2800" dirty="0">
                <a:sym typeface="Symbol" panose="05050102010706020507" pitchFamily="18" charset="2"/>
              </a:rPr>
              <a:t> </a:t>
            </a:r>
            <a:r>
              <a:rPr lang="en-US" sz="2800" dirty="0" err="1">
                <a:sym typeface="Symbol" panose="05050102010706020507" pitchFamily="18" charset="2"/>
              </a:rPr>
              <a:t>disunat</a:t>
            </a:r>
            <a:r>
              <a:rPr lang="en-US" sz="2800" dirty="0">
                <a:sym typeface="Symbol" panose="05050102010706020507" pitchFamily="18" charset="2"/>
              </a:rPr>
              <a:t> </a:t>
            </a:r>
            <a:r>
              <a:rPr lang="en-US" sz="2800" dirty="0">
                <a:sym typeface="Wingdings" panose="05000000000000000000" pitchFamily="2" charset="2"/>
              </a:rPr>
              <a:t> </a:t>
            </a:r>
            <a:r>
              <a:rPr lang="en-US" sz="2800" dirty="0" err="1">
                <a:sym typeface="Wingdings" panose="05000000000000000000" pitchFamily="2" charset="2"/>
              </a:rPr>
              <a:t>harus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lebih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teliti</a:t>
            </a:r>
            <a:endParaRPr lang="en-US" sz="2800" dirty="0">
              <a:sym typeface="Wingdings" panose="05000000000000000000" pitchFamily="2" charset="2"/>
            </a:endParaRPr>
          </a:p>
          <a:p>
            <a:pPr marL="571500" indent="-571500">
              <a:lnSpc>
                <a:spcPct val="90000"/>
              </a:lnSpc>
              <a:buNone/>
            </a:pPr>
            <a:r>
              <a:rPr lang="en-US" sz="2800" dirty="0">
                <a:sym typeface="Wingdings" panose="05000000000000000000" pitchFamily="2" charset="2"/>
              </a:rPr>
              <a:t>	Smegma  </a:t>
            </a:r>
            <a:r>
              <a:rPr lang="en-US" sz="2800" dirty="0" err="1">
                <a:sym typeface="Wingdings" panose="05000000000000000000" pitchFamily="2" charset="2"/>
              </a:rPr>
              <a:t>infeksi</a:t>
            </a:r>
            <a:endParaRPr lang="en-US" sz="2800" dirty="0">
              <a:sym typeface="Wingdings" panose="05000000000000000000" pitchFamily="2" charset="2"/>
            </a:endParaRPr>
          </a:p>
          <a:p>
            <a:pPr marL="571500" indent="-571500">
              <a:lnSpc>
                <a:spcPct val="90000"/>
              </a:lnSpc>
              <a:buBlip>
                <a:blip r:embed="rId2"/>
              </a:buBlip>
            </a:pPr>
            <a:r>
              <a:rPr lang="en-US" sz="2800" dirty="0" err="1">
                <a:sym typeface="Wingdings" panose="05000000000000000000" pitchFamily="2" charset="2"/>
              </a:rPr>
              <a:t>Sesudah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mencuci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alat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kelamin</a:t>
            </a:r>
            <a:r>
              <a:rPr lang="en-US" sz="2800" dirty="0">
                <a:sym typeface="Wingdings" panose="05000000000000000000" pitchFamily="2" charset="2"/>
              </a:rPr>
              <a:t>  </a:t>
            </a:r>
            <a:r>
              <a:rPr lang="en-US" sz="2800" dirty="0" err="1">
                <a:sym typeface="Wingdings" panose="05000000000000000000" pitchFamily="2" charset="2"/>
              </a:rPr>
              <a:t>jangan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lupa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mengeringkannya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dengan</a:t>
            </a:r>
            <a:r>
              <a:rPr lang="en-US" sz="2800" dirty="0">
                <a:sym typeface="Wingdings" panose="05000000000000000000" pitchFamily="2" charset="2"/>
              </a:rPr>
              <a:t> tissue/</a:t>
            </a:r>
            <a:r>
              <a:rPr lang="en-US" sz="2800" dirty="0" err="1">
                <a:sym typeface="Wingdings" panose="05000000000000000000" pitchFamily="2" charset="2"/>
              </a:rPr>
              <a:t>handuk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halus</a:t>
            </a:r>
            <a:endParaRPr lang="en-US" sz="2800" dirty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53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91F04-DD58-9741-9B60-7BA0603DE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Cara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organ </a:t>
            </a:r>
            <a:r>
              <a:rPr lang="en-US" dirty="0" err="1"/>
              <a:t>reproduksi</a:t>
            </a:r>
            <a:r>
              <a:rPr lang="en-US" dirty="0"/>
              <a:t> </a:t>
            </a:r>
            <a:r>
              <a:rPr lang="en-US" dirty="0" err="1"/>
              <a:t>wanita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1A294-6604-0244-9501-9CF3AE575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03896" cy="4376689"/>
          </a:xfrm>
        </p:spPr>
        <p:txBody>
          <a:bodyPr/>
          <a:lstStyle/>
          <a:p>
            <a:pPr marL="571500" indent="-571500">
              <a:buBlip>
                <a:blip r:embed="rId2"/>
              </a:buBlip>
            </a:pPr>
            <a:r>
              <a:rPr lang="en-US" sz="2800" dirty="0" err="1"/>
              <a:t>Teratur</a:t>
            </a:r>
            <a:r>
              <a:rPr lang="en-US" sz="2800" dirty="0"/>
              <a:t> </a:t>
            </a:r>
            <a:r>
              <a:rPr lang="en-US" sz="2800" dirty="0" err="1"/>
              <a:t>membasuh</a:t>
            </a:r>
            <a:r>
              <a:rPr lang="en-US" sz="2800" dirty="0"/>
              <a:t> vulva (</a:t>
            </a:r>
            <a:r>
              <a:rPr lang="en-US" sz="2800" dirty="0" err="1"/>
              <a:t>bibir</a:t>
            </a:r>
            <a:r>
              <a:rPr lang="en-US" sz="2800" dirty="0"/>
              <a:t> vagina) </a:t>
            </a:r>
            <a:r>
              <a:rPr lang="en-US" sz="2800" dirty="0" err="1"/>
              <a:t>scr</a:t>
            </a:r>
            <a:r>
              <a:rPr lang="en-US" sz="2800" dirty="0"/>
              <a:t> </a:t>
            </a:r>
            <a:r>
              <a:rPr lang="en-US" sz="2800" dirty="0" err="1"/>
              <a:t>hati-hati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air </a:t>
            </a:r>
            <a:r>
              <a:rPr lang="en-US" sz="2800" dirty="0" err="1"/>
              <a:t>bersih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sabun</a:t>
            </a:r>
            <a:r>
              <a:rPr lang="en-US" sz="2800" dirty="0"/>
              <a:t> 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habis</a:t>
            </a:r>
            <a:r>
              <a:rPr lang="en-US" sz="2800" dirty="0"/>
              <a:t> BAK, BAB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ketika</a:t>
            </a:r>
            <a:r>
              <a:rPr lang="en-US" sz="2800" dirty="0"/>
              <a:t> mandi.</a:t>
            </a:r>
          </a:p>
          <a:p>
            <a:pPr marL="571500" indent="-571500">
              <a:buBlip>
                <a:blip r:embed="rId2"/>
              </a:buBlip>
            </a:pPr>
            <a:r>
              <a:rPr lang="en-US" sz="2800" dirty="0"/>
              <a:t>Cara </a:t>
            </a:r>
            <a:r>
              <a:rPr lang="en-US" sz="2800" dirty="0" err="1"/>
              <a:t>membasuh</a:t>
            </a:r>
            <a:r>
              <a:rPr lang="en-US" sz="2800" dirty="0"/>
              <a:t>, </a:t>
            </a:r>
            <a:r>
              <a:rPr lang="en-US" sz="2800" dirty="0" err="1"/>
              <a:t>dari</a:t>
            </a:r>
            <a:r>
              <a:rPr lang="en-US" sz="2800" dirty="0"/>
              <a:t> vagina </a:t>
            </a:r>
            <a:r>
              <a:rPr lang="en-US" sz="2800" dirty="0">
                <a:sym typeface="Wingdings" panose="05000000000000000000" pitchFamily="2" charset="2"/>
              </a:rPr>
              <a:t> anus </a:t>
            </a:r>
            <a:r>
              <a:rPr lang="en-US" sz="2800" u="sng" dirty="0">
                <a:solidFill>
                  <a:srgbClr val="FF0000"/>
                </a:solidFill>
                <a:sym typeface="Wingdings" panose="05000000000000000000" pitchFamily="2" charset="2"/>
              </a:rPr>
              <a:t>BUKAN </a:t>
            </a:r>
            <a:r>
              <a:rPr lang="en-US" sz="2800" dirty="0"/>
              <a:t>anus </a:t>
            </a:r>
            <a:r>
              <a:rPr lang="en-US" sz="2800" dirty="0">
                <a:sym typeface="Wingdings" panose="05000000000000000000" pitchFamily="2" charset="2"/>
              </a:rPr>
              <a:t> vagina</a:t>
            </a:r>
            <a:endParaRPr lang="en-US" sz="2800" dirty="0"/>
          </a:p>
          <a:p>
            <a:pPr marL="571500" indent="-571500">
              <a:buBlip>
                <a:blip r:embed="rId2"/>
              </a:buBlip>
            </a:pP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alergi</a:t>
            </a:r>
            <a:r>
              <a:rPr lang="en-US" sz="2800" dirty="0"/>
              <a:t> </a:t>
            </a:r>
            <a:r>
              <a:rPr lang="en-US" sz="2800" dirty="0" err="1"/>
              <a:t>dgn</a:t>
            </a:r>
            <a:r>
              <a:rPr lang="en-US" sz="2800" dirty="0"/>
              <a:t> </a:t>
            </a:r>
            <a:r>
              <a:rPr lang="en-US" sz="2800" dirty="0" err="1"/>
              <a:t>sabun</a:t>
            </a:r>
            <a:r>
              <a:rPr lang="en-US" sz="2800" dirty="0"/>
              <a:t> </a:t>
            </a:r>
            <a:r>
              <a:rPr lang="en-US" sz="2800" dirty="0">
                <a:sym typeface="Wingdings" panose="05000000000000000000" pitchFamily="2" charset="2"/>
              </a:rPr>
              <a:t> </a:t>
            </a:r>
            <a:r>
              <a:rPr lang="en-US" sz="2800" dirty="0" err="1">
                <a:sym typeface="Wingdings" panose="05000000000000000000" pitchFamily="2" charset="2"/>
              </a:rPr>
              <a:t>cukup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basuh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dgn</a:t>
            </a:r>
            <a:r>
              <a:rPr lang="en-US" sz="2800" dirty="0">
                <a:sym typeface="Wingdings" panose="05000000000000000000" pitchFamily="2" charset="2"/>
              </a:rPr>
              <a:t> air </a:t>
            </a:r>
            <a:r>
              <a:rPr lang="en-US" sz="2800" dirty="0" err="1">
                <a:sym typeface="Wingdings" panose="05000000000000000000" pitchFamily="2" charset="2"/>
              </a:rPr>
              <a:t>hangat</a:t>
            </a:r>
            <a:r>
              <a:rPr lang="en-US" sz="2800" dirty="0">
                <a:sym typeface="Wingdings" panose="05000000000000000000" pitchFamily="2" charset="2"/>
              </a:rPr>
              <a:t>.</a:t>
            </a:r>
          </a:p>
          <a:p>
            <a:pPr marL="571500" indent="-571500">
              <a:buBlip>
                <a:blip r:embed="rId2"/>
              </a:buBlip>
            </a:pPr>
            <a:r>
              <a:rPr lang="en-US" sz="2800" dirty="0" err="1">
                <a:sym typeface="Wingdings" panose="05000000000000000000" pitchFamily="2" charset="2"/>
              </a:rPr>
              <a:t>Jangan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lupa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keringkan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dengan</a:t>
            </a:r>
            <a:r>
              <a:rPr lang="en-US" sz="2800" dirty="0">
                <a:sym typeface="Wingdings" panose="05000000000000000000" pitchFamily="2" charset="2"/>
              </a:rPr>
              <a:t> tissue </a:t>
            </a:r>
            <a:r>
              <a:rPr lang="en-US" sz="2800" dirty="0" err="1">
                <a:sym typeface="Wingdings" panose="05000000000000000000" pitchFamily="2" charset="2"/>
              </a:rPr>
              <a:t>atau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handuk</a:t>
            </a:r>
            <a:r>
              <a:rPr lang="en-US" sz="2800" dirty="0">
                <a:sym typeface="Wingdings" panose="05000000000000000000" pitchFamily="2" charset="2"/>
              </a:rPr>
              <a:t> yang </a:t>
            </a:r>
            <a:r>
              <a:rPr lang="en-US" sz="2800" dirty="0" err="1">
                <a:sym typeface="Wingdings" panose="05000000000000000000" pitchFamily="2" charset="2"/>
              </a:rPr>
              <a:t>lembut</a:t>
            </a:r>
            <a:r>
              <a:rPr lang="en-US" sz="2800" dirty="0">
                <a:sym typeface="Wingdings" panose="05000000000000000000" pitchFamily="2" charset="2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84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491</TotalTime>
  <Words>806</Words>
  <Application>Microsoft Macintosh PowerPoint</Application>
  <PresentationFormat>Widescreen</PresentationFormat>
  <Paragraphs>126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Aharoni</vt:lpstr>
      <vt:lpstr>Arial</vt:lpstr>
      <vt:lpstr>Ayuthaya</vt:lpstr>
      <vt:lpstr>Book Antiqua</vt:lpstr>
      <vt:lpstr>Calibri</vt:lpstr>
      <vt:lpstr>Century Gothic</vt:lpstr>
      <vt:lpstr>Trebuchet MS</vt:lpstr>
      <vt:lpstr>Wingdings 3</vt:lpstr>
      <vt:lpstr>Facet</vt:lpstr>
      <vt:lpstr>Kesehatan Reproduksi Anak Sekolah Dasar</vt:lpstr>
      <vt:lpstr>Pengertian Reproduksi</vt:lpstr>
      <vt:lpstr>PowerPoint Presentation</vt:lpstr>
      <vt:lpstr>Siapakah anak?</vt:lpstr>
      <vt:lpstr>PowerPoint Presentation</vt:lpstr>
      <vt:lpstr>PowerPoint Presentation</vt:lpstr>
      <vt:lpstr>Memperkenalkan Organ Reproduksi</vt:lpstr>
      <vt:lpstr>Cara menjaga kesehatan organ reproduksi Pria</vt:lpstr>
      <vt:lpstr>Cara menjaga kesehatan organ reproduksi wanita</vt:lpstr>
      <vt:lpstr>PowerPoint Presentation</vt:lpstr>
      <vt:lpstr>SELAIN BELAJAR ANATOMI,ANAK-ANAK PERLU MEMPELAJARI PERAN SEKS/GENDER </vt:lpstr>
      <vt:lpstr>Penyakit Reproduksi pada Anak</vt:lpstr>
      <vt:lpstr>PowerPoint Presentation</vt:lpstr>
      <vt:lpstr>Pentingnya Pengenalan Kesehatan Reproduksi Pra-Remaja</vt:lpstr>
      <vt:lpstr>Memperkenalkan Anatomi</vt:lpstr>
      <vt:lpstr>Unsur-unsur Kesehatan Remaja</vt:lpstr>
      <vt:lpstr>Manfaat pengetahuan tentang kesehatan reproduksi Penting bagi usia  pra-Remaja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Kesehatan Reproduksi Anak</dc:title>
  <dc:creator>Microsoft Office User</dc:creator>
  <cp:lastModifiedBy>Microsoft Office User</cp:lastModifiedBy>
  <cp:revision>22</cp:revision>
  <dcterms:created xsi:type="dcterms:W3CDTF">2020-03-03T01:48:29Z</dcterms:created>
  <dcterms:modified xsi:type="dcterms:W3CDTF">2020-03-04T11:20:03Z</dcterms:modified>
</cp:coreProperties>
</file>