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1" r:id="rId2"/>
    <p:sldId id="262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E4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4826C-3961-41D1-A516-B53034812E20}" type="doc">
      <dgm:prSet loTypeId="urn:microsoft.com/office/officeart/2005/8/layout/vList5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F2415CA-11E7-4F4F-AF94-AC0C2687F1DA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peneliti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5C728-2C38-428A-A1C2-D480F5289662}" type="parTrans" cxnId="{345D2B57-C425-422A-A25C-BCE23179C530}">
      <dgm:prSet/>
      <dgm:spPr/>
      <dgm:t>
        <a:bodyPr/>
        <a:lstStyle/>
        <a:p>
          <a:endParaRPr lang="en-US"/>
        </a:p>
      </dgm:t>
    </dgm:pt>
    <dgm:pt modelId="{CE5B1C2C-2DBA-4690-8C35-509C0B3F0066}" type="sibTrans" cxnId="{345D2B57-C425-422A-A25C-BCE23179C530}">
      <dgm:prSet/>
      <dgm:spPr/>
      <dgm:t>
        <a:bodyPr/>
        <a:lstStyle/>
        <a:p>
          <a:endParaRPr lang="en-US"/>
        </a:p>
      </dgm:t>
    </dgm:pt>
    <dgm:pt modelId="{61EC1AF5-536A-4DB4-8EB8-D2102CF99600}">
      <dgm:prSet phldrT="[Text]"/>
      <dgm:spPr>
        <a:solidFill>
          <a:srgbClr val="E5F4C4">
            <a:alpha val="89804"/>
          </a:srgbClr>
        </a:solidFill>
      </dgm:spPr>
      <dgm:t>
        <a:bodyPr/>
        <a:lstStyle/>
        <a:p>
          <a:pPr marL="463550" indent="-285750"/>
          <a:r>
            <a:rPr lang="en-US" dirty="0" err="1" smtClean="0"/>
            <a:t>Penguasaan</a:t>
          </a:r>
          <a:r>
            <a:rPr lang="en-US" dirty="0" smtClean="0"/>
            <a:t> </a:t>
          </a:r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6F2E1A1C-77E4-4FDC-8B56-452B7FBD945E}" type="parTrans" cxnId="{8B15CFA5-1084-4484-A76D-A61DD56A3C91}">
      <dgm:prSet/>
      <dgm:spPr/>
      <dgm:t>
        <a:bodyPr/>
        <a:lstStyle/>
        <a:p>
          <a:endParaRPr lang="en-US"/>
        </a:p>
      </dgm:t>
    </dgm:pt>
    <dgm:pt modelId="{E576AC97-EB30-450F-A61B-E11503F876E0}" type="sibTrans" cxnId="{8B15CFA5-1084-4484-A76D-A61DD56A3C91}">
      <dgm:prSet/>
      <dgm:spPr/>
      <dgm:t>
        <a:bodyPr/>
        <a:lstStyle/>
        <a:p>
          <a:endParaRPr lang="en-US"/>
        </a:p>
      </dgm:t>
    </dgm:pt>
    <dgm:pt modelId="{F7F3F1A3-76D0-476F-BD8E-8551BF2D09DD}">
      <dgm:prSet phldrT="[Text]"/>
      <dgm:spPr>
        <a:solidFill>
          <a:srgbClr val="E5F4C4">
            <a:alpha val="89804"/>
          </a:srgbClr>
        </a:solidFill>
      </dgm:spPr>
      <dgm:t>
        <a:bodyPr/>
        <a:lstStyle/>
        <a:p>
          <a:pPr marL="463550" indent="-285750"/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kepekaan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 </a:t>
          </a:r>
          <a:r>
            <a:rPr lang="en-US" dirty="0" err="1" smtClean="0"/>
            <a:t>nyata</a:t>
          </a:r>
          <a:endParaRPr lang="en-US" dirty="0"/>
        </a:p>
      </dgm:t>
    </dgm:pt>
    <dgm:pt modelId="{1D0025AB-276A-4382-B347-70D70EAE4284}" type="parTrans" cxnId="{018F1349-4451-4833-966F-523DED3EF438}">
      <dgm:prSet/>
      <dgm:spPr/>
      <dgm:t>
        <a:bodyPr/>
        <a:lstStyle/>
        <a:p>
          <a:endParaRPr lang="en-US"/>
        </a:p>
      </dgm:t>
    </dgm:pt>
    <dgm:pt modelId="{65A71E3E-8C6C-4559-81D7-A1EE4DD11432}" type="sibTrans" cxnId="{018F1349-4451-4833-966F-523DED3EF438}">
      <dgm:prSet/>
      <dgm:spPr/>
      <dgm:t>
        <a:bodyPr/>
        <a:lstStyle/>
        <a:p>
          <a:endParaRPr lang="en-US"/>
        </a:p>
      </dgm:t>
    </dgm:pt>
    <dgm:pt modelId="{4372A089-B70C-44C2-81D6-A7FC45F66EC7}">
      <dgm:prSet phldrT="[Text]"/>
      <dgm:spPr>
        <a:solidFill>
          <a:srgbClr val="647D33"/>
        </a:solidFill>
      </dgm:spPr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manajer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3D2042-81D4-4069-AA49-35D2CFC34E0E}" type="parTrans" cxnId="{67328AE2-8A30-4D44-A3CB-97F2F2FD3698}">
      <dgm:prSet/>
      <dgm:spPr/>
      <dgm:t>
        <a:bodyPr/>
        <a:lstStyle/>
        <a:p>
          <a:endParaRPr lang="en-US"/>
        </a:p>
      </dgm:t>
    </dgm:pt>
    <dgm:pt modelId="{33A7D66F-6E3E-42F3-ACBD-C4FDE3CF878B}" type="sibTrans" cxnId="{67328AE2-8A30-4D44-A3CB-97F2F2FD3698}">
      <dgm:prSet/>
      <dgm:spPr/>
      <dgm:t>
        <a:bodyPr/>
        <a:lstStyle/>
        <a:p>
          <a:endParaRPr lang="en-US"/>
        </a:p>
      </dgm:t>
    </dgm:pt>
    <dgm:pt modelId="{79CD4F55-C14A-41AD-8A0C-511E6FCF9CB0}">
      <dgm:prSet phldrT="[Text]"/>
      <dgm:spPr>
        <a:solidFill>
          <a:srgbClr val="E5F4C4">
            <a:alpha val="90000"/>
          </a:srgbClr>
        </a:solidFill>
      </dgm:spPr>
      <dgm:t>
        <a:bodyPr/>
        <a:lstStyle/>
        <a:p>
          <a:pPr marL="463550" indent="-285750"/>
          <a:r>
            <a:rPr lang="en-US" dirty="0" err="1" smtClean="0"/>
            <a:t>Memiliki</a:t>
          </a:r>
          <a:r>
            <a:rPr lang="en-US" dirty="0" smtClean="0"/>
            <a:t> leadership</a:t>
          </a:r>
          <a:endParaRPr lang="en-US" dirty="0"/>
        </a:p>
      </dgm:t>
    </dgm:pt>
    <dgm:pt modelId="{FD3CBAD0-B547-4946-89C7-23477D0721E5}" type="parTrans" cxnId="{FC901FA6-9B79-4471-A163-817AEC27418C}">
      <dgm:prSet/>
      <dgm:spPr/>
      <dgm:t>
        <a:bodyPr/>
        <a:lstStyle/>
        <a:p>
          <a:endParaRPr lang="en-US"/>
        </a:p>
      </dgm:t>
    </dgm:pt>
    <dgm:pt modelId="{1C0F3862-F381-439E-8E4E-8B1B7270F787}" type="sibTrans" cxnId="{FC901FA6-9B79-4471-A163-817AEC27418C}">
      <dgm:prSet/>
      <dgm:spPr/>
      <dgm:t>
        <a:bodyPr/>
        <a:lstStyle/>
        <a:p>
          <a:endParaRPr lang="en-US"/>
        </a:p>
      </dgm:t>
    </dgm:pt>
    <dgm:pt modelId="{9992C7B0-2D3E-4B8D-BC33-5A4420398632}">
      <dgm:prSet phldrT="[Text]"/>
      <dgm:spPr>
        <a:solidFill>
          <a:srgbClr val="E5F4C4">
            <a:alpha val="90000"/>
          </a:srgbClr>
        </a:solidFill>
      </dgm:spPr>
      <dgm:t>
        <a:bodyPr/>
        <a:lstStyle/>
        <a:p>
          <a:pPr marL="463550" indent="-285750"/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menerapkan</a:t>
          </a:r>
          <a:r>
            <a:rPr lang="en-US" dirty="0" smtClean="0"/>
            <a:t> </a:t>
          </a:r>
          <a:r>
            <a:rPr lang="en-US" dirty="0" err="1" smtClean="0"/>
            <a:t>prinsip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endParaRPr lang="en-US" dirty="0"/>
        </a:p>
      </dgm:t>
    </dgm:pt>
    <dgm:pt modelId="{C64FAD14-1C86-4B0F-9896-F1F710BF79D0}" type="parTrans" cxnId="{C0EC0367-6F3A-4D8B-8073-0CD68168B833}">
      <dgm:prSet/>
      <dgm:spPr/>
      <dgm:t>
        <a:bodyPr/>
        <a:lstStyle/>
        <a:p>
          <a:endParaRPr lang="en-US"/>
        </a:p>
      </dgm:t>
    </dgm:pt>
    <dgm:pt modelId="{51E8BECC-6198-4FAF-8D69-8A4C3DEF3DF5}" type="sibTrans" cxnId="{C0EC0367-6F3A-4D8B-8073-0CD68168B833}">
      <dgm:prSet/>
      <dgm:spPr/>
      <dgm:t>
        <a:bodyPr/>
        <a:lstStyle/>
        <a:p>
          <a:endParaRPr lang="en-US"/>
        </a:p>
      </dgm:t>
    </dgm:pt>
    <dgm:pt modelId="{0305A297-3B09-41F2-883C-D72FA9070D9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perencana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A2F89D-FDBB-4280-A4ED-FB6499CE4259}" type="parTrans" cxnId="{7DD04DC7-6B91-4469-835F-7FE412077C17}">
      <dgm:prSet/>
      <dgm:spPr/>
      <dgm:t>
        <a:bodyPr/>
        <a:lstStyle/>
        <a:p>
          <a:endParaRPr lang="en-US"/>
        </a:p>
      </dgm:t>
    </dgm:pt>
    <dgm:pt modelId="{0E83B43A-39EF-478D-968D-7E3DB6BD985C}" type="sibTrans" cxnId="{7DD04DC7-6B91-4469-835F-7FE412077C17}">
      <dgm:prSet/>
      <dgm:spPr/>
      <dgm:t>
        <a:bodyPr/>
        <a:lstStyle/>
        <a:p>
          <a:endParaRPr lang="en-US"/>
        </a:p>
      </dgm:t>
    </dgm:pt>
    <dgm:pt modelId="{74CCB87C-2C2F-48E5-915D-37E1FBB47125}">
      <dgm:prSet phldrT="[Text]"/>
      <dgm:spPr>
        <a:solidFill>
          <a:srgbClr val="E5F4C4">
            <a:alpha val="90000"/>
          </a:srgbClr>
        </a:solidFill>
      </dgm:spPr>
      <dgm:t>
        <a:bodyPr/>
        <a:lstStyle/>
        <a:p>
          <a:pPr marL="463550" indent="-285750"/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merencanakan</a:t>
          </a:r>
          <a:r>
            <a:rPr lang="en-US" dirty="0" smtClean="0"/>
            <a:t> program  </a:t>
          </a:r>
          <a:endParaRPr lang="en-US" dirty="0"/>
        </a:p>
      </dgm:t>
    </dgm:pt>
    <dgm:pt modelId="{76334BD9-9D1E-4464-9EFF-DEE1F200CACE}" type="parTrans" cxnId="{ED281ADB-04FD-467D-8CB4-5CBBDD9B3E53}">
      <dgm:prSet/>
      <dgm:spPr/>
      <dgm:t>
        <a:bodyPr/>
        <a:lstStyle/>
        <a:p>
          <a:endParaRPr lang="en-US"/>
        </a:p>
      </dgm:t>
    </dgm:pt>
    <dgm:pt modelId="{52FBD132-5AF1-4DB5-A0E0-B12E82F68035}" type="sibTrans" cxnId="{ED281ADB-04FD-467D-8CB4-5CBBDD9B3E53}">
      <dgm:prSet/>
      <dgm:spPr/>
      <dgm:t>
        <a:bodyPr/>
        <a:lstStyle/>
        <a:p>
          <a:endParaRPr lang="en-US"/>
        </a:p>
      </dgm:t>
    </dgm:pt>
    <dgm:pt modelId="{400B6AF6-7456-41E3-8EF2-7122195111DB}">
      <dgm:prSet phldrT="[Text]"/>
      <dgm:spPr>
        <a:solidFill>
          <a:srgbClr val="E5F4C4">
            <a:alpha val="90000"/>
          </a:srgbClr>
        </a:solidFill>
      </dgm:spPr>
      <dgm:t>
        <a:bodyPr/>
        <a:lstStyle/>
        <a:p>
          <a:pPr marL="463550" indent="-285750"/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mengendalikan</a:t>
          </a:r>
          <a:endParaRPr lang="en-US" dirty="0"/>
        </a:p>
      </dgm:t>
    </dgm:pt>
    <dgm:pt modelId="{73A8DA7C-C774-4D22-B7A2-00369BD4CAFA}" type="parTrans" cxnId="{283F6F23-B6EE-47DC-A4C0-0A4739489F80}">
      <dgm:prSet/>
      <dgm:spPr/>
      <dgm:t>
        <a:bodyPr/>
        <a:lstStyle/>
        <a:p>
          <a:endParaRPr lang="en-US"/>
        </a:p>
      </dgm:t>
    </dgm:pt>
    <dgm:pt modelId="{67322268-2D64-4EA3-9BED-A468ADA591D6}" type="sibTrans" cxnId="{283F6F23-B6EE-47DC-A4C0-0A4739489F80}">
      <dgm:prSet/>
      <dgm:spPr/>
      <dgm:t>
        <a:bodyPr/>
        <a:lstStyle/>
        <a:p>
          <a:endParaRPr lang="en-US"/>
        </a:p>
      </dgm:t>
    </dgm:pt>
    <dgm:pt modelId="{C15B19EE-EEED-4C23-A963-0D06C6B667C1}" type="pres">
      <dgm:prSet presAssocID="{13B4826C-3961-41D1-A516-B53034812E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FA98A-5010-45BB-B6E6-3F02B6D33C1B}" type="pres">
      <dgm:prSet presAssocID="{3F2415CA-11E7-4F4F-AF94-AC0C2687F1DA}" presName="linNode" presStyleCnt="0"/>
      <dgm:spPr/>
    </dgm:pt>
    <dgm:pt modelId="{02E73C00-D59F-47AD-95A6-D7A51852B5EC}" type="pres">
      <dgm:prSet presAssocID="{3F2415CA-11E7-4F4F-AF94-AC0C2687F1DA}" presName="parentText" presStyleLbl="node1" presStyleIdx="0" presStyleCnt="3" custScaleX="871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4B554-1FC9-4434-9852-984BB5DE52BE}" type="pres">
      <dgm:prSet presAssocID="{3F2415CA-11E7-4F4F-AF94-AC0C2687F1DA}" presName="descendantText" presStyleLbl="alignAccFollowNode1" presStyleIdx="0" presStyleCnt="3" custScaleX="131543" custLinFactNeighborX="3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98EAB-4E32-46A7-8FA2-FAFEA82AAB9A}" type="pres">
      <dgm:prSet presAssocID="{CE5B1C2C-2DBA-4690-8C35-509C0B3F0066}" presName="sp" presStyleCnt="0"/>
      <dgm:spPr/>
    </dgm:pt>
    <dgm:pt modelId="{9195A36C-F855-4344-82B1-39C9D1909B71}" type="pres">
      <dgm:prSet presAssocID="{4372A089-B70C-44C2-81D6-A7FC45F66EC7}" presName="linNode" presStyleCnt="0"/>
      <dgm:spPr/>
    </dgm:pt>
    <dgm:pt modelId="{DC1087CE-3645-4DC1-83CD-098B2BCA11F0}" type="pres">
      <dgm:prSet presAssocID="{4372A089-B70C-44C2-81D6-A7FC45F66EC7}" presName="parentText" presStyleLbl="node1" presStyleIdx="1" presStyleCnt="3" custScaleX="871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D50D8-D11C-4999-AB02-A7E6F509F6F6}" type="pres">
      <dgm:prSet presAssocID="{4372A089-B70C-44C2-81D6-A7FC45F66EC7}" presName="descendantText" presStyleLbl="alignAccFollowNode1" presStyleIdx="1" presStyleCnt="3" custScaleX="13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4B8C4-108E-4799-B504-CBC106F9D181}" type="pres">
      <dgm:prSet presAssocID="{33A7D66F-6E3E-42F3-ACBD-C4FDE3CF878B}" presName="sp" presStyleCnt="0"/>
      <dgm:spPr/>
    </dgm:pt>
    <dgm:pt modelId="{31767DDC-A37B-41F5-A45B-C76E01E2CBB0}" type="pres">
      <dgm:prSet presAssocID="{0305A297-3B09-41F2-883C-D72FA9070D95}" presName="linNode" presStyleCnt="0"/>
      <dgm:spPr/>
    </dgm:pt>
    <dgm:pt modelId="{3FF1A071-3485-4879-9076-63D6C521FA67}" type="pres">
      <dgm:prSet presAssocID="{0305A297-3B09-41F2-883C-D72FA9070D95}" presName="parentText" presStyleLbl="node1" presStyleIdx="2" presStyleCnt="3" custScaleX="871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8BDBD-8B88-471F-92A3-1829E9962E1A}" type="pres">
      <dgm:prSet presAssocID="{0305A297-3B09-41F2-883C-D72FA9070D95}" presName="descendantText" presStyleLbl="alignAccFollowNode1" presStyleIdx="2" presStyleCnt="3" custScaleX="13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58170-E003-4FF7-8394-357F569E6B84}" type="presOf" srcId="{4372A089-B70C-44C2-81D6-A7FC45F66EC7}" destId="{DC1087CE-3645-4DC1-83CD-098B2BCA11F0}" srcOrd="0" destOrd="0" presId="urn:microsoft.com/office/officeart/2005/8/layout/vList5"/>
    <dgm:cxn modelId="{880194B6-2FE2-4528-A5B9-87F9CD683B50}" type="presOf" srcId="{9992C7B0-2D3E-4B8D-BC33-5A4420398632}" destId="{F12D50D8-D11C-4999-AB02-A7E6F509F6F6}" srcOrd="0" destOrd="1" presId="urn:microsoft.com/office/officeart/2005/8/layout/vList5"/>
    <dgm:cxn modelId="{4FA45233-9432-48B2-BA1F-2831F744290A}" type="presOf" srcId="{74CCB87C-2C2F-48E5-915D-37E1FBB47125}" destId="{2518BDBD-8B88-471F-92A3-1829E9962E1A}" srcOrd="0" destOrd="0" presId="urn:microsoft.com/office/officeart/2005/8/layout/vList5"/>
    <dgm:cxn modelId="{C5A287AD-E75C-47D9-9A6B-B6AEBCC5EC36}" type="presOf" srcId="{F7F3F1A3-76D0-476F-BD8E-8551BF2D09DD}" destId="{CC04B554-1FC9-4434-9852-984BB5DE52BE}" srcOrd="0" destOrd="1" presId="urn:microsoft.com/office/officeart/2005/8/layout/vList5"/>
    <dgm:cxn modelId="{FC901FA6-9B79-4471-A163-817AEC27418C}" srcId="{4372A089-B70C-44C2-81D6-A7FC45F66EC7}" destId="{79CD4F55-C14A-41AD-8A0C-511E6FCF9CB0}" srcOrd="0" destOrd="0" parTransId="{FD3CBAD0-B547-4946-89C7-23477D0721E5}" sibTransId="{1C0F3862-F381-439E-8E4E-8B1B7270F787}"/>
    <dgm:cxn modelId="{283F6F23-B6EE-47DC-A4C0-0A4739489F80}" srcId="{0305A297-3B09-41F2-883C-D72FA9070D95}" destId="{400B6AF6-7456-41E3-8EF2-7122195111DB}" srcOrd="1" destOrd="0" parTransId="{73A8DA7C-C774-4D22-B7A2-00369BD4CAFA}" sibTransId="{67322268-2D64-4EA3-9BED-A468ADA591D6}"/>
    <dgm:cxn modelId="{3335EF71-DAAD-4FD8-BAE5-2F5AEB516AD0}" type="presOf" srcId="{61EC1AF5-536A-4DB4-8EB8-D2102CF99600}" destId="{CC04B554-1FC9-4434-9852-984BB5DE52BE}" srcOrd="0" destOrd="0" presId="urn:microsoft.com/office/officeart/2005/8/layout/vList5"/>
    <dgm:cxn modelId="{172789C2-EF02-412C-A0BB-7B103AF7802B}" type="presOf" srcId="{0305A297-3B09-41F2-883C-D72FA9070D95}" destId="{3FF1A071-3485-4879-9076-63D6C521FA67}" srcOrd="0" destOrd="0" presId="urn:microsoft.com/office/officeart/2005/8/layout/vList5"/>
    <dgm:cxn modelId="{67328AE2-8A30-4D44-A3CB-97F2F2FD3698}" srcId="{13B4826C-3961-41D1-A516-B53034812E20}" destId="{4372A089-B70C-44C2-81D6-A7FC45F66EC7}" srcOrd="1" destOrd="0" parTransId="{4A3D2042-81D4-4069-AA49-35D2CFC34E0E}" sibTransId="{33A7D66F-6E3E-42F3-ACBD-C4FDE3CF878B}"/>
    <dgm:cxn modelId="{2E6C15CA-8DAE-453C-A094-A68FFB5D7DB6}" type="presOf" srcId="{13B4826C-3961-41D1-A516-B53034812E20}" destId="{C15B19EE-EEED-4C23-A963-0D06C6B667C1}" srcOrd="0" destOrd="0" presId="urn:microsoft.com/office/officeart/2005/8/layout/vList5"/>
    <dgm:cxn modelId="{F5DE30C1-17AA-44BD-806B-C117BA8C7599}" type="presOf" srcId="{79CD4F55-C14A-41AD-8A0C-511E6FCF9CB0}" destId="{F12D50D8-D11C-4999-AB02-A7E6F509F6F6}" srcOrd="0" destOrd="0" presId="urn:microsoft.com/office/officeart/2005/8/layout/vList5"/>
    <dgm:cxn modelId="{018F1349-4451-4833-966F-523DED3EF438}" srcId="{3F2415CA-11E7-4F4F-AF94-AC0C2687F1DA}" destId="{F7F3F1A3-76D0-476F-BD8E-8551BF2D09DD}" srcOrd="1" destOrd="0" parTransId="{1D0025AB-276A-4382-B347-70D70EAE4284}" sibTransId="{65A71E3E-8C6C-4559-81D7-A1EE4DD11432}"/>
    <dgm:cxn modelId="{48F5BE1E-84A8-4546-9BE5-8879880A8443}" type="presOf" srcId="{3F2415CA-11E7-4F4F-AF94-AC0C2687F1DA}" destId="{02E73C00-D59F-47AD-95A6-D7A51852B5EC}" srcOrd="0" destOrd="0" presId="urn:microsoft.com/office/officeart/2005/8/layout/vList5"/>
    <dgm:cxn modelId="{7DD04DC7-6B91-4469-835F-7FE412077C17}" srcId="{13B4826C-3961-41D1-A516-B53034812E20}" destId="{0305A297-3B09-41F2-883C-D72FA9070D95}" srcOrd="2" destOrd="0" parTransId="{61A2F89D-FDBB-4280-A4ED-FB6499CE4259}" sibTransId="{0E83B43A-39EF-478D-968D-7E3DB6BD985C}"/>
    <dgm:cxn modelId="{345D2B57-C425-422A-A25C-BCE23179C530}" srcId="{13B4826C-3961-41D1-A516-B53034812E20}" destId="{3F2415CA-11E7-4F4F-AF94-AC0C2687F1DA}" srcOrd="0" destOrd="0" parTransId="{73F5C728-2C38-428A-A1C2-D480F5289662}" sibTransId="{CE5B1C2C-2DBA-4690-8C35-509C0B3F0066}"/>
    <dgm:cxn modelId="{ED281ADB-04FD-467D-8CB4-5CBBDD9B3E53}" srcId="{0305A297-3B09-41F2-883C-D72FA9070D95}" destId="{74CCB87C-2C2F-48E5-915D-37E1FBB47125}" srcOrd="0" destOrd="0" parTransId="{76334BD9-9D1E-4464-9EFF-DEE1F200CACE}" sibTransId="{52FBD132-5AF1-4DB5-A0E0-B12E82F68035}"/>
    <dgm:cxn modelId="{C0EC0367-6F3A-4D8B-8073-0CD68168B833}" srcId="{4372A089-B70C-44C2-81D6-A7FC45F66EC7}" destId="{9992C7B0-2D3E-4B8D-BC33-5A4420398632}" srcOrd="1" destOrd="0" parTransId="{C64FAD14-1C86-4B0F-9896-F1F710BF79D0}" sibTransId="{51E8BECC-6198-4FAF-8D69-8A4C3DEF3DF5}"/>
    <dgm:cxn modelId="{26ADBDD1-8704-4B0D-A6F7-09F6BDD51A5C}" type="presOf" srcId="{400B6AF6-7456-41E3-8EF2-7122195111DB}" destId="{2518BDBD-8B88-471F-92A3-1829E9962E1A}" srcOrd="0" destOrd="1" presId="urn:microsoft.com/office/officeart/2005/8/layout/vList5"/>
    <dgm:cxn modelId="{8B15CFA5-1084-4484-A76D-A61DD56A3C91}" srcId="{3F2415CA-11E7-4F4F-AF94-AC0C2687F1DA}" destId="{61EC1AF5-536A-4DB4-8EB8-D2102CF99600}" srcOrd="0" destOrd="0" parTransId="{6F2E1A1C-77E4-4FDC-8B56-452B7FBD945E}" sibTransId="{E576AC97-EB30-450F-A61B-E11503F876E0}"/>
    <dgm:cxn modelId="{93211F74-DA76-432D-9509-CD1A2C335810}" type="presParOf" srcId="{C15B19EE-EEED-4C23-A963-0D06C6B667C1}" destId="{7DFFA98A-5010-45BB-B6E6-3F02B6D33C1B}" srcOrd="0" destOrd="0" presId="urn:microsoft.com/office/officeart/2005/8/layout/vList5"/>
    <dgm:cxn modelId="{F67A6DFA-8438-4C37-A920-11B37D50AE4E}" type="presParOf" srcId="{7DFFA98A-5010-45BB-B6E6-3F02B6D33C1B}" destId="{02E73C00-D59F-47AD-95A6-D7A51852B5EC}" srcOrd="0" destOrd="0" presId="urn:microsoft.com/office/officeart/2005/8/layout/vList5"/>
    <dgm:cxn modelId="{3F4207BB-89AE-4C5C-B85B-939C30BE5D72}" type="presParOf" srcId="{7DFFA98A-5010-45BB-B6E6-3F02B6D33C1B}" destId="{CC04B554-1FC9-4434-9852-984BB5DE52BE}" srcOrd="1" destOrd="0" presId="urn:microsoft.com/office/officeart/2005/8/layout/vList5"/>
    <dgm:cxn modelId="{D43B833E-DA9B-404C-8C1A-17E2E4FE388A}" type="presParOf" srcId="{C15B19EE-EEED-4C23-A963-0D06C6B667C1}" destId="{64798EAB-4E32-46A7-8FA2-FAFEA82AAB9A}" srcOrd="1" destOrd="0" presId="urn:microsoft.com/office/officeart/2005/8/layout/vList5"/>
    <dgm:cxn modelId="{49CB9B85-A57B-42F4-8624-B7FE7C5D6615}" type="presParOf" srcId="{C15B19EE-EEED-4C23-A963-0D06C6B667C1}" destId="{9195A36C-F855-4344-82B1-39C9D1909B71}" srcOrd="2" destOrd="0" presId="urn:microsoft.com/office/officeart/2005/8/layout/vList5"/>
    <dgm:cxn modelId="{BCFFC9D4-86C9-4A5D-800A-24A630A88872}" type="presParOf" srcId="{9195A36C-F855-4344-82B1-39C9D1909B71}" destId="{DC1087CE-3645-4DC1-83CD-098B2BCA11F0}" srcOrd="0" destOrd="0" presId="urn:microsoft.com/office/officeart/2005/8/layout/vList5"/>
    <dgm:cxn modelId="{A5E3D207-F50F-4CAA-A2D2-28FC69E79A1C}" type="presParOf" srcId="{9195A36C-F855-4344-82B1-39C9D1909B71}" destId="{F12D50D8-D11C-4999-AB02-A7E6F509F6F6}" srcOrd="1" destOrd="0" presId="urn:microsoft.com/office/officeart/2005/8/layout/vList5"/>
    <dgm:cxn modelId="{3C999F6F-5CDA-48AA-A1EC-E11EF610D4CC}" type="presParOf" srcId="{C15B19EE-EEED-4C23-A963-0D06C6B667C1}" destId="{A1F4B8C4-108E-4799-B504-CBC106F9D181}" srcOrd="3" destOrd="0" presId="urn:microsoft.com/office/officeart/2005/8/layout/vList5"/>
    <dgm:cxn modelId="{1FC0EE97-014A-4BC0-8F83-B62980E95C89}" type="presParOf" srcId="{C15B19EE-EEED-4C23-A963-0D06C6B667C1}" destId="{31767DDC-A37B-41F5-A45B-C76E01E2CBB0}" srcOrd="4" destOrd="0" presId="urn:microsoft.com/office/officeart/2005/8/layout/vList5"/>
    <dgm:cxn modelId="{711538AC-0ED4-4550-88B1-9570D85BE22E}" type="presParOf" srcId="{31767DDC-A37B-41F5-A45B-C76E01E2CBB0}" destId="{3FF1A071-3485-4879-9076-63D6C521FA67}" srcOrd="0" destOrd="0" presId="urn:microsoft.com/office/officeart/2005/8/layout/vList5"/>
    <dgm:cxn modelId="{BF684697-F3C9-4098-925B-04AC878377F4}" type="presParOf" srcId="{31767DDC-A37B-41F5-A45B-C76E01E2CBB0}" destId="{2518BDBD-8B88-471F-92A3-1829E9962E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04B554-1FC9-4434-9852-984BB5DE52BE}">
      <dsp:nvSpPr>
        <dsp:cNvPr id="0" name=""/>
        <dsp:cNvSpPr/>
      </dsp:nvSpPr>
      <dsp:spPr>
        <a:xfrm rot="5400000">
          <a:off x="4301686" y="-2193394"/>
          <a:ext cx="795388" cy="5384038"/>
        </a:xfrm>
        <a:prstGeom prst="round2SameRect">
          <a:avLst/>
        </a:prstGeom>
        <a:solidFill>
          <a:srgbClr val="E5F4C4">
            <a:alpha val="89804"/>
          </a:srgb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63550" lvl="1" indent="-2857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Penguasaan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metode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penelitian</a:t>
          </a:r>
          <a:endParaRPr lang="en-US" sz="2200" kern="1200" dirty="0"/>
        </a:p>
        <a:p>
          <a:pPr marL="463550" lvl="1" indent="-2857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Memiliki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kepekaan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masalah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nyata</a:t>
          </a:r>
          <a:endParaRPr lang="en-US" sz="2200" kern="1200" dirty="0"/>
        </a:p>
      </dsp:txBody>
      <dsp:txXfrm rot="5400000">
        <a:off x="4301686" y="-2193394"/>
        <a:ext cx="795388" cy="5384038"/>
      </dsp:txXfrm>
    </dsp:sp>
    <dsp:sp modelId="{02E73C00-D59F-47AD-95A6-D7A51852B5EC}">
      <dsp:nvSpPr>
        <dsp:cNvPr id="0" name=""/>
        <dsp:cNvSpPr/>
      </dsp:nvSpPr>
      <dsp:spPr>
        <a:xfrm>
          <a:off x="623" y="1506"/>
          <a:ext cx="2006113" cy="994236"/>
        </a:xfrm>
        <a:prstGeom prst="roundRect">
          <a:avLst/>
        </a:prstGeom>
        <a:solidFill>
          <a:schemeClr val="accent3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peneliti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" y="1506"/>
        <a:ext cx="2006113" cy="994236"/>
      </dsp:txXfrm>
    </dsp:sp>
    <dsp:sp modelId="{F12D50D8-D11C-4999-AB02-A7E6F509F6F6}">
      <dsp:nvSpPr>
        <dsp:cNvPr id="0" name=""/>
        <dsp:cNvSpPr/>
      </dsp:nvSpPr>
      <dsp:spPr>
        <a:xfrm rot="5400000">
          <a:off x="4301062" y="-1149446"/>
          <a:ext cx="795388" cy="5384038"/>
        </a:xfrm>
        <a:prstGeom prst="round2SameRect">
          <a:avLst/>
        </a:prstGeom>
        <a:solidFill>
          <a:srgbClr val="E5F4C4">
            <a:alpha val="90000"/>
          </a:srgb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63550" lvl="1" indent="-2857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Memiliki</a:t>
          </a:r>
          <a:r>
            <a:rPr lang="en-US" sz="2200" kern="1200" dirty="0" smtClean="0"/>
            <a:t> leadership</a:t>
          </a:r>
          <a:endParaRPr lang="en-US" sz="2200" kern="1200" dirty="0"/>
        </a:p>
        <a:p>
          <a:pPr marL="463550" lvl="1" indent="-2857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Mampu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menerapkan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prinsip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manajemen</a:t>
          </a:r>
          <a:endParaRPr lang="en-US" sz="2200" kern="1200" dirty="0"/>
        </a:p>
      </dsp:txBody>
      <dsp:txXfrm rot="5400000">
        <a:off x="4301062" y="-1149446"/>
        <a:ext cx="795388" cy="5384038"/>
      </dsp:txXfrm>
    </dsp:sp>
    <dsp:sp modelId="{DC1087CE-3645-4DC1-83CD-098B2BCA11F0}">
      <dsp:nvSpPr>
        <dsp:cNvPr id="0" name=""/>
        <dsp:cNvSpPr/>
      </dsp:nvSpPr>
      <dsp:spPr>
        <a:xfrm>
          <a:off x="623" y="1045454"/>
          <a:ext cx="2006113" cy="994236"/>
        </a:xfrm>
        <a:prstGeom prst="roundRect">
          <a:avLst/>
        </a:prstGeom>
        <a:solidFill>
          <a:srgbClr val="647D3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manajer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" y="1045454"/>
        <a:ext cx="2006113" cy="994236"/>
      </dsp:txXfrm>
    </dsp:sp>
    <dsp:sp modelId="{2518BDBD-8B88-471F-92A3-1829E9962E1A}">
      <dsp:nvSpPr>
        <dsp:cNvPr id="0" name=""/>
        <dsp:cNvSpPr/>
      </dsp:nvSpPr>
      <dsp:spPr>
        <a:xfrm rot="5400000">
          <a:off x="4301062" y="-105498"/>
          <a:ext cx="795388" cy="5384038"/>
        </a:xfrm>
        <a:prstGeom prst="round2SameRect">
          <a:avLst/>
        </a:prstGeom>
        <a:solidFill>
          <a:srgbClr val="E5F4C4">
            <a:alpha val="90000"/>
          </a:srgb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463550" lvl="1" indent="-2857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Mampu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merencanakan</a:t>
          </a:r>
          <a:r>
            <a:rPr lang="en-US" sz="2200" kern="1200" dirty="0" smtClean="0"/>
            <a:t> program  </a:t>
          </a:r>
          <a:endParaRPr lang="en-US" sz="2200" kern="1200" dirty="0"/>
        </a:p>
        <a:p>
          <a:pPr marL="463550" lvl="1" indent="-28575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Mampu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melaksanakan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mengendalikan</a:t>
          </a:r>
          <a:endParaRPr lang="en-US" sz="2200" kern="1200" dirty="0"/>
        </a:p>
      </dsp:txBody>
      <dsp:txXfrm rot="5400000">
        <a:off x="4301062" y="-105498"/>
        <a:ext cx="795388" cy="5384038"/>
      </dsp:txXfrm>
    </dsp:sp>
    <dsp:sp modelId="{3FF1A071-3485-4879-9076-63D6C521FA67}">
      <dsp:nvSpPr>
        <dsp:cNvPr id="0" name=""/>
        <dsp:cNvSpPr/>
      </dsp:nvSpPr>
      <dsp:spPr>
        <a:xfrm>
          <a:off x="623" y="2089402"/>
          <a:ext cx="2006113" cy="994236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perencana</a:t>
          </a:r>
          <a:endParaRPr lang="en-US" sz="3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" y="2089402"/>
        <a:ext cx="2006113" cy="994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2C2A4-9857-4CC0-8951-7749FDA93631}" type="datetimeFigureOut">
              <a:rPr lang="id-ID" smtClean="0"/>
              <a:pPr/>
              <a:t>26/08/2020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3543-4A77-4D69-AEFF-CE662020DBD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F9468-35E9-4317-9AA4-D8EA430CD2B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36F1F-A487-4316-A965-0DB2B2627756}" type="slidenum">
              <a:rPr lang="en-US" smtClean="0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6F9B8CD-342D-4579-98EC-A8FD6B7370E1}" type="datetimeFigureOut">
              <a:rPr lang="en-US" smtClean="0"/>
              <a:pPr/>
              <a:t>8/26/2020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8/26/2020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Deskriptor%20KKNI-BIDANG%20KEPERAWATAN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GB" b="1" cap="small" dirty="0" err="1" smtClean="0"/>
              <a:t>Penyusunan</a:t>
            </a:r>
            <a:r>
              <a:rPr lang="en-GB" b="1" cap="small" dirty="0" smtClean="0"/>
              <a:t> </a:t>
            </a:r>
            <a:r>
              <a:rPr lang="en-GB" b="1" cap="small" dirty="0" err="1" smtClean="0"/>
              <a:t>Profil</a:t>
            </a:r>
            <a:r>
              <a:rPr lang="en-GB" b="1" cap="small" dirty="0" smtClean="0"/>
              <a:t> </a:t>
            </a:r>
            <a:r>
              <a:rPr lang="en-GB" b="1" cap="small" dirty="0" err="1" smtClean="0"/>
              <a:t>Lulusan</a:t>
            </a:r>
            <a:r>
              <a:rPr lang="en-GB" b="1" cap="small" dirty="0" smtClean="0"/>
              <a:t> PS </a:t>
            </a:r>
            <a:r>
              <a:rPr lang="en-GB" b="1" cap="small" dirty="0" err="1" smtClean="0"/>
              <a:t>berbasis</a:t>
            </a:r>
            <a:r>
              <a:rPr lang="en-GB" b="1" cap="small" dirty="0" smtClean="0"/>
              <a:t> KKNI</a:t>
            </a:r>
            <a:endParaRPr lang="en-GB" b="1" cap="sm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324"/>
          <a:stretch>
            <a:fillRect/>
          </a:stretch>
        </p:blipFill>
        <p:spPr bwMode="auto">
          <a:xfrm>
            <a:off x="0" y="-108857"/>
            <a:ext cx="9144000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1458" r="12738" b="6250"/>
          <a:stretch>
            <a:fillRect/>
          </a:stretch>
        </p:blipFill>
        <p:spPr bwMode="auto">
          <a:xfrm>
            <a:off x="0" y="-1"/>
            <a:ext cx="9144000" cy="694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2738"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857" t="10417" r="32650" b="6250"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12885" r="12738" b="9375"/>
          <a:stretch>
            <a:fillRect/>
          </a:stretch>
        </p:blipFill>
        <p:spPr bwMode="auto">
          <a:xfrm>
            <a:off x="0" y="0"/>
            <a:ext cx="9144000" cy="68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2738"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2738"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7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2884878"/>
              </p:ext>
            </p:extLst>
          </p:nvPr>
        </p:nvGraphicFramePr>
        <p:xfrm>
          <a:off x="685800" y="304800"/>
          <a:ext cx="7848600" cy="1644868"/>
        </p:xfrm>
        <a:graphic>
          <a:graphicData uri="http://schemas.openxmlformats.org/drawingml/2006/table">
            <a:tbl>
              <a:tblPr/>
              <a:tblGrid>
                <a:gridCol w="3429000"/>
                <a:gridCol w="2209800"/>
                <a:gridCol w="2209800"/>
              </a:tblGrid>
              <a:tr h="68579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KLASIFIKASI KOMPETENSI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err="1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menurut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Kepmendiknas</a:t>
                      </a:r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Comic Sans MS" pitchFamily="66" charset="0"/>
                        </a:rPr>
                        <a:t> no 045/U/2002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KOMPETENSI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UTAMA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KOMPETENSI PENDUKUNG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KOMPETENSI LAINNYA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440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Penciri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Lulusan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Program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Studi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Penciri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Lulusan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Perguruan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Tinggi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A777"/>
                    </a:solidFill>
                  </a:tcPr>
                </a:tc>
              </a:tr>
            </a:tbl>
          </a:graphicData>
        </a:graphic>
      </p:graphicFrame>
      <p:sp>
        <p:nvSpPr>
          <p:cNvPr id="15" name="Up Arrow Callout 14">
            <a:hlinkClick r:id="rId3" action="ppaction://hlinkfile"/>
          </p:cNvPr>
          <p:cNvSpPr/>
          <p:nvPr/>
        </p:nvSpPr>
        <p:spPr bwMode="auto">
          <a:xfrm>
            <a:off x="3581400" y="5486400"/>
            <a:ext cx="2819400" cy="1219200"/>
          </a:xfrm>
          <a:prstGeom prst="upArrowCallout">
            <a:avLst>
              <a:gd name="adj1" fmla="val 47020"/>
              <a:gd name="adj2" fmla="val 40799"/>
              <a:gd name="adj3" fmla="val 15652"/>
              <a:gd name="adj4" fmla="val 76665"/>
            </a:avLst>
          </a:prstGeom>
          <a:solidFill>
            <a:srgbClr val="FFE98B">
              <a:alpha val="69804"/>
            </a:srgbClr>
          </a:solidFill>
          <a:ln w="9525" cap="flat" cmpd="sng" algn="ctr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016" tIns="43009" rIns="86016" bIns="43009" anchor="ctr"/>
          <a:lstStyle/>
          <a:p>
            <a:pPr algn="ctr" eaLnBrk="0" hangingPunct="0">
              <a:defRPr/>
            </a:pP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Kesepakatan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forum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prodi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sejenis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yang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ditetapkan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dengan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SK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Menteri</a:t>
            </a:r>
            <a:endParaRPr lang="en-US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Up Arrow Callout 16"/>
          <p:cNvSpPr/>
          <p:nvPr/>
        </p:nvSpPr>
        <p:spPr bwMode="auto">
          <a:xfrm>
            <a:off x="6484370" y="5486400"/>
            <a:ext cx="2050030" cy="1219200"/>
          </a:xfrm>
          <a:prstGeom prst="upArrowCallout">
            <a:avLst>
              <a:gd name="adj1" fmla="val 42784"/>
              <a:gd name="adj2" fmla="val 39484"/>
              <a:gd name="adj3" fmla="val 18182"/>
              <a:gd name="adj4" fmla="val 75000"/>
            </a:avLst>
          </a:prstGeom>
          <a:solidFill>
            <a:srgbClr val="FFE98B">
              <a:alpha val="69804"/>
            </a:srgbClr>
          </a:solidFill>
          <a:ln w="9525" cap="flat" cmpd="sng" algn="ctr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016" tIns="43009" rIns="86016" bIns="43009" anchor="ctr"/>
          <a:lstStyle/>
          <a:p>
            <a:pPr algn="ctr" eaLnBrk="0" hangingPunct="0">
              <a:defRPr/>
            </a:pP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sesuai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visi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misi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program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studi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- PT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sendiri</a:t>
            </a:r>
            <a:endParaRPr lang="en-US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6" name="Group 1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5636460"/>
              </p:ext>
            </p:extLst>
          </p:nvPr>
        </p:nvGraphicFramePr>
        <p:xfrm>
          <a:off x="685800" y="2432728"/>
          <a:ext cx="7848600" cy="2974288"/>
        </p:xfrm>
        <a:graphic>
          <a:graphicData uri="http://schemas.openxmlformats.org/drawingml/2006/table">
            <a:tbl>
              <a:tblPr/>
              <a:tblGrid>
                <a:gridCol w="1429697"/>
                <a:gridCol w="1429697"/>
                <a:gridCol w="1429697"/>
                <a:gridCol w="1429697"/>
                <a:gridCol w="2129812"/>
              </a:tblGrid>
              <a:tr h="68794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KOMPETENSI LULUSAN DIRUMUSKAN DALAM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CAPAIAN PEMBELAJARAN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8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/>
                    </a:solidFill>
                  </a:tcPr>
                </a:tc>
              </a:tr>
              <a:tr h="8233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CAPAIAN   PEMBELAJARAN SESUAI JENJANG DAN JENIS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CAPAIAN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PEMBELAJARAN      PROGRAM STUDI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CAPAIAN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PEMBELAJARAN CIRI PT 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80000"/>
                      </a:srgbClr>
                    </a:solidFill>
                  </a:tcPr>
                </a:tc>
              </a:tr>
              <a:tr h="23167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SIKAP DAN TATA NILAI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PENGUASAN PENGETAHUAN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</a:tr>
              <a:tr h="2316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6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67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KETRAMPILAN KERJA UMUM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omic Sans MS" pitchFamily="66" charset="0"/>
                        </a:rPr>
                        <a:t>KETRAMPILAN KERJA KHUSUS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D6"/>
                    </a:solidFill>
                  </a:tcPr>
                </a:tc>
              </a:tr>
              <a:tr h="2316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6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A82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E23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6D6"/>
                    </a:solidFill>
                  </a:tcPr>
                </a:tc>
              </a:tr>
            </a:tbl>
          </a:graphicData>
        </a:graphic>
      </p:graphicFrame>
      <p:sp>
        <p:nvSpPr>
          <p:cNvPr id="7" name="Up Arrow Callout 6">
            <a:hlinkClick r:id="rId3" action="ppaction://hlinkfile"/>
          </p:cNvPr>
          <p:cNvSpPr/>
          <p:nvPr/>
        </p:nvSpPr>
        <p:spPr bwMode="auto">
          <a:xfrm>
            <a:off x="716972" y="5486400"/>
            <a:ext cx="2788228" cy="1219200"/>
          </a:xfrm>
          <a:prstGeom prst="upArrowCallout">
            <a:avLst>
              <a:gd name="adj1" fmla="val 46868"/>
              <a:gd name="adj2" fmla="val 40877"/>
              <a:gd name="adj3" fmla="val 16924"/>
              <a:gd name="adj4" fmla="val 75691"/>
            </a:avLst>
          </a:prstGeom>
          <a:solidFill>
            <a:srgbClr val="FFE98B">
              <a:alpha val="69804"/>
            </a:srgbClr>
          </a:solidFill>
          <a:ln w="9525" cap="flat" cmpd="sng" algn="ctr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6016" tIns="43009" rIns="86016" bIns="43009" anchor="ctr"/>
          <a:lstStyle/>
          <a:p>
            <a:pPr algn="ctr" eaLnBrk="0" hangingPunct="0">
              <a:defRPr/>
            </a:pP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Rumusan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yang   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tercantum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Arial" pitchFamily="34" charset="0"/>
              </a:rPr>
              <a:t>pada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SNPT</a:t>
            </a:r>
            <a:endParaRPr lang="en-US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8190" y="1996071"/>
            <a:ext cx="65959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/>
              </a:rPr>
              <a:t>Perubahan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/>
              </a:rPr>
              <a:t> </a:t>
            </a:r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/>
              </a:rPr>
              <a:t>berdasarkan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/>
              </a:rPr>
              <a:t> UU PT no 12 </a:t>
            </a:r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/>
              </a:rPr>
              <a:t>th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/>
              </a:rPr>
              <a:t> 2012 </a:t>
            </a:r>
            <a:r>
              <a:rPr lang="en-US" sz="2000" b="1" cap="none" spc="0" dirty="0" err="1" smtClean="0">
                <a:ln w="50800"/>
                <a:solidFill>
                  <a:srgbClr val="C00000"/>
                </a:solidFill>
                <a:effectLst/>
              </a:rPr>
              <a:t>dan</a:t>
            </a:r>
            <a:r>
              <a:rPr lang="en-US" sz="2000" b="1" cap="none" spc="0" dirty="0" smtClean="0">
                <a:ln w="50800"/>
                <a:solidFill>
                  <a:srgbClr val="C00000"/>
                </a:solidFill>
                <a:effectLst/>
              </a:rPr>
              <a:t> SNPT 2013</a:t>
            </a:r>
            <a:endParaRPr lang="en-US" sz="20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35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323"/>
          <a:stretch>
            <a:fillRect/>
          </a:stretch>
        </p:blipFill>
        <p:spPr bwMode="auto">
          <a:xfrm>
            <a:off x="0" y="0"/>
            <a:ext cx="9144000" cy="685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12299" r="13324"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61259" y="1642259"/>
            <a:ext cx="4757123" cy="4364182"/>
          </a:xfrm>
          <a:prstGeom prst="rect">
            <a:avLst/>
          </a:prstGeom>
          <a:solidFill>
            <a:srgbClr val="FFFFCC"/>
          </a:solidFill>
          <a:ln w="127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770" tIns="42885" rIns="85770" bIns="4288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Left-Right Arrow 9"/>
          <p:cNvSpPr/>
          <p:nvPr/>
        </p:nvSpPr>
        <p:spPr bwMode="auto">
          <a:xfrm>
            <a:off x="4378248" y="2104932"/>
            <a:ext cx="516156" cy="483050"/>
          </a:xfrm>
          <a:prstGeom prst="leftRightArrow">
            <a:avLst>
              <a:gd name="adj1" fmla="val 52216"/>
              <a:gd name="adj2" fmla="val 29311"/>
            </a:avLst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7" name="TextBox 73"/>
          <p:cNvSpPr txBox="1">
            <a:spLocks noChangeArrowheads="1"/>
          </p:cNvSpPr>
          <p:nvPr/>
        </p:nvSpPr>
        <p:spPr bwMode="auto">
          <a:xfrm>
            <a:off x="171450" y="520016"/>
            <a:ext cx="1752600" cy="39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70" tIns="42885" rIns="85770" bIns="42885">
            <a:spAutoFit/>
          </a:bodyPr>
          <a:lstStyle/>
          <a:p>
            <a:r>
              <a:rPr lang="en-US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TAHAP (1) 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28600" y="1963634"/>
            <a:ext cx="1939636" cy="935182"/>
          </a:xfrm>
          <a:prstGeom prst="homePlate">
            <a:avLst>
              <a:gd name="adj" fmla="val 20625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defRPr/>
            </a:pPr>
            <a:r>
              <a:rPr lang="en-US" sz="1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en-US" sz="1600" b="1" dirty="0" err="1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Kebijakan</a:t>
            </a:r>
            <a:r>
              <a:rPr lang="en-US" sz="16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</a:t>
            </a:r>
            <a:r>
              <a:rPr lang="en-US" sz="16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Universitas</a:t>
            </a: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&amp; </a:t>
            </a:r>
          </a:p>
          <a:p>
            <a:pPr marL="57150">
              <a:defRPr/>
            </a:pPr>
            <a:r>
              <a:rPr lang="en-US" sz="1600" b="1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Program </a:t>
            </a:r>
            <a:r>
              <a:rPr lang="en-US" sz="1600" b="1" dirty="0" err="1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studi</a:t>
            </a:r>
            <a:endParaRPr lang="en-US" sz="1600" b="1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 flipH="1">
            <a:off x="7151929" y="1981200"/>
            <a:ext cx="1735761" cy="917864"/>
          </a:xfrm>
          <a:prstGeom prst="homePlate">
            <a:avLst>
              <a:gd name="adj" fmla="val 14375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r">
              <a:defRPr/>
            </a:pP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(</a:t>
            </a:r>
            <a:r>
              <a:rPr lang="en-US" sz="1600" b="1" dirty="0" err="1" smtClean="0">
                <a:solidFill>
                  <a:srgbClr val="FFFF00"/>
                </a:solidFill>
                <a:latin typeface="Arial" pitchFamily="34" charset="0"/>
              </a:rPr>
              <a:t>Masukan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</a:rPr>
              <a:t>) 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</a:rPr>
              <a:t>Asosiasi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 &amp;  Stakeholders</a:t>
            </a:r>
          </a:p>
        </p:txBody>
      </p:sp>
      <p:sp>
        <p:nvSpPr>
          <p:cNvPr id="34" name="Pentagon 33"/>
          <p:cNvSpPr/>
          <p:nvPr/>
        </p:nvSpPr>
        <p:spPr>
          <a:xfrm>
            <a:off x="228601" y="4812723"/>
            <a:ext cx="1939636" cy="1004455"/>
          </a:xfrm>
          <a:prstGeom prst="homePlate">
            <a:avLst>
              <a:gd name="adj" fmla="val 20625"/>
            </a:avLst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Tugas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Tim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Pengembang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Kurikulum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Prodi 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7151930" y="4765964"/>
            <a:ext cx="1763470" cy="1212273"/>
            <a:chOff x="6975583" y="4762500"/>
            <a:chExt cx="1939817" cy="1333500"/>
          </a:xfrm>
        </p:grpSpPr>
        <p:sp>
          <p:nvSpPr>
            <p:cNvPr id="93" name="Right Arrow 92"/>
            <p:cNvSpPr/>
            <p:nvPr/>
          </p:nvSpPr>
          <p:spPr bwMode="auto">
            <a:xfrm flipH="1" flipV="1">
              <a:off x="6975583" y="4897882"/>
              <a:ext cx="304799" cy="1026668"/>
            </a:xfrm>
            <a:prstGeom prst="rightArrow">
              <a:avLst>
                <a:gd name="adj1" fmla="val 50000"/>
                <a:gd name="adj2" fmla="val 71256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15200" y="4762500"/>
              <a:ext cx="1600200" cy="13335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Deskripsi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KKNI &amp; SNPT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362200" y="487272"/>
            <a:ext cx="438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PROFIL LULUSAN DAN CAPAIAN PEMBELAJARAN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Left Arrow 47"/>
          <p:cNvSpPr>
            <a:spLocks noChangeArrowheads="1"/>
          </p:cNvSpPr>
          <p:nvPr/>
        </p:nvSpPr>
        <p:spPr bwMode="auto">
          <a:xfrm rot="-906789">
            <a:off x="5779181" y="3215910"/>
            <a:ext cx="593405" cy="521514"/>
          </a:xfrm>
          <a:prstGeom prst="leftArrow">
            <a:avLst>
              <a:gd name="adj1" fmla="val 50000"/>
              <a:gd name="adj2" fmla="val 50051"/>
            </a:avLst>
          </a:prstGeom>
          <a:solidFill>
            <a:schemeClr val="accent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448051" y="2848336"/>
            <a:ext cx="2400300" cy="1161564"/>
            <a:chOff x="3448051" y="2698469"/>
            <a:chExt cx="2400300" cy="116156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448051" y="3459923"/>
              <a:ext cx="2400300" cy="40011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 err="1" smtClean="0">
                  <a:ln w="1905"/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Profil</a:t>
              </a:r>
              <a:r>
                <a:rPr lang="en-US" sz="2000" b="1" dirty="0" smtClean="0">
                  <a:ln w="1905"/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Lulusan</a:t>
              </a:r>
              <a:endParaRPr lang="en-US" sz="2000" b="1" dirty="0">
                <a:ln w="1905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4305300" y="3040772"/>
              <a:ext cx="685800" cy="119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5"/>
          <p:cNvGrpSpPr/>
          <p:nvPr/>
        </p:nvGrpSpPr>
        <p:grpSpPr>
          <a:xfrm>
            <a:off x="3237754" y="4132862"/>
            <a:ext cx="2793921" cy="1658338"/>
            <a:chOff x="3237754" y="4074225"/>
            <a:chExt cx="2793921" cy="165833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237754" y="4747678"/>
              <a:ext cx="2793921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 err="1" smtClean="0">
                  <a:ln w="1905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Capaian</a:t>
              </a:r>
              <a:r>
                <a:rPr lang="en-US" sz="2000" b="1" dirty="0" smtClean="0">
                  <a:ln w="1905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r>
                <a:rPr lang="en-US" sz="2000" b="1" dirty="0" err="1" smtClean="0">
                  <a:ln w="1905"/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</a:rPr>
                <a:t>Pembelajaran</a:t>
              </a:r>
              <a:r>
                <a:rPr lang="en-US" b="1" dirty="0" smtClean="0">
                  <a:ln w="1905"/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en-US" b="1" dirty="0" smtClean="0">
                  <a:ln w="1905"/>
                  <a:latin typeface="Arial" pitchFamily="34" charset="0"/>
                </a:rPr>
                <a:t>(</a:t>
              </a:r>
              <a:r>
                <a:rPr lang="en-US" b="1" dirty="0">
                  <a:ln w="1905"/>
                  <a:latin typeface="Arial" pitchFamily="34" charset="0"/>
                </a:rPr>
                <a:t>Learning </a:t>
              </a:r>
              <a:r>
                <a:rPr lang="en-US" b="1" dirty="0" smtClean="0">
                  <a:ln w="1905"/>
                  <a:latin typeface="Arial" pitchFamily="34" charset="0"/>
                </a:rPr>
                <a:t>outcomes)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4287044" y="4416331"/>
              <a:ext cx="68580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5016343" y="2026106"/>
            <a:ext cx="17654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Tracer study</a:t>
            </a:r>
          </a:p>
          <a:p>
            <a:pPr algn="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(Need assessment)</a:t>
            </a:r>
          </a:p>
          <a:p>
            <a:pPr algn="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(Market signal)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2362200" y="2028700"/>
            <a:ext cx="2057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Analisis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SWOT</a:t>
            </a: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(University values)</a:t>
            </a:r>
          </a:p>
          <a:p>
            <a:pPr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(Scientific vision Prodi)</a:t>
            </a:r>
          </a:p>
        </p:txBody>
      </p:sp>
    </p:spTree>
    <p:extLst>
      <p:ext uri="{BB962C8B-B14F-4D97-AF65-F5344CB8AC3E}">
        <p14:creationId xmlns="" xmlns:p14="http://schemas.microsoft.com/office/powerpoint/2010/main" val="4199044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animBg="1"/>
      <p:bldP spid="32" grpId="0" animBg="1"/>
      <p:bldP spid="33" grpId="0" animBg="1"/>
      <p:bldP spid="34" grpId="0" animBg="1"/>
      <p:bldP spid="23" grpId="0" animBg="1"/>
      <p:bldP spid="24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12885" r="12738"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2738"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2738"/>
          <a:stretch>
            <a:fillRect/>
          </a:stretch>
        </p:blipFill>
        <p:spPr bwMode="auto">
          <a:xfrm>
            <a:off x="0" y="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2738"/>
          <a:stretch>
            <a:fillRect/>
          </a:stretch>
        </p:blipFill>
        <p:spPr bwMode="auto">
          <a:xfrm>
            <a:off x="0" y="-54000"/>
            <a:ext cx="9144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12885" r="13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723900" y="381000"/>
            <a:ext cx="7772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Profil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lulusan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adalah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jawaban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pertanyaan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666633"/>
                </a:solidFill>
                <a:latin typeface="Comic Sans MS" pitchFamily="66" charset="0"/>
              </a:rPr>
              <a:t>program </a:t>
            </a:r>
            <a:r>
              <a:rPr lang="en-US" sz="2000" b="1" dirty="0">
                <a:solidFill>
                  <a:srgbClr val="666633"/>
                </a:solidFill>
                <a:latin typeface="Comic Sans MS" pitchFamily="66" charset="0"/>
              </a:rPr>
              <a:t>studi ini akan </a:t>
            </a:r>
            <a:r>
              <a:rPr lang="en-US" sz="2000" b="1" dirty="0" err="1">
                <a:solidFill>
                  <a:srgbClr val="666633"/>
                </a:solidFill>
                <a:latin typeface="Comic Sans MS" pitchFamily="66" charset="0"/>
              </a:rPr>
              <a:t>menghasilkan</a:t>
            </a:r>
            <a:r>
              <a:rPr lang="en-US" sz="2000" b="1" dirty="0">
                <a:solidFill>
                  <a:srgbClr val="666633"/>
                </a:solidFill>
                <a:latin typeface="Comic Sans MS" pitchFamily="66" charset="0"/>
              </a:rPr>
              <a:t> lulusan </a:t>
            </a:r>
            <a:r>
              <a:rPr lang="en-US" sz="2000" b="1" err="1">
                <a:solidFill>
                  <a:srgbClr val="666633"/>
                </a:solidFill>
                <a:latin typeface="Comic Sans MS" pitchFamily="66" charset="0"/>
              </a:rPr>
              <a:t>seperti</a:t>
            </a:r>
            <a:r>
              <a:rPr lang="en-US" sz="2000" b="1">
                <a:solidFill>
                  <a:srgbClr val="666633"/>
                </a:solidFill>
                <a:latin typeface="Comic Sans MS" pitchFamily="66" charset="0"/>
              </a:rPr>
              <a:t> </a:t>
            </a:r>
            <a:r>
              <a:rPr lang="en-US" sz="2000" b="1" smtClean="0">
                <a:solidFill>
                  <a:srgbClr val="666633"/>
                </a:solidFill>
                <a:latin typeface="Comic Sans MS" pitchFamily="66" charset="0"/>
              </a:rPr>
              <a:t>apa?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‘Peran apa’ </a:t>
            </a:r>
            <a:r>
              <a:rPr lang="en-US" sz="2000" b="1" smtClean="0">
                <a:solidFill>
                  <a:srgbClr val="666633"/>
                </a:solidFill>
                <a:latin typeface="Comic Sans MS" pitchFamily="66" charset="0"/>
              </a:rPr>
              <a:t>yang </a:t>
            </a:r>
            <a:r>
              <a:rPr lang="en-US" sz="2000" b="1" dirty="0">
                <a:solidFill>
                  <a:srgbClr val="666633"/>
                </a:solidFill>
                <a:latin typeface="Comic Sans MS" pitchFamily="66" charset="0"/>
              </a:rPr>
              <a:t>dapat dilakukan </a:t>
            </a:r>
            <a:r>
              <a:rPr lang="en-US" sz="2000" b="1">
                <a:solidFill>
                  <a:srgbClr val="666633"/>
                </a:solidFill>
                <a:latin typeface="Comic Sans MS" pitchFamily="66" charset="0"/>
              </a:rPr>
              <a:t>oleh </a:t>
            </a:r>
            <a:r>
              <a:rPr lang="en-US" sz="2000" b="1" smtClean="0">
                <a:solidFill>
                  <a:srgbClr val="666633"/>
                </a:solidFill>
                <a:latin typeface="Comic Sans MS" pitchFamily="66" charset="0"/>
              </a:rPr>
              <a:t>lulusan di masyarakat </a:t>
            </a:r>
            <a:r>
              <a:rPr lang="en-US" sz="2000" smtClean="0">
                <a:solidFill>
                  <a:srgbClr val="666633"/>
                </a:solidFill>
                <a:latin typeface="Comic Sans MS" pitchFamily="66" charset="0"/>
              </a:rPr>
              <a:t>(</a:t>
            </a:r>
            <a:r>
              <a:rPr lang="en-US" sz="2000" i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outcomes </a:t>
            </a:r>
            <a:r>
              <a:rPr lang="en-US" sz="2000" dirty="0">
                <a:solidFill>
                  <a:srgbClr val="666633"/>
                </a:solidFill>
                <a:latin typeface="Comic Sans MS" pitchFamily="66" charset="0"/>
              </a:rPr>
              <a:t>).</a:t>
            </a:r>
          </a:p>
        </p:txBody>
      </p:sp>
      <p:grpSp>
        <p:nvGrpSpPr>
          <p:cNvPr id="2" name="Group 124"/>
          <p:cNvGrpSpPr/>
          <p:nvPr/>
        </p:nvGrpSpPr>
        <p:grpSpPr>
          <a:xfrm>
            <a:off x="1066800" y="2343150"/>
            <a:ext cx="3352800" cy="4038398"/>
            <a:chOff x="762000" y="2362200"/>
            <a:chExt cx="3352800" cy="4038398"/>
          </a:xfrm>
        </p:grpSpPr>
        <p:sp>
          <p:nvSpPr>
            <p:cNvPr id="124" name="Rectangle 123"/>
            <p:cNvSpPr/>
            <p:nvPr/>
          </p:nvSpPr>
          <p:spPr>
            <a:xfrm>
              <a:off x="762000" y="2362200"/>
              <a:ext cx="3352800" cy="4038398"/>
            </a:xfrm>
            <a:prstGeom prst="rect">
              <a:avLst/>
            </a:prstGeom>
            <a:solidFill>
              <a:srgbClr val="F9F299">
                <a:alpha val="30196"/>
              </a:srgbClr>
            </a:solidFill>
            <a:ln>
              <a:solidFill>
                <a:srgbClr val="FBF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61" name="Picture 98" descr="j02407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2367" y="2541593"/>
              <a:ext cx="944526" cy="1573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97"/>
            <p:cNvSpPr txBox="1">
              <a:spLocks noChangeArrowheads="1"/>
            </p:cNvSpPr>
            <p:nvPr/>
          </p:nvSpPr>
          <p:spPr bwMode="auto">
            <a:xfrm>
              <a:off x="914400" y="4267439"/>
              <a:ext cx="3124200" cy="197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285750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The Five Star Doctor</a:t>
              </a:r>
            </a:p>
            <a:p>
              <a:pPr marL="342900" indent="-285750">
                <a:spcBef>
                  <a:spcPct val="20000"/>
                </a:spcBef>
                <a:buFontTx/>
                <a:buChar char="•"/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Care Provider</a:t>
              </a:r>
            </a:p>
            <a:p>
              <a:pPr marL="342900" indent="-285750">
                <a:buFontTx/>
                <a:buChar char="•"/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Community Leader</a:t>
              </a:r>
            </a:p>
            <a:p>
              <a:pPr marL="342900" indent="-285750">
                <a:buFontTx/>
                <a:buChar char="•"/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Decision Maker</a:t>
              </a:r>
            </a:p>
            <a:p>
              <a:pPr marL="342900" indent="-285750">
                <a:buFontTx/>
                <a:buChar char="•"/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Communicator</a:t>
              </a:r>
            </a:p>
            <a:p>
              <a:pPr marL="342900" indent="-285750">
                <a:buFontTx/>
                <a:buChar char="•"/>
                <a:defRPr/>
              </a:pP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Manager</a:t>
              </a:r>
              <a:endParaRPr lang="id-ID" sz="2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6260" name="TextBox 14"/>
            <p:cNvSpPr txBox="1">
              <a:spLocks noChangeArrowheads="1"/>
            </p:cNvSpPr>
            <p:nvPr/>
          </p:nvSpPr>
          <p:spPr bwMode="auto">
            <a:xfrm>
              <a:off x="2149549" y="3606374"/>
              <a:ext cx="18163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/>
                <a:t>CONTOH PROFIL KEDOKTERAN</a:t>
              </a:r>
            </a:p>
          </p:txBody>
        </p:sp>
      </p:grpSp>
      <p:grpSp>
        <p:nvGrpSpPr>
          <p:cNvPr id="3" name="Group 121"/>
          <p:cNvGrpSpPr/>
          <p:nvPr/>
        </p:nvGrpSpPr>
        <p:grpSpPr>
          <a:xfrm>
            <a:off x="4724400" y="2324100"/>
            <a:ext cx="3352800" cy="4038398"/>
            <a:chOff x="228600" y="2648539"/>
            <a:chExt cx="3352800" cy="4038398"/>
          </a:xfrm>
        </p:grpSpPr>
        <p:sp>
          <p:nvSpPr>
            <p:cNvPr id="132" name="Rectangle 131"/>
            <p:cNvSpPr/>
            <p:nvPr/>
          </p:nvSpPr>
          <p:spPr>
            <a:xfrm>
              <a:off x="228600" y="2648539"/>
              <a:ext cx="3352800" cy="4038398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400050" y="2825616"/>
              <a:ext cx="2819400" cy="3730270"/>
              <a:chOff x="3943350" y="2825189"/>
              <a:chExt cx="2819400" cy="3730527"/>
            </a:xfrm>
          </p:grpSpPr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4038600" y="3459168"/>
                <a:ext cx="1600200" cy="1600200"/>
                <a:chOff x="4344" y="2227"/>
                <a:chExt cx="1008" cy="1008"/>
              </a:xfrm>
            </p:grpSpPr>
            <p:sp>
              <p:nvSpPr>
                <p:cNvPr id="6254" name="Rectangle 39"/>
                <p:cNvSpPr>
                  <a:spLocks noChangeArrowheads="1"/>
                </p:cNvSpPr>
                <p:nvPr/>
              </p:nvSpPr>
              <p:spPr bwMode="auto">
                <a:xfrm>
                  <a:off x="4344" y="2227"/>
                  <a:ext cx="1008" cy="1008"/>
                </a:xfrm>
                <a:prstGeom prst="rect">
                  <a:avLst/>
                </a:prstGeom>
                <a:noFill/>
                <a:ln w="9525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6255" name="Picture 28" descr="ARCHITKS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40" y="2290"/>
                  <a:ext cx="440" cy="4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56" name="Picture 34" descr="SURVEY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32" y="2752"/>
                  <a:ext cx="327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57" name="Picture 37" descr="COMPCLAS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419" y="2740"/>
                  <a:ext cx="480" cy="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58" name="Picture 38" descr="MEETNG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443" y="2287"/>
                  <a:ext cx="350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>
                <a:off x="3962400" y="2825189"/>
                <a:ext cx="2362200" cy="5232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rgbClr val="8D88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CONTOH </a:t>
                </a:r>
                <a:r>
                  <a:rPr lang="en-US" sz="1400" b="1">
                    <a:solidFill>
                      <a:srgbClr val="8D88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PROFIL </a:t>
                </a:r>
                <a:r>
                  <a:rPr lang="en-US" sz="1400" b="1" smtClean="0">
                    <a:solidFill>
                      <a:srgbClr val="8D88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SARJANA </a:t>
                </a:r>
                <a:r>
                  <a:rPr lang="en-US" sz="1400" b="1" dirty="0">
                    <a:solidFill>
                      <a:srgbClr val="8D88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ARSITEKTUR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943350" y="5232186"/>
                <a:ext cx="2819400" cy="13235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  <a:defRPr/>
                </a:pP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Arsitek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profesional</a:t>
                </a:r>
                <a:endPara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endParaRPr>
              </a:p>
              <a:p>
                <a:pPr marL="171450" indent="-171450">
                  <a:buFont typeface="Arial" pitchFamily="34" charset="0"/>
                  <a:buChar char="•"/>
                  <a:defRPr/>
                </a:pP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Peneliti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/</a:t>
                </a: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Akademisi</a:t>
                </a:r>
                <a:endPara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endParaRPr>
              </a:p>
              <a:p>
                <a:pPr marL="171450" indent="-171450">
                  <a:buFont typeface="Arial" pitchFamily="34" charset="0"/>
                  <a:buChar char="•"/>
                  <a:defRPr/>
                </a:pP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Birokrat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 </a:t>
                </a: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lingkungan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 </a:t>
                </a:r>
              </a:p>
              <a:p>
                <a:pPr marL="171450" indent="-171450">
                  <a:buFont typeface="Arial" pitchFamily="34" charset="0"/>
                  <a:buChar char="•"/>
                  <a:defRPr/>
                </a:pPr>
                <a:r>
                  <a:rPr lang="en-US" sz="2000" b="1" dirty="0" err="1">
                    <a:solidFill>
                      <a:schemeClr val="bg2">
                        <a:lumMod val="25000"/>
                      </a:schemeClr>
                    </a:solidFill>
                    <a:latin typeface="Comic Sans MS" pitchFamily="66" charset="0"/>
                  </a:rPr>
                  <a:t>Kontraktor</a:t>
                </a:r>
                <a:endParaRPr lang="en-US" sz="2000" b="1" dirty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503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8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762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berperan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tersebut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sejumlah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kemampuan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dimiliki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lulusan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011844243"/>
              </p:ext>
            </p:extLst>
          </p:nvPr>
        </p:nvGraphicFramePr>
        <p:xfrm>
          <a:off x="914400" y="3091520"/>
          <a:ext cx="7391400" cy="3085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14400" y="2357735"/>
            <a:ext cx="1859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ln/>
                <a:solidFill>
                  <a:srgbClr val="EEECE1">
                    <a:lumMod val="10000"/>
                  </a:srgbClr>
                </a:solidFill>
              </a:rPr>
              <a:t>profil</a:t>
            </a:r>
            <a:r>
              <a:rPr lang="en-US" sz="2400" b="1" dirty="0">
                <a:ln/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ln/>
                <a:solidFill>
                  <a:srgbClr val="EEECE1">
                    <a:lumMod val="10000"/>
                  </a:srgbClr>
                </a:solidFill>
              </a:rPr>
              <a:t>lulusan</a:t>
            </a:r>
            <a:endParaRPr lang="en-US" sz="2400" b="1" dirty="0">
              <a:ln/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600" y="1676400"/>
            <a:ext cx="1264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ln/>
                <a:solidFill>
                  <a:srgbClr val="EEECE1">
                    <a:lumMod val="10000"/>
                  </a:srgbClr>
                </a:solidFill>
              </a:rPr>
              <a:t>Contoh</a:t>
            </a:r>
            <a:r>
              <a:rPr lang="en-US" sz="2400" b="1" dirty="0">
                <a:ln/>
                <a:solidFill>
                  <a:srgbClr val="EEECE1">
                    <a:lumMod val="10000"/>
                  </a:srgbClr>
                </a:solidFill>
              </a:rPr>
              <a:t> :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1524" y="2357735"/>
            <a:ext cx="5546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ln/>
                <a:solidFill>
                  <a:srgbClr val="EEECE1">
                    <a:lumMod val="10000"/>
                  </a:srgbClr>
                </a:solidFill>
              </a:rPr>
              <a:t>Kemampuan</a:t>
            </a:r>
            <a:r>
              <a:rPr lang="en-US" sz="2400" b="1" dirty="0" smtClean="0">
                <a:ln/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rgbClr val="EEECE1">
                    <a:lumMod val="10000"/>
                  </a:srgbClr>
                </a:solidFill>
              </a:rPr>
              <a:t>pembeda</a:t>
            </a:r>
            <a:r>
              <a:rPr lang="en-US" sz="2400" b="1" dirty="0" smtClean="0">
                <a:ln/>
                <a:solidFill>
                  <a:srgbClr val="EEECE1">
                    <a:lumMod val="10000"/>
                  </a:srgbClr>
                </a:solidFill>
              </a:rPr>
              <a:t> yang </a:t>
            </a:r>
            <a:r>
              <a:rPr lang="en-US" sz="2400" b="1" dirty="0" err="1" smtClean="0">
                <a:ln/>
                <a:solidFill>
                  <a:srgbClr val="EEECE1">
                    <a:lumMod val="10000"/>
                  </a:srgbClr>
                </a:solidFill>
              </a:rPr>
              <a:t>harus</a:t>
            </a:r>
            <a:r>
              <a:rPr lang="en-US" sz="2400" b="1" dirty="0" smtClean="0">
                <a:ln/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en-US" sz="2400" b="1" dirty="0" err="1" smtClean="0">
                <a:ln/>
                <a:solidFill>
                  <a:srgbClr val="EEECE1">
                    <a:lumMod val="10000"/>
                  </a:srgbClr>
                </a:solidFill>
              </a:rPr>
              <a:t>dimiliki</a:t>
            </a:r>
            <a:endParaRPr lang="en-US" sz="2400" b="1" dirty="0">
              <a:ln/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18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cap="small" dirty="0" err="1" smtClean="0"/>
              <a:t>Pengembangan</a:t>
            </a:r>
            <a:r>
              <a:rPr lang="en-GB" b="1" cap="small" dirty="0" smtClean="0"/>
              <a:t> Road Map </a:t>
            </a:r>
            <a:r>
              <a:rPr lang="en-GB" b="1" cap="small" dirty="0" err="1" smtClean="0"/>
              <a:t>dan</a:t>
            </a:r>
            <a:r>
              <a:rPr lang="en-GB" b="1" cap="small" dirty="0" smtClean="0"/>
              <a:t> </a:t>
            </a:r>
            <a:r>
              <a:rPr lang="en-GB" b="1" cap="small" dirty="0" err="1" smtClean="0"/>
              <a:t>Matrik</a:t>
            </a:r>
            <a:r>
              <a:rPr lang="en-GB" b="1" cap="small" dirty="0" smtClean="0"/>
              <a:t> Learning Outcomes PS </a:t>
            </a:r>
            <a:r>
              <a:rPr lang="en-GB" b="1" cap="small" dirty="0" err="1" smtClean="0"/>
              <a:t>Berbasis</a:t>
            </a:r>
            <a:r>
              <a:rPr lang="en-GB" b="1" cap="small" dirty="0" smtClean="0"/>
              <a:t> KKNI</a:t>
            </a:r>
            <a:endParaRPr lang="en-GB" b="1" cap="smal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442" t="11458" r="32650" b="6250"/>
          <a:stretch>
            <a:fillRect/>
          </a:stretch>
        </p:blipFill>
        <p:spPr bwMode="auto">
          <a:xfrm>
            <a:off x="0" y="-1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625" t="10417" r="7467" b="6250"/>
          <a:stretch>
            <a:fillRect/>
          </a:stretch>
        </p:blipFill>
        <p:spPr bwMode="auto">
          <a:xfrm>
            <a:off x="0" y="-1"/>
            <a:ext cx="9144000" cy="67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 l="12884" r="13324"/>
          <a:stretch>
            <a:fillRect/>
          </a:stretch>
        </p:blipFill>
        <p:spPr bwMode="auto">
          <a:xfrm>
            <a:off x="0" y="0"/>
            <a:ext cx="930116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 l="13470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</TotalTime>
  <Words>265</Words>
  <Application>Microsoft Office PowerPoint</Application>
  <PresentationFormat>On-screen Show (4:3)</PresentationFormat>
  <Paragraphs>71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Penyusunan Profil Lulusan PS berbasis KKNI</vt:lpstr>
      <vt:lpstr>Slide 2</vt:lpstr>
      <vt:lpstr>Slide 3</vt:lpstr>
      <vt:lpstr>Slide 4</vt:lpstr>
      <vt:lpstr>Pengembangan Road Map dan Matrik Learning Outcomes PS Berbasis KKNI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Kurikulum Perguruan Tinggi Berbasis KKNI (Kerangka Kualifikasi Nasional Indonesia)</dc:title>
  <dc:creator>Abdul Muhid</dc:creator>
  <cp:lastModifiedBy>Prapto</cp:lastModifiedBy>
  <cp:revision>11</cp:revision>
  <dcterms:created xsi:type="dcterms:W3CDTF">2015-05-22T10:03:44Z</dcterms:created>
  <dcterms:modified xsi:type="dcterms:W3CDTF">2020-08-26T04:00:38Z</dcterms:modified>
</cp:coreProperties>
</file>