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8" r:id="rId4"/>
    <p:sldMasterId id="2147483960" r:id="rId5"/>
    <p:sldMasterId id="2147483972" r:id="rId6"/>
    <p:sldMasterId id="2147483984" r:id="rId7"/>
    <p:sldMasterId id="2147483996" r:id="rId8"/>
    <p:sldMasterId id="2147484008" r:id="rId9"/>
    <p:sldMasterId id="2147484020" r:id="rId10"/>
    <p:sldMasterId id="2147484032" r:id="rId11"/>
    <p:sldMasterId id="2147484044" r:id="rId12"/>
  </p:sldMasterIdLst>
  <p:notesMasterIdLst>
    <p:notesMasterId r:id="rId58"/>
  </p:notesMasterIdLst>
  <p:sldIdLst>
    <p:sldId id="261" r:id="rId13"/>
    <p:sldId id="335" r:id="rId14"/>
    <p:sldId id="336" r:id="rId15"/>
    <p:sldId id="337" r:id="rId16"/>
    <p:sldId id="339" r:id="rId17"/>
    <p:sldId id="265" r:id="rId18"/>
    <p:sldId id="268" r:id="rId19"/>
    <p:sldId id="281" r:id="rId20"/>
    <p:sldId id="280" r:id="rId21"/>
    <p:sldId id="273" r:id="rId22"/>
    <p:sldId id="282" r:id="rId23"/>
    <p:sldId id="275" r:id="rId24"/>
    <p:sldId id="284" r:id="rId25"/>
    <p:sldId id="286" r:id="rId26"/>
    <p:sldId id="277" r:id="rId27"/>
    <p:sldId id="288" r:id="rId28"/>
    <p:sldId id="278" r:id="rId29"/>
    <p:sldId id="289" r:id="rId30"/>
    <p:sldId id="327" r:id="rId31"/>
    <p:sldId id="328" r:id="rId32"/>
    <p:sldId id="290" r:id="rId33"/>
    <p:sldId id="279" r:id="rId34"/>
    <p:sldId id="291" r:id="rId35"/>
    <p:sldId id="292" r:id="rId36"/>
    <p:sldId id="276" r:id="rId37"/>
    <p:sldId id="293" r:id="rId38"/>
    <p:sldId id="294" r:id="rId39"/>
    <p:sldId id="295" r:id="rId40"/>
    <p:sldId id="297" r:id="rId41"/>
    <p:sldId id="298" r:id="rId42"/>
    <p:sldId id="300" r:id="rId43"/>
    <p:sldId id="299" r:id="rId44"/>
    <p:sldId id="302" r:id="rId45"/>
    <p:sldId id="303" r:id="rId46"/>
    <p:sldId id="304" r:id="rId47"/>
    <p:sldId id="305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1F265-E96D-4A22-A54C-F9F94E5784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D6040-8268-4231-8C90-F027D28F5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77549-6007-4D14-922F-0EF4564177E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06A2F5F-3E8D-4A03-A8BD-2A5BC61D32F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1DEABC-D766-4322-8E78-B830FAE35C72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333F43-3E86-47E4-BFBB-2476D384E1C6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1663BA-01FC-4367-B6F3-ABB2645D55F1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EC054-3869-4501-B163-1BBFDE8DCE04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D5615-7F4F-4584-84D5-CC95918C321F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EEA923-9BEE-48CE-9F28-5B525F399B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9,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user\Downloads\Music\Jogja-Hip-Hop-Foundation-Jogja-Istimewa.mp3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file:///D:\tela-1.jpg" TargetMode="Externa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file:///D:\tela-1.jpg" TargetMode="Externa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inamulyana.blogspot.co.id/2012/01/pengertian-metode-pembelaaran-dan.html" TargetMode="Externa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dhy-brenjenk.blogspot.co.id/2013/10/pengertian-pendekatan-strategi-metode_27.html" TargetMode="External"/><Relationship Id="rId2" Type="http://schemas.openxmlformats.org/officeDocument/2006/relationships/hyperlink" Target="https://id.wikipedia.org/wiki/strategi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METODE </a:t>
            </a:r>
          </a:p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SEBAGAI PENDUKUNG MANAJEMEN </a:t>
            </a:r>
            <a:endParaRPr lang="en-US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PEMBELAJARAN</a:t>
            </a:r>
          </a:p>
          <a:p>
            <a:pPr algn="ctr"/>
            <a:endParaRPr lang="en-US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" name="Jogja-Hip-Hop-Foundation-Jogja-Istimew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2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http://3.bp.blogspot.com/-TXM-eaY48u0/T7tgml2PJGI/AAAAAAAAAhw/Q0KuCfjtohk/s1600/ge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438400"/>
            <a:ext cx="3962401" cy="38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609600" y="29718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SUWARNA DWIJONAGORO</a:t>
            </a:r>
          </a:p>
        </p:txBody>
      </p:sp>
    </p:spTree>
    <p:extLst>
      <p:ext uri="{BB962C8B-B14F-4D97-AF65-F5344CB8AC3E}">
        <p14:creationId xmlns:p14="http://schemas.microsoft.com/office/powerpoint/2010/main" val="13247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/>
              <a:t>METODE CERAMAH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err="1"/>
              <a:t>Organisisasi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;</a:t>
            </a:r>
          </a:p>
          <a:p>
            <a:r>
              <a:rPr lang="en-US" dirty="0"/>
              <a:t>Guru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pembicaraan</a:t>
            </a:r>
            <a:r>
              <a:rPr lang="en-US" dirty="0"/>
              <a:t>;</a:t>
            </a:r>
          </a:p>
          <a:p>
            <a:r>
              <a:rPr lang="en-US" dirty="0" err="1"/>
              <a:t>Murah</a:t>
            </a:r>
            <a:r>
              <a:rPr lang="en-US" dirty="0"/>
              <a:t>;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Guru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;</a:t>
            </a:r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(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ramai</a:t>
            </a:r>
            <a:r>
              <a:rPr lang="en-US" dirty="0"/>
              <a:t>);</a:t>
            </a:r>
          </a:p>
          <a:p>
            <a:r>
              <a:rPr lang="en-US" dirty="0"/>
              <a:t>Guru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;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, guru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retorika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TANYA JAWAB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11" y="2854037"/>
            <a:ext cx="6400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6497782"/>
            <a:ext cx="35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http://ainamulyana.blogspot.co.id</a:t>
            </a:r>
          </a:p>
        </p:txBody>
      </p:sp>
    </p:spTree>
    <p:extLst>
      <p:ext uri="{BB962C8B-B14F-4D97-AF65-F5344CB8AC3E}">
        <p14:creationId xmlns:p14="http://schemas.microsoft.com/office/powerpoint/2010/main" val="4741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43434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1800" dirty="0" err="1"/>
              <a:t>Terkadang</a:t>
            </a:r>
            <a:r>
              <a:rPr lang="en-US" sz="1800" dirty="0"/>
              <a:t>  </a:t>
            </a:r>
            <a:r>
              <a:rPr lang="en-US" sz="1800" dirty="0" err="1"/>
              <a:t>pertanyaan</a:t>
            </a:r>
            <a:r>
              <a:rPr lang="en-US" sz="1800" dirty="0"/>
              <a:t> </a:t>
            </a:r>
            <a:r>
              <a:rPr lang="en-US" sz="1800" dirty="0" err="1"/>
              <a:t>menyimpang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pokok</a:t>
            </a:r>
            <a:r>
              <a:rPr lang="en-US" sz="1800" dirty="0"/>
              <a:t> </a:t>
            </a:r>
            <a:r>
              <a:rPr lang="en-US" sz="1800" dirty="0" err="1"/>
              <a:t>pembicaraan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membuang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tanya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jangkauan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/>
              <a:t>terkadang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tercapai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pertanyaan</a:t>
            </a:r>
            <a:r>
              <a:rPr lang="en-US" sz="1800" dirty="0"/>
              <a:t> yang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peserta</a:t>
            </a:r>
            <a:r>
              <a:rPr lang="en-US" sz="1800" dirty="0"/>
              <a:t> </a:t>
            </a:r>
            <a:r>
              <a:rPr lang="en-US" sz="1800" dirty="0" err="1"/>
              <a:t>didik</a:t>
            </a:r>
            <a:r>
              <a:rPr lang="en-US" sz="1800" dirty="0"/>
              <a:t>..</a:t>
            </a:r>
          </a:p>
          <a:p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agar </a:t>
            </a:r>
            <a:r>
              <a:rPr lang="en-US" sz="1800" dirty="0" err="1"/>
              <a:t>pertanyaan</a:t>
            </a:r>
            <a:r>
              <a:rPr lang="en-US" sz="1800" dirty="0"/>
              <a:t> </a:t>
            </a:r>
            <a:r>
              <a:rPr lang="en-US" sz="1800" dirty="0" err="1"/>
              <a:t>merata</a:t>
            </a:r>
            <a:r>
              <a:rPr lang="en-US" sz="1800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42672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kesmepatan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pikir</a:t>
            </a:r>
            <a:r>
              <a:rPr lang="en-US" sz="2000" dirty="0"/>
              <a:t>;</a:t>
            </a:r>
          </a:p>
          <a:p>
            <a:r>
              <a:rPr lang="en-US" sz="2000" dirty="0"/>
              <a:t>Guru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pemahaman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Memupuk</a:t>
            </a:r>
            <a:r>
              <a:rPr lang="en-US" sz="2000" dirty="0"/>
              <a:t> </a:t>
            </a:r>
            <a:r>
              <a:rPr lang="en-US" sz="2000" dirty="0" err="1"/>
              <a:t>kebaranian</a:t>
            </a:r>
            <a:r>
              <a:rPr lang="en-US" sz="2000" dirty="0"/>
              <a:t> </a:t>
            </a:r>
            <a:r>
              <a:rPr lang="en-US" sz="2000" dirty="0" err="1"/>
              <a:t>berbicara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Berlatih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000" dirty="0"/>
              <a:t>METODE TANYA JAWAB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/>
              <a:t>KEKURANGAN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build="p" animBg="1"/>
      <p:bldP spid="2" grpId="0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095" y="110836"/>
            <a:ext cx="6120246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PENGGUNAAN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646218" y="2625436"/>
            <a:ext cx="3810000" cy="24384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32018" y="1253836"/>
            <a:ext cx="24384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Perhatian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peserta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didik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menurun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66654" y="5105400"/>
            <a:ext cx="24384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hukuman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6456218" y="3158836"/>
            <a:ext cx="2438400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Menyarikan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52400" y="3158836"/>
            <a:ext cx="24384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Mengetahui</a:t>
            </a:r>
            <a:endParaRPr lang="en-US" sz="2400" dirty="0"/>
          </a:p>
          <a:p>
            <a:pPr algn="ctr"/>
            <a:r>
              <a:rPr lang="en-US" sz="2400" dirty="0" err="1"/>
              <a:t>pemahaman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DISKUSI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819401"/>
            <a:ext cx="57150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8742" y="6488668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</p:spTree>
    <p:extLst>
      <p:ext uri="{BB962C8B-B14F-4D97-AF65-F5344CB8AC3E}">
        <p14:creationId xmlns:p14="http://schemas.microsoft.com/office/powerpoint/2010/main" val="10217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METODE DISKUSI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KELEBIHAN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bermusyawarah</a:t>
            </a:r>
            <a:r>
              <a:rPr lang="en-US" dirty="0"/>
              <a:t>;</a:t>
            </a:r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;</a:t>
            </a:r>
          </a:p>
          <a:p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orang lain;</a:t>
            </a:r>
          </a:p>
          <a:p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berpkikir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(</a:t>
            </a:r>
            <a:r>
              <a:rPr lang="en-US" dirty="0" err="1"/>
              <a:t>logis</a:t>
            </a:r>
            <a:r>
              <a:rPr lang="en-US" dirty="0"/>
              <a:t>,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deduktif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);</a:t>
            </a:r>
          </a:p>
          <a:p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KEKURANGAN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;</a:t>
            </a:r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keselurahan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;</a:t>
            </a:r>
          </a:p>
          <a:p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;</a:t>
            </a:r>
          </a:p>
          <a:p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(yang ‘</a:t>
            </a:r>
            <a:r>
              <a:rPr lang="en-US" dirty="0" err="1"/>
              <a:t>cerdas</a:t>
            </a:r>
            <a:r>
              <a:rPr lang="en-US" dirty="0"/>
              <a:t>’);</a:t>
            </a:r>
          </a:p>
          <a:p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/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TUGAS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2" y="2840182"/>
            <a:ext cx="5373243" cy="348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6488668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</p:spTree>
    <p:extLst>
      <p:ext uri="{BB962C8B-B14F-4D97-AF65-F5344CB8AC3E}">
        <p14:creationId xmlns:p14="http://schemas.microsoft.com/office/powerpoint/2010/main" val="2694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/>
              <a:t>METODE TUGAS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3657600" cy="48768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M</a:t>
            </a:r>
            <a:r>
              <a:rPr lang="id-ID" sz="1800" dirty="0"/>
              <a:t>engembangkan kemandirian</a:t>
            </a:r>
            <a:r>
              <a:rPr lang="en-US" sz="1800" dirty="0"/>
              <a:t> peseta </a:t>
            </a:r>
            <a:r>
              <a:rPr lang="en-US" sz="1800" dirty="0" err="1"/>
              <a:t>didik</a:t>
            </a:r>
            <a:r>
              <a:rPr lang="en-US" sz="1800" dirty="0"/>
              <a:t>,;</a:t>
            </a:r>
          </a:p>
          <a:p>
            <a:r>
              <a:rPr lang="en-US" sz="1800" dirty="0"/>
              <a:t>M</a:t>
            </a:r>
            <a:r>
              <a:rPr lang="id-ID" sz="1800" dirty="0"/>
              <a:t>eran</a:t>
            </a:r>
            <a:r>
              <a:rPr lang="en-US" sz="1800" dirty="0"/>
              <a:t>g</a:t>
            </a:r>
            <a:r>
              <a:rPr lang="id-ID" sz="1800" dirty="0"/>
              <a:t>sang untuk belajar lebih banyak</a:t>
            </a:r>
            <a:r>
              <a:rPr lang="en-US" sz="1800" dirty="0"/>
              <a:t>,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;</a:t>
            </a:r>
          </a:p>
          <a:p>
            <a:r>
              <a:rPr lang="en-US" sz="1800" dirty="0"/>
              <a:t>M</a:t>
            </a:r>
            <a:r>
              <a:rPr lang="id-ID" sz="1800" dirty="0"/>
              <a:t>embina disiplin dan tanggung jawab</a:t>
            </a:r>
            <a:r>
              <a:rPr lang="en-US" sz="1800" dirty="0"/>
              <a:t>;</a:t>
            </a:r>
          </a:p>
          <a:p>
            <a:r>
              <a:rPr lang="en-US" sz="1800" dirty="0"/>
              <a:t>M</a:t>
            </a:r>
            <a:r>
              <a:rPr lang="id-ID" sz="1800" dirty="0"/>
              <a:t>embina kebiasaan mencari dan mengolah sendiri informasi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Memotivasi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kreativitas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Menjalin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antarlembaga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676400"/>
            <a:ext cx="3657600" cy="4876800"/>
          </a:xfrm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;</a:t>
            </a:r>
          </a:p>
          <a:p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reatif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;</a:t>
            </a:r>
          </a:p>
          <a:p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mencontoh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lain;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frustasi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;</a:t>
            </a:r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mengoreksi</a:t>
            </a:r>
            <a:r>
              <a:rPr lang="en-US" dirty="0"/>
              <a:t>;</a:t>
            </a:r>
          </a:p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(</a:t>
            </a:r>
            <a:r>
              <a:rPr lang="en-US" dirty="0" err="1"/>
              <a:t>objektivitas</a:t>
            </a:r>
            <a:r>
              <a:rPr lang="en-US" dirty="0"/>
              <a:t>)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longgar</a:t>
            </a:r>
            <a:r>
              <a:rPr lang="en-US" dirty="0"/>
              <a:t>;</a:t>
            </a:r>
          </a:p>
          <a:p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(individual differences)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838200"/>
            <a:ext cx="3657600" cy="6583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267200" y="838200"/>
            <a:ext cx="3657600" cy="6583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KEKURANGAN</a:t>
            </a:r>
          </a:p>
        </p:txBody>
      </p:sp>
    </p:spTree>
    <p:extLst>
      <p:ext uri="{BB962C8B-B14F-4D97-AF65-F5344CB8AC3E}">
        <p14:creationId xmlns:p14="http://schemas.microsoft.com/office/powerpoint/2010/main" val="145437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KERJA KELOMPOK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19400"/>
            <a:ext cx="6191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</p:spTree>
    <p:extLst>
      <p:ext uri="{BB962C8B-B14F-4D97-AF65-F5344CB8AC3E}">
        <p14:creationId xmlns:p14="http://schemas.microsoft.com/office/powerpoint/2010/main" val="1202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Gotong</a:t>
            </a:r>
            <a:r>
              <a:rPr lang="en-US" sz="2400" dirty="0"/>
              <a:t> </a:t>
            </a:r>
            <a:r>
              <a:rPr lang="en-US" sz="2400" dirty="0" err="1"/>
              <a:t>royong</a:t>
            </a:r>
            <a:r>
              <a:rPr lang="en-US" sz="2400" dirty="0"/>
              <a:t>, </a:t>
            </a:r>
            <a:r>
              <a:rPr lang="en-US" sz="2400" dirty="0" err="1"/>
              <a:t>sayuk</a:t>
            </a:r>
            <a:r>
              <a:rPr lang="en-US" sz="2400" dirty="0"/>
              <a:t> </a:t>
            </a:r>
            <a:r>
              <a:rPr lang="en-US" sz="2400" dirty="0" err="1"/>
              <a:t>rukun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saiyeg</a:t>
            </a:r>
            <a:r>
              <a:rPr lang="en-US" sz="2400" dirty="0"/>
              <a:t> </a:t>
            </a:r>
            <a:r>
              <a:rPr lang="en-US" sz="2400" dirty="0" err="1"/>
              <a:t>saekakapti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satemah</a:t>
            </a:r>
            <a:r>
              <a:rPr lang="en-US" sz="2400" dirty="0"/>
              <a:t> </a:t>
            </a:r>
            <a:r>
              <a:rPr lang="en-US" sz="2400" dirty="0" err="1"/>
              <a:t>jumbuh</a:t>
            </a:r>
            <a:r>
              <a:rPr lang="en-US" sz="2400" dirty="0"/>
              <a:t> </a:t>
            </a:r>
            <a:r>
              <a:rPr lang="en-US" sz="2400" dirty="0" err="1"/>
              <a:t>gambuh</a:t>
            </a:r>
            <a:r>
              <a:rPr lang="en-US" sz="2400" dirty="0"/>
              <a:t> </a:t>
            </a:r>
            <a:r>
              <a:rPr lang="en-US" sz="2400" dirty="0" err="1"/>
              <a:t>kang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samya</a:t>
            </a:r>
            <a:r>
              <a:rPr lang="en-US" sz="2400" dirty="0"/>
              <a:t> </a:t>
            </a:r>
            <a:r>
              <a:rPr lang="en-US" sz="2400" dirty="0" err="1"/>
              <a:t>ginayuh</a:t>
            </a:r>
            <a:r>
              <a:rPr lang="en-US" sz="2400" dirty="0"/>
              <a:t>, </a:t>
            </a:r>
            <a:r>
              <a:rPr lang="en-US" sz="2400" dirty="0" err="1"/>
              <a:t>sembada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ingkang</a:t>
            </a:r>
            <a:r>
              <a:rPr lang="en-US" sz="2400" dirty="0"/>
              <a:t> </a:t>
            </a:r>
            <a:r>
              <a:rPr lang="en-US" sz="2400" dirty="0" err="1"/>
              <a:t>sinedya</a:t>
            </a:r>
            <a:r>
              <a:rPr lang="en-US" sz="2400" dirty="0"/>
              <a:t>, </a:t>
            </a:r>
            <a:r>
              <a:rPr lang="en-US" sz="2400" dirty="0" err="1"/>
              <a:t>dumadi</a:t>
            </a:r>
            <a:r>
              <a:rPr lang="en-US" sz="2400" dirty="0"/>
              <a:t> </a:t>
            </a:r>
            <a:r>
              <a:rPr lang="en-US" sz="2400" dirty="0" err="1"/>
              <a:t>ingkang</a:t>
            </a:r>
            <a:r>
              <a:rPr lang="en-US" sz="2400" dirty="0"/>
              <a:t> </a:t>
            </a:r>
            <a:r>
              <a:rPr lang="en-US" sz="2400" dirty="0" err="1"/>
              <a:t>kaesthi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77982"/>
            <a:ext cx="8229600" cy="1143000"/>
          </a:xfrm>
        </p:spPr>
        <p:txBody>
          <a:bodyPr/>
          <a:lstStyle/>
          <a:p>
            <a:r>
              <a:rPr lang="en-US" dirty="0"/>
              <a:t>KERJASAMA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783"/>
            <a:ext cx="3414486" cy="28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72" y="2024743"/>
            <a:ext cx="243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86200" y="457200"/>
            <a:ext cx="487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SEPI ING PAMRIH RAME ING GAWE</a:t>
            </a:r>
          </a:p>
          <a:p>
            <a:pPr algn="ctr"/>
            <a:r>
              <a:rPr lang="en-US" b="1" dirty="0"/>
              <a:t>RUKUN AGAWE SANTOSA CRAH AGAWE BUBRAH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3581400" y="4457700"/>
            <a:ext cx="2857500" cy="11049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GUGUR GUNUNG</a:t>
            </a:r>
          </a:p>
        </p:txBody>
      </p:sp>
    </p:spTree>
    <p:extLst>
      <p:ext uri="{BB962C8B-B14F-4D97-AF65-F5344CB8AC3E}">
        <p14:creationId xmlns:p14="http://schemas.microsoft.com/office/powerpoint/2010/main" val="10158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MANAJEMENT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2209800"/>
            <a:ext cx="2667000" cy="210007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id-ID" i="1" dirty="0"/>
              <a:t>planning, </a:t>
            </a:r>
            <a:endParaRPr lang="en-US" i="1" dirty="0"/>
          </a:p>
          <a:p>
            <a:r>
              <a:rPr lang="id-ID" i="1" dirty="0"/>
              <a:t>organizing, </a:t>
            </a:r>
            <a:endParaRPr lang="en-US" i="1" dirty="0"/>
          </a:p>
          <a:p>
            <a:r>
              <a:rPr lang="id-ID" i="1" dirty="0"/>
              <a:t>directing </a:t>
            </a:r>
            <a:endParaRPr lang="en-US" i="1" dirty="0"/>
          </a:p>
          <a:p>
            <a:r>
              <a:rPr lang="id-ID" i="1" dirty="0"/>
              <a:t>controlling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2564" y="2351809"/>
            <a:ext cx="2667000" cy="1773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id-ID" sz="3200" i="1" dirty="0"/>
              <a:t>coordination of all resources 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78782" y="2514600"/>
            <a:ext cx="1600200" cy="1371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endParaRPr lang="en-US" i="1" dirty="0"/>
          </a:p>
          <a:p>
            <a:pPr marL="109728" indent="0" algn="ctr">
              <a:buNone/>
            </a:pPr>
            <a:r>
              <a:rPr lang="en-US" i="1" dirty="0"/>
              <a:t>Goal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124200" y="27432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317673" y="2895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3.bp.blogspot.com/-c-AO6zNDyxc/T_I4vXrJJlI/AAAAAAAABr4/yqzpoGda4gA/s1600/Gambar+Animasi+7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4" y="4495801"/>
            <a:ext cx="917484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GUGUR GUNUNG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8763000" cy="51480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Ayo </a:t>
            </a:r>
            <a:r>
              <a:rPr lang="en-US" sz="2400" dirty="0" err="1"/>
              <a:t>kanca</a:t>
            </a:r>
            <a:r>
              <a:rPr lang="en-US" sz="2400" dirty="0"/>
              <a:t> </a:t>
            </a:r>
            <a:r>
              <a:rPr lang="en-US" sz="2400" dirty="0" err="1"/>
              <a:t>ayo</a:t>
            </a:r>
            <a:r>
              <a:rPr lang="en-US" sz="2400" dirty="0"/>
              <a:t> </a:t>
            </a:r>
            <a:r>
              <a:rPr lang="en-US" sz="2400" dirty="0" err="1"/>
              <a:t>kanca</a:t>
            </a:r>
            <a:r>
              <a:rPr lang="en-US" sz="2400" dirty="0"/>
              <a:t> </a:t>
            </a:r>
            <a:r>
              <a:rPr lang="en-US" sz="2400" dirty="0" err="1"/>
              <a:t>ngayahi</a:t>
            </a:r>
            <a:r>
              <a:rPr lang="en-US" sz="2400" dirty="0"/>
              <a:t> </a:t>
            </a:r>
            <a:r>
              <a:rPr lang="en-US" sz="2400" dirty="0" err="1"/>
              <a:t>karyaning</a:t>
            </a:r>
            <a:r>
              <a:rPr lang="en-US" sz="2400" dirty="0"/>
              <a:t> </a:t>
            </a:r>
            <a:r>
              <a:rPr lang="en-US" sz="2400" dirty="0" err="1"/>
              <a:t>praja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err="1"/>
              <a:t>Kene</a:t>
            </a:r>
            <a:r>
              <a:rPr lang="en-US" sz="2400" dirty="0"/>
              <a:t> </a:t>
            </a:r>
            <a:r>
              <a:rPr lang="en-US" sz="2400" dirty="0" err="1"/>
              <a:t>kene</a:t>
            </a:r>
            <a:r>
              <a:rPr lang="en-US" sz="2400" dirty="0"/>
              <a:t> </a:t>
            </a:r>
            <a:r>
              <a:rPr lang="en-US" sz="2400" dirty="0" err="1"/>
              <a:t>kene</a:t>
            </a:r>
            <a:r>
              <a:rPr lang="en-US" sz="2400" dirty="0"/>
              <a:t> </a:t>
            </a:r>
            <a:r>
              <a:rPr lang="en-US" sz="2400" dirty="0" err="1"/>
              <a:t>kene</a:t>
            </a:r>
            <a:r>
              <a:rPr lang="en-US" sz="2400" dirty="0"/>
              <a:t> </a:t>
            </a:r>
            <a:r>
              <a:rPr lang="en-US" sz="2400" dirty="0" err="1"/>
              <a:t>gugur</a:t>
            </a:r>
            <a:r>
              <a:rPr lang="en-US" sz="2400" dirty="0"/>
              <a:t> </a:t>
            </a:r>
            <a:r>
              <a:rPr lang="en-US" sz="2400" dirty="0" err="1"/>
              <a:t>gunung</a:t>
            </a:r>
            <a:r>
              <a:rPr lang="en-US" sz="2400" dirty="0"/>
              <a:t> </a:t>
            </a:r>
            <a:r>
              <a:rPr lang="en-US" sz="2400" dirty="0" err="1"/>
              <a:t>tandang</a:t>
            </a:r>
            <a:r>
              <a:rPr lang="en-US" sz="2400" dirty="0"/>
              <a:t> </a:t>
            </a:r>
            <a:r>
              <a:rPr lang="en-US" sz="2400" dirty="0" err="1"/>
              <a:t>gawe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err="1"/>
              <a:t>Sayuk-sayuk</a:t>
            </a:r>
            <a:r>
              <a:rPr lang="en-US" sz="2400" dirty="0"/>
              <a:t> </a:t>
            </a:r>
            <a:r>
              <a:rPr lang="en-US" sz="2400" dirty="0" err="1"/>
              <a:t>rukun</a:t>
            </a:r>
            <a:r>
              <a:rPr lang="en-US" sz="2400" dirty="0"/>
              <a:t> </a:t>
            </a:r>
            <a:r>
              <a:rPr lang="en-US" sz="2400" dirty="0" err="1"/>
              <a:t>bebarengan</a:t>
            </a:r>
            <a:r>
              <a:rPr lang="en-US" sz="2400" dirty="0"/>
              <a:t> </a:t>
            </a:r>
            <a:r>
              <a:rPr lang="en-US" sz="2400" dirty="0" err="1"/>
              <a:t>ro</a:t>
            </a:r>
            <a:r>
              <a:rPr lang="en-US" sz="2400" dirty="0"/>
              <a:t> </a:t>
            </a:r>
            <a:r>
              <a:rPr lang="en-US" sz="2400" dirty="0" err="1"/>
              <a:t>kancane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Lila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legawa</a:t>
            </a:r>
            <a:r>
              <a:rPr lang="en-US" sz="2400" dirty="0"/>
              <a:t> </a:t>
            </a:r>
            <a:r>
              <a:rPr lang="en-US" sz="2400" dirty="0" err="1"/>
              <a:t>kanggo</a:t>
            </a:r>
            <a:r>
              <a:rPr lang="en-US" sz="2400" dirty="0"/>
              <a:t> </a:t>
            </a:r>
            <a:r>
              <a:rPr lang="en-US" sz="2400" dirty="0" err="1"/>
              <a:t>mulyaning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err="1"/>
              <a:t>Siji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telu</a:t>
            </a:r>
            <a:r>
              <a:rPr lang="en-US" sz="2400" dirty="0"/>
              <a:t> </a:t>
            </a:r>
            <a:r>
              <a:rPr lang="en-US" sz="2400" dirty="0" err="1"/>
              <a:t>papat</a:t>
            </a:r>
            <a:r>
              <a:rPr lang="en-US" sz="2400" dirty="0"/>
              <a:t>, </a:t>
            </a:r>
          </a:p>
          <a:p>
            <a:pPr marL="109728" indent="0">
              <a:buNone/>
            </a:pPr>
            <a:r>
              <a:rPr lang="en-US" sz="2400" dirty="0" err="1"/>
              <a:t>Jejer</a:t>
            </a:r>
            <a:r>
              <a:rPr lang="en-US" sz="2400" dirty="0"/>
              <a:t> </a:t>
            </a:r>
            <a:r>
              <a:rPr lang="en-US" sz="2400" dirty="0" err="1"/>
              <a:t>papat-papat</a:t>
            </a:r>
            <a:r>
              <a:rPr lang="en-US" sz="2400" dirty="0"/>
              <a:t> </a:t>
            </a:r>
            <a:r>
              <a:rPr lang="en-US" sz="2400" dirty="0" err="1"/>
              <a:t>diulang-ulungake</a:t>
            </a:r>
            <a:r>
              <a:rPr lang="en-US" sz="2400" dirty="0"/>
              <a:t> </a:t>
            </a:r>
            <a:r>
              <a:rPr lang="en-US" sz="2400" dirty="0" err="1"/>
              <a:t>mesthi</a:t>
            </a:r>
            <a:r>
              <a:rPr lang="en-US" sz="2400" dirty="0"/>
              <a:t> </a:t>
            </a:r>
            <a:r>
              <a:rPr lang="en-US" sz="2400" dirty="0" err="1"/>
              <a:t>enggal</a:t>
            </a:r>
            <a:r>
              <a:rPr lang="en-US" sz="2400" dirty="0"/>
              <a:t> </a:t>
            </a:r>
            <a:r>
              <a:rPr lang="en-US" sz="2400" dirty="0" err="1"/>
              <a:t>rampunge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err="1"/>
              <a:t>Holobis</a:t>
            </a:r>
            <a:r>
              <a:rPr lang="en-US" sz="2400" dirty="0"/>
              <a:t> </a:t>
            </a:r>
            <a:r>
              <a:rPr lang="en-US" sz="2400" dirty="0" err="1"/>
              <a:t>kontul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, </a:t>
            </a:r>
            <a:r>
              <a:rPr lang="en-US" sz="2400" dirty="0" err="1"/>
              <a:t>holobis</a:t>
            </a:r>
            <a:r>
              <a:rPr lang="en-US" sz="2400" dirty="0"/>
              <a:t> </a:t>
            </a:r>
            <a:r>
              <a:rPr lang="en-US" sz="2400" dirty="0" err="1"/>
              <a:t>kontul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,</a:t>
            </a:r>
          </a:p>
          <a:p>
            <a:pPr marL="109728" indent="0">
              <a:buNone/>
            </a:pPr>
            <a:r>
              <a:rPr lang="en-US" sz="2400" dirty="0" err="1"/>
              <a:t>Holobis</a:t>
            </a:r>
            <a:r>
              <a:rPr lang="en-US" sz="2400" dirty="0"/>
              <a:t> </a:t>
            </a:r>
            <a:r>
              <a:rPr lang="en-US" sz="2400" dirty="0" err="1"/>
              <a:t>kontul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, </a:t>
            </a:r>
            <a:r>
              <a:rPr lang="en-US" sz="2400" dirty="0" err="1"/>
              <a:t>holobis</a:t>
            </a:r>
            <a:r>
              <a:rPr lang="en-US" sz="2400" dirty="0"/>
              <a:t> </a:t>
            </a:r>
            <a:r>
              <a:rPr lang="en-US" sz="2400" dirty="0" err="1"/>
              <a:t>kontul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.</a:t>
            </a:r>
          </a:p>
        </p:txBody>
      </p:sp>
      <p:pic>
        <p:nvPicPr>
          <p:cNvPr id="5" name="Picture 2" descr="E:\LUCU\IMG-20150505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69" y="41148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7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;</a:t>
            </a:r>
          </a:p>
          <a:p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, </a:t>
            </a:r>
            <a:r>
              <a:rPr lang="en-US" dirty="0" err="1"/>
              <a:t>bakat</a:t>
            </a:r>
            <a:r>
              <a:rPr lang="en-US" dirty="0"/>
              <a:t>, </a:t>
            </a:r>
            <a:r>
              <a:rPr lang="en-US" dirty="0" err="1"/>
              <a:t>minat</a:t>
            </a:r>
            <a:r>
              <a:rPr lang="en-US" dirty="0"/>
              <a:t>;</a:t>
            </a:r>
          </a:p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keluasan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;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;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714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dirty="0"/>
              <a:t>METODE KERJA KELOMPOK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KELEBIHAN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800" dirty="0" err="1"/>
              <a:t>Memupuk</a:t>
            </a:r>
            <a:r>
              <a:rPr lang="en-US" sz="2800" dirty="0"/>
              <a:t> </a:t>
            </a:r>
            <a:r>
              <a:rPr lang="en-US" sz="2800" dirty="0" err="1"/>
              <a:t>kerjasama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Tugas</a:t>
            </a:r>
            <a:r>
              <a:rPr lang="en-US" sz="2800" dirty="0"/>
              <a:t> yang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diselesaikan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Memupuk</a:t>
            </a:r>
            <a:r>
              <a:rPr lang="en-US" sz="2800" dirty="0"/>
              <a:t> </a:t>
            </a:r>
            <a:r>
              <a:rPr lang="en-US" sz="2800" dirty="0" err="1"/>
              <a:t>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Menghargai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tim.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KEKURANGAN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;</a:t>
            </a:r>
          </a:p>
          <a:p>
            <a:r>
              <a:rPr lang="en-US" dirty="0"/>
              <a:t>Ada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menonjolkan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;</a:t>
            </a:r>
          </a:p>
          <a:p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DEMONSTRASI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09" y="2709863"/>
            <a:ext cx="543198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r>
              <a:rPr lang="en-US" dirty="0"/>
              <a:t>MENUNJUKKAN SECARA FAKTUAL</a:t>
            </a:r>
          </a:p>
          <a:p>
            <a:r>
              <a:rPr lang="en-US" dirty="0"/>
              <a:t>MENUNJUKKAN PROSES TERJADINYA SESUATU;</a:t>
            </a:r>
          </a:p>
          <a:p>
            <a:r>
              <a:rPr lang="en-US" dirty="0"/>
              <a:t>SULIT DIJELASKAN TANPA BANTUAN MEDIA VISUAL ATAU AUDIO VISUAL;</a:t>
            </a:r>
          </a:p>
          <a:p>
            <a:r>
              <a:rPr lang="en-US" dirty="0"/>
              <a:t>MENGAMATI TERJADINYA SESUATU;</a:t>
            </a:r>
          </a:p>
          <a:p>
            <a:r>
              <a:rPr lang="en-US" dirty="0"/>
              <a:t>MENJELASKAN CAR A KERJA;</a:t>
            </a:r>
          </a:p>
          <a:p>
            <a:r>
              <a:rPr lang="en-US" dirty="0"/>
              <a:t>MENGAITKAN ANTARA TEORI DAN FAKTA;</a:t>
            </a:r>
          </a:p>
          <a:p>
            <a:r>
              <a:rPr lang="en-US" dirty="0"/>
              <a:t>PESERTA DIDIK DAPAT DIBERI KESEMPATAN UNTUK MELAKUKAN SENDIRI.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http://3.bp.blogspot.com/-c-AO6zNDyxc/T_I4vXrJJlI/AAAAAAAABr4/yqzpoGda4gA/s1600/Gambar+Animasi+7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3" y="4727575"/>
            <a:ext cx="9144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8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Autofit/>
          </a:bodyPr>
          <a:lstStyle/>
          <a:p>
            <a:r>
              <a:rPr lang="en-US" sz="5400" dirty="0"/>
              <a:t>METODE DEMONSTRASI: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err="1"/>
              <a:t>Organisisasi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pembicaraan</a:t>
            </a:r>
            <a:endParaRPr lang="en-US" dirty="0"/>
          </a:p>
          <a:p>
            <a:r>
              <a:rPr lang="en-US" dirty="0" err="1"/>
              <a:t>Murah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Guru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(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ramai</a:t>
            </a:r>
            <a:r>
              <a:rPr lang="en-US" dirty="0"/>
              <a:t>)</a:t>
            </a:r>
          </a:p>
          <a:p>
            <a:r>
              <a:rPr lang="en-US" dirty="0"/>
              <a:t>Guru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, guru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retorika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EKSPERIMEN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2903532"/>
            <a:ext cx="4001133" cy="34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229600" cy="6096000"/>
          </a:xfrm>
        </p:spPr>
        <p:txBody>
          <a:bodyPr>
            <a:noAutofit/>
          </a:bodyPr>
          <a:lstStyle/>
          <a:p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percobaan</a:t>
            </a:r>
            <a:endParaRPr lang="en-US" sz="2000" dirty="0"/>
          </a:p>
          <a:p>
            <a:r>
              <a:rPr lang="id-ID" sz="2000" dirty="0"/>
              <a:t>Siswa menjadi akan lebih yakin atas suatu hal daripada hanya menerima dari guru dan buku, </a:t>
            </a:r>
            <a:endParaRPr lang="en-US" sz="2000" dirty="0"/>
          </a:p>
          <a:p>
            <a:r>
              <a:rPr lang="id-ID" sz="2000" dirty="0"/>
              <a:t>Dapat memperkaya pengalaman, </a:t>
            </a:r>
            <a:endParaRPr lang="en-US" sz="2000" dirty="0"/>
          </a:p>
          <a:p>
            <a:r>
              <a:rPr lang="id-ID" sz="2000" dirty="0"/>
              <a:t>Mengembangkan sikap ilmiah, </a:t>
            </a:r>
            <a:endParaRPr lang="en-US" sz="2000" dirty="0"/>
          </a:p>
          <a:p>
            <a:r>
              <a:rPr lang="id-ID" sz="2000" dirty="0"/>
              <a:t>Dan hasil belajar akan bertahan lebih lama dalam ingatan siswa. </a:t>
            </a:r>
            <a:endParaRPr lang="en-US" sz="2000" dirty="0"/>
          </a:p>
          <a:p>
            <a:r>
              <a:rPr lang="en-US" sz="2000" dirty="0" err="1"/>
              <a:t>Prosedur</a:t>
            </a:r>
            <a:r>
              <a:rPr lang="en-US" sz="2000" dirty="0"/>
              <a:t>:</a:t>
            </a:r>
          </a:p>
          <a:p>
            <a:pPr marL="514350" indent="-514350">
              <a:buAutoNum type="arabicParenR"/>
            </a:pPr>
            <a:r>
              <a:rPr lang="en-US" sz="2000" dirty="0" err="1"/>
              <a:t>Jelaskan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;</a:t>
            </a:r>
          </a:p>
          <a:p>
            <a:pPr marL="514350" indent="-514350">
              <a:buAutoNum type="arabicParenR"/>
            </a:pPr>
            <a:r>
              <a:rPr lang="en-US" sz="2000" dirty="0" err="1"/>
              <a:t>Jelaskan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penggunaannya</a:t>
            </a:r>
            <a:r>
              <a:rPr lang="en-US" sz="2000" dirty="0"/>
              <a:t>,  </a:t>
            </a:r>
            <a:r>
              <a:rPr lang="en-US" sz="2000" dirty="0" err="1"/>
              <a:t>urutan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porsinya</a:t>
            </a:r>
            <a:r>
              <a:rPr lang="en-US" sz="2000" dirty="0"/>
              <a:t>;</a:t>
            </a:r>
          </a:p>
          <a:p>
            <a:pPr marL="514350" indent="-514350">
              <a:buAutoNum type="arabicParenR"/>
            </a:pPr>
            <a:r>
              <a:rPr lang="en-US" sz="2000" dirty="0" err="1"/>
              <a:t>Eksperimen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pengawasan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;</a:t>
            </a:r>
          </a:p>
          <a:p>
            <a:pPr marL="514350" indent="-514350">
              <a:buAutoNum type="arabicParenR"/>
            </a:pP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endParaRPr lang="en-US" sz="2000" dirty="0"/>
          </a:p>
          <a:p>
            <a:pPr marL="514350" indent="-514350">
              <a:buAutoNum type="arabicParenR"/>
            </a:pPr>
            <a:r>
              <a:rPr lang="en-US" sz="2000" dirty="0" err="1"/>
              <a:t>Evaluasi</a:t>
            </a:r>
            <a:endParaRPr lang="en-US" sz="20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Aina</a:t>
            </a:r>
            <a:r>
              <a:rPr lang="en-US" sz="900" dirty="0"/>
              <a:t> </a:t>
            </a:r>
            <a:r>
              <a:rPr lang="en-US" sz="900" dirty="0" err="1"/>
              <a:t>Mulyana</a:t>
            </a:r>
            <a:r>
              <a:rPr lang="en-US" sz="900" dirty="0"/>
              <a:t>. 2015. </a:t>
            </a:r>
            <a:r>
              <a:rPr lang="en-US" sz="900" dirty="0" err="1"/>
              <a:t>Pengertian</a:t>
            </a:r>
            <a:r>
              <a:rPr lang="en-US" sz="900" dirty="0"/>
              <a:t> </a:t>
            </a:r>
            <a:r>
              <a:rPr lang="en-US" sz="900" dirty="0" err="1"/>
              <a:t>Metode</a:t>
            </a:r>
            <a:r>
              <a:rPr lang="en-US" sz="900" dirty="0"/>
              <a:t> </a:t>
            </a:r>
            <a:r>
              <a:rPr lang="en-US" sz="900" dirty="0" err="1"/>
              <a:t>Pembelajaran</a:t>
            </a:r>
            <a:r>
              <a:rPr lang="en-US" sz="900" dirty="0"/>
              <a:t> </a:t>
            </a:r>
            <a:r>
              <a:rPr lang="en-US" sz="900" dirty="0" err="1"/>
              <a:t>dan</a:t>
            </a:r>
            <a:r>
              <a:rPr lang="en-US" sz="900" dirty="0"/>
              <a:t> </a:t>
            </a:r>
            <a:r>
              <a:rPr lang="en-US" sz="900" dirty="0" err="1"/>
              <a:t>Jenisnya</a:t>
            </a:r>
            <a:r>
              <a:rPr lang="en-US" sz="900" dirty="0"/>
              <a:t> </a:t>
            </a:r>
            <a:r>
              <a:rPr lang="en-US" sz="900" dirty="0" err="1"/>
              <a:t>dalam</a:t>
            </a:r>
            <a:r>
              <a:rPr lang="en-US" sz="900" dirty="0"/>
              <a:t> </a:t>
            </a:r>
            <a:r>
              <a:rPr lang="en-US" sz="900" dirty="0">
                <a:hlinkClick r:id="rId2"/>
              </a:rPr>
              <a:t>http://ainamulyana.blogspot.co.id/2012/01/ pengertian-metode-pembelaaran-dan.html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004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METODE EKSPERIMEN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9352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654843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43029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err="1"/>
              <a:t>Memupuk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/</a:t>
            </a:r>
            <a:r>
              <a:rPr lang="en-US" sz="2400" dirty="0" err="1"/>
              <a:t>percobaan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Memotivasi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/</a:t>
            </a:r>
            <a:r>
              <a:rPr lang="en-US" sz="2400" dirty="0" err="1"/>
              <a:t>terobosan</a:t>
            </a:r>
            <a:r>
              <a:rPr lang="en-US" sz="2400" dirty="0"/>
              <a:t> </a:t>
            </a:r>
            <a:r>
              <a:rPr lang="en-US" sz="2400" dirty="0" err="1"/>
              <a:t>iptek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mendatang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2267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Mahal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eksperimen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cocok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IPA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39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1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100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5575" y="457200"/>
            <a:ext cx="8763000" cy="157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DISCOVERY</a:t>
            </a: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20" y="3021734"/>
            <a:ext cx="32162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209800" cy="685800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PLANNING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733800"/>
            <a:ext cx="2209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6782" y="5029200"/>
            <a:ext cx="241761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REFLECTING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2712027"/>
            <a:ext cx="24384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EVALUATING</a:t>
            </a:r>
          </a:p>
        </p:txBody>
      </p:sp>
      <p:sp>
        <p:nvSpPr>
          <p:cNvPr id="11" name="Curved Down Arrow 10"/>
          <p:cNvSpPr/>
          <p:nvPr/>
        </p:nvSpPr>
        <p:spPr>
          <a:xfrm rot="1877423">
            <a:off x="2729870" y="2562196"/>
            <a:ext cx="2012084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3581140">
            <a:off x="1210358" y="3763518"/>
            <a:ext cx="2012084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 rot="19516643">
            <a:off x="5467771" y="3451989"/>
            <a:ext cx="1231364" cy="5871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769862">
            <a:off x="5460606" y="4269384"/>
            <a:ext cx="1231364" cy="5871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Down Arrow 14"/>
          <p:cNvSpPr/>
          <p:nvPr/>
        </p:nvSpPr>
        <p:spPr>
          <a:xfrm rot="13581140">
            <a:off x="4090701" y="4933620"/>
            <a:ext cx="2012084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9189133" flipV="1">
            <a:off x="4404158" y="2514677"/>
            <a:ext cx="2012084" cy="6451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6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S</a:t>
            </a:r>
            <a:r>
              <a:rPr lang="en-US" dirty="0" err="1"/>
              <a:t>uryobroto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Sund</a:t>
            </a:r>
            <a:r>
              <a:rPr lang="en-US" dirty="0"/>
              <a:t>: </a:t>
            </a:r>
            <a:r>
              <a:rPr lang="id-ID" dirty="0"/>
              <a:t>bahwa discovery adalah proses mental dimana siswa mengasimilasi sesuatu konsep atau sesuatu prinsip. Proses mental tersebut misalnya mengamati, menggolong-golongkan, membuat dugaan, menjelaskan, mengukur, membuat kesimpulan, dan sebagainya.</a:t>
            </a:r>
            <a:endParaRPr lang="en-US" dirty="0"/>
          </a:p>
          <a:p>
            <a:r>
              <a:rPr lang="en-US" dirty="0"/>
              <a:t>CBSA: </a:t>
            </a:r>
            <a:r>
              <a:rPr lang="id-ID" dirty="0"/>
              <a:t>cara belajar siswa aktif</a:t>
            </a:r>
            <a:r>
              <a:rPr lang="en-US" dirty="0"/>
              <a:t>;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terlupakan</a:t>
            </a:r>
            <a:r>
              <a:rPr lang="en-US" dirty="0"/>
              <a:t>;</a:t>
            </a:r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;</a:t>
            </a:r>
          </a:p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kretaif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lain;</a:t>
            </a:r>
          </a:p>
          <a:p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analitis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err="1"/>
              <a:t>Suryobroto</a:t>
            </a:r>
            <a:r>
              <a:rPr lang="en-US" sz="2200" dirty="0"/>
              <a:t>. 2002. </a:t>
            </a:r>
            <a:r>
              <a:rPr lang="en-US" sz="2200" i="1" dirty="0"/>
              <a:t>Proses </a:t>
            </a:r>
            <a:r>
              <a:rPr lang="en-US" sz="2200" i="1" dirty="0" err="1"/>
              <a:t>Belajar</a:t>
            </a:r>
            <a:r>
              <a:rPr lang="en-US" sz="2200" i="1" dirty="0"/>
              <a:t> </a:t>
            </a:r>
            <a:r>
              <a:rPr lang="en-US" sz="2200" i="1" dirty="0" err="1"/>
              <a:t>Mengajar</a:t>
            </a:r>
            <a:r>
              <a:rPr lang="en-US" sz="2200" i="1" dirty="0"/>
              <a:t> di </a:t>
            </a:r>
            <a:r>
              <a:rPr lang="en-US" sz="2200" i="1" dirty="0" err="1"/>
              <a:t>Sekolah</a:t>
            </a:r>
            <a:r>
              <a:rPr lang="en-US" sz="2200" dirty="0"/>
              <a:t>. Jakarta: </a:t>
            </a:r>
            <a:r>
              <a:rPr lang="en-US" sz="2200" dirty="0" err="1"/>
              <a:t>Rineka</a:t>
            </a:r>
            <a:r>
              <a:rPr lang="en-US" sz="2200" dirty="0"/>
              <a:t> </a:t>
            </a:r>
            <a:r>
              <a:rPr lang="en-US" sz="2200" dirty="0" err="1"/>
              <a:t>Cipta</a:t>
            </a:r>
            <a:br>
              <a:rPr lang="en-US" sz="2200" dirty="0"/>
            </a:b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LANGKAH-LANGKAHNYA:</a:t>
            </a:r>
          </a:p>
          <a:p>
            <a:pPr marL="514350" indent="-514350">
              <a:buAutoNum type="arabicPeriod"/>
            </a:pP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;</a:t>
            </a:r>
          </a:p>
          <a:p>
            <a:pPr marL="514350" indent="-514350">
              <a:buAutoNum type="arabicPeriod"/>
            </a:pP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simpulan</a:t>
            </a:r>
            <a:r>
              <a:rPr lang="en-US" dirty="0"/>
              <a:t>;</a:t>
            </a:r>
          </a:p>
          <a:p>
            <a:pPr marL="514350" indent="-514350">
              <a:buAutoNum type="arabicPeriod"/>
            </a:pPr>
            <a:r>
              <a:rPr lang="en-US" dirty="0" err="1"/>
              <a:t>Analogi</a:t>
            </a:r>
            <a:r>
              <a:rPr lang="en-US" dirty="0"/>
              <a:t> </a:t>
            </a:r>
            <a:r>
              <a:rPr lang="en-US" dirty="0" err="1"/>
              <a:t>simpulan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lain yang </a:t>
            </a:r>
            <a:r>
              <a:rPr lang="en-US" dirty="0" err="1"/>
              <a:t>seklasifikasi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6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/>
              <a:t>METODE DISCOVERY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2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(</a:t>
            </a:r>
            <a:r>
              <a:rPr lang="en-US" i="1" dirty="0"/>
              <a:t>Student Centered Learning</a:t>
            </a:r>
            <a:r>
              <a:rPr lang="en-US" dirty="0"/>
              <a:t>)</a:t>
            </a:r>
          </a:p>
          <a:p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;</a:t>
            </a:r>
          </a:p>
          <a:p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terlupakan</a:t>
            </a:r>
            <a:r>
              <a:rPr lang="en-US" dirty="0"/>
              <a:t> (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);</a:t>
            </a:r>
          </a:p>
          <a:p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;</a:t>
            </a:r>
          </a:p>
          <a:p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guru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kesiapan</a:t>
            </a:r>
            <a:r>
              <a:rPr lang="en-US" sz="2800" dirty="0"/>
              <a:t> mental;</a:t>
            </a:r>
          </a:p>
          <a:p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Butuh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Jangkauan</a:t>
            </a:r>
            <a:r>
              <a:rPr lang="en-US" sz="2800" dirty="0"/>
              <a:t> 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lamban</a:t>
            </a:r>
            <a:r>
              <a:rPr lang="en-US" sz="2800" dirty="0"/>
              <a:t>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1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100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5575" y="457200"/>
            <a:ext cx="8763000" cy="157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PRAKTIK LAPANGAN</a:t>
            </a: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20" y="3021734"/>
            <a:ext cx="32162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5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r>
              <a:rPr lang="en-US" sz="3200" dirty="0" err="1"/>
              <a:t>Melatih</a:t>
            </a:r>
            <a:r>
              <a:rPr lang="en-US" sz="3200" dirty="0"/>
              <a:t> </a:t>
            </a:r>
            <a:r>
              <a:rPr lang="en-US" sz="3200" dirty="0" err="1"/>
              <a:t>mengaplikasikan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keterampilan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nyata</a:t>
            </a:r>
            <a:r>
              <a:rPr lang="en-US" sz="3200" dirty="0"/>
              <a:t>;</a:t>
            </a:r>
          </a:p>
          <a:p>
            <a:r>
              <a:rPr lang="id-ID" sz="3200" dirty="0"/>
              <a:t>mengadakan survey, </a:t>
            </a:r>
            <a:endParaRPr lang="en-US" sz="3200" dirty="0"/>
          </a:p>
          <a:p>
            <a:r>
              <a:rPr lang="id-ID" sz="3200" dirty="0"/>
              <a:t>mencari informasi bersama- sama dengan teman-teman sekelas secara terpimpin dan terarah, </a:t>
            </a:r>
            <a:endParaRPr lang="en-US" sz="3200" dirty="0"/>
          </a:p>
          <a:p>
            <a:r>
              <a:rPr lang="id-ID" sz="3200" dirty="0"/>
              <a:t>untuk memperoleh bahan dan pengalaman yang orisinal</a:t>
            </a:r>
            <a:endParaRPr lang="en-US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Roestiyah</a:t>
            </a:r>
            <a:r>
              <a:rPr lang="en-US" sz="2000" dirty="0"/>
              <a:t>. 2001. </a:t>
            </a:r>
            <a:r>
              <a:rPr lang="en-US" sz="2000" i="1" dirty="0" err="1"/>
              <a:t>Strategi</a:t>
            </a:r>
            <a:r>
              <a:rPr lang="en-US" sz="2000" i="1" dirty="0"/>
              <a:t> </a:t>
            </a:r>
            <a:r>
              <a:rPr lang="en-US" sz="2000" i="1" dirty="0" err="1"/>
              <a:t>Belajar</a:t>
            </a:r>
            <a:r>
              <a:rPr lang="en-US" sz="2000" i="1" dirty="0"/>
              <a:t> </a:t>
            </a:r>
            <a:r>
              <a:rPr lang="en-US" sz="2000" i="1" dirty="0" err="1"/>
              <a:t>Mengajar</a:t>
            </a:r>
            <a:r>
              <a:rPr lang="en-US" sz="2000" dirty="0"/>
              <a:t>. Jakarta: </a:t>
            </a:r>
            <a:r>
              <a:rPr lang="en-US" sz="2000" dirty="0" err="1"/>
              <a:t>Rineka</a:t>
            </a:r>
            <a:r>
              <a:rPr lang="en-US" sz="2000" dirty="0"/>
              <a:t> </a:t>
            </a:r>
            <a:r>
              <a:rPr lang="en-US" sz="2000" dirty="0" err="1"/>
              <a:t>Cipta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METODE PRAKTIK LAPANGAN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59352"/>
          </a:xfr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54843"/>
          </a:xfr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430292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;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;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bekerjasama</a:t>
            </a:r>
            <a:r>
              <a:rPr lang="en-US" dirty="0"/>
              <a:t>;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;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general, </a:t>
            </a:r>
            <a:r>
              <a:rPr lang="en-US" dirty="0" err="1"/>
              <a:t>sistemik</a:t>
            </a:r>
            <a:r>
              <a:rPr lang="en-US" dirty="0"/>
              <a:t>,</a:t>
            </a:r>
          </a:p>
          <a:p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(yang </a:t>
            </a:r>
            <a:r>
              <a:rPr lang="en-US" dirty="0" err="1"/>
              <a:t>runtut</a:t>
            </a:r>
            <a:r>
              <a:rPr lang="en-US" dirty="0"/>
              <a:t>, </a:t>
            </a:r>
            <a:r>
              <a:rPr lang="en-US" dirty="0" err="1"/>
              <a:t>sistematis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30292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;</a:t>
            </a:r>
          </a:p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;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;</a:t>
            </a:r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“</a:t>
            </a:r>
            <a:r>
              <a:rPr lang="en-US" dirty="0" err="1"/>
              <a:t>tekanan</a:t>
            </a:r>
            <a:r>
              <a:rPr lang="en-US" dirty="0"/>
              <a:t>”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96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1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100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5575" y="457200"/>
            <a:ext cx="8763000" cy="157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SAINTIFIK </a:t>
            </a: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13" y="2985654"/>
            <a:ext cx="28507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r>
              <a:rPr lang="en-US" sz="3200" dirty="0"/>
              <a:t>MENEMUKAN  MASALAH</a:t>
            </a:r>
          </a:p>
          <a:p>
            <a:r>
              <a:rPr lang="en-US" sz="3200" dirty="0"/>
              <a:t>MEMECAHKAN MASALAH</a:t>
            </a:r>
          </a:p>
          <a:p>
            <a:r>
              <a:rPr lang="en-US" sz="3200" dirty="0"/>
              <a:t>TORNDIKE: TETES (TRIAL &amp; ERROR, TRIAL &amp; ERROR, &amp; SUCCESS</a:t>
            </a:r>
          </a:p>
          <a:p>
            <a:r>
              <a:rPr lang="en-US" sz="3200" dirty="0" err="1"/>
              <a:t>Langkahnya</a:t>
            </a:r>
            <a:r>
              <a:rPr lang="en-US" sz="3200" dirty="0"/>
              <a:t>:</a:t>
            </a:r>
          </a:p>
          <a:p>
            <a:pPr marL="514350" indent="-514350">
              <a:buAutoNum type="arabicParenR"/>
            </a:pPr>
            <a:r>
              <a:rPr lang="en-US" sz="3200" dirty="0" err="1"/>
              <a:t>Mengamati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 err="1"/>
              <a:t>Menanya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 err="1"/>
              <a:t>Mencari</a:t>
            </a:r>
            <a:r>
              <a:rPr lang="en-US" sz="3200" dirty="0"/>
              <a:t> data</a:t>
            </a:r>
          </a:p>
          <a:p>
            <a:pPr marL="514350" indent="-514350">
              <a:buAutoNum type="arabicParenR"/>
            </a:pPr>
            <a:r>
              <a:rPr lang="en-US" sz="3200" dirty="0" err="1"/>
              <a:t>Mengasosiasikan</a:t>
            </a:r>
            <a:r>
              <a:rPr lang="en-US" sz="3200" dirty="0"/>
              <a:t> data</a:t>
            </a:r>
          </a:p>
          <a:p>
            <a:pPr marL="514350" indent="-514350">
              <a:buAutoNum type="arabicParenR"/>
            </a:pPr>
            <a:r>
              <a:rPr lang="en-US" sz="3200" dirty="0" err="1"/>
              <a:t>Melaporkan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6600" dirty="0"/>
              <a:t>METODE SAINTIFIK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59352"/>
          </a:xfrm>
          <a:solidFill>
            <a:srgbClr val="C0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54843"/>
          </a:xfr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430292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kepekaan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Membangun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berpikir</a:t>
            </a:r>
            <a:r>
              <a:rPr lang="en-US" sz="2800" dirty="0"/>
              <a:t> </a:t>
            </a:r>
            <a:r>
              <a:rPr lang="en-US" sz="2800" dirty="0" err="1"/>
              <a:t>sistemik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menulis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berbicara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3029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diterapkan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didik</a:t>
            </a:r>
            <a:r>
              <a:rPr lang="en-US" sz="3200" dirty="0"/>
              <a:t> yang </a:t>
            </a:r>
            <a:r>
              <a:rPr lang="en-US" sz="3200" dirty="0" err="1"/>
              <a:t>ber</a:t>
            </a:r>
            <a:r>
              <a:rPr lang="en-US" sz="3200" dirty="0"/>
              <a:t> IQ </a:t>
            </a:r>
            <a:r>
              <a:rPr lang="en-US" sz="3200" dirty="0" err="1"/>
              <a:t>memadai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 yang </a:t>
            </a:r>
            <a:r>
              <a:rPr lang="en-US" sz="3200" dirty="0" err="1"/>
              <a:t>tinggi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92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1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100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5575" y="457200"/>
            <a:ext cx="8763000" cy="157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KARYAWISATA </a:t>
            </a: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</p:spTree>
    <p:extLst>
      <p:ext uri="{BB962C8B-B14F-4D97-AF65-F5344CB8AC3E}">
        <p14:creationId xmlns:p14="http://schemas.microsoft.com/office/powerpoint/2010/main" val="649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219200" y="762000"/>
            <a:ext cx="6553200" cy="5029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/>
              <a:t>ACTING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1219200"/>
            <a:ext cx="2514600" cy="137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METHOD</a:t>
            </a:r>
          </a:p>
        </p:txBody>
      </p:sp>
      <p:sp>
        <p:nvSpPr>
          <p:cNvPr id="8" name="Oval 7"/>
          <p:cNvSpPr/>
          <p:nvPr/>
        </p:nvSpPr>
        <p:spPr>
          <a:xfrm>
            <a:off x="2078182" y="3893127"/>
            <a:ext cx="3179618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STRATEGY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2521527"/>
            <a:ext cx="26670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TEACHING</a:t>
            </a:r>
          </a:p>
          <a:p>
            <a:pPr algn="ctr"/>
            <a:r>
              <a:rPr lang="en-US" sz="2800" b="1" dirty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2181651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id-ID" dirty="0"/>
              <a:t>ara penyajian 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id-ID" dirty="0"/>
              <a:t>dengan membawa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id-ID" dirty="0"/>
              <a:t>mempelajari materi di luar kelas</a:t>
            </a:r>
            <a:r>
              <a:rPr lang="en-US" dirty="0"/>
              <a:t>;</a:t>
            </a:r>
          </a:p>
          <a:p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;</a:t>
            </a:r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problematikanya</a:t>
            </a:r>
            <a:r>
              <a:rPr lang="en-US" dirty="0"/>
              <a:t>,</a:t>
            </a:r>
          </a:p>
          <a:p>
            <a:r>
              <a:rPr lang="en-US" dirty="0"/>
              <a:t>LANGKAHNYA:</a:t>
            </a:r>
          </a:p>
          <a:p>
            <a:pPr marL="514350" indent="-514350">
              <a:buAutoNum type="arabicPeriod"/>
            </a:pPr>
            <a:r>
              <a:rPr lang="en-US" dirty="0" err="1"/>
              <a:t>Perencanaan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Persiapan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Pelaksanaan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laporan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METODE KARYAWISATA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;</a:t>
            </a:r>
          </a:p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artifisial</a:t>
            </a:r>
            <a:r>
              <a:rPr lang="en-US" dirty="0"/>
              <a:t>;</a:t>
            </a:r>
          </a:p>
          <a:p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;</a:t>
            </a:r>
          </a:p>
          <a:p>
            <a:r>
              <a:rPr lang="en-US" dirty="0" err="1"/>
              <a:t>Menyenangkan</a:t>
            </a:r>
            <a:r>
              <a:rPr lang="en-US" dirty="0"/>
              <a:t>;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menghayati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;</a:t>
            </a:r>
          </a:p>
          <a:p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/>
              <a:t>Libatkan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;</a:t>
            </a:r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belajarnya</a:t>
            </a:r>
            <a:r>
              <a:rPr lang="en-US" dirty="0"/>
              <a:t> </a:t>
            </a:r>
            <a:r>
              <a:rPr lang="en-US" dirty="0" err="1"/>
              <a:t>terabaikan</a:t>
            </a:r>
            <a:r>
              <a:rPr lang="en-US" dirty="0"/>
              <a:t>, </a:t>
            </a:r>
            <a:r>
              <a:rPr lang="en-US" dirty="0" err="1"/>
              <a:t>malah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;</a:t>
            </a:r>
          </a:p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;</a:t>
            </a:r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;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pengasawan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;</a:t>
            </a:r>
          </a:p>
          <a:p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;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1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100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55575" y="457200"/>
            <a:ext cx="8763000" cy="157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4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TUTOR  SEBAYA</a:t>
            </a: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https://www.google.com/</a:t>
            </a:r>
          </a:p>
        </p:txBody>
      </p:sp>
    </p:spTree>
    <p:extLst>
      <p:ext uri="{BB962C8B-B14F-4D97-AF65-F5344CB8AC3E}">
        <p14:creationId xmlns:p14="http://schemas.microsoft.com/office/powerpoint/2010/main" val="39814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r>
              <a:rPr lang="en-US" dirty="0"/>
              <a:t>BELAJAR BERSIFAT KELOMPOK</a:t>
            </a:r>
          </a:p>
          <a:p>
            <a:r>
              <a:rPr lang="en-US" dirty="0"/>
              <a:t>ADA YANG MENJADI TUTOR, ADA YANG MENJADI SISWA;</a:t>
            </a:r>
          </a:p>
          <a:p>
            <a:r>
              <a:rPr lang="en-US" dirty="0"/>
              <a:t>MEMPUNYAI TUJUAN YANG SAMA;</a:t>
            </a:r>
          </a:p>
          <a:p>
            <a:r>
              <a:rPr lang="en-US" dirty="0"/>
              <a:t>SALING BERGANTUNG;</a:t>
            </a:r>
          </a:p>
          <a:p>
            <a:r>
              <a:rPr lang="en-US" dirty="0"/>
              <a:t>INTERAKSI ANTARANGGOTA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METODE TUTOR SEBAYA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5935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200" dirty="0"/>
              <a:t>KELEBIHAN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041775" cy="654843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KEKURANGAN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79120"/>
          </a:xfrm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ysClr val="windowText" lastClr="000000"/>
                </a:solidFill>
              </a:rPr>
              <a:t>Sesuai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tingkat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berpikirnya</a:t>
            </a:r>
            <a:r>
              <a:rPr lang="en-US" sz="2400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en-US" sz="2400" dirty="0" err="1">
                <a:solidFill>
                  <a:sysClr val="windowText" lastClr="000000"/>
                </a:solidFill>
              </a:rPr>
              <a:t>Iklim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sehat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dan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akrab</a:t>
            </a:r>
            <a:r>
              <a:rPr lang="en-US" sz="2400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en-US" sz="2400" dirty="0" err="1">
                <a:solidFill>
                  <a:sysClr val="windowText" lastClr="000000"/>
                </a:solidFill>
              </a:rPr>
              <a:t>Hubungan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kohesif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antaranggota</a:t>
            </a:r>
            <a:r>
              <a:rPr lang="en-US" sz="2400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en-US" sz="2400" dirty="0">
                <a:solidFill>
                  <a:sysClr val="windowText" lastClr="000000"/>
                </a:solidFill>
              </a:rPr>
              <a:t>Rasa </a:t>
            </a:r>
            <a:r>
              <a:rPr lang="en-US" sz="2400" dirty="0" err="1">
                <a:solidFill>
                  <a:sysClr val="windowText" lastClr="000000"/>
                </a:solidFill>
              </a:rPr>
              <a:t>tanggung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jawab</a:t>
            </a:r>
            <a:r>
              <a:rPr lang="en-US" sz="2400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en-US" sz="2400" dirty="0" err="1">
                <a:solidFill>
                  <a:sysClr val="windowText" lastClr="000000"/>
                </a:solidFill>
              </a:rPr>
              <a:t>Tutur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akan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semakin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menguasai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bahan</a:t>
            </a:r>
            <a:r>
              <a:rPr lang="en-US" sz="240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US" sz="2400" dirty="0" err="1">
                <a:solidFill>
                  <a:sysClr val="windowText" lastClr="000000"/>
                </a:solidFill>
              </a:rPr>
              <a:t>Lebih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terbuka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dalam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bertukar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pikiran</a:t>
            </a:r>
            <a:r>
              <a:rPr lang="en-US" sz="2400" dirty="0">
                <a:solidFill>
                  <a:sysClr val="windowText" lastClr="000000"/>
                </a:solidFill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</a:rPr>
              <a:t>tidak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sungkan</a:t>
            </a:r>
            <a:r>
              <a:rPr lang="en-U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379120"/>
          </a:xfrm>
          <a:solidFill>
            <a:srgbClr val="FF000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r>
              <a:rPr lang="en-US" sz="2400" dirty="0"/>
              <a:t> yang </a:t>
            </a:r>
            <a:r>
              <a:rPr lang="en-US" sz="2400" dirty="0" err="1"/>
              <a:t>bersedia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tutor;</a:t>
            </a:r>
          </a:p>
          <a:p>
            <a:r>
              <a:rPr lang="en-US" sz="2400" dirty="0"/>
              <a:t>Tutor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benar-benar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GR (</a:t>
            </a:r>
            <a:r>
              <a:rPr lang="en-US" sz="2400" dirty="0" err="1"/>
              <a:t>gede</a:t>
            </a:r>
            <a:r>
              <a:rPr lang="en-US" sz="2400" dirty="0"/>
              <a:t> rasa) </a:t>
            </a:r>
            <a:r>
              <a:rPr lang="en-US" sz="2400" dirty="0" err="1"/>
              <a:t>bagi</a:t>
            </a:r>
            <a:r>
              <a:rPr lang="en-US" sz="2400" dirty="0"/>
              <a:t> tutor;</a:t>
            </a: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membetulkan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psikologis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8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1" name="Rectangle 3" descr="!cid_012c01c56ff3$4f70b650$ee65a8c0@S2TSIPIL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/>
              <a:t>T e r i m a k a s i h h h .....</a:t>
            </a:r>
          </a:p>
        </p:txBody>
      </p:sp>
    </p:spTree>
    <p:extLst>
      <p:ext uri="{BB962C8B-B14F-4D97-AF65-F5344CB8AC3E}">
        <p14:creationId xmlns:p14="http://schemas.microsoft.com/office/powerpoint/2010/main" val="5233796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87927" y="554182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endParaRPr lang="id-ID" sz="60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48" y="2907030"/>
            <a:ext cx="4104904" cy="39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3478" y="6324600"/>
            <a:ext cx="35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http://ainamulyana.blogspot.co.id</a:t>
            </a:r>
          </a:p>
        </p:txBody>
      </p:sp>
    </p:spTree>
    <p:extLst>
      <p:ext uri="{BB962C8B-B14F-4D97-AF65-F5344CB8AC3E}">
        <p14:creationId xmlns:p14="http://schemas.microsoft.com/office/powerpoint/2010/main" val="28594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5791200" cy="775855"/>
          </a:xfrm>
        </p:spPr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03" y="838200"/>
            <a:ext cx="2133600" cy="639762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dirty="0"/>
              <a:t>PENDEKATAN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203" y="1487342"/>
            <a:ext cx="2133600" cy="384048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tolak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, yang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mewadahi</a:t>
            </a:r>
            <a:r>
              <a:rPr lang="en-US" dirty="0"/>
              <a:t>, </a:t>
            </a:r>
            <a:r>
              <a:rPr lang="en-US" dirty="0" err="1"/>
              <a:t>menginsiprasi</a:t>
            </a:r>
            <a:r>
              <a:rPr lang="en-US" dirty="0"/>
              <a:t>, </a:t>
            </a:r>
            <a:r>
              <a:rPr lang="en-US" dirty="0" err="1"/>
              <a:t>menguatkan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melatari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teoretis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/>
              <a:t>(</a:t>
            </a:r>
            <a:r>
              <a:rPr lang="en-US" dirty="0" err="1"/>
              <a:t>Andhy</a:t>
            </a:r>
            <a:r>
              <a:rPr lang="en-US" dirty="0"/>
              <a:t> </a:t>
            </a:r>
            <a:r>
              <a:rPr lang="en-US" dirty="0" err="1"/>
              <a:t>Irawan</a:t>
            </a:r>
            <a:r>
              <a:rPr lang="en-US" dirty="0"/>
              <a:t>, 2013)</a:t>
            </a:r>
          </a:p>
          <a:p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filosofis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872836"/>
            <a:ext cx="2136648" cy="67439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TEKNIK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477962"/>
            <a:ext cx="2136648" cy="377120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aplikati</a:t>
            </a:r>
            <a:r>
              <a:rPr lang="en-US" dirty="0"/>
              <a:t> </a:t>
            </a:r>
            <a:r>
              <a:rPr lang="en-US" dirty="0" err="1"/>
              <a:t>sepesifik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47803" y="838200"/>
            <a:ext cx="2057400" cy="6397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STRATEGI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95800" y="838200"/>
            <a:ext cx="1905000" cy="6397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METODE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537363" y="1487342"/>
            <a:ext cx="1925782" cy="38404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bersistem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KBBI.co,id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pragmatis</a:t>
            </a:r>
            <a:r>
              <a:rPr lang="en-US" sz="2000" dirty="0"/>
              <a:t> </a:t>
            </a:r>
            <a:r>
              <a:rPr lang="en-US" sz="2000" dirty="0" err="1"/>
              <a:t>prosedural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47803" y="1477962"/>
            <a:ext cx="2089560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Keseluruhan pemikiran terkait dengan perencanaan, pelaksanaan, dan evaluasi suatu aktivitas.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KBBI.co,id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 err="1"/>
              <a:t>Bersifat</a:t>
            </a:r>
            <a:r>
              <a:rPr lang="en-US" sz="2000" dirty="0"/>
              <a:t> general</a:t>
            </a:r>
          </a:p>
          <a:p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36029" y="629488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https://id.wikipedia.org/wiki/strategi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1801" y="5341939"/>
            <a:ext cx="8601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Andhy</a:t>
            </a:r>
            <a:r>
              <a:rPr lang="en-US" sz="1600" b="1" dirty="0"/>
              <a:t> </a:t>
            </a:r>
            <a:r>
              <a:rPr lang="en-US" sz="1600" b="1" dirty="0" err="1"/>
              <a:t>Irawan</a:t>
            </a:r>
            <a:r>
              <a:rPr lang="en-US" sz="1600" b="1" dirty="0"/>
              <a:t>. 2013. </a:t>
            </a:r>
            <a:r>
              <a:rPr lang="en-US" sz="1600" b="1" dirty="0" err="1"/>
              <a:t>Pengertian</a:t>
            </a:r>
            <a:r>
              <a:rPr lang="en-US" sz="1600" b="1" dirty="0"/>
              <a:t> </a:t>
            </a:r>
            <a:r>
              <a:rPr lang="en-US" sz="1600" b="1" dirty="0" err="1"/>
              <a:t>Pendekatan</a:t>
            </a:r>
            <a:r>
              <a:rPr lang="en-US" sz="1600" b="1" dirty="0"/>
              <a:t>, </a:t>
            </a:r>
            <a:r>
              <a:rPr lang="en-US" sz="1600" b="1" dirty="0" err="1"/>
              <a:t>Startegi</a:t>
            </a:r>
            <a:r>
              <a:rPr lang="en-US" sz="1600" b="1" dirty="0"/>
              <a:t>, </a:t>
            </a:r>
            <a:r>
              <a:rPr lang="en-US" sz="1600" b="1" dirty="0" err="1"/>
              <a:t>Metode</a:t>
            </a:r>
            <a:r>
              <a:rPr lang="en-US" sz="1600" b="1" dirty="0"/>
              <a:t>, </a:t>
            </a:r>
            <a:r>
              <a:rPr lang="en-US" sz="1600" b="1" dirty="0" err="1"/>
              <a:t>Teknik</a:t>
            </a:r>
            <a:r>
              <a:rPr lang="en-US" sz="1600" b="1" dirty="0"/>
              <a:t>, </a:t>
            </a:r>
            <a:r>
              <a:rPr lang="en-US" sz="1600" b="1" dirty="0" err="1"/>
              <a:t>Taktik,d</a:t>
            </a:r>
            <a:r>
              <a:rPr lang="en-US" sz="1600" b="1" dirty="0"/>
              <a:t> an Model </a:t>
            </a:r>
            <a:r>
              <a:rPr lang="en-US" sz="1600" b="1" dirty="0" err="1"/>
              <a:t>Pembelajaran</a:t>
            </a:r>
            <a:r>
              <a:rPr lang="en-US" sz="1600" b="1" dirty="0"/>
              <a:t>. Dalam </a:t>
            </a:r>
            <a:r>
              <a:rPr lang="en-US" sz="1600" b="1" dirty="0">
                <a:hlinkClick r:id="rId3"/>
              </a:rPr>
              <a:t>http://andhy-brenjenk.blogspot.co.id/2013/10/pengertian-pendekatan-strategi-metode_27.html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911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HIRARKHI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244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990"/>
            <a:ext cx="9144000" cy="26434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90500" y="533400"/>
            <a:ext cx="8763000" cy="3140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METODE </a:t>
            </a:r>
          </a:p>
          <a:p>
            <a:pPr algn="ctr"/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CERAMAH</a:t>
            </a:r>
          </a:p>
          <a:p>
            <a:pPr algn="ctr"/>
            <a:endParaRPr lang="id-ID" sz="3600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" name="AutoShape 2" descr="http://1.bp.blogspot.com/-gGKQ6CizvVA/VSZ4ZndSTUI/AAAAAAAABtY/Q2taq7VfCYI/s1600/Ceram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48" y="2907030"/>
            <a:ext cx="4104904" cy="39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3478" y="6324600"/>
            <a:ext cx="35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http://ainamulyana.blogspot.co.id</a:t>
            </a:r>
          </a:p>
        </p:txBody>
      </p:sp>
    </p:spTree>
    <p:extLst>
      <p:ext uri="{BB962C8B-B14F-4D97-AF65-F5344CB8AC3E}">
        <p14:creationId xmlns:p14="http://schemas.microsoft.com/office/powerpoint/2010/main" val="31244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6400800"/>
          </a:xfrm>
        </p:spPr>
        <p:txBody>
          <a:bodyPr>
            <a:noAutofit/>
          </a:bodyPr>
          <a:lstStyle/>
          <a:p>
            <a:r>
              <a:rPr lang="en-US" sz="2800" dirty="0" err="1"/>
              <a:t>Penyapaian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lisan</a:t>
            </a:r>
            <a:endParaRPr lang="en-US" sz="2800" dirty="0"/>
          </a:p>
          <a:p>
            <a:r>
              <a:rPr lang="en-US" sz="2800" dirty="0" err="1"/>
              <a:t>Walau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pertanyaan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.</a:t>
            </a:r>
          </a:p>
          <a:p>
            <a:r>
              <a:rPr lang="en-US" sz="2800" dirty="0"/>
              <a:t>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menyimak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tliti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mencatat</a:t>
            </a:r>
            <a:r>
              <a:rPr lang="en-US" sz="2800" dirty="0"/>
              <a:t> </a:t>
            </a:r>
            <a:r>
              <a:rPr lang="en-US" sz="2800" dirty="0" err="1"/>
              <a:t>hal-hal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endParaRPr lang="en-US" sz="2800" dirty="0"/>
          </a:p>
          <a:p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Jiak</a:t>
            </a:r>
            <a:r>
              <a:rPr lang="en-US" sz="2800" dirty="0"/>
              <a:t> guru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simpulan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Ketika</a:t>
            </a:r>
            <a:r>
              <a:rPr lang="en-US" sz="2800" dirty="0"/>
              <a:t> guru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bahasan</a:t>
            </a:r>
            <a:r>
              <a:rPr lang="en-US" sz="2800" dirty="0"/>
              <a:t> yang </a:t>
            </a:r>
            <a:r>
              <a:rPr lang="en-US" sz="2800" dirty="0" err="1"/>
              <a:t>baru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Default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524</TotalTime>
  <Words>1765</Words>
  <Application>Microsoft Office PowerPoint</Application>
  <PresentationFormat>On-screen Show (4:3)</PresentationFormat>
  <Paragraphs>368</Paragraphs>
  <Slides>45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45</vt:i4>
      </vt:variant>
    </vt:vector>
  </HeadingPairs>
  <TitlesOfParts>
    <vt:vector size="75" baseType="lpstr">
      <vt:lpstr>Arial</vt:lpstr>
      <vt:lpstr>Arial Black</vt:lpstr>
      <vt:lpstr>Arial Narrow</vt:lpstr>
      <vt:lpstr>Book Antiqua</vt:lpstr>
      <vt:lpstr>Calibri</vt:lpstr>
      <vt:lpstr>Century Schoolbook</vt:lpstr>
      <vt:lpstr>Constantia</vt:lpstr>
      <vt:lpstr>Corbel</vt:lpstr>
      <vt:lpstr>Impact</vt:lpstr>
      <vt:lpstr>Lucida Sans</vt:lpstr>
      <vt:lpstr>Lucida Sans Unicode</vt:lpstr>
      <vt:lpstr>Palatino Linotype</vt:lpstr>
      <vt:lpstr>Rockwell</vt:lpstr>
      <vt:lpstr>Tw Cen MT</vt:lpstr>
      <vt:lpstr>Verdana</vt:lpstr>
      <vt:lpstr>Wingdings</vt:lpstr>
      <vt:lpstr>Wingdings 2</vt:lpstr>
      <vt:lpstr>Wingdings 3</vt:lpstr>
      <vt:lpstr>Default Theme</vt:lpstr>
      <vt:lpstr>Concourse</vt:lpstr>
      <vt:lpstr>Flow</vt:lpstr>
      <vt:lpstr>Horizon</vt:lpstr>
      <vt:lpstr>Apex</vt:lpstr>
      <vt:lpstr>Foundry</vt:lpstr>
      <vt:lpstr>1_Horizon</vt:lpstr>
      <vt:lpstr>Module</vt:lpstr>
      <vt:lpstr>Oriel</vt:lpstr>
      <vt:lpstr>Median</vt:lpstr>
      <vt:lpstr>1_Concourse</vt:lpstr>
      <vt:lpstr>Elemental</vt:lpstr>
      <vt:lpstr>PowerPoint Presentation</vt:lpstr>
      <vt:lpstr>MANAJEMENT</vt:lpstr>
      <vt:lpstr>LEARNING</vt:lpstr>
      <vt:lpstr>PowerPoint Presentation</vt:lpstr>
      <vt:lpstr>PowerPoint Presentation</vt:lpstr>
      <vt:lpstr>PENGERTIAN</vt:lpstr>
      <vt:lpstr>HIRARKHI</vt:lpstr>
      <vt:lpstr>PowerPoint Presentation</vt:lpstr>
      <vt:lpstr>PowerPoint Presentation</vt:lpstr>
      <vt:lpstr>METODE CERAMAH</vt:lpstr>
      <vt:lpstr>PowerPoint Presentation</vt:lpstr>
      <vt:lpstr>METODE TANYA JAWAB</vt:lpstr>
      <vt:lpstr>PENGGUNAAN</vt:lpstr>
      <vt:lpstr>PowerPoint Presentation</vt:lpstr>
      <vt:lpstr>METODE DISKUSI</vt:lpstr>
      <vt:lpstr>PowerPoint Presentation</vt:lpstr>
      <vt:lpstr>METODE TUGAS</vt:lpstr>
      <vt:lpstr>PowerPoint Presentation</vt:lpstr>
      <vt:lpstr>KERJASAMA</vt:lpstr>
      <vt:lpstr>GUGUR GUNUNG</vt:lpstr>
      <vt:lpstr>IMPLEMENTASI</vt:lpstr>
      <vt:lpstr>METODE KERJA KELOMPOK</vt:lpstr>
      <vt:lpstr>PowerPoint Presentation</vt:lpstr>
      <vt:lpstr>PowerPoint Presentation</vt:lpstr>
      <vt:lpstr>METODE DEMONSTRASI: </vt:lpstr>
      <vt:lpstr>PowerPoint Presentation</vt:lpstr>
      <vt:lpstr>PowerPoint Presentation</vt:lpstr>
      <vt:lpstr>METODE EKSPERIMEN</vt:lpstr>
      <vt:lpstr>PowerPoint Presentation</vt:lpstr>
      <vt:lpstr>PowerPoint Presentation</vt:lpstr>
      <vt:lpstr>PowerPoint Presentation</vt:lpstr>
      <vt:lpstr>METODE DISCOVERY</vt:lpstr>
      <vt:lpstr>PowerPoint Presentation</vt:lpstr>
      <vt:lpstr>PowerPoint Presentation</vt:lpstr>
      <vt:lpstr>METODE PRAKTIK LAPANGAN</vt:lpstr>
      <vt:lpstr>PowerPoint Presentation</vt:lpstr>
      <vt:lpstr>PowerPoint Presentation</vt:lpstr>
      <vt:lpstr>METODE SAINTIFIK</vt:lpstr>
      <vt:lpstr>PowerPoint Presentation</vt:lpstr>
      <vt:lpstr>PowerPoint Presentation</vt:lpstr>
      <vt:lpstr>METODE KARYAWISATA</vt:lpstr>
      <vt:lpstr>PowerPoint Presentation</vt:lpstr>
      <vt:lpstr>PowerPoint Presentation</vt:lpstr>
      <vt:lpstr>METODE TUTOR SEBAYA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teratur yg digunakan untuk melaksanakan suatu pekerjaan agar tercapai sesuai dng yg dikehendaki; cara kerja yg bersistem untuk memudahkan pelaksanaan suatu kegiatan guna mencapai tujuan yg ditentukan (http://kbbi.co.id/arti-kata/metode)</dc:title>
  <dc:creator>user</dc:creator>
  <cp:lastModifiedBy>ACER</cp:lastModifiedBy>
  <cp:revision>44</cp:revision>
  <dcterms:created xsi:type="dcterms:W3CDTF">2016-05-12T02:11:54Z</dcterms:created>
  <dcterms:modified xsi:type="dcterms:W3CDTF">2020-09-08T23:33:33Z</dcterms:modified>
</cp:coreProperties>
</file>