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7" r:id="rId4"/>
    <p:sldId id="266" r:id="rId5"/>
    <p:sldId id="268" r:id="rId6"/>
    <p:sldId id="279" r:id="rId7"/>
    <p:sldId id="278" r:id="rId8"/>
    <p:sldId id="258" r:id="rId9"/>
    <p:sldId id="282" r:id="rId10"/>
    <p:sldId id="259" r:id="rId11"/>
    <p:sldId id="281" r:id="rId12"/>
    <p:sldId id="263" r:id="rId13"/>
    <p:sldId id="260" r:id="rId14"/>
    <p:sldId id="280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876"/>
  </p:normalViewPr>
  <p:slideViewPr>
    <p:cSldViewPr snapToGrid="0" snapToObjects="1" showGuides="1">
      <p:cViewPr varScale="1">
        <p:scale>
          <a:sx n="58" d="100"/>
          <a:sy n="58" d="100"/>
        </p:scale>
        <p:origin x="560" y="184"/>
      </p:cViewPr>
      <p:guideLst>
        <p:guide orient="horz" pos="2183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tiff"/><Relationship Id="rId5" Type="http://schemas.microsoft.com/office/2007/relationships/hdphoto" Target="../media/hdphoto3.wdp"/><Relationship Id="rId10" Type="http://schemas.openxmlformats.org/officeDocument/2006/relationships/image" Target="../media/image11.tiff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91D5-739C-8D45-80E5-2B2F975D5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9774221" cy="2541431"/>
          </a:xfrm>
        </p:spPr>
        <p:txBody>
          <a:bodyPr>
            <a:normAutofit fontScale="90000"/>
          </a:bodyPr>
          <a:lstStyle/>
          <a:p>
            <a:r>
              <a:rPr lang="en-US" dirty="0"/>
              <a:t>PERTUMBUHAN, PERKEMBANGAN FISIK DAN MENTAL ANAK USIA DINI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B47C5-11E4-734D-AE32-B8EEC377A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Willy </a:t>
            </a:r>
            <a:r>
              <a:rPr lang="en-US" dirty="0" err="1"/>
              <a:t>ihsan</a:t>
            </a:r>
            <a:r>
              <a:rPr lang="en-US" dirty="0"/>
              <a:t> r</a:t>
            </a:r>
          </a:p>
        </p:txBody>
      </p:sp>
    </p:spTree>
    <p:extLst>
      <p:ext uri="{BB962C8B-B14F-4D97-AF65-F5344CB8AC3E}">
        <p14:creationId xmlns:p14="http://schemas.microsoft.com/office/powerpoint/2010/main" val="98316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680E-FCFD-7E46-A800-E54FA101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Perseptual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9303A-9EED-DE48-B520-85E800334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947106" cy="3934131"/>
          </a:xfrm>
        </p:spPr>
        <p:txBody>
          <a:bodyPr>
            <a:normAutofit/>
          </a:bodyPr>
          <a:lstStyle/>
          <a:p>
            <a:r>
              <a:rPr lang="en-ID" dirty="0"/>
              <a:t>Ada </a:t>
            </a:r>
            <a:r>
              <a:rPr lang="en-ID" dirty="0" err="1"/>
              <a:t>tiga</a:t>
            </a:r>
            <a:r>
              <a:rPr lang="en-ID" dirty="0"/>
              <a:t> proses </a:t>
            </a:r>
            <a:r>
              <a:rPr lang="en-ID" dirty="0" err="1"/>
              <a:t>aktifitas</a:t>
            </a:r>
            <a:r>
              <a:rPr lang="en-ID" dirty="0"/>
              <a:t> </a:t>
            </a:r>
            <a:r>
              <a:rPr lang="en-ID" dirty="0" err="1"/>
              <a:t>perseptual</a:t>
            </a:r>
            <a:r>
              <a:rPr lang="en-ID" dirty="0"/>
              <a:t> yang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pahami</a:t>
            </a:r>
            <a:r>
              <a:rPr lang="en-ID" dirty="0"/>
              <a:t>, </a:t>
            </a:r>
            <a:r>
              <a:rPr lang="en-ID" dirty="0" err="1"/>
              <a:t>yaiu</a:t>
            </a:r>
            <a:r>
              <a:rPr lang="en-ID" dirty="0"/>
              <a:t> </a:t>
            </a:r>
            <a:r>
              <a:rPr lang="en-ID" dirty="0" err="1"/>
              <a:t>sensasi</a:t>
            </a:r>
            <a:r>
              <a:rPr lang="en-ID" dirty="0"/>
              <a:t>,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atensi</a:t>
            </a:r>
            <a:r>
              <a:rPr lang="en-ID" dirty="0"/>
              <a:t>. </a:t>
            </a:r>
          </a:p>
          <a:p>
            <a:r>
              <a:rPr lang="en-ID" dirty="0" err="1"/>
              <a:t>Sensasi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peristiwa</a:t>
            </a:r>
            <a:r>
              <a:rPr lang="en-ID" dirty="0"/>
              <a:t> </a:t>
            </a:r>
            <a:r>
              <a:rPr lang="en-ID" dirty="0" err="1"/>
              <a:t>penerimaan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indra</a:t>
            </a:r>
            <a:r>
              <a:rPr lang="en-ID" dirty="0"/>
              <a:t> </a:t>
            </a:r>
            <a:r>
              <a:rPr lang="en-ID" dirty="0" err="1"/>
              <a:t>penerima</a:t>
            </a:r>
            <a:r>
              <a:rPr lang="en-ID" dirty="0"/>
              <a:t>( </a:t>
            </a:r>
            <a:r>
              <a:rPr lang="en-ID" dirty="0" err="1"/>
              <a:t>misal</a:t>
            </a:r>
            <a:r>
              <a:rPr lang="en-ID" dirty="0"/>
              <a:t>, </a:t>
            </a:r>
            <a:r>
              <a:rPr lang="en-ID" dirty="0" err="1"/>
              <a:t>mendengar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indra</a:t>
            </a:r>
            <a:r>
              <a:rPr lang="en-ID" dirty="0"/>
              <a:t> </a:t>
            </a:r>
            <a:r>
              <a:rPr lang="en-ID" dirty="0" err="1"/>
              <a:t>pendengaran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telinga</a:t>
            </a:r>
            <a:r>
              <a:rPr lang="en-ID" dirty="0"/>
              <a:t>). </a:t>
            </a:r>
          </a:p>
          <a:p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pengolahan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sensasi</a:t>
            </a:r>
            <a:r>
              <a:rPr lang="en-ID" dirty="0"/>
              <a:t> (orang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tahu</a:t>
            </a:r>
            <a:r>
              <a:rPr lang="en-ID" dirty="0"/>
              <a:t>/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mengira-ira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didengarnya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didengar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diproses</a:t>
            </a:r>
            <a:r>
              <a:rPr lang="en-ID" dirty="0"/>
              <a:t> di </a:t>
            </a:r>
            <a:r>
              <a:rPr lang="en-ID" dirty="0" err="1"/>
              <a:t>otak</a:t>
            </a:r>
            <a:r>
              <a:rPr lang="en-ID" dirty="0"/>
              <a:t>). </a:t>
            </a:r>
          </a:p>
          <a:p>
            <a:r>
              <a:rPr lang="en-ID" dirty="0" err="1"/>
              <a:t>Atensi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seleksi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persepsi</a:t>
            </a:r>
            <a:r>
              <a:rPr lang="en-ID" dirty="0"/>
              <a:t>,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dipilih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yang </a:t>
            </a:r>
            <a:r>
              <a:rPr lang="en-ID" dirty="0" err="1"/>
              <a:t>dianggap</a:t>
            </a:r>
            <a:r>
              <a:rPr lang="en-ID" dirty="0"/>
              <a:t> paling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menurutnya</a:t>
            </a:r>
            <a:r>
              <a:rPr lang="en-ID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029EB5-D8D4-824E-83DA-AE4BF6E90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29" y="0"/>
            <a:ext cx="6602141" cy="61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75FB2-DF2F-8645-9B8B-F817F426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Persepsi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10396-132D-8C4A-87FF-05D6A02EB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ID" sz="2400" b="1" dirty="0" err="1"/>
              <a:t>Persepsi</a:t>
            </a:r>
            <a:r>
              <a:rPr lang="en-ID" sz="2400" b="1" dirty="0"/>
              <a:t> </a:t>
            </a:r>
            <a:r>
              <a:rPr lang="en-ID" sz="2400" b="1" dirty="0" err="1"/>
              <a:t>Bersifat</a:t>
            </a:r>
            <a:r>
              <a:rPr lang="en-ID" sz="2400" b="1" dirty="0"/>
              <a:t> </a:t>
            </a:r>
            <a:r>
              <a:rPr lang="en-ID" sz="2400" b="1" dirty="0" err="1"/>
              <a:t>Dugaan</a:t>
            </a:r>
            <a:endParaRPr lang="en-ID" sz="2400" dirty="0"/>
          </a:p>
          <a:p>
            <a:pPr marL="0" indent="0">
              <a:lnSpc>
                <a:spcPct val="250000"/>
              </a:lnSpc>
              <a:buNone/>
            </a:pPr>
            <a:r>
              <a:rPr lang="en-ID" sz="2400" b="1" dirty="0" err="1"/>
              <a:t>Persepsi</a:t>
            </a:r>
            <a:r>
              <a:rPr lang="en-ID" sz="2400" b="1" dirty="0"/>
              <a:t> </a:t>
            </a:r>
            <a:r>
              <a:rPr lang="en-ID" sz="2400" b="1" dirty="0" err="1"/>
              <a:t>Bersifat</a:t>
            </a:r>
            <a:r>
              <a:rPr lang="en-ID" sz="2400" b="1" dirty="0"/>
              <a:t> </a:t>
            </a:r>
            <a:r>
              <a:rPr lang="en-ID" sz="2400" b="1" dirty="0" err="1"/>
              <a:t>Evaluatif</a:t>
            </a:r>
            <a:endParaRPr lang="en-ID" sz="2400" dirty="0"/>
          </a:p>
          <a:p>
            <a:pPr marL="0" indent="0">
              <a:lnSpc>
                <a:spcPct val="250000"/>
              </a:lnSpc>
              <a:buNone/>
            </a:pPr>
            <a:r>
              <a:rPr lang="en-ID" sz="2400" b="1" dirty="0" err="1"/>
              <a:t>Persepsi</a:t>
            </a:r>
            <a:r>
              <a:rPr lang="en-ID" sz="2400" b="1" dirty="0"/>
              <a:t> </a:t>
            </a:r>
            <a:r>
              <a:rPr lang="en-ID" sz="2400" b="1" dirty="0" err="1"/>
              <a:t>Bersifat</a:t>
            </a:r>
            <a:r>
              <a:rPr lang="en-ID" sz="2400" b="1" dirty="0"/>
              <a:t> </a:t>
            </a:r>
            <a:r>
              <a:rPr lang="en-ID" sz="2400" b="1" dirty="0" err="1"/>
              <a:t>Konstektual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6446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7AE1-4A2E-644F-8ABA-922DF479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 </a:t>
            </a:r>
            <a:r>
              <a:rPr lang="en-US" dirty="0" err="1"/>
              <a:t>Presepsi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2C04E-06F0-0D47-9D04-4CCA28C4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ditarik</a:t>
            </a:r>
            <a:r>
              <a:rPr lang="en-ID" dirty="0"/>
              <a:t> </a:t>
            </a:r>
            <a:r>
              <a:rPr lang="en-ID" dirty="0" err="1"/>
              <a:t>kesimpulan</a:t>
            </a:r>
            <a:r>
              <a:rPr lang="en-ID" dirty="0"/>
              <a:t> 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proses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menyeleksi</a:t>
            </a:r>
            <a:r>
              <a:rPr lang="en-ID" dirty="0"/>
              <a:t>,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menginterpretasikan</a:t>
            </a:r>
            <a:r>
              <a:rPr lang="en-ID" dirty="0"/>
              <a:t> </a:t>
            </a:r>
            <a:r>
              <a:rPr lang="en-ID" dirty="0" err="1"/>
              <a:t>masukan-masukan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pengalaman-pengalaman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menafsirkannya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yang </a:t>
            </a:r>
            <a:r>
              <a:rPr lang="en-ID" dirty="0" err="1"/>
              <a:t>berarti</a:t>
            </a:r>
            <a:r>
              <a:rPr lang="en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8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BE40D-3E51-B345-B2F6-29775150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6BD38-6C5A-2741-8230-1F2EEB57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Nama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,……  </a:t>
            </a:r>
            <a:r>
              <a:rPr lang="en-US" dirty="0" err="1"/>
              <a:t>nim</a:t>
            </a:r>
            <a:r>
              <a:rPr lang="en-US" dirty="0"/>
              <a:t>….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membiasakan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………..(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psikis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)</a:t>
            </a:r>
          </a:p>
          <a:p>
            <a:r>
              <a:rPr lang="en-US" dirty="0" err="1"/>
              <a:t>Kebiasaan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membiasakan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……….</a:t>
            </a:r>
          </a:p>
          <a:p>
            <a:r>
              <a:rPr lang="en-US" dirty="0"/>
              <a:t>Saya </a:t>
            </a:r>
            <a:r>
              <a:rPr lang="en-US" dirty="0" err="1"/>
              <a:t>bertempat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di </a:t>
            </a:r>
            <a:r>
              <a:rPr lang="en-US" dirty="0" err="1"/>
              <a:t>tengah</a:t>
            </a:r>
            <a:r>
              <a:rPr lang="en-US" dirty="0"/>
              <a:t> Kota Yogyakarta,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tinggali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… (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, </a:t>
            </a:r>
            <a:r>
              <a:rPr lang="en-US" dirty="0" err="1"/>
              <a:t>iklim</a:t>
            </a:r>
            <a:r>
              <a:rPr lang="en-US" dirty="0"/>
              <a:t>, </a:t>
            </a:r>
            <a:r>
              <a:rPr lang="en-US" dirty="0" err="1"/>
              <a:t>topografi</a:t>
            </a:r>
            <a:r>
              <a:rPr lang="en-US" dirty="0"/>
              <a:t>, </a:t>
            </a: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air </a:t>
            </a:r>
            <a:r>
              <a:rPr lang="en-US" dirty="0" err="1"/>
              <a:t>bersih</a:t>
            </a:r>
            <a:r>
              <a:rPr lang="en-US" dirty="0"/>
              <a:t>)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….., Karena…. …..</a:t>
            </a:r>
          </a:p>
        </p:txBody>
      </p:sp>
    </p:spTree>
    <p:extLst>
      <p:ext uri="{BB962C8B-B14F-4D97-AF65-F5344CB8AC3E}">
        <p14:creationId xmlns:p14="http://schemas.microsoft.com/office/powerpoint/2010/main" val="104016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AAB0-4EB5-5141-8B71-E4EDB2F4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depan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F21E6-1E27-9B40-98DC-34AB48A6DD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Membuat</a:t>
            </a:r>
            <a:r>
              <a:rPr lang="en-US" sz="3200" dirty="0"/>
              <a:t> </a:t>
            </a:r>
            <a:r>
              <a:rPr lang="en-US" sz="3200" dirty="0" err="1"/>
              <a:t>makalah</a:t>
            </a:r>
            <a:endParaRPr lang="en-US" sz="3200" dirty="0"/>
          </a:p>
          <a:p>
            <a:r>
              <a:rPr lang="en-US" sz="3200" dirty="0"/>
              <a:t>1. Self </a:t>
            </a:r>
            <a:r>
              <a:rPr lang="en-US" sz="3200" dirty="0" err="1"/>
              <a:t>Estem</a:t>
            </a:r>
            <a:endParaRPr lang="en-US" sz="3200" dirty="0"/>
          </a:p>
          <a:p>
            <a:r>
              <a:rPr lang="en-US" sz="3200" dirty="0"/>
              <a:t>2.Harrasment </a:t>
            </a:r>
          </a:p>
          <a:p>
            <a:r>
              <a:rPr lang="en-US" sz="3200" dirty="0"/>
              <a:t>3.Bullying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46587-92BA-0546-8A0D-9825A9FA2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5406522" cy="3441520"/>
          </a:xfrm>
        </p:spPr>
        <p:txBody>
          <a:bodyPr/>
          <a:lstStyle/>
          <a:p>
            <a:r>
              <a:rPr lang="en-US" sz="3200" dirty="0" err="1"/>
              <a:t>Penilaian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Teori</a:t>
            </a:r>
            <a:r>
              <a:rPr lang="en-US" sz="3200" dirty="0"/>
              <a:t> –</a:t>
            </a:r>
            <a:r>
              <a:rPr lang="en-US" sz="3200" dirty="0" err="1"/>
              <a:t>teori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ahli</a:t>
            </a:r>
            <a:endParaRPr lang="en-US" sz="3200" dirty="0"/>
          </a:p>
          <a:p>
            <a:r>
              <a:rPr lang="en-US" sz="3200" dirty="0" err="1"/>
              <a:t>Teori</a:t>
            </a:r>
            <a:r>
              <a:rPr lang="en-US" sz="3200" dirty="0"/>
              <a:t> yang </a:t>
            </a:r>
            <a:r>
              <a:rPr lang="en-US" sz="3200" dirty="0" err="1"/>
              <a:t>mendukung</a:t>
            </a:r>
            <a:endParaRPr lang="en-US" sz="3200" dirty="0"/>
          </a:p>
          <a:p>
            <a:r>
              <a:rPr lang="en-US" sz="3200" dirty="0" err="1"/>
              <a:t>Sintesa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tanggapan</a:t>
            </a:r>
            <a:r>
              <a:rPr lang="en-US" sz="3200" dirty="0"/>
              <a:t> </a:t>
            </a:r>
            <a:r>
              <a:rPr lang="en-US" sz="3200" dirty="0" err="1"/>
              <a:t>mhs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8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04F4-11FE-F243-AB67-7A48B9CB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Pertumbuhan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4B3E9-7D9A-6D4B-81D6-44F8CC021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PERTUMBUHAN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pertumbuhn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</a:p>
          <a:p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endParaRPr lang="en-US" dirty="0"/>
          </a:p>
          <a:p>
            <a:pPr marL="503238" indent="-219075"/>
            <a:r>
              <a:rPr lang="en-US" dirty="0"/>
              <a:t>(</a:t>
            </a:r>
            <a:r>
              <a:rPr lang="en-US" dirty="0" err="1"/>
              <a:t>Kuantitatif</a:t>
            </a:r>
            <a:r>
              <a:rPr lang="en-US" dirty="0"/>
              <a:t> )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, </a:t>
            </a:r>
            <a:r>
              <a:rPr lang="en-US" dirty="0" err="1"/>
              <a:t>lebar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individu</a:t>
            </a:r>
            <a:endParaRPr lang="en-US" dirty="0"/>
          </a:p>
          <a:p>
            <a:pPr marL="503238" indent="-219075"/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sel.</a:t>
            </a:r>
          </a:p>
          <a:p>
            <a:pPr marL="503238" indent="-219075"/>
            <a:r>
              <a:rPr lang="en-US" dirty="0"/>
              <a:t>Irreversible</a:t>
            </a:r>
          </a:p>
        </p:txBody>
      </p:sp>
    </p:spTree>
    <p:extLst>
      <p:ext uri="{BB962C8B-B14F-4D97-AF65-F5344CB8AC3E}">
        <p14:creationId xmlns:p14="http://schemas.microsoft.com/office/powerpoint/2010/main" val="198619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5E65-2B26-FF4F-B35B-D51BEBDB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78CA0-4A46-654D-83D4-04C948FB0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kedewasan</a:t>
            </a:r>
            <a:r>
              <a:rPr lang="en-US" dirty="0"/>
              <a:t> yang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terspesialisasnya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strukur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.</a:t>
            </a:r>
          </a:p>
          <a:p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endParaRPr lang="en-US" dirty="0"/>
          </a:p>
          <a:p>
            <a:pPr marL="503238" indent="-219075"/>
            <a:r>
              <a:rPr lang="en-US" dirty="0" err="1"/>
              <a:t>Kualitatif</a:t>
            </a:r>
            <a:r>
              <a:rPr lang="en-US" dirty="0"/>
              <a:t> </a:t>
            </a:r>
          </a:p>
          <a:p>
            <a:pPr marL="503238" indent="-219075"/>
            <a:r>
              <a:rPr lang="en-US" dirty="0" err="1"/>
              <a:t>Kematangan</a:t>
            </a:r>
            <a:endParaRPr lang="en-US" dirty="0"/>
          </a:p>
          <a:p>
            <a:pPr marL="503238" indent="-219075"/>
            <a:r>
              <a:rPr lang="en-US" dirty="0" err="1"/>
              <a:t>Reversibble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E39F-94A1-E74A-B4BD-ADBCBB3E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A937F-0275-5444-8E32-18A5164A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Menurut</a:t>
            </a:r>
            <a:r>
              <a:rPr lang="en-ID" dirty="0"/>
              <a:t> K. Eileen Allen </a:t>
            </a:r>
            <a:r>
              <a:rPr lang="en-ID" dirty="0" err="1"/>
              <a:t>dan</a:t>
            </a:r>
            <a:r>
              <a:rPr lang="en-ID" dirty="0"/>
              <a:t> Lynn R. </a:t>
            </a:r>
            <a:r>
              <a:rPr lang="en-ID" dirty="0" err="1"/>
              <a:t>Marotz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“</a:t>
            </a:r>
            <a:r>
              <a:rPr lang="en-ID" i="1" dirty="0"/>
              <a:t>Developmental Profiles: Pre-Birth Through Twelve</a:t>
            </a:r>
            <a:r>
              <a:rPr lang="en-ID" dirty="0"/>
              <a:t>”, </a:t>
            </a:r>
            <a:r>
              <a:rPr lang="en-ID" dirty="0" err="1"/>
              <a:t>memfokuskan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enam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motorik</a:t>
            </a:r>
            <a:r>
              <a:rPr lang="en-ID" dirty="0"/>
              <a:t>, </a:t>
            </a:r>
            <a:r>
              <a:rPr lang="en-ID" dirty="0" err="1"/>
              <a:t>perseptual</a:t>
            </a:r>
            <a:r>
              <a:rPr lang="en-ID" dirty="0"/>
              <a:t>, </a:t>
            </a:r>
            <a:r>
              <a:rPr lang="en-ID" dirty="0" err="1"/>
              <a:t>kognitif</a:t>
            </a:r>
            <a:r>
              <a:rPr lang="en-ID" dirty="0"/>
              <a:t>,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berbahasa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personal-</a:t>
            </a:r>
            <a:r>
              <a:rPr lang="en-ID" dirty="0" err="1"/>
              <a:t>sosial</a:t>
            </a:r>
            <a:r>
              <a:rPr lang="en-ID" dirty="0"/>
              <a:t>. </a:t>
            </a:r>
          </a:p>
          <a:p>
            <a:r>
              <a:rPr lang="en-ID" dirty="0"/>
              <a:t>Arthur </a:t>
            </a:r>
            <a:r>
              <a:rPr lang="en-ID" dirty="0" err="1"/>
              <a:t>mengidentifikasinya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empat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emosional</a:t>
            </a:r>
            <a:r>
              <a:rPr lang="en-ID" dirty="0"/>
              <a:t>,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kognitif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. </a:t>
            </a:r>
          </a:p>
          <a:p>
            <a:r>
              <a:rPr lang="en-ID" dirty="0" err="1"/>
              <a:t>Sedangkan</a:t>
            </a:r>
            <a:r>
              <a:rPr lang="en-ID" dirty="0"/>
              <a:t> Gardner </a:t>
            </a: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delapan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kecerdasan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linguistik</a:t>
            </a:r>
            <a:r>
              <a:rPr lang="en-ID" dirty="0"/>
              <a:t>, </a:t>
            </a:r>
            <a:r>
              <a:rPr lang="en-ID" dirty="0" err="1"/>
              <a:t>logik</a:t>
            </a:r>
            <a:r>
              <a:rPr lang="en-ID" dirty="0"/>
              <a:t> </a:t>
            </a:r>
            <a:r>
              <a:rPr lang="en-ID" dirty="0" err="1"/>
              <a:t>matematik</a:t>
            </a:r>
            <a:r>
              <a:rPr lang="en-ID" dirty="0"/>
              <a:t>, </a:t>
            </a:r>
            <a:r>
              <a:rPr lang="en-ID" dirty="0" err="1"/>
              <a:t>spasial</a:t>
            </a:r>
            <a:r>
              <a:rPr lang="en-ID" dirty="0"/>
              <a:t> visual, </a:t>
            </a:r>
            <a:r>
              <a:rPr lang="en-ID" dirty="0" err="1"/>
              <a:t>kinetetik</a:t>
            </a:r>
            <a:r>
              <a:rPr lang="en-ID" dirty="0"/>
              <a:t> </a:t>
            </a:r>
            <a:r>
              <a:rPr lang="en-ID" dirty="0" err="1"/>
              <a:t>jasmani</a:t>
            </a:r>
            <a:r>
              <a:rPr lang="en-ID" dirty="0"/>
              <a:t>, </a:t>
            </a:r>
            <a:r>
              <a:rPr lang="en-ID" dirty="0" err="1"/>
              <a:t>musikal</a:t>
            </a:r>
            <a:r>
              <a:rPr lang="en-ID" dirty="0"/>
              <a:t>, intrapersonal, interpersonal </a:t>
            </a:r>
            <a:r>
              <a:rPr lang="en-ID" dirty="0" err="1"/>
              <a:t>dan</a:t>
            </a:r>
            <a:r>
              <a:rPr lang="en-ID" dirty="0"/>
              <a:t> natural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3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FA4B-2493-7040-A690-D7A3BEDD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70D30-362F-D140-870F-C6C57DC69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902" y="1424851"/>
            <a:ext cx="6289071" cy="47107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B233A5-580B-BD44-B998-46CF8ABE100B}"/>
              </a:ext>
            </a:extLst>
          </p:cNvPr>
          <p:cNvSpPr/>
          <p:nvPr/>
        </p:nvSpPr>
        <p:spPr>
          <a:xfrm>
            <a:off x="3022902" y="3003848"/>
            <a:ext cx="61461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Sebelum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Kelahiran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Setelah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Kelahiran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77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3CE5BB3-C38D-2C4A-A9D8-5C7081C2D25F}"/>
              </a:ext>
            </a:extLst>
          </p:cNvPr>
          <p:cNvGrpSpPr/>
          <p:nvPr/>
        </p:nvGrpSpPr>
        <p:grpSpPr>
          <a:xfrm>
            <a:off x="-3015299" y="-5174"/>
            <a:ext cx="8095988" cy="6858000"/>
            <a:chOff x="2993719" y="25052"/>
            <a:chExt cx="8095988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D9448A-0346-B942-95CA-2E358FF46006}"/>
                </a:ext>
              </a:extLst>
            </p:cNvPr>
            <p:cNvSpPr/>
            <p:nvPr/>
          </p:nvSpPr>
          <p:spPr>
            <a:xfrm>
              <a:off x="2993719" y="25052"/>
              <a:ext cx="754484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F5039C4-1CEA-004C-8EA8-14F65C8EF3D0}"/>
                </a:ext>
              </a:extLst>
            </p:cNvPr>
            <p:cNvSpPr/>
            <p:nvPr/>
          </p:nvSpPr>
          <p:spPr>
            <a:xfrm>
              <a:off x="10262990" y="3010944"/>
              <a:ext cx="826717" cy="83611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dirty="0"/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C0007E-DD50-1441-BE3C-E9F415C8F06A}"/>
              </a:ext>
            </a:extLst>
          </p:cNvPr>
          <p:cNvGrpSpPr/>
          <p:nvPr/>
        </p:nvGrpSpPr>
        <p:grpSpPr>
          <a:xfrm>
            <a:off x="-4151754" y="-5174"/>
            <a:ext cx="8431582" cy="6858000"/>
            <a:chOff x="1979112" y="12526"/>
            <a:chExt cx="843158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25A33C-A3F0-9246-8A26-3EFE88E1B076}"/>
                </a:ext>
              </a:extLst>
            </p:cNvPr>
            <p:cNvSpPr/>
            <p:nvPr/>
          </p:nvSpPr>
          <p:spPr>
            <a:xfrm>
              <a:off x="1979112" y="12526"/>
              <a:ext cx="7853820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7E28ADC-73A5-7F4D-9CDE-2C84C316C3CA}"/>
                </a:ext>
              </a:extLst>
            </p:cNvPr>
            <p:cNvSpPr/>
            <p:nvPr/>
          </p:nvSpPr>
          <p:spPr>
            <a:xfrm>
              <a:off x="9583977" y="2597586"/>
              <a:ext cx="826717" cy="83611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dirty="0"/>
                <a:t>K</a:t>
              </a:r>
            </a:p>
          </p:txBody>
        </p:sp>
        <p:pic>
          <p:nvPicPr>
            <p:cNvPr id="14" name="Graphic 13" descr="Wheelchair Access">
              <a:extLst>
                <a:ext uri="{FF2B5EF4-FFF2-40B4-BE49-F238E27FC236}">
                  <a16:creationId xmlns:a16="http://schemas.microsoft.com/office/drawing/2014/main" id="{A86A4B02-8702-1A48-B5D1-A2DE7E6E1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07855" y="1783395"/>
              <a:ext cx="3515119" cy="351511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B79C76-4BBC-3B41-95F9-03CE0952A995}"/>
              </a:ext>
            </a:extLst>
          </p:cNvPr>
          <p:cNvGrpSpPr/>
          <p:nvPr/>
        </p:nvGrpSpPr>
        <p:grpSpPr>
          <a:xfrm>
            <a:off x="-5253263" y="-5174"/>
            <a:ext cx="8706374" cy="6858000"/>
            <a:chOff x="1002081" y="0"/>
            <a:chExt cx="870637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D552750-38CC-584B-B055-D5C1ADA6F5D5}"/>
                </a:ext>
              </a:extLst>
            </p:cNvPr>
            <p:cNvSpPr/>
            <p:nvPr/>
          </p:nvSpPr>
          <p:spPr>
            <a:xfrm>
              <a:off x="1002081" y="0"/>
              <a:ext cx="8151838" cy="6858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1CD2E73-141E-8F4D-805C-4DACD10E972C}"/>
                </a:ext>
              </a:extLst>
            </p:cNvPr>
            <p:cNvSpPr/>
            <p:nvPr/>
          </p:nvSpPr>
          <p:spPr>
            <a:xfrm>
              <a:off x="8881738" y="2171701"/>
              <a:ext cx="826717" cy="836112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dirty="0"/>
                <a:t>R</a:t>
              </a:r>
            </a:p>
          </p:txBody>
        </p:sp>
        <p:pic>
          <p:nvPicPr>
            <p:cNvPr id="17" name="Graphic 16" descr="Bullseye">
              <a:extLst>
                <a:ext uri="{FF2B5EF4-FFF2-40B4-BE49-F238E27FC236}">
                  <a16:creationId xmlns:a16="http://schemas.microsoft.com/office/drawing/2014/main" id="{E623308E-021A-724E-AB5F-984181A8F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53975" y="1323320"/>
              <a:ext cx="3725712" cy="372571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3BB4BC-F08D-2140-B337-0E0660A4DFD8}"/>
              </a:ext>
            </a:extLst>
          </p:cNvPr>
          <p:cNvGrpSpPr/>
          <p:nvPr/>
        </p:nvGrpSpPr>
        <p:grpSpPr>
          <a:xfrm>
            <a:off x="-6416339" y="1373"/>
            <a:ext cx="9041970" cy="6858000"/>
            <a:chOff x="0" y="25400"/>
            <a:chExt cx="904197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A52C4BA-0755-0446-9A1B-624FE84B971A}"/>
                </a:ext>
              </a:extLst>
            </p:cNvPr>
            <p:cNvSpPr/>
            <p:nvPr/>
          </p:nvSpPr>
          <p:spPr>
            <a:xfrm>
              <a:off x="0" y="25400"/>
              <a:ext cx="845168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FF344EA-A490-3D4F-8A21-7565000A6D58}"/>
                </a:ext>
              </a:extLst>
            </p:cNvPr>
            <p:cNvSpPr/>
            <p:nvPr/>
          </p:nvSpPr>
          <p:spPr>
            <a:xfrm>
              <a:off x="8215253" y="1783395"/>
              <a:ext cx="826717" cy="83611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dirty="0"/>
                <a:t>D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B55971F-FE3D-1A47-A595-0C0B801BBB74}"/>
              </a:ext>
            </a:extLst>
          </p:cNvPr>
          <p:cNvSpPr txBox="1"/>
          <p:nvPr/>
        </p:nvSpPr>
        <p:spPr>
          <a:xfrm>
            <a:off x="10744200" y="154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F112FA-AFF4-B04D-B6F0-78DA606AF493}"/>
              </a:ext>
            </a:extLst>
          </p:cNvPr>
          <p:cNvGrpSpPr/>
          <p:nvPr/>
        </p:nvGrpSpPr>
        <p:grpSpPr>
          <a:xfrm>
            <a:off x="-7292624" y="1319"/>
            <a:ext cx="9011731" cy="6858000"/>
            <a:chOff x="-68617" y="204421"/>
            <a:chExt cx="9011731" cy="6858000"/>
          </a:xfrm>
          <a:solidFill>
            <a:srgbClr val="002060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57A93E-3271-C349-886F-00CD195B497B}"/>
                </a:ext>
              </a:extLst>
            </p:cNvPr>
            <p:cNvSpPr/>
            <p:nvPr/>
          </p:nvSpPr>
          <p:spPr>
            <a:xfrm>
              <a:off x="-68617" y="204421"/>
              <a:ext cx="845168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57D4716E-34B9-B44B-9594-44745CDAEEAD}"/>
                </a:ext>
              </a:extLst>
            </p:cNvPr>
            <p:cNvSpPr/>
            <p:nvPr/>
          </p:nvSpPr>
          <p:spPr>
            <a:xfrm>
              <a:off x="8116397" y="1635111"/>
              <a:ext cx="826717" cy="8361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dirty="0"/>
                <a:t>P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E18E7D2-0421-764B-88C2-24D67C02F4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5975" y="4318163"/>
            <a:ext cx="3492500" cy="2324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68DD36-6D8F-F14B-93AB-E58971A35F06}"/>
              </a:ext>
            </a:extLst>
          </p:cNvPr>
          <p:cNvSpPr/>
          <p:nvPr/>
        </p:nvSpPr>
        <p:spPr>
          <a:xfrm>
            <a:off x="3545805" y="3181002"/>
            <a:ext cx="1121525" cy="376365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BAYI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F118EA-1672-E448-B491-FA74B973B122}"/>
              </a:ext>
            </a:extLst>
          </p:cNvPr>
          <p:cNvSpPr/>
          <p:nvPr/>
        </p:nvSpPr>
        <p:spPr>
          <a:xfrm>
            <a:off x="2884938" y="3059230"/>
            <a:ext cx="809196" cy="3839513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KANANK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96CBF0-5EAF-6542-A661-7AE04941A763}"/>
              </a:ext>
            </a:extLst>
          </p:cNvPr>
          <p:cNvSpPr/>
          <p:nvPr/>
        </p:nvSpPr>
        <p:spPr>
          <a:xfrm>
            <a:off x="1944149" y="2619235"/>
            <a:ext cx="878702" cy="425655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REMAJA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4A1DB1-67B3-E944-9018-99C7423A843A}"/>
              </a:ext>
            </a:extLst>
          </p:cNvPr>
          <p:cNvSpPr/>
          <p:nvPr/>
        </p:nvSpPr>
        <p:spPr>
          <a:xfrm>
            <a:off x="1105775" y="2318745"/>
            <a:ext cx="878702" cy="421544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DEWASA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AAC746-B634-1C4E-BC2A-4D71D61EFCCE}"/>
              </a:ext>
            </a:extLst>
          </p:cNvPr>
          <p:cNvSpPr/>
          <p:nvPr/>
        </p:nvSpPr>
        <p:spPr>
          <a:xfrm>
            <a:off x="248123" y="1706904"/>
            <a:ext cx="878702" cy="492756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PENUAAN</a:t>
            </a:r>
          </a:p>
        </p:txBody>
      </p:sp>
    </p:spTree>
    <p:extLst>
      <p:ext uri="{BB962C8B-B14F-4D97-AF65-F5344CB8AC3E}">
        <p14:creationId xmlns:p14="http://schemas.microsoft.com/office/powerpoint/2010/main" val="787501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5D8E226-D6EE-6145-9197-DA544F3BC47F}"/>
              </a:ext>
            </a:extLst>
          </p:cNvPr>
          <p:cNvSpPr txBox="1"/>
          <p:nvPr/>
        </p:nvSpPr>
        <p:spPr>
          <a:xfrm>
            <a:off x="5305913" y="303956"/>
            <a:ext cx="68860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/>
              <a:t>Embrio</a:t>
            </a:r>
            <a:r>
              <a:rPr lang="en-US" sz="2400" dirty="0"/>
              <a:t> yang </a:t>
            </a:r>
            <a:r>
              <a:rPr lang="en-US" sz="2400" dirty="0" err="1"/>
              <a:t>menempel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Rahim (</a:t>
            </a:r>
            <a:r>
              <a:rPr lang="en-US" sz="2400" dirty="0" err="1"/>
              <a:t>uretus</a:t>
            </a:r>
            <a:r>
              <a:rPr lang="en-US" sz="2400" dirty="0"/>
              <a:t>) </a:t>
            </a:r>
            <a:r>
              <a:rPr lang="en-US" sz="2400" dirty="0" err="1"/>
              <a:t>membelah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sel.</a:t>
            </a:r>
          </a:p>
          <a:p>
            <a:pPr>
              <a:lnSpc>
                <a:spcPct val="200000"/>
              </a:lnSpc>
            </a:pP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embrio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janin</a:t>
            </a:r>
            <a:r>
              <a:rPr lang="en-US" sz="2400" dirty="0"/>
              <a:t>, </a:t>
            </a:r>
          </a:p>
          <a:p>
            <a:pPr>
              <a:lnSpc>
                <a:spcPct val="200000"/>
              </a:lnSpc>
            </a:pPr>
            <a:r>
              <a:rPr lang="en-US" sz="2400" dirty="0" err="1"/>
              <a:t>Bagian</a:t>
            </a:r>
            <a:r>
              <a:rPr lang="en-US" sz="2400" dirty="0"/>
              <a:t> lain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ekstra</a:t>
            </a:r>
            <a:r>
              <a:rPr lang="en-US" sz="2400" dirty="0"/>
              <a:t> </a:t>
            </a:r>
            <a:r>
              <a:rPr lang="en-US" sz="2400" dirty="0" err="1"/>
              <a:t>embrio</a:t>
            </a:r>
            <a:r>
              <a:rPr lang="en-US" sz="2400" dirty="0"/>
              <a:t>,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Amnion (</a:t>
            </a:r>
            <a:r>
              <a:rPr lang="en-US" sz="2400" dirty="0" err="1"/>
              <a:t>Plasenta</a:t>
            </a:r>
            <a:r>
              <a:rPr lang="en-US" sz="2400" dirty="0"/>
              <a:t>) 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tali</a:t>
            </a:r>
            <a:r>
              <a:rPr lang="en-US" sz="2400" dirty="0"/>
              <a:t> </a:t>
            </a:r>
            <a:r>
              <a:rPr lang="en-US" sz="2400" dirty="0" err="1"/>
              <a:t>pusar</a:t>
            </a:r>
            <a:r>
              <a:rPr lang="en-US" sz="24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err="1"/>
              <a:t>Fungsinya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mengalirkan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oksigen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0067101-0325-3445-91D9-6033CE371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5975" y="4318163"/>
            <a:ext cx="3492500" cy="23241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2C11315-32FD-B944-952F-41E75D85F8C6}"/>
              </a:ext>
            </a:extLst>
          </p:cNvPr>
          <p:cNvGrpSpPr/>
          <p:nvPr/>
        </p:nvGrpSpPr>
        <p:grpSpPr>
          <a:xfrm>
            <a:off x="-3015299" y="-5174"/>
            <a:ext cx="8095988" cy="6858000"/>
            <a:chOff x="-3015299" y="-5174"/>
            <a:chExt cx="8095988" cy="6858000"/>
          </a:xfrm>
          <a:effectLst>
            <a:outerShdw blurRad="203200" dist="292100" dir="2700000" algn="tl" rotWithShape="0">
              <a:prstClr val="black">
                <a:alpha val="68000"/>
              </a:prstClr>
            </a:outerShdw>
          </a:effectLst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F5039C4-1CEA-004C-8EA8-14F65C8EF3D0}"/>
                </a:ext>
              </a:extLst>
            </p:cNvPr>
            <p:cNvSpPr/>
            <p:nvPr/>
          </p:nvSpPr>
          <p:spPr>
            <a:xfrm>
              <a:off x="4253972" y="2980718"/>
              <a:ext cx="826717" cy="83611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dirty="0"/>
                <a:t>A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D9448A-0346-B942-95CA-2E358FF46006}"/>
                </a:ext>
              </a:extLst>
            </p:cNvPr>
            <p:cNvSpPr/>
            <p:nvPr/>
          </p:nvSpPr>
          <p:spPr>
            <a:xfrm>
              <a:off x="-3015299" y="-5174"/>
              <a:ext cx="754484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06513"/>
              <a:r>
                <a:rPr lang="en-US" sz="2400" dirty="0" err="1"/>
                <a:t>Bayi</a:t>
              </a:r>
              <a:r>
                <a:rPr lang="en-US" sz="2400" dirty="0"/>
                <a:t> </a:t>
              </a:r>
              <a:r>
                <a:rPr lang="en-US" sz="2400" dirty="0" err="1"/>
                <a:t>lahir</a:t>
              </a:r>
              <a:r>
                <a:rPr lang="en-US" sz="2400" dirty="0"/>
                <a:t> </a:t>
              </a:r>
              <a:r>
                <a:rPr lang="en-US" sz="2400" dirty="0" err="1"/>
                <a:t>dengan</a:t>
              </a:r>
              <a:r>
                <a:rPr lang="en-US" sz="2400" dirty="0"/>
                <a:t> </a:t>
              </a:r>
              <a:r>
                <a:rPr lang="en-US" sz="2400" dirty="0" err="1"/>
                <a:t>tangan</a:t>
              </a:r>
              <a:r>
                <a:rPr lang="en-US" sz="2400" dirty="0"/>
                <a:t>, kaki,  </a:t>
              </a:r>
              <a:r>
                <a:rPr lang="en-US" sz="2400" dirty="0" err="1"/>
                <a:t>anggota</a:t>
              </a:r>
              <a:r>
                <a:rPr lang="en-US" sz="2400" dirty="0"/>
                <a:t> </a:t>
              </a:r>
              <a:r>
                <a:rPr lang="en-US" sz="2400" dirty="0" err="1"/>
                <a:t>gerak</a:t>
              </a:r>
              <a:r>
                <a:rPr lang="en-US" sz="2400" dirty="0"/>
                <a:t> </a:t>
              </a:r>
              <a:r>
                <a:rPr lang="en-US" sz="2400" dirty="0" err="1"/>
                <a:t>tubuh</a:t>
              </a:r>
              <a:r>
                <a:rPr lang="en-US" sz="2400" dirty="0"/>
                <a:t>, </a:t>
              </a:r>
              <a:r>
                <a:rPr lang="en-US" sz="2400" dirty="0" err="1"/>
                <a:t>panca</a:t>
              </a:r>
              <a:r>
                <a:rPr lang="en-US" sz="2400" dirty="0"/>
                <a:t> </a:t>
              </a:r>
              <a:r>
                <a:rPr lang="en-US" sz="2400" dirty="0" err="1"/>
                <a:t>indera</a:t>
              </a:r>
              <a:r>
                <a:rPr lang="en-US" sz="2400" dirty="0"/>
                <a:t> yang </a:t>
              </a:r>
              <a:r>
                <a:rPr lang="en-US" sz="2400" dirty="0" err="1"/>
                <a:t>lengkap</a:t>
              </a:r>
              <a:r>
                <a:rPr lang="en-US" sz="2400" dirty="0"/>
                <a:t>, </a:t>
              </a:r>
            </a:p>
            <a:p>
              <a:pPr marL="1306513"/>
              <a:r>
                <a:rPr lang="en-US" sz="2400" dirty="0"/>
                <a:t>Masa </a:t>
              </a:r>
              <a:r>
                <a:rPr lang="en-US" sz="2400" dirty="0" err="1"/>
                <a:t>bayi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anak-anak</a:t>
              </a:r>
              <a:r>
                <a:rPr lang="en-US" sz="2400" dirty="0"/>
                <a:t> </a:t>
              </a:r>
              <a:r>
                <a:rPr lang="en-US" sz="2400" dirty="0" err="1"/>
                <a:t>dari</a:t>
              </a:r>
              <a:r>
                <a:rPr lang="en-US" sz="2400" dirty="0"/>
                <a:t> </a:t>
              </a:r>
              <a:r>
                <a:rPr lang="en-US" sz="2400" dirty="0" err="1"/>
                <a:t>kelahiran</a:t>
              </a:r>
              <a:r>
                <a:rPr lang="en-US" sz="2400" dirty="0"/>
                <a:t> </a:t>
              </a:r>
              <a:r>
                <a:rPr lang="en-US" sz="2400" dirty="0" err="1"/>
                <a:t>bayi</a:t>
              </a:r>
              <a:r>
                <a:rPr lang="en-US" sz="2400" dirty="0"/>
                <a:t> </a:t>
              </a:r>
              <a:r>
                <a:rPr lang="en-US" sz="2400" dirty="0" err="1"/>
                <a:t>sampai</a:t>
              </a:r>
              <a:r>
                <a:rPr lang="en-US" sz="2400" dirty="0"/>
                <a:t> </a:t>
              </a:r>
              <a:r>
                <a:rPr lang="en-US" sz="2400" dirty="0" err="1"/>
                <a:t>usia</a:t>
              </a:r>
              <a:r>
                <a:rPr lang="en-US" sz="2400" dirty="0"/>
                <a:t> 2 </a:t>
              </a:r>
              <a:r>
                <a:rPr lang="en-US" sz="2400" dirty="0" err="1"/>
                <a:t>tahun</a:t>
              </a:r>
              <a:r>
                <a:rPr lang="en-US" sz="2400" dirty="0"/>
                <a:t> </a:t>
              </a:r>
              <a:r>
                <a:rPr lang="en-US" sz="2400" dirty="0" err="1"/>
                <a:t>mengalami</a:t>
              </a:r>
              <a:r>
                <a:rPr lang="en-US" sz="2400" dirty="0"/>
                <a:t> rata-rata </a:t>
              </a:r>
              <a:r>
                <a:rPr lang="en-US" sz="2400" dirty="0" err="1"/>
                <a:t>pertumbuhan</a:t>
              </a:r>
              <a:r>
                <a:rPr lang="en-US" sz="2400" dirty="0"/>
                <a:t> </a:t>
              </a:r>
              <a:r>
                <a:rPr lang="en-US" sz="2400" dirty="0" err="1"/>
                <a:t>tinggi</a:t>
              </a:r>
              <a:r>
                <a:rPr lang="en-US" sz="2400" dirty="0"/>
                <a:t> </a:t>
              </a:r>
              <a:r>
                <a:rPr lang="en-US" sz="2400" dirty="0" err="1"/>
                <a:t>sekitar</a:t>
              </a:r>
              <a:r>
                <a:rPr lang="en-US" sz="2400" dirty="0"/>
                <a:t> 10-15 cm. </a:t>
              </a:r>
            </a:p>
            <a:p>
              <a:pPr marL="1306513"/>
              <a:endParaRPr lang="en-US" sz="2400" dirty="0"/>
            </a:p>
            <a:p>
              <a:pPr marL="1306513"/>
              <a:r>
                <a:rPr lang="en-US" sz="2400" dirty="0" err="1"/>
                <a:t>Usia</a:t>
              </a:r>
              <a:r>
                <a:rPr lang="en-US" sz="2400" dirty="0"/>
                <a:t> </a:t>
              </a:r>
              <a:r>
                <a:rPr lang="en-US" sz="2400" dirty="0" err="1"/>
                <a:t>satu</a:t>
              </a:r>
              <a:r>
                <a:rPr lang="en-US" sz="2400" dirty="0"/>
                <a:t> </a:t>
              </a:r>
              <a:r>
                <a:rPr lang="en-US" sz="2400" dirty="0" err="1"/>
                <a:t>tahun</a:t>
              </a:r>
              <a:r>
                <a:rPr lang="en-US" sz="2400" dirty="0"/>
                <a:t> (12-18 </a:t>
              </a:r>
              <a:r>
                <a:rPr lang="en-US" sz="2400" dirty="0" err="1"/>
                <a:t>Bulan</a:t>
              </a:r>
              <a:r>
                <a:rPr lang="en-US" sz="2400" dirty="0"/>
                <a:t>) </a:t>
              </a:r>
              <a:r>
                <a:rPr lang="en-US" sz="2400" dirty="0" err="1"/>
                <a:t>bayi</a:t>
              </a:r>
              <a:r>
                <a:rPr lang="en-US" sz="2400" dirty="0"/>
                <a:t> </a:t>
              </a:r>
              <a:r>
                <a:rPr lang="en-US" sz="2400" dirty="0" err="1"/>
                <a:t>mulai</a:t>
              </a:r>
              <a:r>
                <a:rPr lang="en-US" sz="2400" dirty="0"/>
                <a:t> </a:t>
              </a:r>
              <a:r>
                <a:rPr lang="en-US" sz="2400" dirty="0" err="1"/>
                <a:t>berdiri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berjalan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mengucapkan</a:t>
              </a:r>
              <a:r>
                <a:rPr lang="en-US" sz="2400" dirty="0"/>
                <a:t> </a:t>
              </a:r>
              <a:r>
                <a:rPr lang="en-US" sz="2400" dirty="0" err="1"/>
                <a:t>beberapa</a:t>
              </a:r>
              <a:r>
                <a:rPr lang="en-US" sz="2400" dirty="0"/>
                <a:t> kata yang </a:t>
              </a:r>
              <a:r>
                <a:rPr lang="en-US" sz="2400" dirty="0" err="1"/>
                <a:t>mudah</a:t>
              </a:r>
              <a:r>
                <a:rPr lang="en-US" sz="2400" dirty="0"/>
                <a:t> </a:t>
              </a:r>
              <a:r>
                <a:rPr lang="en-US" sz="2400" dirty="0" err="1"/>
                <a:t>untuk</a:t>
              </a:r>
              <a:r>
                <a:rPr lang="en-US" sz="2400" dirty="0"/>
                <a:t> </a:t>
              </a:r>
              <a:r>
                <a:rPr lang="en-US" sz="2400" dirty="0" err="1"/>
                <a:t>diucapkan</a:t>
              </a:r>
              <a:r>
                <a:rPr lang="en-US" sz="2400" dirty="0"/>
                <a:t>.</a:t>
              </a:r>
            </a:p>
            <a:p>
              <a:pPr marL="1306513" algn="ctr"/>
              <a:endParaRPr lang="en-US" sz="1200" dirty="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23D16F3-6BAE-1847-B559-98AECB7A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51" b="99363" l="10000" r="90000">
                          <a14:foregroundMark x1="33500" y1="6051" x2="33500" y2="6051"/>
                          <a14:foregroundMark x1="18833" y1="95541" x2="18833" y2="95541"/>
                          <a14:foregroundMark x1="70833" y1="99363" x2="70833" y2="99363"/>
                          <a14:backgroundMark x1="75167" y1="68153" x2="75167" y2="68153"/>
                          <a14:backgroundMark x1="69833" y1="71019" x2="78833" y2="71975"/>
                          <a14:backgroundMark x1="78833" y1="71975" x2="71000" y2="71975"/>
                        </a14:backgroundRemoval>
                      </a14:imgEffect>
                    </a14:imgLayer>
                  </a14:imgProps>
                </a:ext>
              </a:extLst>
            </a:blip>
            <a:srcRect r="38388"/>
            <a:stretch/>
          </p:blipFill>
          <p:spPr>
            <a:xfrm>
              <a:off x="2637473" y="4964340"/>
              <a:ext cx="1892073" cy="1827742"/>
            </a:xfrm>
            <a:prstGeom prst="rect">
              <a:avLst/>
            </a:prstGeom>
            <a:effectLst>
              <a:outerShdw blurRad="50800" dist="241300" dir="18900000" algn="bl" rotWithShape="0">
                <a:prstClr val="black">
                  <a:alpha val="40000"/>
                </a:prstClr>
              </a:outerShdw>
              <a:reflection stA="69000" endPos="65000" dist="215900" dir="5400000" sy="-100000" algn="bl" rotWithShape="0"/>
            </a:effec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B55971F-FE3D-1A47-A595-0C0B801BBB74}"/>
              </a:ext>
            </a:extLst>
          </p:cNvPr>
          <p:cNvSpPr txBox="1"/>
          <p:nvPr/>
        </p:nvSpPr>
        <p:spPr>
          <a:xfrm>
            <a:off x="10744200" y="154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BC40E4-E045-934A-8594-600564D7698A}"/>
              </a:ext>
            </a:extLst>
          </p:cNvPr>
          <p:cNvGrpSpPr/>
          <p:nvPr/>
        </p:nvGrpSpPr>
        <p:grpSpPr>
          <a:xfrm>
            <a:off x="-4215791" y="36513"/>
            <a:ext cx="8431582" cy="6858000"/>
            <a:chOff x="38181" y="6299207"/>
            <a:chExt cx="8431582" cy="6858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53C0F77-47F6-8240-ADA1-7238D4CDE780}"/>
                </a:ext>
              </a:extLst>
            </p:cNvPr>
            <p:cNvGrpSpPr/>
            <p:nvPr/>
          </p:nvGrpSpPr>
          <p:grpSpPr>
            <a:xfrm>
              <a:off x="38181" y="6299207"/>
              <a:ext cx="8431582" cy="6858000"/>
              <a:chOff x="-4151754" y="-5174"/>
              <a:chExt cx="8431582" cy="6858000"/>
            </a:xfrm>
            <a:effectLst>
              <a:outerShdw blurRad="203200" dist="292100" dir="2700000" algn="tl" rotWithShape="0">
                <a:prstClr val="black">
                  <a:alpha val="68000"/>
                </a:prstClr>
              </a:outerShdw>
            </a:effectLst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25A33C-A3F0-9246-8A26-3EFE88E1B076}"/>
                  </a:ext>
                </a:extLst>
              </p:cNvPr>
              <p:cNvSpPr/>
              <p:nvPr/>
            </p:nvSpPr>
            <p:spPr>
              <a:xfrm>
                <a:off x="-4151754" y="-5174"/>
                <a:ext cx="7853820" cy="68580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35200" indent="-36513" algn="ctr"/>
                <a:r>
                  <a:rPr lang="en-ID" sz="2000" dirty="0"/>
                  <a:t>ANAK-ANAK</a:t>
                </a:r>
              </a:p>
              <a:p>
                <a:pPr marL="2235200" indent="-36513"/>
                <a:endParaRPr lang="en-ID" sz="2000" dirty="0"/>
              </a:p>
              <a:p>
                <a:pPr marL="2235200" indent="-36513"/>
                <a:r>
                  <a:rPr lang="en-ID" sz="2000" dirty="0" err="1"/>
                  <a:t>Pertumbuhan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otak</a:t>
                </a:r>
                <a:r>
                  <a:rPr lang="en-ID" sz="2000" dirty="0"/>
                  <a:t>, </a:t>
                </a:r>
                <a:r>
                  <a:rPr lang="en-ID" sz="2000" dirty="0" err="1"/>
                  <a:t>otot</a:t>
                </a:r>
                <a:r>
                  <a:rPr lang="en-ID" sz="2000" dirty="0"/>
                  <a:t> </a:t>
                </a:r>
                <a:r>
                  <a:rPr lang="en-ID" sz="2000" dirty="0" err="1"/>
                  <a:t>dan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tulang</a:t>
                </a:r>
                <a:r>
                  <a:rPr lang="en-ID" sz="2000" dirty="0"/>
                  <a:t>. </a:t>
                </a:r>
                <a:r>
                  <a:rPr lang="en-ID" sz="2000" dirty="0" err="1"/>
                  <a:t>Pada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usia</a:t>
                </a:r>
                <a:r>
                  <a:rPr lang="en-ID" sz="2000" dirty="0"/>
                  <a:t> 10 </a:t>
                </a:r>
                <a:r>
                  <a:rPr lang="en-ID" sz="2000" dirty="0" err="1"/>
                  <a:t>tahun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baik</a:t>
                </a:r>
                <a:r>
                  <a:rPr lang="en-ID" sz="2000" dirty="0"/>
                  <a:t> </a:t>
                </a:r>
                <a:r>
                  <a:rPr lang="en-ID" sz="2000" dirty="0" err="1"/>
                  <a:t>laki‐laki</a:t>
                </a:r>
                <a:r>
                  <a:rPr lang="en-ID" sz="2000" dirty="0"/>
                  <a:t> </a:t>
                </a:r>
                <a:r>
                  <a:rPr lang="en-ID" sz="2000" dirty="0" err="1"/>
                  <a:t>maupun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perempuan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tinggi</a:t>
                </a:r>
                <a:r>
                  <a:rPr lang="en-ID" sz="2000" dirty="0"/>
                  <a:t> </a:t>
                </a:r>
                <a:r>
                  <a:rPr lang="en-ID" sz="2000" dirty="0" err="1"/>
                  <a:t>dan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berat</a:t>
                </a:r>
                <a:r>
                  <a:rPr lang="en-ID" sz="2000" dirty="0"/>
                  <a:t> </a:t>
                </a:r>
                <a:r>
                  <a:rPr lang="en-ID" sz="2000" dirty="0" err="1"/>
                  <a:t>badannya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bertambah</a:t>
                </a:r>
                <a:r>
                  <a:rPr lang="en-ID" sz="2000" dirty="0"/>
                  <a:t> </a:t>
                </a:r>
                <a:r>
                  <a:rPr lang="en-ID" sz="2000" dirty="0" err="1"/>
                  <a:t>kurang</a:t>
                </a:r>
                <a:r>
                  <a:rPr lang="en-ID" sz="2000" dirty="0"/>
                  <a:t> </a:t>
                </a:r>
                <a:r>
                  <a:rPr lang="en-ID" sz="2000" dirty="0" err="1"/>
                  <a:t>lebih</a:t>
                </a:r>
                <a:r>
                  <a:rPr lang="en-ID" sz="2000" dirty="0"/>
                  <a:t> 3,5 kg. </a:t>
                </a:r>
              </a:p>
              <a:p>
                <a:pPr marL="2235200" indent="-36513"/>
                <a:endParaRPr lang="en-US" sz="2000" dirty="0"/>
              </a:p>
              <a:p>
                <a:pPr marL="2235200" indent="-36513"/>
                <a:r>
                  <a:rPr lang="en-US" sz="2000" dirty="0" err="1"/>
                  <a:t>Pertumbuhan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anak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usia</a:t>
                </a:r>
                <a:r>
                  <a:rPr lang="en-US" sz="2000" dirty="0"/>
                  <a:t>  10- 15 </a:t>
                </a:r>
                <a:r>
                  <a:rPr lang="en-US" sz="2000" dirty="0" err="1"/>
                  <a:t>tahun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segi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ukuran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tinggi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badan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siswa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putra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lebih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pendek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tinggi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badannya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ketimbang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putri</a:t>
                </a:r>
                <a:r>
                  <a:rPr lang="en-US" sz="2000" dirty="0"/>
                  <a:t>.</a:t>
                </a:r>
              </a:p>
              <a:p>
                <a:pPr marL="2235200" indent="-36513" algn="ctr"/>
                <a:endParaRPr lang="en-US" sz="2000" dirty="0"/>
              </a:p>
              <a:p>
                <a:pPr marL="2235200" indent="-36513" algn="just"/>
                <a:r>
                  <a:rPr lang="en-US" sz="2000" dirty="0" err="1"/>
                  <a:t>Perkembangan</a:t>
                </a:r>
                <a:r>
                  <a:rPr lang="en-US" sz="2000" dirty="0"/>
                  <a:t> yang </a:t>
                </a:r>
                <a:r>
                  <a:rPr lang="en-US" sz="2000" dirty="0" err="1"/>
                  <a:t>terjadi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selama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itu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adalah</a:t>
                </a:r>
                <a:r>
                  <a:rPr lang="en-US" sz="2000" dirty="0"/>
                  <a:t> </a:t>
                </a:r>
                <a:r>
                  <a:rPr lang="en-ID" sz="2000" dirty="0" err="1"/>
                  <a:t>Periode</a:t>
                </a:r>
                <a:r>
                  <a:rPr lang="en-ID" sz="2000" dirty="0"/>
                  <a:t> </a:t>
                </a:r>
                <a:r>
                  <a:rPr lang="en-ID" sz="2000" dirty="0" err="1"/>
                  <a:t>pubertas</a:t>
                </a:r>
                <a:r>
                  <a:rPr lang="en-ID" sz="2000" dirty="0"/>
                  <a:t> yang </a:t>
                </a:r>
                <a:r>
                  <a:rPr lang="en-ID" sz="2000" dirty="0" err="1"/>
                  <a:t>ditandai</a:t>
                </a:r>
                <a:r>
                  <a:rPr lang="en-ID" sz="2000" dirty="0"/>
                  <a:t> </a:t>
                </a:r>
                <a:r>
                  <a:rPr lang="en-ID" sz="2000" dirty="0" err="1"/>
                  <a:t>dengan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menstruasi</a:t>
                </a:r>
                <a:r>
                  <a:rPr lang="en-ID" sz="2000" dirty="0"/>
                  <a:t> </a:t>
                </a:r>
                <a:r>
                  <a:rPr lang="en-ID" sz="2000" dirty="0" err="1"/>
                  <a:t>umumnya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dimulai</a:t>
                </a:r>
                <a:r>
                  <a:rPr lang="en-ID" sz="2000" dirty="0"/>
                  <a:t> </a:t>
                </a:r>
                <a:r>
                  <a:rPr lang="en-ID" sz="2000" dirty="0" err="1"/>
                  <a:t>pada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usia</a:t>
                </a:r>
                <a:r>
                  <a:rPr lang="en-ID" sz="2000" dirty="0"/>
                  <a:t> 12‐13 </a:t>
                </a:r>
                <a:r>
                  <a:rPr lang="en-ID" sz="2000" dirty="0" err="1"/>
                  <a:t>tahun</a:t>
                </a:r>
                <a:r>
                  <a:rPr lang="en-ID" sz="2000" dirty="0"/>
                  <a:t>. </a:t>
                </a:r>
                <a:r>
                  <a:rPr lang="en-ID" sz="2000" dirty="0" err="1"/>
                  <a:t>Anak</a:t>
                </a:r>
                <a:r>
                  <a:rPr lang="en-ID" sz="2000" dirty="0"/>
                  <a:t> </a:t>
                </a:r>
                <a:r>
                  <a:rPr lang="en-ID" sz="2000" dirty="0" err="1"/>
                  <a:t>laki‐laki</a:t>
                </a:r>
                <a:r>
                  <a:rPr lang="en-ID" sz="2000" dirty="0"/>
                  <a:t> </a:t>
                </a:r>
                <a:r>
                  <a:rPr lang="en-ID" sz="2000" dirty="0" err="1"/>
                  <a:t>memasuki</a:t>
                </a:r>
                <a:r>
                  <a:rPr lang="en-ID" sz="2000" dirty="0"/>
                  <a:t> masa </a:t>
                </a:r>
                <a:r>
                  <a:rPr lang="en-ID" sz="2000" dirty="0" err="1"/>
                  <a:t>pubertas</a:t>
                </a:r>
                <a:r>
                  <a:rPr lang="en-ID" sz="2000" dirty="0"/>
                  <a:t> </a:t>
                </a:r>
                <a:r>
                  <a:rPr lang="en-ID" sz="2000" dirty="0" err="1"/>
                  <a:t>dengan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ejakulasi</a:t>
                </a:r>
                <a:r>
                  <a:rPr lang="en-ID" sz="2000" dirty="0"/>
                  <a:t> yang </a:t>
                </a:r>
                <a:r>
                  <a:rPr lang="en-ID" sz="2000" dirty="0" err="1"/>
                  <a:t>terjadi</a:t>
                </a:r>
                <a:r>
                  <a:rPr lang="en-ID" sz="2000" dirty="0"/>
                  <a:t> </a:t>
                </a:r>
                <a:r>
                  <a:rPr lang="en-ID" sz="2000" dirty="0" err="1"/>
                  <a:t>antara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usia</a:t>
                </a:r>
                <a:r>
                  <a:rPr lang="en-ID" sz="2000" dirty="0"/>
                  <a:t> 13‐16 </a:t>
                </a:r>
                <a:r>
                  <a:rPr lang="en-ID" sz="2000" dirty="0" err="1"/>
                  <a:t>tahun</a:t>
                </a:r>
                <a:r>
                  <a:rPr lang="en-ID" sz="2000" dirty="0"/>
                  <a:t>. </a:t>
                </a:r>
              </a:p>
              <a:p>
                <a:pPr marL="2235200" indent="-36513">
                  <a:buFont typeface="+mj-lt"/>
                  <a:buAutoNum type="arabicPeriod"/>
                </a:pPr>
                <a:r>
                  <a:rPr lang="en-ID" sz="2000" b="1" dirty="0" err="1"/>
                  <a:t>Anak</a:t>
                </a:r>
                <a:r>
                  <a:rPr lang="en-ID" sz="2000" b="1" dirty="0"/>
                  <a:t> SD </a:t>
                </a:r>
                <a:r>
                  <a:rPr lang="en-ID" sz="2000" b="1" dirty="0" err="1"/>
                  <a:t>Senang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Bermain</a:t>
                </a:r>
                <a:r>
                  <a:rPr lang="en-ID" sz="2000" b="1" dirty="0"/>
                  <a:t>. </a:t>
                </a:r>
              </a:p>
              <a:p>
                <a:pPr marL="2235200" indent="-36513">
                  <a:buFont typeface="+mj-lt"/>
                  <a:buAutoNum type="arabicPeriod"/>
                </a:pPr>
                <a:r>
                  <a:rPr lang="en-ID" sz="2000" b="1" dirty="0" err="1"/>
                  <a:t>Anak</a:t>
                </a:r>
                <a:r>
                  <a:rPr lang="en-ID" sz="2000" b="1" dirty="0"/>
                  <a:t> SD </a:t>
                </a:r>
                <a:r>
                  <a:rPr lang="en-ID" sz="2000" b="1" dirty="0" err="1"/>
                  <a:t>Senang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Bergerak</a:t>
                </a:r>
                <a:r>
                  <a:rPr lang="en-ID" sz="2000" b="1" dirty="0"/>
                  <a:t>. </a:t>
                </a:r>
                <a:endParaRPr lang="en-ID" sz="2000" dirty="0"/>
              </a:p>
              <a:p>
                <a:pPr marL="2235200" indent="-36513">
                  <a:buFont typeface="+mj-lt"/>
                  <a:buAutoNum type="arabicPeriod"/>
                </a:pPr>
                <a:r>
                  <a:rPr lang="en-ID" sz="2000" b="1" dirty="0" err="1"/>
                  <a:t>Anak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usia</a:t>
                </a:r>
                <a:r>
                  <a:rPr lang="en-ID" sz="2000" b="1" dirty="0"/>
                  <a:t> SD </a:t>
                </a:r>
                <a:r>
                  <a:rPr lang="en-ID" sz="2000" b="1" dirty="0" err="1"/>
                  <a:t>Senang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Bekerja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dalam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Kelompok</a:t>
                </a:r>
                <a:r>
                  <a:rPr lang="en-ID" sz="2000" b="1" dirty="0"/>
                  <a:t>. </a:t>
                </a:r>
              </a:p>
              <a:p>
                <a:pPr marL="2235200" indent="-36513">
                  <a:buFont typeface="+mj-lt"/>
                  <a:buAutoNum type="arabicPeriod"/>
                </a:pPr>
                <a:r>
                  <a:rPr lang="en-ID" sz="2000" b="1" dirty="0" err="1"/>
                  <a:t>Memperagakan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Sesuatu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Secara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Langsung</a:t>
                </a:r>
                <a:r>
                  <a:rPr lang="en-ID" sz="2000" b="1" dirty="0"/>
                  <a:t>. </a:t>
                </a:r>
                <a:r>
                  <a:rPr lang="en-US" sz="2000" dirty="0"/>
                  <a:t> </a:t>
                </a:r>
              </a:p>
              <a:p>
                <a:pPr marL="2235200" indent="-36513" algn="ctr"/>
                <a:endParaRPr lang="en-US" sz="1600" dirty="0"/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57E28ADC-73A5-7F4D-9CDE-2C84C316C3CA}"/>
                  </a:ext>
                </a:extLst>
              </p:cNvPr>
              <p:cNvSpPr/>
              <p:nvPr/>
            </p:nvSpPr>
            <p:spPr>
              <a:xfrm>
                <a:off x="3453111" y="2579886"/>
                <a:ext cx="826717" cy="83611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4400" dirty="0"/>
                  <a:t>B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A39F78E-5499-6848-BC87-D25DC6A29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94" b="89753" l="2247" r="89888">
                          <a14:foregroundMark x1="27528" y1="45936" x2="21016" y2="69569"/>
                          <a14:foregroundMark x1="30351" y1="75281" x2="51685" y2="81272"/>
                          <a14:foregroundMark x1="51685" y1="81272" x2="66854" y2="89399"/>
                          <a14:foregroundMark x1="34831" y1="48763" x2="55618" y2="59011"/>
                          <a14:foregroundMark x1="55618" y1="59011" x2="56742" y2="61837"/>
                          <a14:foregroundMark x1="58989" y1="51590" x2="80337" y2="57244"/>
                          <a14:foregroundMark x1="80337" y1="57244" x2="86517" y2="62544"/>
                          <a14:foregroundMark x1="47191" y1="53004" x2="53371" y2="63958"/>
                          <a14:foregroundMark x1="57865" y1="54417" x2="57865" y2="69258"/>
                          <a14:foregroundMark x1="23034" y1="55830" x2="28090" y2="68905"/>
                          <a14:foregroundMark x1="28090" y1="68905" x2="29775" y2="68198"/>
                          <a14:foregroundMark x1="26404" y1="54417" x2="26404" y2="68198"/>
                          <a14:foregroundMark x1="26404" y1="68198" x2="16292" y2="55830"/>
                          <a14:foregroundMark x1="16292" y1="55830" x2="24157" y2="56537"/>
                          <a14:foregroundMark x1="2247" y1="55830" x2="2247" y2="55830"/>
                          <a14:foregroundMark x1="55618" y1="47350" x2="55618" y2="47350"/>
                          <a14:foregroundMark x1="54494" y1="46643" x2="54494" y2="46643"/>
                          <a14:foregroundMark x1="55618" y1="46643" x2="55618" y2="46643"/>
                          <a14:foregroundMark x1="55618" y1="46643" x2="55618" y2="46643"/>
                          <a14:foregroundMark x1="55618" y1="46643" x2="56742" y2="49470"/>
                          <a14:backgroundMark x1="42508" y1="45022" x2="55998" y2="46584"/>
                          <a14:backgroundMark x1="38202" y1="44523" x2="41584" y2="44915"/>
                          <a14:backgroundMark x1="67420" y1="62636" x2="73596" y2="74912"/>
                          <a14:backgroundMark x1="60504" y1="48890" x2="61085" y2="50045"/>
                          <a14:backgroundMark x1="24157" y1="74912" x2="24157" y2="74912"/>
                          <a14:backgroundMark x1="27528" y1="74912" x2="27528" y2="74912"/>
                          <a14:backgroundMark x1="14045" y1="74912" x2="32022" y2="7349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3176" y="10726601"/>
              <a:ext cx="1439461" cy="1494478"/>
            </a:xfrm>
            <a:prstGeom prst="rect">
              <a:avLst/>
            </a:prstGeom>
            <a:effectLst>
              <a:outerShdw blurRad="50800" dist="203200" dir="8100000" algn="tr" rotWithShape="0">
                <a:prstClr val="black">
                  <a:alpha val="69000"/>
                </a:prstClr>
              </a:outerShdw>
              <a:reflection blurRad="6350" stA="50000" endA="300" endPos="38500" dist="50800" dir="5400000" sy="-100000" algn="bl" rotWithShape="0"/>
            </a:effec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3069EAD-C567-DE45-BE96-8F49526C51DB}"/>
              </a:ext>
            </a:extLst>
          </p:cNvPr>
          <p:cNvGrpSpPr/>
          <p:nvPr/>
        </p:nvGrpSpPr>
        <p:grpSpPr>
          <a:xfrm>
            <a:off x="-5696577" y="-494090"/>
            <a:ext cx="9725326" cy="7445950"/>
            <a:chOff x="-5546366" y="-593124"/>
            <a:chExt cx="9725326" cy="7445950"/>
          </a:xfrm>
          <a:effectLst>
            <a:outerShdw blurRad="190500" dist="177800" algn="l" rotWithShape="0">
              <a:prstClr val="black">
                <a:alpha val="72000"/>
              </a:prstClr>
            </a:outerShdw>
          </a:effectLst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B158A76-A013-E64E-BA66-5A9152D18206}"/>
                </a:ext>
              </a:extLst>
            </p:cNvPr>
            <p:cNvGrpSpPr/>
            <p:nvPr/>
          </p:nvGrpSpPr>
          <p:grpSpPr>
            <a:xfrm>
              <a:off x="-5253263" y="-593124"/>
              <a:ext cx="8705636" cy="7445950"/>
              <a:chOff x="-5253263" y="-593124"/>
              <a:chExt cx="8705636" cy="7445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D552750-38CC-584B-B055-D5C1ADA6F5D5}"/>
                  </a:ext>
                </a:extLst>
              </p:cNvPr>
              <p:cNvSpPr/>
              <p:nvPr/>
            </p:nvSpPr>
            <p:spPr>
              <a:xfrm>
                <a:off x="-5253263" y="-593124"/>
                <a:ext cx="8151838" cy="744595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ID" sz="2400" dirty="0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1CD2E73-141E-8F4D-805C-4DACD10E972C}"/>
                  </a:ext>
                </a:extLst>
              </p:cNvPr>
              <p:cNvSpPr/>
              <p:nvPr/>
            </p:nvSpPr>
            <p:spPr>
              <a:xfrm>
                <a:off x="2625656" y="2089271"/>
                <a:ext cx="826717" cy="907794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4400" dirty="0"/>
                  <a:t>C</a:t>
                </a: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2A2CE6B-8569-8548-A215-F2CC590A6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61" b="96389" l="10000" r="90000">
                          <a14:foregroundMark x1="66875" y1="31944" x2="66875" y2="31944"/>
                          <a14:foregroundMark x1="74688" y1="30000" x2="74688" y2="30000"/>
                          <a14:foregroundMark x1="69219" y1="26667" x2="69219" y2="26667"/>
                          <a14:foregroundMark x1="68281" y1="24722" x2="68281" y2="24722"/>
                          <a14:foregroundMark x1="73125" y1="33889" x2="73125" y2="33889"/>
                          <a14:foregroundMark x1="71406" y1="28889" x2="71406" y2="28889"/>
                          <a14:foregroundMark x1="72188" y1="29444" x2="73594" y2="36111"/>
                          <a14:foregroundMark x1="73594" y1="36111" x2="73594" y2="36111"/>
                          <a14:foregroundMark x1="78125" y1="36389" x2="78125" y2="36389"/>
                          <a14:foregroundMark x1="64844" y1="31389" x2="60625" y2="29861"/>
                          <a14:foregroundMark x1="60625" y1="29861" x2="65156" y2="17222"/>
                          <a14:foregroundMark x1="65156" y1="17222" x2="65625" y2="30556"/>
                          <a14:foregroundMark x1="77656" y1="56667" x2="80000" y2="96389"/>
                          <a14:foregroundMark x1="80000" y1="96389" x2="81094" y2="86806"/>
                          <a14:foregroundMark x1="81094" y1="86806" x2="80000" y2="72222"/>
                          <a14:foregroundMark x1="80000" y1="72222" x2="82734" y2="80000"/>
                          <a14:foregroundMark x1="82734" y1="80000" x2="83594" y2="96389"/>
                          <a14:foregroundMark x1="83594" y1="96389" x2="85625" y2="87500"/>
                          <a14:foregroundMark x1="85625" y1="87500" x2="82266" y2="64306"/>
                          <a14:foregroundMark x1="82266" y1="64306" x2="83594" y2="30139"/>
                          <a14:foregroundMark x1="83594" y1="30139" x2="79453" y2="31667"/>
                          <a14:foregroundMark x1="79453" y1="31667" x2="79375" y2="13056"/>
                          <a14:foregroundMark x1="79375" y1="13056" x2="77500" y2="27500"/>
                          <a14:foregroundMark x1="77500" y1="27500" x2="73750" y2="24444"/>
                          <a14:foregroundMark x1="73750" y1="24444" x2="74219" y2="29167"/>
                          <a14:foregroundMark x1="68438" y1="77778" x2="70938" y2="85278"/>
                          <a14:foregroundMark x1="70938" y1="85278" x2="67344" y2="90972"/>
                          <a14:foregroundMark x1="67344" y1="90972" x2="63594" y2="69444"/>
                          <a14:foregroundMark x1="63594" y1="69444" x2="60000" y2="66250"/>
                          <a14:foregroundMark x1="60000" y1="66250" x2="60234" y2="73194"/>
                          <a14:foregroundMark x1="60234" y1="73194" x2="62031" y2="79444"/>
                          <a14:foregroundMark x1="62031" y1="79444" x2="60469" y2="93611"/>
                          <a14:foregroundMark x1="60469" y1="93611" x2="55156" y2="73333"/>
                          <a14:foregroundMark x1="55156" y1="73333" x2="51953" y2="87778"/>
                          <a14:foregroundMark x1="51953" y1="87778" x2="48750" y2="91944"/>
                          <a14:foregroundMark x1="48750" y1="91944" x2="50313" y2="86389"/>
                          <a14:foregroundMark x1="38281" y1="65278" x2="34063" y2="64722"/>
                          <a14:foregroundMark x1="34063" y1="64722" x2="30625" y2="70278"/>
                          <a14:foregroundMark x1="30625" y1="70278" x2="25781" y2="74444"/>
                          <a14:foregroundMark x1="25781" y1="74444" x2="26406" y2="81944"/>
                          <a14:foregroundMark x1="26406" y1="81944" x2="32031" y2="82500"/>
                          <a14:foregroundMark x1="32031" y1="82500" x2="27969" y2="84028"/>
                          <a14:foregroundMark x1="27969" y1="84028" x2="22969" y2="70556"/>
                          <a14:foregroundMark x1="22969" y1="70556" x2="22031" y2="62500"/>
                          <a14:foregroundMark x1="22031" y1="62500" x2="17500" y2="61667"/>
                          <a14:foregroundMark x1="17500" y1="61667" x2="10703" y2="76944"/>
                          <a14:foregroundMark x1="10703" y1="76944" x2="7109" y2="81389"/>
                          <a14:foregroundMark x1="7109" y1="81389" x2="16016" y2="53889"/>
                          <a14:foregroundMark x1="16016" y1="53889" x2="17578" y2="42222"/>
                          <a14:foregroundMark x1="17578" y1="42222" x2="14688" y2="9861"/>
                          <a14:foregroundMark x1="14688" y1="9861" x2="16953" y2="2361"/>
                          <a14:foregroundMark x1="16953" y1="2361" x2="18594" y2="21667"/>
                          <a14:foregroundMark x1="18594" y1="21667" x2="22500" y2="23333"/>
                          <a14:foregroundMark x1="22500" y1="23333" x2="25156" y2="18056"/>
                          <a14:foregroundMark x1="25156" y1="18056" x2="26953" y2="11389"/>
                          <a14:foregroundMark x1="26953" y1="11389" x2="28984" y2="17361"/>
                          <a14:foregroundMark x1="28984" y1="17361" x2="25547" y2="36111"/>
                          <a14:foregroundMark x1="25547" y1="36111" x2="25391" y2="52778"/>
                          <a14:foregroundMark x1="25391" y1="52778" x2="27109" y2="62500"/>
                          <a14:foregroundMark x1="27109" y1="62500" x2="29063" y2="54861"/>
                          <a14:foregroundMark x1="29063" y1="54861" x2="29531" y2="43194"/>
                          <a14:foregroundMark x1="29531" y1="43194" x2="32109" y2="35972"/>
                          <a14:foregroundMark x1="32109" y1="35972" x2="36094" y2="35278"/>
                          <a14:foregroundMark x1="36094" y1="35278" x2="37969" y2="43472"/>
                          <a14:foregroundMark x1="37969" y1="43472" x2="39844" y2="43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5546366" y="1308283"/>
              <a:ext cx="9725326" cy="5470496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6A271AB-B543-B445-A5D8-F610DA164A59}"/>
                </a:ext>
              </a:extLst>
            </p:cNvPr>
            <p:cNvSpPr/>
            <p:nvPr/>
          </p:nvSpPr>
          <p:spPr>
            <a:xfrm>
              <a:off x="-197111" y="-182995"/>
              <a:ext cx="25859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REMAJA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D855E1-E080-8D42-845F-639ED7D6A9AC}"/>
              </a:ext>
            </a:extLst>
          </p:cNvPr>
          <p:cNvGrpSpPr/>
          <p:nvPr/>
        </p:nvGrpSpPr>
        <p:grpSpPr>
          <a:xfrm>
            <a:off x="-6544413" y="17071"/>
            <a:ext cx="9041970" cy="6858000"/>
            <a:chOff x="-6416339" y="1373"/>
            <a:chExt cx="9041970" cy="6858000"/>
          </a:xfrm>
          <a:effectLst>
            <a:outerShdw blurRad="190500" dist="190500" algn="l" rotWithShape="0">
              <a:prstClr val="black">
                <a:alpha val="62000"/>
              </a:prstClr>
            </a:outerShdw>
          </a:effectLst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A3BB4BC-F08D-2140-B337-0E0660A4DFD8}"/>
                </a:ext>
              </a:extLst>
            </p:cNvPr>
            <p:cNvGrpSpPr/>
            <p:nvPr/>
          </p:nvGrpSpPr>
          <p:grpSpPr>
            <a:xfrm>
              <a:off x="-6416339" y="1373"/>
              <a:ext cx="9041970" cy="6858000"/>
              <a:chOff x="0" y="25400"/>
              <a:chExt cx="9041970" cy="68580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52C4BA-0755-0446-9A1B-624FE84B971A}"/>
                  </a:ext>
                </a:extLst>
              </p:cNvPr>
              <p:cNvSpPr/>
              <p:nvPr/>
            </p:nvSpPr>
            <p:spPr>
              <a:xfrm>
                <a:off x="0" y="25400"/>
                <a:ext cx="8451680" cy="6858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FF344EA-A490-3D4F-8A21-7565000A6D58}"/>
                  </a:ext>
                </a:extLst>
              </p:cNvPr>
              <p:cNvSpPr/>
              <p:nvPr/>
            </p:nvSpPr>
            <p:spPr>
              <a:xfrm>
                <a:off x="8215253" y="1783395"/>
                <a:ext cx="826717" cy="83611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4400" dirty="0"/>
                  <a:t>D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8EE31A1-1F3D-C94C-BE29-912155232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6123569" y="2268120"/>
              <a:ext cx="7292052" cy="4083549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6011D20-0BAE-634D-A4CF-1C6C08339DB5}"/>
                </a:ext>
              </a:extLst>
            </p:cNvPr>
            <p:cNvSpPr/>
            <p:nvPr/>
          </p:nvSpPr>
          <p:spPr>
            <a:xfrm>
              <a:off x="-1316976" y="380591"/>
              <a:ext cx="2956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DEWASA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ADDCD14-428A-6540-8F7F-80C8F10862B7}"/>
              </a:ext>
            </a:extLst>
          </p:cNvPr>
          <p:cNvGrpSpPr/>
          <p:nvPr/>
        </p:nvGrpSpPr>
        <p:grpSpPr>
          <a:xfrm>
            <a:off x="-7292624" y="1319"/>
            <a:ext cx="9011731" cy="6858000"/>
            <a:chOff x="-7292624" y="1319"/>
            <a:chExt cx="9011731" cy="6858000"/>
          </a:xfrm>
          <a:effectLst>
            <a:outerShdw blurRad="190500" dist="228600" algn="l" rotWithShape="0">
              <a:prstClr val="black">
                <a:alpha val="50000"/>
              </a:prstClr>
            </a:outerShdw>
          </a:effectLst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57D4716E-34B9-B44B-9594-44745CDAEEAD}"/>
                </a:ext>
              </a:extLst>
            </p:cNvPr>
            <p:cNvSpPr/>
            <p:nvPr/>
          </p:nvSpPr>
          <p:spPr>
            <a:xfrm>
              <a:off x="892390" y="1432009"/>
              <a:ext cx="826717" cy="83611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dirty="0"/>
                <a:t>E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578F3A9-8F3C-564F-83E5-5F9A12F2547B}"/>
                </a:ext>
              </a:extLst>
            </p:cNvPr>
            <p:cNvGrpSpPr/>
            <p:nvPr/>
          </p:nvGrpSpPr>
          <p:grpSpPr>
            <a:xfrm>
              <a:off x="-7292624" y="1319"/>
              <a:ext cx="8451680" cy="6858000"/>
              <a:chOff x="-7292624" y="1319"/>
              <a:chExt cx="8451680" cy="6858000"/>
            </a:xfrm>
            <a:effectLst>
              <a:outerShdw blurRad="177800" dist="2159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957A93E-3271-C349-886F-00CD195B497B}"/>
                  </a:ext>
                </a:extLst>
              </p:cNvPr>
              <p:cNvSpPr/>
              <p:nvPr/>
            </p:nvSpPr>
            <p:spPr>
              <a:xfrm>
                <a:off x="-7292624" y="1319"/>
                <a:ext cx="8451680" cy="6858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FFA89067-6DC2-7A4B-A80A-48F6163D5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4974364" y="2534068"/>
                <a:ext cx="5164544" cy="3424317"/>
              </a:xfrm>
              <a:prstGeom prst="rect">
                <a:avLst/>
              </a:prstGeom>
            </p:spPr>
          </p:pic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B5290E5-5D62-CE4D-B41C-7E2E38D6F8DC}"/>
                  </a:ext>
                </a:extLst>
              </p:cNvPr>
              <p:cNvSpPr/>
              <p:nvPr/>
            </p:nvSpPr>
            <p:spPr>
              <a:xfrm>
                <a:off x="-2937544" y="208894"/>
                <a:ext cx="336060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PENUAAN</a:t>
                </a:r>
              </a:p>
            </p:txBody>
          </p:sp>
        </p:grpSp>
      </p:grpSp>
      <p:sp>
        <p:nvSpPr>
          <p:cNvPr id="24" name="Freeform 23">
            <a:extLst>
              <a:ext uri="{FF2B5EF4-FFF2-40B4-BE49-F238E27FC236}">
                <a16:creationId xmlns:a16="http://schemas.microsoft.com/office/drawing/2014/main" id="{B4B048B1-6CDD-0F41-A10C-AC85620AD362}"/>
              </a:ext>
            </a:extLst>
          </p:cNvPr>
          <p:cNvSpPr/>
          <p:nvPr/>
        </p:nvSpPr>
        <p:spPr>
          <a:xfrm>
            <a:off x="710413" y="834824"/>
            <a:ext cx="11892839" cy="4209936"/>
          </a:xfrm>
          <a:custGeom>
            <a:avLst/>
            <a:gdLst>
              <a:gd name="connsiteX0" fmla="*/ 6604000 w 6604000"/>
              <a:gd name="connsiteY0" fmla="*/ 3134530 h 3134530"/>
              <a:gd name="connsiteX1" fmla="*/ 3124200 w 6604000"/>
              <a:gd name="connsiteY1" fmla="*/ 61130 h 3134530"/>
              <a:gd name="connsiteX2" fmla="*/ 0 w 6604000"/>
              <a:gd name="connsiteY2" fmla="*/ 1381930 h 313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0" h="3134530">
                <a:moveTo>
                  <a:pt x="6604000" y="3134530"/>
                </a:moveTo>
                <a:cubicBezTo>
                  <a:pt x="5414433" y="1743880"/>
                  <a:pt x="4224867" y="353230"/>
                  <a:pt x="3124200" y="61130"/>
                </a:cubicBezTo>
                <a:cubicBezTo>
                  <a:pt x="2023533" y="-230970"/>
                  <a:pt x="1011766" y="575480"/>
                  <a:pt x="0" y="1381930"/>
                </a:cubicBezTo>
              </a:path>
            </a:pathLst>
          </a:cu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48255 -0.0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43815 -0.0071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5 0.00278 L 0.39401 0.006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3737 0.003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31315 -0.0009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D103-CFE4-CF41-9ABA-A582EA68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PERSEPTUAL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998BC-337C-E949-9DDF-49BE122A5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 </a:t>
            </a:r>
            <a:r>
              <a:rPr lang="en-ID" b="1" dirty="0" err="1"/>
              <a:t>Perkembangan</a:t>
            </a:r>
            <a:r>
              <a:rPr lang="en-ID" b="1" dirty="0"/>
              <a:t> </a:t>
            </a:r>
            <a:r>
              <a:rPr lang="en-ID" b="1" dirty="0" err="1"/>
              <a:t>perseptual</a:t>
            </a:r>
            <a:r>
              <a:rPr lang="en-ID" dirty="0"/>
              <a:t> 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diartikan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data yang </a:t>
            </a:r>
            <a:r>
              <a:rPr lang="en-ID" dirty="0" err="1"/>
              <a:t>diterima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indra</a:t>
            </a:r>
            <a:r>
              <a:rPr lang="en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B9A2-1A31-2144-B110-CCBAD8A4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9.mp4">
            <a:hlinkClick r:id="" action="ppaction://media"/>
            <a:extLst>
              <a:ext uri="{FF2B5EF4-FFF2-40B4-BE49-F238E27FC236}">
                <a16:creationId xmlns:a16="http://schemas.microsoft.com/office/drawing/2014/main" id="{029EF084-C553-7945-8B04-7035BE213FB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9968" y="401444"/>
            <a:ext cx="8652063" cy="4975109"/>
          </a:xfrm>
        </p:spPr>
      </p:pic>
    </p:spTree>
    <p:extLst>
      <p:ext uri="{BB962C8B-B14F-4D97-AF65-F5344CB8AC3E}">
        <p14:creationId xmlns:p14="http://schemas.microsoft.com/office/powerpoint/2010/main" val="637483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681</TotalTime>
  <Words>624</Words>
  <Application>Microsoft Macintosh PowerPoint</Application>
  <PresentationFormat>Widescreen</PresentationFormat>
  <Paragraphs>84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Gallery</vt:lpstr>
      <vt:lpstr>PERTUMBUHAN, PERKEMBANGAN FISIK DAN MENTAL ANAK USIA DINI</vt:lpstr>
      <vt:lpstr>Pertumbuhan</vt:lpstr>
      <vt:lpstr>perkembangan</vt:lpstr>
      <vt:lpstr>Perkembangan</vt:lpstr>
      <vt:lpstr>Periode pertumbuhan dan perkembangan</vt:lpstr>
      <vt:lpstr>PowerPoint Presentation</vt:lpstr>
      <vt:lpstr>PowerPoint Presentation</vt:lpstr>
      <vt:lpstr>PERSEPTUAL</vt:lpstr>
      <vt:lpstr>PowerPoint Presentation</vt:lpstr>
      <vt:lpstr>Proses Aktifitas Perseptual</vt:lpstr>
      <vt:lpstr>PowerPoint Presentation</vt:lpstr>
      <vt:lpstr>Sifat Persepsi</vt:lpstr>
      <vt:lpstr>Kesimpulan Presepsi</vt:lpstr>
      <vt:lpstr>tugas</vt:lpstr>
      <vt:lpstr>Tugas minggu depan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FISIK ANAK USIA DINI</dc:title>
  <dc:creator>Microsoft Office User</dc:creator>
  <cp:lastModifiedBy>Microsoft Office User</cp:lastModifiedBy>
  <cp:revision>47</cp:revision>
  <dcterms:created xsi:type="dcterms:W3CDTF">2020-02-11T00:37:16Z</dcterms:created>
  <dcterms:modified xsi:type="dcterms:W3CDTF">2020-03-05T02:20:51Z</dcterms:modified>
</cp:coreProperties>
</file>