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311" r:id="rId3"/>
    <p:sldId id="312" r:id="rId4"/>
    <p:sldId id="313" r:id="rId5"/>
    <p:sldId id="315" r:id="rId6"/>
    <p:sldId id="314" r:id="rId7"/>
    <p:sldId id="310" r:id="rId8"/>
    <p:sldId id="316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96" r:id="rId18"/>
    <p:sldId id="297" r:id="rId19"/>
    <p:sldId id="298" r:id="rId20"/>
    <p:sldId id="299" r:id="rId21"/>
    <p:sldId id="263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660"/>
  </p:normalViewPr>
  <p:slideViewPr>
    <p:cSldViewPr>
      <p:cViewPr>
        <p:scale>
          <a:sx n="58" d="100"/>
          <a:sy n="58" d="100"/>
        </p:scale>
        <p:origin x="-1716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07150EC-A20E-4D88-A003-4705A36A73D9}" type="datetimeFigureOut">
              <a:rPr lang="en-US" smtClean="0"/>
              <a:pPr/>
              <a:t>12/2/2016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C0962F8-2CC1-4916-96F7-189020C03C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150EC-A20E-4D88-A003-4705A36A73D9}" type="datetimeFigureOut">
              <a:rPr lang="en-US" smtClean="0"/>
              <a:pPr/>
              <a:t>12/2/2016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62F8-2CC1-4916-96F7-189020C03C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150EC-A20E-4D88-A003-4705A36A73D9}" type="datetimeFigureOut">
              <a:rPr lang="en-US" smtClean="0"/>
              <a:pPr/>
              <a:t>12/2/2016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62F8-2CC1-4916-96F7-189020C03C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07150EC-A20E-4D88-A003-4705A36A73D9}" type="datetimeFigureOut">
              <a:rPr lang="en-US" smtClean="0"/>
              <a:pPr/>
              <a:t>12/2/2016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C0962F8-2CC1-4916-96F7-189020C03C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07150EC-A20E-4D88-A003-4705A36A73D9}" type="datetimeFigureOut">
              <a:rPr lang="en-US" smtClean="0"/>
              <a:pPr/>
              <a:t>12/2/2016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C0962F8-2CC1-4916-96F7-189020C03C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150EC-A20E-4D88-A003-4705A36A73D9}" type="datetimeFigureOut">
              <a:rPr lang="en-US" smtClean="0"/>
              <a:pPr/>
              <a:t>12/2/2016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62F8-2CC1-4916-96F7-189020C03C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150EC-A20E-4D88-A003-4705A36A73D9}" type="datetimeFigureOut">
              <a:rPr lang="en-US" smtClean="0"/>
              <a:pPr/>
              <a:t>12/2/2016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62F8-2CC1-4916-96F7-189020C03C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07150EC-A20E-4D88-A003-4705A36A73D9}" type="datetimeFigureOut">
              <a:rPr lang="en-US" smtClean="0"/>
              <a:pPr/>
              <a:t>12/2/2016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C0962F8-2CC1-4916-96F7-189020C03C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150EC-A20E-4D88-A003-4705A36A73D9}" type="datetimeFigureOut">
              <a:rPr lang="en-US" smtClean="0"/>
              <a:pPr/>
              <a:t>12/2/2016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62F8-2CC1-4916-96F7-189020C03C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07150EC-A20E-4D88-A003-4705A36A73D9}" type="datetimeFigureOut">
              <a:rPr lang="en-US" smtClean="0"/>
              <a:pPr/>
              <a:t>12/2/2016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C0962F8-2CC1-4916-96F7-189020C03C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07150EC-A20E-4D88-A003-4705A36A73D9}" type="datetimeFigureOut">
              <a:rPr lang="en-US" smtClean="0"/>
              <a:pPr/>
              <a:t>12/2/2016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C0962F8-2CC1-4916-96F7-189020C03C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07150EC-A20E-4D88-A003-4705A36A73D9}" type="datetimeFigureOut">
              <a:rPr lang="en-US" smtClean="0"/>
              <a:pPr/>
              <a:t>12/2/2016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C0962F8-2CC1-4916-96F7-189020C03C2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425575"/>
            <a:ext cx="83058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Legitimacy of HRM Practice :</a:t>
            </a:r>
            <a:br>
              <a:rPr lang="en-US" sz="4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Managerial Perceptions of Economic and Normative Value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304800" y="3581400"/>
            <a:ext cx="8839200" cy="3556000"/>
          </a:xfrm>
        </p:spPr>
        <p:txBody>
          <a:bodyPr>
            <a:normAutofit/>
          </a:bodyPr>
          <a:lstStyle/>
          <a:p>
            <a:pPr algn="ctr"/>
            <a:r>
              <a:rPr lang="en-US" sz="2000" dirty="0" smtClean="0"/>
              <a:t>                         </a:t>
            </a:r>
            <a:r>
              <a:rPr lang="en-US" sz="2000" dirty="0" err="1" smtClean="0"/>
              <a:t>Oleh</a:t>
            </a:r>
            <a:r>
              <a:rPr lang="en-US" sz="2000" dirty="0" smtClean="0"/>
              <a:t> : </a:t>
            </a:r>
          </a:p>
          <a:p>
            <a:pPr algn="l"/>
            <a:endParaRPr lang="en-US" sz="2000" dirty="0" smtClean="0"/>
          </a:p>
          <a:p>
            <a:pPr algn="l"/>
            <a:r>
              <a:rPr lang="en-US" sz="2000" dirty="0" smtClean="0"/>
              <a:t>		</a:t>
            </a:r>
            <a:r>
              <a:rPr lang="en-US" sz="2000" dirty="0" err="1" smtClean="0"/>
              <a:t>Iqbal</a:t>
            </a:r>
            <a:r>
              <a:rPr lang="en-US" sz="2000" dirty="0" smtClean="0"/>
              <a:t> </a:t>
            </a:r>
            <a:r>
              <a:rPr lang="en-US" sz="2000" dirty="0" err="1" smtClean="0"/>
              <a:t>Ammar</a:t>
            </a:r>
            <a:r>
              <a:rPr lang="en-US" sz="2000" dirty="0" smtClean="0"/>
              <a:t> </a:t>
            </a:r>
            <a:r>
              <a:rPr lang="en-US" sz="2000" dirty="0" err="1" smtClean="0"/>
              <a:t>Fuadi</a:t>
            </a:r>
            <a:r>
              <a:rPr lang="en-US" sz="2000" dirty="0" smtClean="0"/>
              <a:t>			14808141013</a:t>
            </a:r>
          </a:p>
          <a:p>
            <a:pPr algn="l"/>
            <a:r>
              <a:rPr lang="en-US" sz="2000" dirty="0" smtClean="0"/>
              <a:t>		</a:t>
            </a:r>
            <a:r>
              <a:rPr lang="en-US" sz="2000" dirty="0" err="1" smtClean="0"/>
              <a:t>Nisa</a:t>
            </a:r>
            <a:r>
              <a:rPr lang="en-US" sz="2000" dirty="0" smtClean="0"/>
              <a:t> </a:t>
            </a:r>
            <a:r>
              <a:rPr lang="en-US" sz="2000" dirty="0" err="1" smtClean="0"/>
              <a:t>Yuna</a:t>
            </a:r>
            <a:r>
              <a:rPr lang="en-US" sz="2000" dirty="0" smtClean="0"/>
              <a:t> </a:t>
            </a:r>
            <a:r>
              <a:rPr lang="en-US" sz="2000" dirty="0" err="1" smtClean="0"/>
              <a:t>Rifana</a:t>
            </a:r>
            <a:r>
              <a:rPr lang="en-US" sz="2000" dirty="0" smtClean="0"/>
              <a:t>			14808144005</a:t>
            </a:r>
          </a:p>
          <a:p>
            <a:pPr algn="l"/>
            <a:r>
              <a:rPr lang="en-US" sz="2000" dirty="0" smtClean="0"/>
              <a:t>		</a:t>
            </a:r>
            <a:r>
              <a:rPr lang="en-US" sz="2000" dirty="0" err="1" smtClean="0"/>
              <a:t>Kartika</a:t>
            </a:r>
            <a:r>
              <a:rPr lang="en-US" sz="2000" dirty="0" smtClean="0"/>
              <a:t> </a:t>
            </a:r>
            <a:r>
              <a:rPr lang="id-ID" sz="2000" dirty="0" smtClean="0"/>
              <a:t>Ratri				14808144003</a:t>
            </a:r>
            <a:endParaRPr lang="en-US" sz="2000" dirty="0" smtClean="0"/>
          </a:p>
          <a:p>
            <a:pPr algn="l"/>
            <a:r>
              <a:rPr lang="en-US" sz="2000" dirty="0" smtClean="0"/>
              <a:t>		</a:t>
            </a:r>
            <a:r>
              <a:rPr lang="en-US" sz="2000" dirty="0" err="1" smtClean="0"/>
              <a:t>Nurul</a:t>
            </a:r>
            <a:r>
              <a:rPr lang="en-US" sz="2000" dirty="0" smtClean="0"/>
              <a:t> </a:t>
            </a:r>
            <a:r>
              <a:rPr lang="en-US" sz="2000" dirty="0" err="1" smtClean="0"/>
              <a:t>Annisa</a:t>
            </a:r>
            <a:r>
              <a:rPr lang="en-US" sz="2000" dirty="0" smtClean="0"/>
              <a:t> </a:t>
            </a:r>
            <a:r>
              <a:rPr lang="en-US" sz="2000" dirty="0" err="1" smtClean="0"/>
              <a:t>Fitri</a:t>
            </a:r>
            <a:r>
              <a:rPr lang="id-ID" sz="2000" dirty="0" smtClean="0"/>
              <a:t>			</a:t>
            </a:r>
            <a:r>
              <a:rPr lang="id-ID" sz="2000" dirty="0" smtClean="0"/>
              <a:t>14808144014</a:t>
            </a:r>
            <a:endParaRPr lang="en-US" sz="2000" dirty="0" smtClean="0"/>
          </a:p>
          <a:p>
            <a:pPr algn="l"/>
            <a:r>
              <a:rPr lang="en-US" sz="2000" dirty="0" smtClean="0"/>
              <a:t>		</a:t>
            </a:r>
          </a:p>
          <a:p>
            <a:pPr algn="l"/>
            <a:r>
              <a:rPr lang="en-US" dirty="0" smtClean="0"/>
              <a:t>     </a:t>
            </a:r>
            <a:endParaRPr lang="en-US" dirty="0"/>
          </a:p>
        </p:txBody>
      </p:sp>
      <p:sp>
        <p:nvSpPr>
          <p:cNvPr id="6" name="Chevron 5">
            <a:hlinkClick r:id="" action="ppaction://hlinkshowjump?jump=nextslide"/>
          </p:cNvPr>
          <p:cNvSpPr/>
          <p:nvPr/>
        </p:nvSpPr>
        <p:spPr>
          <a:xfrm>
            <a:off x="8534400" y="6324600"/>
            <a:ext cx="304800" cy="30480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uiExpand="1" build="p"/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066800"/>
            <a:ext cx="8077200" cy="5407152"/>
          </a:xfrm>
        </p:spPr>
        <p:txBody>
          <a:bodyPr/>
          <a:lstStyle/>
          <a:p>
            <a:pPr algn="just"/>
            <a:r>
              <a:rPr lang="en-US" dirty="0" smtClean="0"/>
              <a:t>L</a:t>
            </a:r>
            <a:r>
              <a:rPr lang="id-ID" dirty="0" smtClean="0"/>
              <a:t>egitimasi kognitif muncul paling mungkin diberikan oleh manajer ketika praktek HRM menciptakan sistem HRM yang kuat ditandai dengan kekhasan yang tinggi, konsistensi dan konsensus (Bowen &amp; Ostroff, 2004). </a:t>
            </a:r>
            <a:endParaRPr lang="en-US" dirty="0" smtClean="0"/>
          </a:p>
          <a:p>
            <a:pPr algn="just"/>
            <a:r>
              <a:rPr lang="id-ID" dirty="0" smtClean="0"/>
              <a:t>Sebuah organisasi memiliki sistem HRM yang kuat ketika set praktek HRM menumbuhkan makna bersama antara karyawan mengenai kebijakan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id-ID" dirty="0" smtClean="0"/>
              <a:t>, prosedur, tujuan dan tindakan</a:t>
            </a:r>
            <a:r>
              <a:rPr lang="en-US" dirty="0" smtClean="0"/>
              <a:t> yang </a:t>
            </a:r>
            <a:r>
              <a:rPr lang="en-US" dirty="0" err="1" smtClean="0"/>
              <a:t>tepat</a:t>
            </a:r>
            <a:r>
              <a:rPr lang="en-US" dirty="0" smtClean="0"/>
              <a:t> pula</a:t>
            </a:r>
            <a:r>
              <a:rPr lang="id-ID" dirty="0" smtClean="0"/>
              <a:t>.</a:t>
            </a:r>
            <a:endParaRPr lang="en-US" dirty="0" smtClean="0"/>
          </a:p>
          <a:p>
            <a:pPr algn="just"/>
            <a:r>
              <a:rPr lang="id-ID" dirty="0" smtClean="0"/>
              <a:t>Atribut konsensus mengacu pada kesepakatan antara manajer tentang pilihan praktek HRM dan tujuan yang terkait</a:t>
            </a:r>
            <a:r>
              <a:rPr lang="id-ID" dirty="0" smtClean="0"/>
              <a:t>.</a:t>
            </a: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0" y="152400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5400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Monotype Corsiva" pitchFamily="66" charset="0"/>
            </a:endParaRPr>
          </a:p>
        </p:txBody>
      </p:sp>
      <p:sp>
        <p:nvSpPr>
          <p:cNvPr id="5" name="Chevron 4">
            <a:hlinkClick r:id="" action="ppaction://hlinkshowjump?jump=nextslide"/>
          </p:cNvPr>
          <p:cNvSpPr/>
          <p:nvPr/>
        </p:nvSpPr>
        <p:spPr>
          <a:xfrm>
            <a:off x="8534400" y="6324600"/>
            <a:ext cx="304800" cy="30480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066800"/>
            <a:ext cx="8077200" cy="5407152"/>
          </a:xfrm>
        </p:spPr>
        <p:txBody>
          <a:bodyPr/>
          <a:lstStyle/>
          <a:p>
            <a:pPr algn="just"/>
            <a:r>
              <a:rPr lang="id-ID" dirty="0" smtClean="0"/>
              <a:t>Studi ini menggambarkan bagaimana formal dan konsekwensinya dilaksanakan, praktek HRM dapat mempengaruhi pemikiran manajerial. Memang, seperti praktik </a:t>
            </a:r>
            <a:r>
              <a:rPr lang="en-US" i="1" dirty="0" smtClean="0"/>
              <a:t>justice-based and work-family-conflict </a:t>
            </a:r>
            <a:r>
              <a:rPr lang="id-ID" dirty="0" smtClean="0"/>
              <a:t>mencapai status legitimasi pragmatis dan normatif, praktek HRM ini semakin dipandang sebagai penting untuk keberhasilan organisasi, dan signifikansi dan sentralitas praktek-praktek ini menjadi lebih luas diterima (Galang et al., 1999 )</a:t>
            </a:r>
            <a:endParaRPr lang="en-US" dirty="0" smtClean="0"/>
          </a:p>
          <a:p>
            <a:pPr algn="just"/>
            <a:r>
              <a:rPr lang="id-ID" dirty="0" smtClean="0"/>
              <a:t>Oleh karena itu</a:t>
            </a:r>
            <a:r>
              <a:rPr lang="en-US" dirty="0" smtClean="0"/>
              <a:t>, </a:t>
            </a:r>
            <a:r>
              <a:rPr lang="en-US" dirty="0" err="1" smtClean="0"/>
              <a:t>legatimasi</a:t>
            </a:r>
            <a:r>
              <a:rPr lang="en-US" dirty="0" smtClean="0"/>
              <a:t> </a:t>
            </a:r>
            <a:r>
              <a:rPr lang="en-US" dirty="0" err="1" smtClean="0"/>
              <a:t>kognitif</a:t>
            </a:r>
            <a:r>
              <a:rPr lang="id-ID" dirty="0" smtClean="0"/>
              <a:t> kemungkinan akan diberikan oleh manajer ketika praktek HRM selaras dengan tujuan organisasi. </a:t>
            </a: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0" y="152400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5400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Monotype Corsiva" pitchFamily="66" charset="0"/>
            </a:endParaRPr>
          </a:p>
        </p:txBody>
      </p:sp>
      <p:sp>
        <p:nvSpPr>
          <p:cNvPr id="5" name="Chevron 4">
            <a:hlinkClick r:id="" action="ppaction://hlinkshowjump?jump=nextslide"/>
          </p:cNvPr>
          <p:cNvSpPr/>
          <p:nvPr/>
        </p:nvSpPr>
        <p:spPr>
          <a:xfrm>
            <a:off x="8534400" y="6324600"/>
            <a:ext cx="304800" cy="30480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066800"/>
            <a:ext cx="8077200" cy="5407152"/>
          </a:xfrm>
        </p:spPr>
        <p:txBody>
          <a:bodyPr>
            <a:normAutofit/>
          </a:bodyPr>
          <a:lstStyle/>
          <a:p>
            <a:pPr algn="just"/>
            <a:r>
              <a:rPr lang="id-ID" dirty="0" smtClean="0"/>
              <a:t>Ketika kedua</a:t>
            </a:r>
            <a:r>
              <a:rPr lang="en-US" dirty="0" smtClean="0"/>
              <a:t> model </a:t>
            </a:r>
            <a:r>
              <a:rPr lang="en-US" dirty="0" err="1" smtClean="0"/>
              <a:t>ini</a:t>
            </a:r>
            <a:r>
              <a:rPr lang="id-ID" dirty="0" smtClean="0"/>
              <a:t> cocok dicapai, baik praktek HRM </a:t>
            </a:r>
            <a:r>
              <a:rPr lang="en-US" i="1" dirty="0" smtClean="0"/>
              <a:t>justice-based and work-family-conflict</a:t>
            </a:r>
            <a:r>
              <a:rPr lang="id-ID" i="1" dirty="0" smtClean="0"/>
              <a:t> </a:t>
            </a:r>
            <a:r>
              <a:rPr lang="id-ID" dirty="0" smtClean="0"/>
              <a:t>memiliki implikasi positif bagi kinerja keuangan organisasi dan hasil normatif.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a. K</a:t>
            </a:r>
            <a:r>
              <a:rPr lang="id-ID" dirty="0" smtClean="0"/>
              <a:t>ekhasan mereka meningkat dalam hal relevansi yang lebih tinggi sebagai praktek HRM ini bermanfaat dalam mencapai tujuan organisasi (Bowen &amp; Ostroff, 2004).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b. P</a:t>
            </a:r>
            <a:r>
              <a:rPr lang="id-ID" dirty="0" smtClean="0"/>
              <a:t>elaksanaan praktek HRM </a:t>
            </a:r>
            <a:r>
              <a:rPr lang="en-US" i="1" dirty="0" smtClean="0"/>
              <a:t>justice-based and work-family-conflict </a:t>
            </a:r>
            <a:r>
              <a:rPr lang="id-ID" dirty="0" smtClean="0"/>
              <a:t>berperan dalam mengurangi biaya (kurang pencurian, absensi, dan </a:t>
            </a:r>
            <a:r>
              <a:rPr lang="en-US" dirty="0" smtClean="0"/>
              <a:t>turnover</a:t>
            </a:r>
            <a:r>
              <a:rPr lang="id-ID" dirty="0" smtClean="0"/>
              <a:t>), mengembangkan karyawan lebih berkomitmen, dan mendorong tingkat yang lebih tinggi dari OCB. </a:t>
            </a:r>
            <a:endParaRPr lang="en-US" dirty="0" smtClean="0"/>
          </a:p>
          <a:p>
            <a:pPr algn="just">
              <a:buNone/>
            </a:pP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0" y="152400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5400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Monotype Corsiva" pitchFamily="66" charset="0"/>
            </a:endParaRPr>
          </a:p>
        </p:txBody>
      </p:sp>
      <p:sp>
        <p:nvSpPr>
          <p:cNvPr id="5" name="Chevron 4">
            <a:hlinkClick r:id="" action="ppaction://hlinkshowjump?jump=nextslide"/>
          </p:cNvPr>
          <p:cNvSpPr/>
          <p:nvPr/>
        </p:nvSpPr>
        <p:spPr>
          <a:xfrm>
            <a:off x="8534400" y="6324600"/>
            <a:ext cx="304800" cy="30480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066800"/>
            <a:ext cx="8077200" cy="5407152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dirty="0" smtClean="0">
                <a:solidFill>
                  <a:srgbClr val="FFC000"/>
                </a:solidFill>
              </a:rPr>
              <a:t>	</a:t>
            </a:r>
            <a:r>
              <a:rPr lang="en-US" dirty="0" smtClean="0"/>
              <a:t>c. I</a:t>
            </a:r>
            <a:r>
              <a:rPr lang="id-ID" dirty="0" smtClean="0"/>
              <a:t>nterpretasi bersama tentang apa yang penting dan diharapkan mungkin terjadi ketika ada konsensus di antara para pengambil keputusan organisasi. </a:t>
            </a:r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pPr algn="just"/>
            <a:r>
              <a:rPr lang="id-ID" dirty="0" smtClean="0"/>
              <a:t>Singkatnya, situasi kuat ada ketika seperangkat praktek IHRM mempengaruhi </a:t>
            </a:r>
            <a:r>
              <a:rPr lang="en-US" dirty="0" err="1" smtClean="0"/>
              <a:t>manajerial</a:t>
            </a:r>
            <a:r>
              <a:rPr lang="en-US" dirty="0" smtClean="0"/>
              <a:t> </a:t>
            </a:r>
            <a:r>
              <a:rPr lang="en-US" dirty="0" err="1" smtClean="0"/>
              <a:t>kognitif</a:t>
            </a:r>
            <a:r>
              <a:rPr lang="en-US" dirty="0" smtClean="0"/>
              <a:t> </a:t>
            </a:r>
            <a:r>
              <a:rPr lang="id-ID" dirty="0" smtClean="0"/>
              <a:t>mengenai tindakan yang sesuai dan sanksi. Ketika praktek HRM </a:t>
            </a:r>
            <a:r>
              <a:rPr lang="en-US" i="1" dirty="0" smtClean="0"/>
              <a:t>justice-based and work-family-conflict</a:t>
            </a:r>
            <a:r>
              <a:rPr lang="id-ID" i="1" dirty="0" smtClean="0"/>
              <a:t> </a:t>
            </a:r>
            <a:r>
              <a:rPr lang="id-ID" dirty="0" smtClean="0"/>
              <a:t>dipandang sebagai sarana standar untuk mengelola karyawan kemungkinan bahwa praktik ini dipandang sebagai standar berarti untuk mengelola karyawan kemungkinan bahwa praktik-praktik ini sepenuhnya terintegrasi ke rutinitas keputusan manajerial </a:t>
            </a:r>
            <a:r>
              <a:rPr lang="id-ID" dirty="0" smtClean="0"/>
              <a:t>.</a:t>
            </a: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0" y="152400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5400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Monotype Corsiva" pitchFamily="66" charset="0"/>
            </a:endParaRPr>
          </a:p>
        </p:txBody>
      </p:sp>
      <p:sp>
        <p:nvSpPr>
          <p:cNvPr id="5" name="Chevron 4">
            <a:hlinkClick r:id="" action="ppaction://hlinkshowjump?jump=nextslide"/>
          </p:cNvPr>
          <p:cNvSpPr/>
          <p:nvPr/>
        </p:nvSpPr>
        <p:spPr>
          <a:xfrm>
            <a:off x="8534400" y="6324600"/>
            <a:ext cx="304800" cy="30480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066800"/>
            <a:ext cx="8077200" cy="5407152"/>
          </a:xfrm>
        </p:spPr>
        <p:txBody>
          <a:bodyPr>
            <a:normAutofit/>
          </a:bodyPr>
          <a:lstStyle/>
          <a:p>
            <a:pPr algn="just"/>
            <a:r>
              <a:rPr lang="id-ID" sz="3200" dirty="0" smtClean="0"/>
              <a:t>Oleh</a:t>
            </a:r>
            <a:r>
              <a:rPr lang="en-US" sz="3200" dirty="0" smtClean="0"/>
              <a:t> </a:t>
            </a:r>
            <a:r>
              <a:rPr lang="id-ID" sz="3200" dirty="0" smtClean="0"/>
              <a:t>karena itu, kami mengusulkan;</a:t>
            </a:r>
            <a:br>
              <a:rPr lang="id-ID" sz="3200" dirty="0" smtClean="0"/>
            </a:br>
            <a:r>
              <a:rPr lang="id-ID" sz="3200" dirty="0" smtClean="0"/>
              <a:t>Proposisi 3: Integrasi praktek HRM </a:t>
            </a:r>
            <a:r>
              <a:rPr lang="en-US" sz="3200" i="1" dirty="0" smtClean="0"/>
              <a:t>justice-based and work-family-conflict </a:t>
            </a:r>
            <a:r>
              <a:rPr lang="id-ID" sz="3200" dirty="0" smtClean="0"/>
              <a:t>ke dalam sistem HRM organisasi berhubungan positif dengan persepsi manajerial legitimasi kognitif</a:t>
            </a:r>
            <a:r>
              <a:rPr lang="id-ID" sz="3200" dirty="0" smtClean="0"/>
              <a:t>.</a:t>
            </a:r>
            <a:endParaRPr lang="en-US" sz="32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0" y="152400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5400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Monotype Corsiva" pitchFamily="66" charset="0"/>
            </a:endParaRPr>
          </a:p>
        </p:txBody>
      </p:sp>
      <p:sp>
        <p:nvSpPr>
          <p:cNvPr id="5" name="Chevron 4">
            <a:hlinkClick r:id="" action="ppaction://hlinkshowjump?jump=nextslide"/>
          </p:cNvPr>
          <p:cNvSpPr/>
          <p:nvPr/>
        </p:nvSpPr>
        <p:spPr>
          <a:xfrm>
            <a:off x="8534400" y="6324600"/>
            <a:ext cx="304800" cy="30480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pPr algn="ctr"/>
            <a:r>
              <a:rPr lang="en-US" dirty="0" err="1" smtClean="0"/>
              <a:t>Diskusi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066800"/>
            <a:ext cx="8077200" cy="5407152"/>
          </a:xfrm>
        </p:spPr>
        <p:txBody>
          <a:bodyPr/>
          <a:lstStyle/>
          <a:p>
            <a:pPr algn="just"/>
            <a:r>
              <a:rPr lang="id-ID" dirty="0" smtClean="0"/>
              <a:t>Makalah ini telah memberikan kerangka kerja untuk menganalisis tekanan normatif dan ekonomi terkait HRM yang dihadapi oleh manajer dalam banyak organisasi.</a:t>
            </a:r>
            <a:endParaRPr lang="en-US" dirty="0" smtClean="0"/>
          </a:p>
          <a:p>
            <a:pPr algn="just"/>
            <a:r>
              <a:rPr lang="id-ID" dirty="0" smtClean="0"/>
              <a:t>Dengan berfokus pada konsep legitimasi, kerangka kerja kami menyediakan sarana untuk menggambarkan sumber-sumber ketegangan yang manajer harus damaikan. </a:t>
            </a:r>
            <a:endParaRPr lang="en-US" dirty="0" smtClean="0"/>
          </a:p>
          <a:p>
            <a:pPr algn="just"/>
            <a:r>
              <a:rPr lang="id-ID" dirty="0" smtClean="0"/>
              <a:t>Dalam menumbuhkan ekonomi berbasis pengetahuan saat ini, sebuah organisasi yang pada prinsipnya memberikan keunggulan kompetitif.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52400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5400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Monotype Corsiva" pitchFamily="66" charset="0"/>
            </a:endParaRPr>
          </a:p>
        </p:txBody>
      </p:sp>
      <p:sp>
        <p:nvSpPr>
          <p:cNvPr id="5" name="Chevron 4">
            <a:hlinkClick r:id="" action="ppaction://hlinkshowjump?jump=nextslide"/>
          </p:cNvPr>
          <p:cNvSpPr/>
          <p:nvPr/>
        </p:nvSpPr>
        <p:spPr>
          <a:xfrm>
            <a:off x="8534400" y="6324600"/>
            <a:ext cx="304800" cy="30480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066800"/>
            <a:ext cx="8077200" cy="5407152"/>
          </a:xfrm>
        </p:spPr>
        <p:txBody>
          <a:bodyPr>
            <a:normAutofit/>
          </a:bodyPr>
          <a:lstStyle/>
          <a:p>
            <a:pPr algn="just"/>
            <a:r>
              <a:rPr lang="id-ID" sz="2800" dirty="0" smtClean="0"/>
              <a:t>Kami fokus pada praktek HRM konflik </a:t>
            </a:r>
            <a:r>
              <a:rPr lang="en-US" sz="2800" i="1" dirty="0" smtClean="0"/>
              <a:t>justice-based and work-family-conflict </a:t>
            </a:r>
            <a:r>
              <a:rPr lang="id-ID" sz="2800" dirty="0" smtClean="0"/>
              <a:t>dan meneliti bagaimana </a:t>
            </a:r>
            <a:r>
              <a:rPr lang="en-US" sz="2800" dirty="0" err="1" smtClean="0"/>
              <a:t>hal</a:t>
            </a:r>
            <a:r>
              <a:rPr lang="en-US" sz="2800" dirty="0" smtClean="0"/>
              <a:t> </a:t>
            </a:r>
            <a:r>
              <a:rPr lang="id-ID" sz="2800" dirty="0" smtClean="0"/>
              <a:t>ini dapat dilihat sebagai praktik bisnis yang sah yang memberikan nilai ekonomi dan normatif secara bersamaan.</a:t>
            </a:r>
            <a:endParaRPr lang="en-US" sz="2800" dirty="0" smtClean="0"/>
          </a:p>
          <a:p>
            <a:pPr algn="just"/>
            <a:r>
              <a:rPr lang="id-ID" sz="2800" dirty="0" smtClean="0"/>
              <a:t>Kerangka kami memiliki implikasi untuk pengembangan t</a:t>
            </a:r>
            <a:r>
              <a:rPr lang="en-US" sz="2800" dirty="0" err="1" smtClean="0"/>
              <a:t>eoritikal</a:t>
            </a:r>
            <a:r>
              <a:rPr lang="en-US" sz="2800" dirty="0" smtClean="0"/>
              <a:t> </a:t>
            </a:r>
            <a:r>
              <a:rPr lang="id-ID" sz="2800" dirty="0" smtClean="0"/>
              <a:t>dan pemodelan proses persepsi untuk menilai kesesuaian dan efek nilai memproduksi praktik organisasi.</a:t>
            </a:r>
            <a:endParaRPr lang="en-US" sz="2800" dirty="0">
              <a:solidFill>
                <a:srgbClr val="FFC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52400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5400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Monotype Corsiva" pitchFamily="66" charset="0"/>
            </a:endParaRPr>
          </a:p>
        </p:txBody>
      </p:sp>
      <p:sp>
        <p:nvSpPr>
          <p:cNvPr id="5" name="Chevron 4">
            <a:hlinkClick r:id="" action="ppaction://hlinkshowjump?jump=nextslide"/>
          </p:cNvPr>
          <p:cNvSpPr/>
          <p:nvPr/>
        </p:nvSpPr>
        <p:spPr>
          <a:xfrm>
            <a:off x="8534400" y="6324600"/>
            <a:ext cx="304800" cy="30480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pPr algn="ctr"/>
            <a:r>
              <a:rPr lang="en-US" dirty="0" err="1" smtClean="0"/>
              <a:t>Implikasi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066800"/>
            <a:ext cx="8077200" cy="5407152"/>
          </a:xfrm>
        </p:spPr>
        <p:txBody>
          <a:bodyPr>
            <a:normAutofit/>
          </a:bodyPr>
          <a:lstStyle/>
          <a:p>
            <a:pPr algn="just"/>
            <a:r>
              <a:rPr lang="en-US" sz="2800" dirty="0" err="1" smtClean="0"/>
              <a:t>Proses</a:t>
            </a:r>
            <a:r>
              <a:rPr lang="en-US" sz="2800" dirty="0" smtClean="0"/>
              <a:t> </a:t>
            </a:r>
            <a:r>
              <a:rPr lang="en-US" sz="2800" dirty="0" err="1" smtClean="0"/>
              <a:t>pemikiran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melibatkan</a:t>
            </a:r>
            <a:r>
              <a:rPr lang="en-US" sz="2800" dirty="0" smtClean="0"/>
              <a:t> </a:t>
            </a:r>
            <a:r>
              <a:rPr lang="en-US" sz="2800" dirty="0" err="1" smtClean="0"/>
              <a:t>penilaian</a:t>
            </a:r>
            <a:r>
              <a:rPr lang="en-US" sz="2800" dirty="0" smtClean="0"/>
              <a:t> </a:t>
            </a:r>
            <a:r>
              <a:rPr lang="en-US" sz="2800" dirty="0" err="1" smtClean="0"/>
              <a:t>legitimasi</a:t>
            </a:r>
            <a:r>
              <a:rPr lang="en-US" sz="2800" dirty="0" smtClean="0"/>
              <a:t> </a:t>
            </a:r>
            <a:r>
              <a:rPr lang="en-US" sz="2800" dirty="0" err="1" smtClean="0"/>
              <a:t>mengungkapkan</a:t>
            </a:r>
            <a:r>
              <a:rPr lang="en-US" sz="2800" dirty="0" smtClean="0"/>
              <a:t> </a:t>
            </a:r>
            <a:r>
              <a:rPr lang="en-US" sz="2800" dirty="0" err="1" smtClean="0"/>
              <a:t>bahwa</a:t>
            </a:r>
            <a:r>
              <a:rPr lang="en-US" sz="2800" dirty="0" smtClean="0"/>
              <a:t> </a:t>
            </a:r>
            <a:r>
              <a:rPr lang="en-US" sz="2800" dirty="0" err="1" smtClean="0"/>
              <a:t>kelompok</a:t>
            </a:r>
            <a:r>
              <a:rPr lang="en-US" sz="2800" dirty="0" smtClean="0"/>
              <a:t> </a:t>
            </a:r>
            <a:r>
              <a:rPr lang="en-US" sz="2800" dirty="0" err="1" smtClean="0"/>
              <a:t>pemangku</a:t>
            </a:r>
            <a:r>
              <a:rPr lang="en-US" sz="2800" dirty="0" smtClean="0"/>
              <a:t> </a:t>
            </a:r>
            <a:r>
              <a:rPr lang="en-US" sz="2800" dirty="0" err="1" smtClean="0"/>
              <a:t>kepentingan</a:t>
            </a:r>
            <a:r>
              <a:rPr lang="en-US" sz="2800" dirty="0" smtClean="0"/>
              <a:t> </a:t>
            </a:r>
            <a:r>
              <a:rPr lang="en-US" sz="2800" dirty="0" err="1" smtClean="0"/>
              <a:t>sering</a:t>
            </a:r>
            <a:r>
              <a:rPr lang="en-US" sz="2800" dirty="0" smtClean="0"/>
              <a:t> </a:t>
            </a:r>
            <a:r>
              <a:rPr lang="en-US" sz="2800" dirty="0" err="1" smtClean="0"/>
              <a:t>berbeda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harapan</a:t>
            </a:r>
            <a:r>
              <a:rPr lang="en-US" sz="2800" dirty="0" smtClean="0"/>
              <a:t> </a:t>
            </a:r>
            <a:r>
              <a:rPr lang="en-US" sz="2800" dirty="0" err="1" smtClean="0"/>
              <a:t>ke</a:t>
            </a:r>
            <a:r>
              <a:rPr lang="en-US" sz="2800" dirty="0" smtClean="0"/>
              <a:t> </a:t>
            </a:r>
            <a:r>
              <a:rPr lang="en-US" sz="2800" dirty="0" err="1" smtClean="0"/>
              <a:t>depannya</a:t>
            </a:r>
            <a:r>
              <a:rPr lang="en-US" sz="2800" dirty="0" smtClean="0"/>
              <a:t>. </a:t>
            </a:r>
            <a:r>
              <a:rPr lang="en-US" sz="2800" dirty="0" err="1" smtClean="0"/>
              <a:t>Seperti</a:t>
            </a:r>
            <a:r>
              <a:rPr lang="en-US" sz="2800" dirty="0" smtClean="0"/>
              <a:t> </a:t>
            </a:r>
            <a:r>
              <a:rPr lang="en-US" sz="2800" dirty="0" err="1" smtClean="0"/>
              <a:t>dirangkum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Raja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Whetten</a:t>
            </a:r>
            <a:r>
              <a:rPr lang="en-US" sz="2800" dirty="0" smtClean="0"/>
              <a:t> (2008), </a:t>
            </a:r>
            <a:r>
              <a:rPr lang="en-US" sz="2800" dirty="0" err="1" smtClean="0"/>
              <a:t>sebuah</a:t>
            </a:r>
            <a:r>
              <a:rPr lang="en-US" sz="2800" dirty="0" smtClean="0"/>
              <a:t> </a:t>
            </a:r>
            <a:r>
              <a:rPr lang="en-US" sz="2800" dirty="0" err="1" smtClean="0"/>
              <a:t>organisasi</a:t>
            </a:r>
            <a:r>
              <a:rPr lang="en-US" sz="2800" dirty="0" smtClean="0"/>
              <a:t> </a:t>
            </a:r>
            <a:r>
              <a:rPr lang="en-US" sz="2800" dirty="0" err="1" smtClean="0"/>
              <a:t>terletak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ruang</a:t>
            </a:r>
            <a:r>
              <a:rPr lang="en-US" sz="2800" dirty="0" smtClean="0"/>
              <a:t> multi-</a:t>
            </a:r>
            <a:r>
              <a:rPr lang="en-US" sz="2800" dirty="0" err="1" smtClean="0"/>
              <a:t>dimensi</a:t>
            </a:r>
            <a:r>
              <a:rPr lang="en-US" sz="2800" dirty="0" smtClean="0"/>
              <a:t> yang </a:t>
            </a:r>
            <a:r>
              <a:rPr lang="en-US" sz="2800" dirty="0" err="1" smtClean="0"/>
              <a:t>terdiri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pemangku</a:t>
            </a:r>
            <a:r>
              <a:rPr lang="en-US" sz="2800" dirty="0" smtClean="0"/>
              <a:t> </a:t>
            </a:r>
            <a:r>
              <a:rPr lang="en-US" sz="2800" dirty="0" err="1" smtClean="0"/>
              <a:t>kepentingan</a:t>
            </a:r>
            <a:r>
              <a:rPr lang="en-US" sz="2800" dirty="0" smtClean="0"/>
              <a:t> </a:t>
            </a:r>
            <a:r>
              <a:rPr lang="en-US" sz="2800" dirty="0" err="1" smtClean="0"/>
              <a:t>bervariasi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tuntutan</a:t>
            </a:r>
            <a:r>
              <a:rPr lang="en-US" sz="2800" dirty="0" smtClean="0"/>
              <a:t> </a:t>
            </a:r>
            <a:r>
              <a:rPr lang="en-US" sz="2800" dirty="0" err="1" smtClean="0"/>
              <a:t>kinerja</a:t>
            </a:r>
            <a:r>
              <a:rPr lang="en-US" sz="2800" dirty="0" smtClean="0"/>
              <a:t> </a:t>
            </a:r>
            <a:r>
              <a:rPr lang="en-US" sz="2800" dirty="0" err="1" smtClean="0"/>
              <a:t>berbagai</a:t>
            </a:r>
            <a:r>
              <a:rPr lang="en-US" sz="2800" dirty="0" smtClean="0"/>
              <a:t> </a:t>
            </a:r>
            <a:r>
              <a:rPr lang="en-US" sz="2800" dirty="0" err="1" smtClean="0"/>
              <a:t>macam</a:t>
            </a:r>
            <a:r>
              <a:rPr lang="en-US" sz="2800" dirty="0" smtClean="0"/>
              <a:t> (</a:t>
            </a:r>
            <a:r>
              <a:rPr lang="en-US" sz="2800" dirty="0" err="1" smtClean="0"/>
              <a:t>lihat</a:t>
            </a:r>
            <a:r>
              <a:rPr lang="en-US" sz="2800" dirty="0" smtClean="0"/>
              <a:t> </a:t>
            </a:r>
            <a:r>
              <a:rPr lang="en-US" sz="2800" dirty="0" err="1" smtClean="0"/>
              <a:t>juga</a:t>
            </a:r>
            <a:r>
              <a:rPr lang="en-US" sz="2800" dirty="0" smtClean="0"/>
              <a:t> </a:t>
            </a:r>
            <a:r>
              <a:rPr lang="en-US" sz="2800" dirty="0" err="1" smtClean="0"/>
              <a:t>Harrel</a:t>
            </a:r>
            <a:r>
              <a:rPr lang="en-US" sz="2800" dirty="0" smtClean="0"/>
              <a:t>-Cook &amp; Ferris, 1997; Oliver, 1997).</a:t>
            </a:r>
            <a:endParaRPr lang="en-US" sz="2800" dirty="0">
              <a:solidFill>
                <a:srgbClr val="FFC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52400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5400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Monotype Corsiva" pitchFamily="66" charset="0"/>
            </a:endParaRPr>
          </a:p>
        </p:txBody>
      </p:sp>
      <p:sp>
        <p:nvSpPr>
          <p:cNvPr id="5" name="Chevron 4">
            <a:hlinkClick r:id="" action="ppaction://hlinkshowjump?jump=nextslide"/>
          </p:cNvPr>
          <p:cNvSpPr/>
          <p:nvPr/>
        </p:nvSpPr>
        <p:spPr>
          <a:xfrm>
            <a:off x="8534400" y="6324600"/>
            <a:ext cx="304800" cy="30480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066800"/>
            <a:ext cx="8077200" cy="5407152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Multidimensi</a:t>
            </a:r>
            <a:r>
              <a:rPr lang="en-US" dirty="0" smtClean="0"/>
              <a:t> </a:t>
            </a:r>
            <a:r>
              <a:rPr lang="en-US" dirty="0" err="1" smtClean="0"/>
              <a:t>legitimasi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memeriksa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yang </a:t>
            </a:r>
            <a:r>
              <a:rPr lang="en-US" dirty="0" err="1" smtClean="0"/>
              <a:t>bertentangan</a:t>
            </a:r>
            <a:r>
              <a:rPr lang="en-US" dirty="0" smtClean="0"/>
              <a:t> yang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legitimasi</a:t>
            </a:r>
            <a:r>
              <a:rPr lang="en-US" dirty="0" smtClean="0"/>
              <a:t>,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legitimasi</a:t>
            </a:r>
            <a:r>
              <a:rPr lang="en-US" dirty="0" smtClean="0"/>
              <a:t> </a:t>
            </a:r>
            <a:r>
              <a:rPr lang="en-US" dirty="0" err="1" smtClean="0"/>
              <a:t>pregmatic</a:t>
            </a:r>
            <a:r>
              <a:rPr lang="en-US" dirty="0" smtClean="0"/>
              <a:t> yang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harapan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harapan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ciri</a:t>
            </a:r>
            <a:r>
              <a:rPr lang="en-US" dirty="0" smtClean="0"/>
              <a:t> </a:t>
            </a:r>
            <a:r>
              <a:rPr lang="en-US" dirty="0" err="1" smtClean="0"/>
              <a:t>legitimasi</a:t>
            </a:r>
            <a:r>
              <a:rPr lang="en-US" dirty="0" smtClean="0"/>
              <a:t> moral (</a:t>
            </a:r>
            <a:r>
              <a:rPr lang="en-US" dirty="0" err="1" smtClean="0"/>
              <a:t>Suchman</a:t>
            </a:r>
            <a:r>
              <a:rPr lang="en-US" dirty="0" smtClean="0"/>
              <a:t>, 1995).</a:t>
            </a:r>
          </a:p>
          <a:p>
            <a:pPr algn="just"/>
            <a:r>
              <a:rPr lang="en-US" dirty="0" err="1" smtClean="0"/>
              <a:t>Singkatnya</a:t>
            </a:r>
            <a:r>
              <a:rPr lang="en-US" dirty="0" smtClean="0"/>
              <a:t>, </a:t>
            </a:r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mengevaluasi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HRM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b="1" dirty="0" err="1" smtClean="0"/>
              <a:t>keadilan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kekeluargaan</a:t>
            </a:r>
            <a:r>
              <a:rPr lang="en-US" dirty="0" smtClean="0"/>
              <a:t>.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berfungsi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mendefinisikan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normatif</a:t>
            </a:r>
            <a:r>
              <a:rPr lang="en-US" dirty="0" smtClean="0"/>
              <a:t>.</a:t>
            </a:r>
          </a:p>
          <a:p>
            <a:pPr algn="just"/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0" y="152400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5400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Monotype Corsiva" pitchFamily="66" charset="0"/>
            </a:endParaRPr>
          </a:p>
        </p:txBody>
      </p:sp>
      <p:sp>
        <p:nvSpPr>
          <p:cNvPr id="5" name="Chevron 4">
            <a:hlinkClick r:id="" action="ppaction://hlinkshowjump?jump=nextslide"/>
          </p:cNvPr>
          <p:cNvSpPr/>
          <p:nvPr/>
        </p:nvSpPr>
        <p:spPr>
          <a:xfrm>
            <a:off x="8534400" y="6324600"/>
            <a:ext cx="304800" cy="30480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 smtClean="0"/>
              <a:t>PEMBATASAN </a:t>
            </a:r>
            <a:br>
              <a:rPr lang="es-ES" dirty="0" smtClean="0"/>
            </a:br>
            <a:r>
              <a:rPr lang="es-ES" dirty="0" smtClean="0"/>
              <a:t>DAN PERTIMBANGAN MASA DEPAN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371600"/>
            <a:ext cx="8077200" cy="5102352"/>
          </a:xfrm>
        </p:spPr>
        <p:txBody>
          <a:bodyPr/>
          <a:lstStyle/>
          <a:p>
            <a:pPr algn="just"/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diatas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ditafsirkan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lingkup</a:t>
            </a:r>
            <a:r>
              <a:rPr lang="en-US" dirty="0" smtClean="0"/>
              <a:t> </a:t>
            </a:r>
            <a:r>
              <a:rPr lang="en-US" dirty="0" err="1" smtClean="0"/>
              <a:t>keterbatasan</a:t>
            </a:r>
            <a:r>
              <a:rPr lang="en-US" dirty="0" smtClean="0"/>
              <a:t> </a:t>
            </a:r>
            <a:r>
              <a:rPr lang="en-US" dirty="0" err="1" smtClean="0"/>
              <a:t>potensialnya</a:t>
            </a:r>
            <a:r>
              <a:rPr lang="en-US" dirty="0" smtClean="0"/>
              <a:t>.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keterbatasan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sepenuhnya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seluk-beluk</a:t>
            </a:r>
            <a:r>
              <a:rPr lang="en-US" dirty="0" smtClean="0"/>
              <a:t> /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r>
              <a:rPr lang="en-US" dirty="0" smtClean="0"/>
              <a:t> yang </a:t>
            </a:r>
            <a:r>
              <a:rPr lang="en-US" dirty="0" err="1" smtClean="0"/>
              <a:t>mendasari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legitimasi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menganalisis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komprehensif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manajer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legitimasi</a:t>
            </a:r>
            <a:r>
              <a:rPr lang="en-US" dirty="0" smtClean="0"/>
              <a:t>, model </a:t>
            </a:r>
            <a:r>
              <a:rPr lang="en-US" dirty="0" err="1" smtClean="0"/>
              <a:t>hierarki</a:t>
            </a:r>
            <a:r>
              <a:rPr lang="en-US" dirty="0" smtClean="0"/>
              <a:t> linear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yang </a:t>
            </a:r>
            <a:r>
              <a:rPr lang="en-US" dirty="0" err="1" smtClean="0"/>
              <a:t>direkomendasikan</a:t>
            </a:r>
            <a:r>
              <a:rPr lang="en-US" dirty="0" smtClean="0"/>
              <a:t>.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,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manajer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,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agregat</a:t>
            </a:r>
            <a:r>
              <a:rPr lang="en-US" dirty="0" smtClean="0"/>
              <a:t> </a:t>
            </a:r>
            <a:r>
              <a:rPr lang="en-US" dirty="0" err="1" smtClean="0"/>
              <a:t>manajer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.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52400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5400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Monotype Corsiva" pitchFamily="66" charset="0"/>
            </a:endParaRPr>
          </a:p>
        </p:txBody>
      </p:sp>
      <p:sp>
        <p:nvSpPr>
          <p:cNvPr id="5" name="Chevron 4">
            <a:hlinkClick r:id="" action="ppaction://hlinkshowjump?jump=nextslide"/>
          </p:cNvPr>
          <p:cNvSpPr/>
          <p:nvPr/>
        </p:nvSpPr>
        <p:spPr>
          <a:xfrm>
            <a:off x="8534400" y="6324600"/>
            <a:ext cx="304800" cy="30480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Managerial Perceptions Related to Legitimacy of HRM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Economic pressures are characterized by an emphasis on creating economic wealth by maximizing shareholder value through improved efficiencies and profitability.</a:t>
            </a:r>
          </a:p>
          <a:p>
            <a:pPr algn="just"/>
            <a:r>
              <a:rPr lang="en-US" dirty="0"/>
              <a:t>Normative pressures reflect an emphasis on promoting ethics by adhering to societal norms and exhibiting concern for the well – being of all stakeholders.</a:t>
            </a:r>
          </a:p>
        </p:txBody>
      </p:sp>
    </p:spTree>
    <p:extLst>
      <p:ext uri="{BB962C8B-B14F-4D97-AF65-F5344CB8AC3E}">
        <p14:creationId xmlns:p14="http://schemas.microsoft.com/office/powerpoint/2010/main" val="808780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pPr algn="ctr"/>
            <a:r>
              <a:rPr lang="en-US" dirty="0" err="1" smtClean="0"/>
              <a:t>Kesimpulan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066800"/>
            <a:ext cx="8077200" cy="5407152"/>
          </a:xfrm>
        </p:spPr>
        <p:txBody>
          <a:bodyPr/>
          <a:lstStyle/>
          <a:p>
            <a:pPr algn="just"/>
            <a:r>
              <a:rPr lang="en-US" dirty="0" err="1" smtClean="0"/>
              <a:t>Manajer</a:t>
            </a:r>
            <a:r>
              <a:rPr lang="en-US" dirty="0" smtClean="0"/>
              <a:t> </a:t>
            </a:r>
            <a:r>
              <a:rPr lang="en-US" dirty="0" err="1" smtClean="0"/>
              <a:t>dibebankan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mendamaikan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tuntutan</a:t>
            </a:r>
            <a:r>
              <a:rPr lang="en-US" dirty="0" smtClean="0"/>
              <a:t> stakeholder yang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tuntutan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tuntutan</a:t>
            </a:r>
            <a:r>
              <a:rPr lang="en-US" dirty="0" smtClean="0"/>
              <a:t> </a:t>
            </a:r>
            <a:r>
              <a:rPr lang="en-US" dirty="0" err="1" smtClean="0"/>
              <a:t>normatif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manajer</a:t>
            </a:r>
            <a:r>
              <a:rPr lang="en-US" dirty="0" smtClean="0"/>
              <a:t> </a:t>
            </a:r>
            <a:r>
              <a:rPr lang="en-US" dirty="0" err="1" smtClean="0"/>
              <a:t>menghadapi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menyeimbangkan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yang </a:t>
            </a:r>
            <a:r>
              <a:rPr lang="en-US" dirty="0" err="1" smtClean="0"/>
              <a:t>bertentangan</a:t>
            </a:r>
            <a:r>
              <a:rPr lang="en-US" dirty="0" smtClean="0"/>
              <a:t> agar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karyawan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konseptual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kekeluargaan</a:t>
            </a:r>
            <a:r>
              <a:rPr lang="en-US" dirty="0" smtClean="0"/>
              <a:t>, </a:t>
            </a:r>
            <a:r>
              <a:rPr lang="en-US" dirty="0" err="1" smtClean="0"/>
              <a:t>praktek</a:t>
            </a:r>
            <a:r>
              <a:rPr lang="en-US" dirty="0" smtClean="0"/>
              <a:t> HRM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mekanisme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bersamaan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tuntutan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normatif</a:t>
            </a:r>
            <a:r>
              <a:rPr lang="en-US" dirty="0" smtClean="0"/>
              <a:t>.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52400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5400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Monotype Corsiva" pitchFamily="66" charset="0"/>
            </a:endParaRPr>
          </a:p>
        </p:txBody>
      </p:sp>
      <p:sp>
        <p:nvSpPr>
          <p:cNvPr id="5" name="Chevron 4">
            <a:hlinkClick r:id="" action="ppaction://hlinkshowjump?jump=nextslide"/>
          </p:cNvPr>
          <p:cNvSpPr/>
          <p:nvPr/>
        </p:nvSpPr>
        <p:spPr>
          <a:xfrm>
            <a:off x="8534400" y="6324600"/>
            <a:ext cx="304800" cy="30480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2286000"/>
            <a:ext cx="41910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Terima</a:t>
            </a:r>
            <a:r>
              <a:rPr lang="en-US" dirty="0" smtClean="0"/>
              <a:t> </a:t>
            </a:r>
            <a:r>
              <a:rPr lang="en-US" dirty="0" err="1" smtClean="0"/>
              <a:t>Kasih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</a:t>
            </a:r>
            <a:endParaRPr lang="en-US" dirty="0"/>
          </a:p>
        </p:txBody>
      </p:sp>
      <p:sp>
        <p:nvSpPr>
          <p:cNvPr id="4" name="4-Point Star 3">
            <a:hlinkClick r:id="" action="ppaction://hlinkshowjump?jump=endshow"/>
          </p:cNvPr>
          <p:cNvSpPr/>
          <p:nvPr/>
        </p:nvSpPr>
        <p:spPr>
          <a:xfrm>
            <a:off x="8382000" y="6096000"/>
            <a:ext cx="457200" cy="4572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34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Suchman’s – Three types of Legitimacy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/>
              <a:t>Pragmatic legitimacy – reflect as an exchange – based aspect that involves self-interested calculations to determine the expected value to be received from organizational actions.</a:t>
            </a:r>
          </a:p>
          <a:p>
            <a:pPr algn="just"/>
            <a:endParaRPr lang="en-US"/>
          </a:p>
          <a:p>
            <a:pPr algn="just"/>
            <a:r>
              <a:rPr lang="en-US"/>
              <a:t>Moral legitimacy – based on positive normative judgments of an organization and its activities in terms of whether the organization is “doing the right thing.”</a:t>
            </a:r>
          </a:p>
          <a:p>
            <a:pPr algn="just"/>
            <a:endParaRPr lang="en-US"/>
          </a:p>
          <a:p>
            <a:pPr algn="just"/>
            <a:r>
              <a:rPr lang="en-US"/>
              <a:t>Cognitive legitimacy – reflects the cognitions that stakeholder groups, such as managers, form in terms of whether for the organization’s practices are viewed as an appropriate outcome that fits its larger cultural environment.</a:t>
            </a:r>
          </a:p>
        </p:txBody>
      </p:sp>
    </p:spTree>
    <p:extLst>
      <p:ext uri="{BB962C8B-B14F-4D97-AF65-F5344CB8AC3E}">
        <p14:creationId xmlns:p14="http://schemas.microsoft.com/office/powerpoint/2010/main" val="614147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Organizational Justice HRM Practices and Managerial Legitimacy Perceptions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Distributive justice – refers to employee perceptions about the fairness of outcomes</a:t>
            </a:r>
          </a:p>
          <a:p>
            <a:pPr algn="just"/>
            <a:r>
              <a:rPr lang="en-US" dirty="0"/>
              <a:t>Procedural justice – refers to employee perceptions about the process and procedures used </a:t>
            </a:r>
            <a:r>
              <a:rPr lang="en-US" dirty="0" smtClean="0"/>
              <a:t>t</a:t>
            </a:r>
            <a:r>
              <a:rPr lang="id-ID" dirty="0"/>
              <a:t>o</a:t>
            </a:r>
            <a:r>
              <a:rPr lang="en-US" dirty="0" smtClean="0"/>
              <a:t> </a:t>
            </a:r>
            <a:r>
              <a:rPr lang="en-US" dirty="0"/>
              <a:t>make decisions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en-US" dirty="0"/>
              <a:t>The decision to implement HRM practices aimed at enhancing employee justice perceptions satisfies both economic objectives for financial returns and normative objectives for employee well being – related to pragmatic and normative legitimacy judgments of managers.</a:t>
            </a:r>
          </a:p>
        </p:txBody>
      </p:sp>
    </p:spTree>
    <p:extLst>
      <p:ext uri="{BB962C8B-B14F-4D97-AF65-F5344CB8AC3E}">
        <p14:creationId xmlns:p14="http://schemas.microsoft.com/office/powerpoint/2010/main" val="81417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066800"/>
            <a:ext cx="8077200" cy="5407152"/>
          </a:xfrm>
        </p:spPr>
        <p:txBody>
          <a:bodyPr>
            <a:normAutofit/>
          </a:bodyPr>
          <a:lstStyle/>
          <a:p>
            <a:pPr algn="just"/>
            <a:r>
              <a:rPr lang="id-ID" sz="3200" dirty="0"/>
              <a:t>Dasar keadilan pada praktek  SDM termasuk manajemen program tenaga kerja, kebijakan, dan teknik yang secara positif mempengrauhi evaluasi</a:t>
            </a:r>
          </a:p>
          <a:p>
            <a:pPr algn="just"/>
            <a:r>
              <a:rPr lang="id-ID" sz="3200" dirty="0"/>
              <a:t>Meningkatkan presepsi umum dari keadilan adalah terkait dengan komitmen dan keterlibatan karyawan dalam </a:t>
            </a:r>
            <a:r>
              <a:rPr lang="id-ID" sz="3200" i="1" dirty="0" smtClean="0"/>
              <a:t>organizational citizenship </a:t>
            </a:r>
            <a:r>
              <a:rPr lang="id-ID" sz="3200" i="1" dirty="0"/>
              <a:t>behavior </a:t>
            </a:r>
            <a:r>
              <a:rPr lang="id-ID" sz="3200" dirty="0"/>
              <a:t>(OCB)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152400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5400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Monotype Corsiva" pitchFamily="66" charset="0"/>
            </a:endParaRPr>
          </a:p>
        </p:txBody>
      </p:sp>
      <p:sp>
        <p:nvSpPr>
          <p:cNvPr id="5" name="Chevron 4">
            <a:hlinkClick r:id="" action="ppaction://hlinkshowjump?jump=nextslide"/>
          </p:cNvPr>
          <p:cNvSpPr/>
          <p:nvPr/>
        </p:nvSpPr>
        <p:spPr>
          <a:xfrm>
            <a:off x="8534400" y="6324600"/>
            <a:ext cx="304800" cy="30480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Preposition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lnSpc>
                <a:spcPct val="200000"/>
              </a:lnSpc>
              <a:buNone/>
            </a:pPr>
            <a:r>
              <a:rPr lang="en-US" i="1" dirty="0"/>
              <a:t>The use of justice – based HRM practices is positively related to managerial evaluations of (a) pragmatic legitimacy </a:t>
            </a:r>
            <a:r>
              <a:rPr lang="en-US" i="1" dirty="0" err="1"/>
              <a:t>amd</a:t>
            </a:r>
            <a:r>
              <a:rPr lang="en-US" i="1" dirty="0"/>
              <a:t> (b) moral legitimacy</a:t>
            </a:r>
          </a:p>
        </p:txBody>
      </p:sp>
    </p:spTree>
    <p:extLst>
      <p:ext uri="{BB962C8B-B14F-4D97-AF65-F5344CB8AC3E}">
        <p14:creationId xmlns:p14="http://schemas.microsoft.com/office/powerpoint/2010/main" val="4127209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id-ID" dirty="0"/>
              <a:t>Work-Family Conflict HRM Practices and Manajerial Legitimacy Preception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066800"/>
            <a:ext cx="8077200" cy="5407152"/>
          </a:xfrm>
        </p:spPr>
        <p:txBody>
          <a:bodyPr>
            <a:normAutofit/>
          </a:bodyPr>
          <a:lstStyle/>
          <a:p>
            <a:pPr algn="just"/>
            <a:r>
              <a:rPr lang="id-ID" sz="2800" dirty="0" smtClean="0"/>
              <a:t>Merujuk pada </a:t>
            </a:r>
            <a:r>
              <a:rPr lang="id-ID" sz="2800" dirty="0"/>
              <a:t>peran yang saling bertentangan dan </a:t>
            </a:r>
            <a:r>
              <a:rPr lang="id-ID" sz="2800" dirty="0" smtClean="0"/>
              <a:t>menuntut bahwa dalam pertemuan karyawan ketika </a:t>
            </a:r>
            <a:r>
              <a:rPr lang="id-ID" sz="2800" dirty="0"/>
              <a:t>tampil dengan tanggung jawab pekerjaan dan </a:t>
            </a:r>
            <a:r>
              <a:rPr lang="id-ID" sz="2800" dirty="0" smtClean="0"/>
              <a:t>tanggung jawab keluarga</a:t>
            </a:r>
          </a:p>
          <a:p>
            <a:pPr algn="just"/>
            <a:r>
              <a:rPr lang="id-ID" sz="2800" dirty="0"/>
              <a:t>Praktek dalam manajemen SDM yang berhubungan dengan </a:t>
            </a:r>
            <a:r>
              <a:rPr lang="id-ID" sz="2800" i="1" dirty="0" smtClean="0"/>
              <a:t>work-family conflict </a:t>
            </a:r>
            <a:r>
              <a:rPr lang="id-ID" sz="2800" dirty="0"/>
              <a:t>diharapkan </a:t>
            </a:r>
            <a:r>
              <a:rPr lang="id-ID" sz="2800" dirty="0" smtClean="0"/>
              <a:t>akan mempertemukan antara ekspetasi dan ketertarikan baik secara ekonomis dan normatif yang berfokus pada stakeholders.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152400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5400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Monotype Corsiva" pitchFamily="66" charset="0"/>
            </a:endParaRPr>
          </a:p>
        </p:txBody>
      </p:sp>
      <p:sp>
        <p:nvSpPr>
          <p:cNvPr id="5" name="Chevron 4">
            <a:hlinkClick r:id="" action="ppaction://hlinkshowjump?jump=nextslide"/>
          </p:cNvPr>
          <p:cNvSpPr/>
          <p:nvPr/>
        </p:nvSpPr>
        <p:spPr>
          <a:xfrm>
            <a:off x="8534400" y="6324600"/>
            <a:ext cx="304800" cy="30480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467600" cy="5864352"/>
          </a:xfrm>
        </p:spPr>
        <p:txBody>
          <a:bodyPr>
            <a:normAutofit/>
          </a:bodyPr>
          <a:lstStyle/>
          <a:p>
            <a:pPr algn="just"/>
            <a:r>
              <a:rPr lang="id-ID" dirty="0"/>
              <a:t>D</a:t>
            </a:r>
            <a:r>
              <a:rPr lang="id-ID" dirty="0" smtClean="0"/>
              <a:t>ukungan </a:t>
            </a:r>
            <a:r>
              <a:rPr lang="id-ID" dirty="0"/>
              <a:t>layanan terhadap </a:t>
            </a:r>
            <a:r>
              <a:rPr lang="id-ID" dirty="0" smtClean="0"/>
              <a:t>karyawan dalam </a:t>
            </a:r>
            <a:r>
              <a:rPr lang="id-ID" dirty="0"/>
              <a:t>memberikan perhatian </a:t>
            </a:r>
            <a:r>
              <a:rPr lang="id-ID" dirty="0" smtClean="0"/>
              <a:t>keluarganya </a:t>
            </a:r>
            <a:r>
              <a:rPr lang="id-ID" dirty="0"/>
              <a:t>diharapkan </a:t>
            </a:r>
            <a:r>
              <a:rPr lang="id-ID" dirty="0" smtClean="0"/>
              <a:t>meningkatkan </a:t>
            </a:r>
            <a:r>
              <a:rPr lang="id-ID" dirty="0"/>
              <a:t>komitmen dan kepuasan karyawan serta menurunkan </a:t>
            </a:r>
            <a:r>
              <a:rPr lang="id-ID" i="1" dirty="0" smtClean="0"/>
              <a:t>turnover </a:t>
            </a:r>
            <a:r>
              <a:rPr lang="sv-SE" dirty="0" smtClean="0"/>
              <a:t>dan absensi. </a:t>
            </a:r>
            <a:endParaRPr lang="id-ID" dirty="0" smtClean="0"/>
          </a:p>
          <a:p>
            <a:pPr algn="just"/>
            <a:r>
              <a:rPr lang="sv-SE" dirty="0" smtClean="0"/>
              <a:t>Hal </a:t>
            </a:r>
            <a:r>
              <a:rPr lang="sv-SE" dirty="0"/>
              <a:t>ini dianggap akan memberikan </a:t>
            </a:r>
            <a:r>
              <a:rPr lang="sv-SE" dirty="0" smtClean="0"/>
              <a:t>keuntungan</a:t>
            </a:r>
            <a:r>
              <a:rPr lang="id-ID" dirty="0"/>
              <a:t> </a:t>
            </a:r>
            <a:r>
              <a:rPr lang="id-ID" dirty="0" smtClean="0"/>
              <a:t>ekonomis </a:t>
            </a:r>
            <a:r>
              <a:rPr lang="id-ID" dirty="0"/>
              <a:t>yang lebih tinggi yang kemudian meningkatkan </a:t>
            </a:r>
            <a:r>
              <a:rPr lang="id-ID" dirty="0" smtClean="0"/>
              <a:t>komitmen organisasi </a:t>
            </a:r>
            <a:r>
              <a:rPr lang="id-ID" dirty="0"/>
              <a:t>dan tingkat penerapan OCB karyawan.</a:t>
            </a:r>
            <a:endParaRPr lang="id-ID" dirty="0" smtClean="0"/>
          </a:p>
          <a:p>
            <a:pPr algn="just"/>
            <a:r>
              <a:rPr lang="id-ID" dirty="0" smtClean="0"/>
              <a:t>Integrasi </a:t>
            </a:r>
            <a:r>
              <a:rPr lang="id-ID" dirty="0"/>
              <a:t>strategi manajemen SDM dengan strategi peningkatan keuntungan ekonomis perusahaan dalam praktek manajemen SDM akan meningkatkan legitimasi strategi manajemen SDM dalam perusahaan</a:t>
            </a:r>
            <a:r>
              <a:rPr lang="id-ID" dirty="0" smtClean="0"/>
              <a:t>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179503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pPr algn="ctr"/>
            <a:r>
              <a:rPr lang="en-US" dirty="0" err="1" smtClean="0"/>
              <a:t>Praktek</a:t>
            </a:r>
            <a:r>
              <a:rPr lang="en-US" dirty="0" smtClean="0"/>
              <a:t> HRM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Legitimasi</a:t>
            </a:r>
            <a:r>
              <a:rPr lang="en-US" dirty="0" smtClean="0"/>
              <a:t> </a:t>
            </a:r>
            <a:r>
              <a:rPr lang="en-US" dirty="0" err="1" smtClean="0"/>
              <a:t>Kognitif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066800"/>
            <a:ext cx="8077200" cy="5407152"/>
          </a:xfrm>
        </p:spPr>
        <p:txBody>
          <a:bodyPr>
            <a:normAutofit lnSpcReduction="10000"/>
          </a:bodyPr>
          <a:lstStyle/>
          <a:p>
            <a:pPr algn="just"/>
            <a:r>
              <a:rPr lang="id-ID" dirty="0" smtClean="0"/>
              <a:t>Kami menganalisis persepsi manajerial legitimasi kognitif secara terpisah karena sifat khas dan agak ambigunya.</a:t>
            </a:r>
            <a:endParaRPr lang="en-US" dirty="0" smtClean="0"/>
          </a:p>
          <a:p>
            <a:pPr algn="just"/>
            <a:r>
              <a:rPr lang="en-US" dirty="0" smtClean="0"/>
              <a:t>L</a:t>
            </a:r>
            <a:r>
              <a:rPr lang="id-ID" dirty="0" smtClean="0"/>
              <a:t>egitimasi kognitif adalah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id-ID" dirty="0" smtClean="0"/>
              <a:t>yang paling kompleks, namun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legitimasi</a:t>
            </a:r>
            <a:r>
              <a:rPr lang="en-US" dirty="0" smtClean="0"/>
              <a:t> </a:t>
            </a:r>
            <a:r>
              <a:rPr lang="id-ID" dirty="0" smtClean="0"/>
              <a:t>yang paling tahan lama. Ditandai dengan </a:t>
            </a:r>
            <a:r>
              <a:rPr lang="en-US" dirty="0" err="1" smtClean="0"/>
              <a:t>tingkat</a:t>
            </a:r>
            <a:r>
              <a:rPr lang="id-ID" dirty="0" smtClean="0"/>
              <a:t> prediktabilitas </a:t>
            </a:r>
            <a:r>
              <a:rPr lang="en-US" dirty="0" smtClean="0"/>
              <a:t>yang </a:t>
            </a:r>
            <a:r>
              <a:rPr lang="id-ID" dirty="0" smtClean="0"/>
              <a:t>permanen (Suchman, 1995). </a:t>
            </a:r>
            <a:endParaRPr lang="en-US" dirty="0" smtClean="0"/>
          </a:p>
          <a:p>
            <a:pPr algn="just"/>
            <a:r>
              <a:rPr lang="en-US" dirty="0" smtClean="0"/>
              <a:t>L</a:t>
            </a:r>
            <a:r>
              <a:rPr lang="id-ID" dirty="0" smtClean="0"/>
              <a:t>egitimasi kognitif dapat diperoleh dengan meresmikan, standardisasi, dan sepenuhnya menggabungkan praktek-praktek HRM yang mendukung dan memberikan kontribusi untuk tujuan organisasi lebih cenderung dilihat sebagai "lebih bermakna, mu</a:t>
            </a:r>
            <a:r>
              <a:rPr lang="en-US" dirty="0" err="1" smtClean="0"/>
              <a:t>ncul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id-ID" dirty="0" smtClean="0"/>
              <a:t> dipahami, dan d</a:t>
            </a:r>
            <a:r>
              <a:rPr lang="en-US" dirty="0" err="1" smtClean="0"/>
              <a:t>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keuntungan</a:t>
            </a:r>
            <a:r>
              <a:rPr lang="id-ID" dirty="0" smtClean="0"/>
              <a:t>" (Galang et al, 1999, 248 lihat juga Zucker 1983).</a:t>
            </a:r>
            <a:endParaRPr lang="en-US" dirty="0" smtClean="0"/>
          </a:p>
          <a:p>
            <a:pPr algn="just"/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52400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5400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Monotype Corsiva" pitchFamily="66" charset="0"/>
            </a:endParaRPr>
          </a:p>
        </p:txBody>
      </p:sp>
      <p:sp>
        <p:nvSpPr>
          <p:cNvPr id="5" name="Chevron 4">
            <a:hlinkClick r:id="" action="ppaction://hlinkshowjump?jump=nextslide"/>
          </p:cNvPr>
          <p:cNvSpPr/>
          <p:nvPr/>
        </p:nvSpPr>
        <p:spPr>
          <a:xfrm>
            <a:off x="8534400" y="6324600"/>
            <a:ext cx="304800" cy="30480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1665</TotalTime>
  <Words>1074</Words>
  <Application>Microsoft Office PowerPoint</Application>
  <PresentationFormat>On-screen Show (4:3)</PresentationFormat>
  <Paragraphs>66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Oriel</vt:lpstr>
      <vt:lpstr>    Legitimacy of HRM Practice : Managerial Perceptions of Economic and Normative Value </vt:lpstr>
      <vt:lpstr>Managerial Perceptions Related to Legitimacy of HRM Practices</vt:lpstr>
      <vt:lpstr>Suchman’s – Three types of Legitimacy</vt:lpstr>
      <vt:lpstr>Organizational Justice HRM Practices and Managerial Legitimacy Perceptions</vt:lpstr>
      <vt:lpstr>PowerPoint Presentation</vt:lpstr>
      <vt:lpstr>Preposition 1</vt:lpstr>
      <vt:lpstr>Work-Family Conflict HRM Practices and Manajerial Legitimacy Preception</vt:lpstr>
      <vt:lpstr>PowerPoint Presentation</vt:lpstr>
      <vt:lpstr>Praktek HRM dan Legitimasi Kognitif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Diskusi</vt:lpstr>
      <vt:lpstr>PowerPoint Presentation</vt:lpstr>
      <vt:lpstr>Implikasi</vt:lpstr>
      <vt:lpstr>PowerPoint Presentation</vt:lpstr>
      <vt:lpstr>PEMBATASAN  DAN PERTIMBANGAN MASA DEPAN</vt:lpstr>
      <vt:lpstr>Kesimpulan</vt:lpstr>
      <vt:lpstr>Terima Kasih 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Analisis SWOT  Perusahaan Seafood</dc:title>
  <dc:creator>USER</dc:creator>
  <cp:lastModifiedBy>wind 8.1</cp:lastModifiedBy>
  <cp:revision>182</cp:revision>
  <dcterms:created xsi:type="dcterms:W3CDTF">2015-10-12T22:10:46Z</dcterms:created>
  <dcterms:modified xsi:type="dcterms:W3CDTF">2016-12-02T16:07:34Z</dcterms:modified>
</cp:coreProperties>
</file>