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76" r:id="rId6"/>
    <p:sldId id="261" r:id="rId7"/>
    <p:sldId id="279" r:id="rId8"/>
    <p:sldId id="280" r:id="rId9"/>
    <p:sldId id="264" r:id="rId10"/>
    <p:sldId id="269" r:id="rId11"/>
    <p:sldId id="271" r:id="rId12"/>
    <p:sldId id="272" r:id="rId13"/>
    <p:sldId id="27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0000" autoAdjust="0"/>
    <p:restoredTop sz="94622" autoAdjust="0"/>
  </p:normalViewPr>
  <p:slideViewPr>
    <p:cSldViewPr>
      <p:cViewPr varScale="1">
        <p:scale>
          <a:sx n="70" d="100"/>
          <a:sy n="70" d="100"/>
        </p:scale>
        <p:origin x="744" y="72"/>
      </p:cViewPr>
      <p:guideLst>
        <p:guide orient="horz" pos="2160"/>
        <p:guide pos="2880"/>
      </p:guideLst>
    </p:cSldViewPr>
  </p:slideViewPr>
  <p:outlineViewPr>
    <p:cViewPr>
      <p:scale>
        <a:sx n="33" d="100"/>
        <a:sy n="33" d="100"/>
      </p:scale>
      <p:origin x="0" y="578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A5043D0-9385-42C3-9BB4-A1E2F5E54156}" type="datetimeFigureOut">
              <a:rPr lang="en-US" smtClean="0"/>
              <a:t>28-Nov-16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DAF71-BFAB-4229-BE6E-91FAFFB5D91C}"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7206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5043D0-9385-42C3-9BB4-A1E2F5E54156}" type="datetimeFigureOut">
              <a:rPr lang="en-US" smtClean="0"/>
              <a:t>28-Nov-16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DAF71-BFAB-4229-BE6E-91FAFFB5D91C}" type="slidenum">
              <a:rPr lang="en-US" smtClean="0"/>
              <a:t>‹#›</a:t>
            </a:fld>
            <a:endParaRPr lang="en-US"/>
          </a:p>
        </p:txBody>
      </p:sp>
    </p:spTree>
    <p:extLst>
      <p:ext uri="{BB962C8B-B14F-4D97-AF65-F5344CB8AC3E}">
        <p14:creationId xmlns:p14="http://schemas.microsoft.com/office/powerpoint/2010/main" val="65324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5043D0-9385-42C3-9BB4-A1E2F5E54156}" type="datetimeFigureOut">
              <a:rPr lang="en-US" smtClean="0"/>
              <a:t>28-Nov-16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DAF71-BFAB-4229-BE6E-91FAFFB5D91C}" type="slidenum">
              <a:rPr lang="en-US" smtClean="0"/>
              <a:t>‹#›</a:t>
            </a:fld>
            <a:endParaRPr lang="en-US"/>
          </a:p>
        </p:txBody>
      </p:sp>
    </p:spTree>
    <p:extLst>
      <p:ext uri="{BB962C8B-B14F-4D97-AF65-F5344CB8AC3E}">
        <p14:creationId xmlns:p14="http://schemas.microsoft.com/office/powerpoint/2010/main" val="736081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5043D0-9385-42C3-9BB4-A1E2F5E54156}" type="datetimeFigureOut">
              <a:rPr lang="en-US" smtClean="0"/>
              <a:t>28-Nov-16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DAF71-BFAB-4229-BE6E-91FAFFB5D91C}" type="slidenum">
              <a:rPr lang="en-US" smtClean="0"/>
              <a:t>‹#›</a:t>
            </a:fld>
            <a:endParaRPr lang="en-US"/>
          </a:p>
        </p:txBody>
      </p:sp>
    </p:spTree>
    <p:extLst>
      <p:ext uri="{BB962C8B-B14F-4D97-AF65-F5344CB8AC3E}">
        <p14:creationId xmlns:p14="http://schemas.microsoft.com/office/powerpoint/2010/main" val="243547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5043D0-9385-42C3-9BB4-A1E2F5E54156}" type="datetimeFigureOut">
              <a:rPr lang="en-US" smtClean="0"/>
              <a:t>28-Nov-16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7DAF71-BFAB-4229-BE6E-91FAFFB5D91C}"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5551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A5043D0-9385-42C3-9BB4-A1E2F5E54156}" type="datetimeFigureOut">
              <a:rPr lang="en-US" smtClean="0"/>
              <a:t>28-Nov-16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7DAF71-BFAB-4229-BE6E-91FAFFB5D91C}" type="slidenum">
              <a:rPr lang="en-US" smtClean="0"/>
              <a:t>‹#›</a:t>
            </a:fld>
            <a:endParaRPr lang="en-US"/>
          </a:p>
        </p:txBody>
      </p:sp>
    </p:spTree>
    <p:extLst>
      <p:ext uri="{BB962C8B-B14F-4D97-AF65-F5344CB8AC3E}">
        <p14:creationId xmlns:p14="http://schemas.microsoft.com/office/powerpoint/2010/main" val="571340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A5043D0-9385-42C3-9BB4-A1E2F5E54156}" type="datetimeFigureOut">
              <a:rPr lang="en-US" smtClean="0"/>
              <a:t>28-Nov-16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7DAF71-BFAB-4229-BE6E-91FAFFB5D91C}" type="slidenum">
              <a:rPr lang="en-US" smtClean="0"/>
              <a:t>‹#›</a:t>
            </a:fld>
            <a:endParaRPr lang="en-US"/>
          </a:p>
        </p:txBody>
      </p:sp>
    </p:spTree>
    <p:extLst>
      <p:ext uri="{BB962C8B-B14F-4D97-AF65-F5344CB8AC3E}">
        <p14:creationId xmlns:p14="http://schemas.microsoft.com/office/powerpoint/2010/main" val="2821853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A5043D0-9385-42C3-9BB4-A1E2F5E54156}" type="datetimeFigureOut">
              <a:rPr lang="en-US" smtClean="0"/>
              <a:t>28-Nov-16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7DAF71-BFAB-4229-BE6E-91FAFFB5D91C}" type="slidenum">
              <a:rPr lang="en-US" smtClean="0"/>
              <a:t>‹#›</a:t>
            </a:fld>
            <a:endParaRPr lang="en-US"/>
          </a:p>
        </p:txBody>
      </p:sp>
    </p:spTree>
    <p:extLst>
      <p:ext uri="{BB962C8B-B14F-4D97-AF65-F5344CB8AC3E}">
        <p14:creationId xmlns:p14="http://schemas.microsoft.com/office/powerpoint/2010/main" val="1674651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A5043D0-9385-42C3-9BB4-A1E2F5E54156}" type="datetimeFigureOut">
              <a:rPr lang="en-US" smtClean="0"/>
              <a:t>28-Nov-16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87DAF71-BFAB-4229-BE6E-91FAFFB5D91C}" type="slidenum">
              <a:rPr lang="en-US" smtClean="0"/>
              <a:t>‹#›</a:t>
            </a:fld>
            <a:endParaRPr lang="en-US"/>
          </a:p>
        </p:txBody>
      </p:sp>
    </p:spTree>
    <p:extLst>
      <p:ext uri="{BB962C8B-B14F-4D97-AF65-F5344CB8AC3E}">
        <p14:creationId xmlns:p14="http://schemas.microsoft.com/office/powerpoint/2010/main" val="3066498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BA5043D0-9385-42C3-9BB4-A1E2F5E54156}" type="datetimeFigureOut">
              <a:rPr lang="en-US" smtClean="0"/>
              <a:t>28-Nov-16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87DAF71-BFAB-4229-BE6E-91FAFFB5D91C}" type="slidenum">
              <a:rPr lang="en-US" smtClean="0"/>
              <a:t>‹#›</a:t>
            </a:fld>
            <a:endParaRPr lang="en-US"/>
          </a:p>
        </p:txBody>
      </p:sp>
    </p:spTree>
    <p:extLst>
      <p:ext uri="{BB962C8B-B14F-4D97-AF65-F5344CB8AC3E}">
        <p14:creationId xmlns:p14="http://schemas.microsoft.com/office/powerpoint/2010/main" val="3178261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5043D0-9385-42C3-9BB4-A1E2F5E54156}" type="datetimeFigureOut">
              <a:rPr lang="en-US" smtClean="0"/>
              <a:t>28-Nov-16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7DAF71-BFAB-4229-BE6E-91FAFFB5D91C}" type="slidenum">
              <a:rPr lang="en-US" smtClean="0"/>
              <a:t>‹#›</a:t>
            </a:fld>
            <a:endParaRPr lang="en-US"/>
          </a:p>
        </p:txBody>
      </p:sp>
    </p:spTree>
    <p:extLst>
      <p:ext uri="{BB962C8B-B14F-4D97-AF65-F5344CB8AC3E}">
        <p14:creationId xmlns:p14="http://schemas.microsoft.com/office/powerpoint/2010/main" val="730031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BA5043D0-9385-42C3-9BB4-A1E2F5E54156}" type="datetimeFigureOut">
              <a:rPr lang="en-US" smtClean="0"/>
              <a:t>28-Nov-16</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887DAF71-BFAB-4229-BE6E-91FAFFB5D91C}"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235934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57400"/>
            <a:ext cx="5029200" cy="1600327"/>
          </a:xfrm>
        </p:spPr>
        <p:txBody>
          <a:bodyPr>
            <a:normAutofit/>
          </a:bodyPr>
          <a:lstStyle/>
          <a:p>
            <a:r>
              <a:rPr lang="en-US" sz="2800" dirty="0" smtClean="0"/>
              <a:t>PENGEMBANGAN MODEL KEEFEKTIVITASAN MANAJEMEN SDM DI TAIWAN</a:t>
            </a:r>
            <a:endParaRPr lang="en-US" sz="2800" dirty="0"/>
          </a:p>
        </p:txBody>
      </p:sp>
      <p:sp>
        <p:nvSpPr>
          <p:cNvPr id="3" name="Subtitle 2"/>
          <p:cNvSpPr>
            <a:spLocks noGrp="1"/>
          </p:cNvSpPr>
          <p:nvPr>
            <p:ph type="subTitle" idx="1"/>
          </p:nvPr>
        </p:nvSpPr>
        <p:spPr/>
        <p:txBody>
          <a:bodyPr>
            <a:noAutofit/>
          </a:bodyPr>
          <a:lstStyle/>
          <a:p>
            <a:pPr algn="r"/>
            <a:r>
              <a:rPr lang="en-US" sz="1800" dirty="0" smtClean="0"/>
              <a:t>M. </a:t>
            </a:r>
            <a:r>
              <a:rPr lang="en-US" sz="1800" dirty="0" err="1" smtClean="0"/>
              <a:t>Harfiansyah</a:t>
            </a:r>
            <a:r>
              <a:rPr lang="en-US" sz="1800" dirty="0" smtClean="0"/>
              <a:t> 14808144016</a:t>
            </a:r>
          </a:p>
          <a:p>
            <a:pPr algn="r"/>
            <a:r>
              <a:rPr lang="en-US" sz="1800" dirty="0" err="1" smtClean="0"/>
              <a:t>Rizca</a:t>
            </a:r>
            <a:r>
              <a:rPr lang="en-US" sz="1800" dirty="0" smtClean="0"/>
              <a:t> </a:t>
            </a:r>
            <a:r>
              <a:rPr lang="en-US" sz="1800" dirty="0" err="1" smtClean="0"/>
              <a:t>Nur</a:t>
            </a:r>
            <a:r>
              <a:rPr lang="en-US" sz="1800" dirty="0" smtClean="0"/>
              <a:t> A. P. 14808144017</a:t>
            </a:r>
          </a:p>
          <a:p>
            <a:pPr algn="r"/>
            <a:r>
              <a:rPr lang="en-US" sz="1800" dirty="0" smtClean="0"/>
              <a:t>M. </a:t>
            </a:r>
            <a:r>
              <a:rPr lang="en-US" sz="1800" dirty="0" err="1" smtClean="0"/>
              <a:t>Nazil</a:t>
            </a:r>
            <a:r>
              <a:rPr lang="en-US" sz="1800" dirty="0" smtClean="0"/>
              <a:t> 14808144024</a:t>
            </a:r>
          </a:p>
          <a:p>
            <a:pPr algn="r"/>
            <a:r>
              <a:rPr lang="en-US" sz="1800" dirty="0" err="1" smtClean="0"/>
              <a:t>Iqbal</a:t>
            </a:r>
            <a:r>
              <a:rPr lang="en-US" sz="1800" dirty="0" smtClean="0"/>
              <a:t> </a:t>
            </a:r>
            <a:r>
              <a:rPr lang="en-US" sz="1800" dirty="0" err="1" smtClean="0"/>
              <a:t>Setiawan</a:t>
            </a:r>
            <a:r>
              <a:rPr lang="en-US" sz="1800" dirty="0" smtClean="0"/>
              <a:t> 14808141007</a:t>
            </a:r>
            <a:endParaRPr lang="en-US" sz="1800" dirty="0"/>
          </a:p>
        </p:txBody>
      </p:sp>
    </p:spTree>
    <p:extLst>
      <p:ext uri="{BB962C8B-B14F-4D97-AF65-F5344CB8AC3E}">
        <p14:creationId xmlns:p14="http://schemas.microsoft.com/office/powerpoint/2010/main" val="1705646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Kesimpulan</a:t>
            </a:r>
            <a:endParaRPr lang="en-US" dirty="0"/>
          </a:p>
        </p:txBody>
      </p:sp>
      <p:sp>
        <p:nvSpPr>
          <p:cNvPr id="2" name="Content Placeholder 1"/>
          <p:cNvSpPr>
            <a:spLocks noGrp="1"/>
          </p:cNvSpPr>
          <p:nvPr>
            <p:ph idx="1"/>
          </p:nvPr>
        </p:nvSpPr>
        <p:spPr/>
        <p:txBody>
          <a:bodyPr>
            <a:normAutofit/>
          </a:bodyPr>
          <a:lstStyle/>
          <a:p>
            <a:pPr algn="just"/>
            <a:r>
              <a:rPr lang="id-ID" dirty="0"/>
              <a:t>Ada beberapa perbedaan dalam persediaan validitas HRM dibangun oleh Huselid, Jackson dan Schuler</a:t>
            </a:r>
            <a:br>
              <a:rPr lang="id-ID" dirty="0"/>
            </a:br>
            <a:r>
              <a:rPr lang="id-ID" dirty="0"/>
              <a:t>(1997). Kami lebih peduli bahwa ulama dan ahli di negara kita fokus pada pengukuran konstruksi dan indikator teknologi tinggi validitas HRM dalam negeri. Perbedaan ini tidak disebabkan oleh masalah teknis, tetapi karena kondisi nasional yang berbeda, budaya dan karakteristik perusahaan. </a:t>
            </a:r>
            <a:endParaRPr lang="en-US" dirty="0"/>
          </a:p>
        </p:txBody>
      </p:sp>
    </p:spTree>
    <p:extLst>
      <p:ext uri="{BB962C8B-B14F-4D97-AF65-F5344CB8AC3E}">
        <p14:creationId xmlns:p14="http://schemas.microsoft.com/office/powerpoint/2010/main" val="420892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(2) </a:t>
            </a:r>
            <a:r>
              <a:rPr lang="en-US" dirty="0" err="1"/>
              <a:t>Tambahan</a:t>
            </a:r>
            <a:r>
              <a:rPr lang="en-US" dirty="0"/>
              <a:t> </a:t>
            </a:r>
            <a:r>
              <a:rPr lang="en-US" dirty="0" err="1"/>
              <a:t>atau</a:t>
            </a:r>
            <a:r>
              <a:rPr lang="en-US" dirty="0"/>
              <a:t> </a:t>
            </a:r>
            <a:r>
              <a:rPr lang="en-US" dirty="0" err="1"/>
              <a:t>memperpanjang</a:t>
            </a:r>
            <a:r>
              <a:rPr lang="en-US" dirty="0"/>
              <a:t> </a:t>
            </a:r>
            <a:r>
              <a:rPr lang="en-US" dirty="0" err="1"/>
              <a:t>konteks</a:t>
            </a:r>
            <a:r>
              <a:rPr lang="en-US" dirty="0"/>
              <a:t> </a:t>
            </a:r>
            <a:r>
              <a:rPr lang="en-US" dirty="0" err="1"/>
              <a:t>dan</a:t>
            </a:r>
            <a:r>
              <a:rPr lang="en-US" dirty="0"/>
              <a:t> </a:t>
            </a:r>
            <a:r>
              <a:rPr lang="en-US" dirty="0" err="1"/>
              <a:t>dimensi</a:t>
            </a:r>
            <a:r>
              <a:rPr lang="en-US" dirty="0"/>
              <a:t> </a:t>
            </a:r>
            <a:r>
              <a:rPr lang="en-US" dirty="0" err="1"/>
              <a:t>dari</a:t>
            </a:r>
            <a:r>
              <a:rPr lang="en-US" dirty="0"/>
              <a:t> model </a:t>
            </a:r>
            <a:r>
              <a:rPr lang="en-US" dirty="0" err="1"/>
              <a:t>penelitian</a:t>
            </a:r>
            <a:r>
              <a:rPr lang="en-US" dirty="0"/>
              <a:t/>
            </a:r>
            <a:br>
              <a:rPr lang="en-US" dirty="0"/>
            </a:br>
            <a:endParaRPr lang="en-US" dirty="0"/>
          </a:p>
        </p:txBody>
      </p:sp>
      <p:sp>
        <p:nvSpPr>
          <p:cNvPr id="2" name="Content Placeholder 1"/>
          <p:cNvSpPr>
            <a:spLocks noGrp="1"/>
          </p:cNvSpPr>
          <p:nvPr>
            <p:ph idx="1"/>
          </p:nvPr>
        </p:nvSpPr>
        <p:spPr/>
        <p:txBody>
          <a:bodyPr/>
          <a:lstStyle/>
          <a:p>
            <a:pPr algn="just"/>
            <a:r>
              <a:rPr lang="en-US" dirty="0" err="1"/>
              <a:t>P</a:t>
            </a:r>
            <a:r>
              <a:rPr lang="en-US" dirty="0" err="1" smtClean="0"/>
              <a:t>enelitian</a:t>
            </a:r>
            <a:r>
              <a:rPr lang="en-US" dirty="0" smtClean="0"/>
              <a:t> </a:t>
            </a:r>
            <a:r>
              <a:rPr lang="en-US" dirty="0" err="1"/>
              <a:t>ini</a:t>
            </a:r>
            <a:r>
              <a:rPr lang="en-US" dirty="0"/>
              <a:t> </a:t>
            </a:r>
            <a:r>
              <a:rPr lang="en-US" dirty="0" err="1"/>
              <a:t>berorientasi</a:t>
            </a:r>
            <a:r>
              <a:rPr lang="en-US" dirty="0"/>
              <a:t> </a:t>
            </a:r>
            <a:r>
              <a:rPr lang="en-US" dirty="0" err="1"/>
              <a:t>ke</a:t>
            </a:r>
            <a:r>
              <a:rPr lang="en-US" dirty="0"/>
              <a:t> </a:t>
            </a:r>
            <a:r>
              <a:rPr lang="en-US" dirty="0" err="1"/>
              <a:t>arah</a:t>
            </a:r>
            <a:r>
              <a:rPr lang="en-US" dirty="0"/>
              <a:t> </a:t>
            </a:r>
            <a:r>
              <a:rPr lang="en-US" dirty="0" err="1"/>
              <a:t>pengukuran</a:t>
            </a:r>
            <a:r>
              <a:rPr lang="en-US" dirty="0"/>
              <a:t> </a:t>
            </a:r>
            <a:r>
              <a:rPr lang="en-US" dirty="0" err="1"/>
              <a:t>dua</a:t>
            </a:r>
            <a:r>
              <a:rPr lang="en-US" dirty="0"/>
              <a:t> </a:t>
            </a:r>
            <a:r>
              <a:rPr lang="en-US" dirty="0" err="1"/>
              <a:t>dimensi</a:t>
            </a:r>
            <a:r>
              <a:rPr lang="en-US" dirty="0"/>
              <a:t> </a:t>
            </a:r>
            <a:r>
              <a:rPr lang="en-US" dirty="0" err="1"/>
              <a:t>utama</a:t>
            </a:r>
            <a:r>
              <a:rPr lang="en-US" dirty="0"/>
              <a:t> </a:t>
            </a:r>
            <a:r>
              <a:rPr lang="en-US" dirty="0" err="1"/>
              <a:t>dalam</a:t>
            </a:r>
            <a:r>
              <a:rPr lang="en-US" dirty="0"/>
              <a:t> </a:t>
            </a:r>
            <a:r>
              <a:rPr lang="en-US" dirty="0" err="1"/>
              <a:t>suatu</a:t>
            </a:r>
            <a:r>
              <a:rPr lang="en-US" dirty="0"/>
              <a:t> </a:t>
            </a:r>
            <a:r>
              <a:rPr lang="en-US" dirty="0" err="1"/>
              <a:t>perusahaan</a:t>
            </a:r>
            <a:r>
              <a:rPr lang="en-US" dirty="0"/>
              <a:t>, </a:t>
            </a:r>
            <a:r>
              <a:rPr lang="en-US" dirty="0" err="1"/>
              <a:t>yaitu</a:t>
            </a:r>
            <a:r>
              <a:rPr lang="en-US" dirty="0"/>
              <a:t> </a:t>
            </a:r>
            <a:r>
              <a:rPr lang="en-US" dirty="0" err="1"/>
              <a:t>Fungsi</a:t>
            </a:r>
            <a:r>
              <a:rPr lang="en-US" dirty="0"/>
              <a:t> HRME </a:t>
            </a:r>
            <a:r>
              <a:rPr lang="en-US" dirty="0" err="1"/>
              <a:t>dan</a:t>
            </a:r>
            <a:r>
              <a:rPr lang="en-US" dirty="0"/>
              <a:t> </a:t>
            </a:r>
            <a:r>
              <a:rPr lang="en-US" dirty="0" err="1"/>
              <a:t>Implementasi</a:t>
            </a:r>
            <a:r>
              <a:rPr lang="en-US" dirty="0"/>
              <a:t> HRME, </a:t>
            </a:r>
            <a:r>
              <a:rPr lang="en-US" dirty="0" err="1"/>
              <a:t>studi</a:t>
            </a:r>
            <a:r>
              <a:rPr lang="en-US" dirty="0"/>
              <a:t> </a:t>
            </a:r>
            <a:r>
              <a:rPr lang="en-US" dirty="0" err="1"/>
              <a:t>masa</a:t>
            </a:r>
            <a:r>
              <a:rPr lang="en-US" dirty="0"/>
              <a:t> </a:t>
            </a:r>
            <a:r>
              <a:rPr lang="en-US" dirty="0" err="1"/>
              <a:t>depan</a:t>
            </a:r>
            <a:r>
              <a:rPr lang="en-US" dirty="0"/>
              <a:t> </a:t>
            </a:r>
            <a:r>
              <a:rPr lang="en-US" dirty="0" err="1"/>
              <a:t>mungkin</a:t>
            </a:r>
            <a:r>
              <a:rPr lang="en-US" dirty="0"/>
              <a:t> </a:t>
            </a:r>
            <a:r>
              <a:rPr lang="en-US" dirty="0" err="1"/>
              <a:t>dapat</a:t>
            </a:r>
            <a:r>
              <a:rPr lang="en-US" dirty="0"/>
              <a:t> </a:t>
            </a:r>
            <a:r>
              <a:rPr lang="en-US" dirty="0" err="1"/>
              <a:t>menambahkan</a:t>
            </a:r>
            <a:r>
              <a:rPr lang="en-US" dirty="0"/>
              <a:t> </a:t>
            </a:r>
            <a:r>
              <a:rPr lang="en-US" dirty="0" err="1"/>
              <a:t>konsep</a:t>
            </a:r>
            <a:r>
              <a:rPr lang="en-US" dirty="0"/>
              <a:t> lain. </a:t>
            </a:r>
            <a:r>
              <a:rPr lang="en-US" dirty="0" err="1"/>
              <a:t>Dengan</a:t>
            </a:r>
            <a:r>
              <a:rPr lang="en-US" dirty="0"/>
              <a:t> </a:t>
            </a:r>
            <a:r>
              <a:rPr lang="en-US" dirty="0" err="1"/>
              <a:t>menyelidiki</a:t>
            </a:r>
            <a:r>
              <a:rPr lang="en-US" dirty="0"/>
              <a:t> </a:t>
            </a:r>
            <a:r>
              <a:rPr lang="en-US" dirty="0" err="1"/>
              <a:t>interaksi</a:t>
            </a:r>
            <a:r>
              <a:rPr lang="en-US" dirty="0"/>
              <a:t> </a:t>
            </a:r>
            <a:r>
              <a:rPr lang="en-US" dirty="0" err="1"/>
              <a:t>mereka</a:t>
            </a:r>
            <a:r>
              <a:rPr lang="en-US" dirty="0"/>
              <a:t> </a:t>
            </a:r>
            <a:r>
              <a:rPr lang="en-US" dirty="0" err="1"/>
              <a:t>dengan</a:t>
            </a:r>
            <a:r>
              <a:rPr lang="en-US" dirty="0"/>
              <a:t> </a:t>
            </a:r>
            <a:r>
              <a:rPr lang="en-US" dirty="0" err="1"/>
              <a:t>atau</a:t>
            </a:r>
            <a:r>
              <a:rPr lang="en-US" dirty="0"/>
              <a:t> </a:t>
            </a:r>
            <a:r>
              <a:rPr lang="en-US" dirty="0" err="1"/>
              <a:t>efek</a:t>
            </a:r>
            <a:r>
              <a:rPr lang="en-US" dirty="0"/>
              <a:t> </a:t>
            </a:r>
            <a:r>
              <a:rPr lang="en-US" dirty="0" err="1"/>
              <a:t>pada</a:t>
            </a:r>
            <a:r>
              <a:rPr lang="en-US" dirty="0"/>
              <a:t> HRME, </a:t>
            </a:r>
            <a:r>
              <a:rPr lang="en-US" dirty="0" err="1"/>
              <a:t>konteks</a:t>
            </a:r>
            <a:r>
              <a:rPr lang="en-US" dirty="0"/>
              <a:t> </a:t>
            </a:r>
            <a:r>
              <a:rPr lang="en-US" dirty="0" err="1"/>
              <a:t>dan</a:t>
            </a:r>
            <a:r>
              <a:rPr lang="en-US" dirty="0"/>
              <a:t> </a:t>
            </a:r>
            <a:r>
              <a:rPr lang="en-US" dirty="0" err="1"/>
              <a:t>dimensi</a:t>
            </a:r>
            <a:r>
              <a:rPr lang="en-US" dirty="0"/>
              <a:t> </a:t>
            </a:r>
            <a:r>
              <a:rPr lang="en-US" dirty="0" err="1"/>
              <a:t>dari</a:t>
            </a:r>
            <a:r>
              <a:rPr lang="en-US" dirty="0"/>
              <a:t> model </a:t>
            </a:r>
            <a:r>
              <a:rPr lang="en-US" dirty="0" err="1"/>
              <a:t>penelitian</a:t>
            </a:r>
            <a:r>
              <a:rPr lang="en-US" dirty="0"/>
              <a:t> </a:t>
            </a:r>
            <a:r>
              <a:rPr lang="en-US" dirty="0" err="1"/>
              <a:t>dapat</a:t>
            </a:r>
            <a:r>
              <a:rPr lang="en-US" dirty="0"/>
              <a:t> </a:t>
            </a:r>
            <a:r>
              <a:rPr lang="en-US" dirty="0" err="1"/>
              <a:t>dilengkapi</a:t>
            </a:r>
            <a:r>
              <a:rPr lang="en-US" dirty="0"/>
              <a:t> </a:t>
            </a:r>
            <a:r>
              <a:rPr lang="en-US" dirty="0" err="1"/>
              <a:t>dan</a:t>
            </a:r>
            <a:r>
              <a:rPr lang="en-US" dirty="0"/>
              <a:t> </a:t>
            </a:r>
            <a:r>
              <a:rPr lang="en-US" dirty="0" err="1"/>
              <a:t>diperpanjang</a:t>
            </a:r>
            <a:r>
              <a:rPr lang="en-US" dirty="0"/>
              <a:t>. </a:t>
            </a:r>
            <a:r>
              <a:rPr lang="en-US" dirty="0" err="1"/>
              <a:t>Ini</a:t>
            </a:r>
            <a:r>
              <a:rPr lang="en-US" dirty="0"/>
              <a:t> </a:t>
            </a:r>
            <a:r>
              <a:rPr lang="en-US" dirty="0" err="1"/>
              <a:t>akan</a:t>
            </a:r>
            <a:r>
              <a:rPr lang="en-US" dirty="0"/>
              <a:t> </a:t>
            </a:r>
            <a:r>
              <a:rPr lang="en-US" dirty="0" err="1"/>
              <a:t>menghasilkan</a:t>
            </a:r>
            <a:r>
              <a:rPr lang="en-US" dirty="0"/>
              <a:t> model </a:t>
            </a:r>
            <a:r>
              <a:rPr lang="en-US" dirty="0" err="1"/>
              <a:t>pengukuran</a:t>
            </a:r>
            <a:r>
              <a:rPr lang="en-US" dirty="0"/>
              <a:t> yang </a:t>
            </a:r>
            <a:r>
              <a:rPr lang="en-US" dirty="0" err="1"/>
              <a:t>lebih</a:t>
            </a:r>
            <a:r>
              <a:rPr lang="en-US" dirty="0"/>
              <a:t> </a:t>
            </a:r>
            <a:r>
              <a:rPr lang="en-US" dirty="0" err="1"/>
              <a:t>halus</a:t>
            </a:r>
            <a:r>
              <a:rPr lang="en-US" dirty="0"/>
              <a:t> </a:t>
            </a:r>
            <a:r>
              <a:rPr lang="en-US" dirty="0" err="1"/>
              <a:t>dan</a:t>
            </a:r>
            <a:r>
              <a:rPr lang="en-US" dirty="0"/>
              <a:t> </a:t>
            </a:r>
            <a:r>
              <a:rPr lang="en-US" dirty="0" err="1"/>
              <a:t>ketat</a:t>
            </a:r>
            <a:r>
              <a:rPr lang="en-US" dirty="0"/>
              <a:t>.</a:t>
            </a:r>
          </a:p>
        </p:txBody>
      </p:sp>
    </p:spTree>
    <p:extLst>
      <p:ext uri="{BB962C8B-B14F-4D97-AF65-F5344CB8AC3E}">
        <p14:creationId xmlns:p14="http://schemas.microsoft.com/office/powerpoint/2010/main" val="4207159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(3) </a:t>
            </a:r>
            <a:r>
              <a:rPr lang="en-US" dirty="0" err="1"/>
              <a:t>ukuran</a:t>
            </a:r>
            <a:r>
              <a:rPr lang="en-US" dirty="0"/>
              <a:t> </a:t>
            </a:r>
            <a:r>
              <a:rPr lang="en-US" dirty="0" err="1"/>
              <a:t>Meningkatkan</a:t>
            </a:r>
            <a:r>
              <a:rPr lang="en-US" dirty="0"/>
              <a:t> </a:t>
            </a:r>
            <a:r>
              <a:rPr lang="en-US" dirty="0" err="1"/>
              <a:t>sampel</a:t>
            </a:r>
            <a:r>
              <a:rPr lang="en-US" dirty="0"/>
              <a:t/>
            </a:r>
            <a:br>
              <a:rPr lang="en-US" dirty="0"/>
            </a:br>
            <a:endParaRPr lang="en-US" dirty="0"/>
          </a:p>
        </p:txBody>
      </p:sp>
      <p:sp>
        <p:nvSpPr>
          <p:cNvPr id="2" name="Content Placeholder 1"/>
          <p:cNvSpPr>
            <a:spLocks noGrp="1"/>
          </p:cNvSpPr>
          <p:nvPr>
            <p:ph idx="1"/>
          </p:nvPr>
        </p:nvSpPr>
        <p:spPr/>
        <p:txBody>
          <a:bodyPr/>
          <a:lstStyle/>
          <a:p>
            <a:pPr algn="just"/>
            <a:r>
              <a:rPr lang="en-US" dirty="0" err="1" smtClean="0"/>
              <a:t>Meskipun</a:t>
            </a:r>
            <a:r>
              <a:rPr lang="en-US" dirty="0" smtClean="0"/>
              <a:t> </a:t>
            </a:r>
            <a:r>
              <a:rPr lang="en-US" dirty="0" err="1"/>
              <a:t>pembangunan</a:t>
            </a:r>
            <a:r>
              <a:rPr lang="en-US" dirty="0"/>
              <a:t> model </a:t>
            </a:r>
            <a:r>
              <a:rPr lang="en-US" dirty="0" err="1"/>
              <a:t>penelitian</a:t>
            </a:r>
            <a:r>
              <a:rPr lang="en-US" dirty="0"/>
              <a:t> </a:t>
            </a:r>
            <a:r>
              <a:rPr lang="en-US" dirty="0" err="1"/>
              <a:t>ini</a:t>
            </a:r>
            <a:r>
              <a:rPr lang="en-US" dirty="0"/>
              <a:t> </a:t>
            </a:r>
            <a:r>
              <a:rPr lang="en-US" dirty="0" err="1"/>
              <a:t>telah</a:t>
            </a:r>
            <a:r>
              <a:rPr lang="en-US" dirty="0"/>
              <a:t> </a:t>
            </a:r>
            <a:r>
              <a:rPr lang="en-US" dirty="0" err="1"/>
              <a:t>diverifikasi</a:t>
            </a:r>
            <a:r>
              <a:rPr lang="en-US" dirty="0"/>
              <a:t> </a:t>
            </a:r>
            <a:r>
              <a:rPr lang="en-US" dirty="0" err="1"/>
              <a:t>dan</a:t>
            </a:r>
            <a:r>
              <a:rPr lang="en-US" dirty="0"/>
              <a:t> </a:t>
            </a:r>
            <a:r>
              <a:rPr lang="en-US" dirty="0" err="1"/>
              <a:t>dianalisis</a:t>
            </a:r>
            <a:r>
              <a:rPr lang="en-US" dirty="0"/>
              <a:t> </a:t>
            </a:r>
            <a:r>
              <a:rPr lang="en-US" dirty="0" err="1"/>
              <a:t>dengan</a:t>
            </a:r>
            <a:r>
              <a:rPr lang="en-US" dirty="0"/>
              <a:t> </a:t>
            </a:r>
            <a:r>
              <a:rPr lang="en-US" dirty="0" err="1"/>
              <a:t>memasukkan</a:t>
            </a:r>
            <a:r>
              <a:rPr lang="en-US" dirty="0"/>
              <a:t> </a:t>
            </a:r>
            <a:r>
              <a:rPr lang="en-US" dirty="0" err="1"/>
              <a:t>beberapa</a:t>
            </a:r>
            <a:r>
              <a:rPr lang="en-US" dirty="0"/>
              <a:t> </a:t>
            </a:r>
            <a:r>
              <a:rPr lang="en-US" dirty="0" err="1"/>
              <a:t>perusahaan</a:t>
            </a:r>
            <a:r>
              <a:rPr lang="en-US" dirty="0"/>
              <a:t> </a:t>
            </a:r>
            <a:r>
              <a:rPr lang="en-US" dirty="0" err="1"/>
              <a:t>teknologi</a:t>
            </a:r>
            <a:r>
              <a:rPr lang="en-US" dirty="0"/>
              <a:t> </a:t>
            </a:r>
            <a:r>
              <a:rPr lang="en-US" dirty="0" err="1"/>
              <a:t>tinggi</a:t>
            </a:r>
            <a:r>
              <a:rPr lang="en-US" dirty="0"/>
              <a:t> </a:t>
            </a:r>
            <a:r>
              <a:rPr lang="en-US" dirty="0" err="1"/>
              <a:t>lokal</a:t>
            </a:r>
            <a:r>
              <a:rPr lang="en-US" dirty="0"/>
              <a:t> </a:t>
            </a:r>
            <a:r>
              <a:rPr lang="en-US" dirty="0" err="1"/>
              <a:t>selama</a:t>
            </a:r>
            <a:r>
              <a:rPr lang="en-US" dirty="0"/>
              <a:t> </a:t>
            </a:r>
            <a:r>
              <a:rPr lang="en-US" dirty="0" err="1"/>
              <a:t>studi</a:t>
            </a:r>
            <a:r>
              <a:rPr lang="en-US" dirty="0"/>
              <a:t>, </a:t>
            </a:r>
            <a:r>
              <a:rPr lang="en-US" dirty="0" err="1"/>
              <a:t>efektivitas</a:t>
            </a:r>
            <a:r>
              <a:rPr lang="en-US" dirty="0"/>
              <a:t> </a:t>
            </a:r>
            <a:r>
              <a:rPr lang="en-US" dirty="0" err="1"/>
              <a:t>dan</a:t>
            </a:r>
            <a:r>
              <a:rPr lang="en-US" dirty="0"/>
              <a:t> </a:t>
            </a:r>
            <a:r>
              <a:rPr lang="en-US" dirty="0" err="1"/>
              <a:t>keandalan</a:t>
            </a:r>
            <a:r>
              <a:rPr lang="en-US" dirty="0"/>
              <a:t> </a:t>
            </a:r>
            <a:r>
              <a:rPr lang="en-US" dirty="0" err="1"/>
              <a:t>hasil</a:t>
            </a:r>
            <a:r>
              <a:rPr lang="en-US" dirty="0"/>
              <a:t> </a:t>
            </a:r>
            <a:r>
              <a:rPr lang="en-US" dirty="0" err="1"/>
              <a:t>masih</a:t>
            </a:r>
            <a:r>
              <a:rPr lang="en-US" dirty="0"/>
              <a:t> </a:t>
            </a:r>
            <a:r>
              <a:rPr lang="en-US" dirty="0" err="1"/>
              <a:t>perlu</a:t>
            </a:r>
            <a:r>
              <a:rPr lang="en-US" dirty="0"/>
              <a:t> </a:t>
            </a:r>
            <a:r>
              <a:rPr lang="en-US" dirty="0" err="1"/>
              <a:t>dikonfirmasi</a:t>
            </a:r>
            <a:r>
              <a:rPr lang="en-US" dirty="0"/>
              <a:t> </a:t>
            </a:r>
            <a:r>
              <a:rPr lang="en-US" dirty="0" err="1"/>
              <a:t>oleh</a:t>
            </a:r>
            <a:r>
              <a:rPr lang="en-US" dirty="0"/>
              <a:t> </a:t>
            </a:r>
            <a:r>
              <a:rPr lang="en-US" dirty="0" err="1"/>
              <a:t>sampel</a:t>
            </a:r>
            <a:r>
              <a:rPr lang="en-US" dirty="0"/>
              <a:t> yang </a:t>
            </a:r>
            <a:r>
              <a:rPr lang="en-US" dirty="0" err="1"/>
              <a:t>lebih</a:t>
            </a:r>
            <a:r>
              <a:rPr lang="en-US" dirty="0"/>
              <a:t> </a:t>
            </a:r>
            <a:r>
              <a:rPr lang="en-US" dirty="0" err="1"/>
              <a:t>besar</a:t>
            </a:r>
            <a:r>
              <a:rPr lang="en-US" dirty="0"/>
              <a:t> </a:t>
            </a:r>
            <a:r>
              <a:rPr lang="en-US" dirty="0" err="1"/>
              <a:t>dari</a:t>
            </a:r>
            <a:r>
              <a:rPr lang="en-US" dirty="0"/>
              <a:t> </a:t>
            </a:r>
            <a:r>
              <a:rPr lang="en-US" dirty="0" err="1"/>
              <a:t>perusahaan</a:t>
            </a:r>
            <a:r>
              <a:rPr lang="en-US" dirty="0"/>
              <a:t> </a:t>
            </a:r>
            <a:r>
              <a:rPr lang="en-US" dirty="0" err="1"/>
              <a:t>ke</a:t>
            </a:r>
            <a:r>
              <a:rPr lang="en-US" dirty="0"/>
              <a:t> </a:t>
            </a:r>
            <a:r>
              <a:rPr lang="en-US" dirty="0" err="1"/>
              <a:t>dalam</a:t>
            </a:r>
            <a:r>
              <a:rPr lang="en-US" dirty="0"/>
              <a:t> </a:t>
            </a:r>
            <a:r>
              <a:rPr lang="en-US" dirty="0" err="1"/>
              <a:t>penelitian</a:t>
            </a:r>
            <a:r>
              <a:rPr lang="en-US" dirty="0"/>
              <a:t>.</a:t>
            </a:r>
          </a:p>
        </p:txBody>
      </p:sp>
    </p:spTree>
    <p:extLst>
      <p:ext uri="{BB962C8B-B14F-4D97-AF65-F5344CB8AC3E}">
        <p14:creationId xmlns:p14="http://schemas.microsoft.com/office/powerpoint/2010/main" val="2835737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just"/>
            <a:r>
              <a:rPr lang="id-ID" sz="2700" dirty="0"/>
              <a:t>HRME harus diperkuat untuk meningkatkan kemampuan inti perusahaan</a:t>
            </a:r>
            <a:r>
              <a:rPr lang="en-US" sz="2700" dirty="0"/>
              <a:t> </a:t>
            </a:r>
            <a:r>
              <a:rPr lang="en-US" dirty="0"/>
              <a:t/>
            </a:r>
            <a:br>
              <a:rPr lang="en-US" dirty="0"/>
            </a:br>
            <a:endParaRPr lang="en-US" dirty="0"/>
          </a:p>
        </p:txBody>
      </p:sp>
      <p:sp>
        <p:nvSpPr>
          <p:cNvPr id="2" name="Content Placeholder 1"/>
          <p:cNvSpPr>
            <a:spLocks noGrp="1"/>
          </p:cNvSpPr>
          <p:nvPr>
            <p:ph idx="1"/>
          </p:nvPr>
        </p:nvSpPr>
        <p:spPr/>
        <p:txBody>
          <a:bodyPr/>
          <a:lstStyle/>
          <a:p>
            <a:pPr algn="just"/>
            <a:r>
              <a:rPr lang="en-US" dirty="0"/>
              <a:t> </a:t>
            </a:r>
            <a:r>
              <a:rPr lang="en-US" dirty="0" err="1"/>
              <a:t>Bagaimanapun</a:t>
            </a:r>
            <a:r>
              <a:rPr lang="en-US" dirty="0"/>
              <a:t> </a:t>
            </a:r>
            <a:r>
              <a:rPr lang="en-US" dirty="0" err="1"/>
              <a:t>harus</a:t>
            </a:r>
            <a:r>
              <a:rPr lang="en-US" dirty="0"/>
              <a:t> </a:t>
            </a:r>
            <a:r>
              <a:rPr lang="en-US" dirty="0" err="1"/>
              <a:t>menekankan</a:t>
            </a:r>
            <a:r>
              <a:rPr lang="en-US" dirty="0"/>
              <a:t> </a:t>
            </a:r>
            <a:r>
              <a:rPr lang="en-US" dirty="0" err="1"/>
              <a:t>bahwa</a:t>
            </a:r>
            <a:r>
              <a:rPr lang="en-US" dirty="0"/>
              <a:t> </a:t>
            </a:r>
            <a:r>
              <a:rPr lang="en-US" dirty="0" err="1"/>
              <a:t>kegiatan</a:t>
            </a:r>
            <a:r>
              <a:rPr lang="en-US" dirty="0"/>
              <a:t> </a:t>
            </a:r>
            <a:r>
              <a:rPr lang="en-US" dirty="0" err="1"/>
              <a:t>Fungsi</a:t>
            </a:r>
            <a:r>
              <a:rPr lang="en-US" dirty="0"/>
              <a:t> HRME </a:t>
            </a:r>
            <a:r>
              <a:rPr lang="en-US" dirty="0" err="1"/>
              <a:t>dan</a:t>
            </a:r>
            <a:r>
              <a:rPr lang="en-US" dirty="0"/>
              <a:t> </a:t>
            </a:r>
            <a:r>
              <a:rPr lang="en-US" dirty="0" err="1"/>
              <a:t>Implementasi</a:t>
            </a:r>
            <a:r>
              <a:rPr lang="en-US" dirty="0"/>
              <a:t> HRME </a:t>
            </a:r>
            <a:r>
              <a:rPr lang="en-US" dirty="0" err="1"/>
              <a:t>bisa</a:t>
            </a:r>
            <a:r>
              <a:rPr lang="en-US" dirty="0"/>
              <a:t> </a:t>
            </a:r>
            <a:r>
              <a:rPr lang="en-US" dirty="0" err="1"/>
              <a:t>saling</a:t>
            </a:r>
            <a:r>
              <a:rPr lang="en-US" dirty="0"/>
              <a:t> </a:t>
            </a:r>
            <a:r>
              <a:rPr lang="en-US" dirty="0" err="1"/>
              <a:t>mempromosikan</a:t>
            </a:r>
            <a:r>
              <a:rPr lang="en-US" dirty="0"/>
              <a:t> </a:t>
            </a:r>
            <a:r>
              <a:rPr lang="en-US" dirty="0" err="1"/>
              <a:t>dan</a:t>
            </a:r>
            <a:r>
              <a:rPr lang="en-US" dirty="0"/>
              <a:t> </a:t>
            </a:r>
            <a:r>
              <a:rPr lang="en-US" dirty="0" err="1"/>
              <a:t>memiliki</a:t>
            </a:r>
            <a:r>
              <a:rPr lang="en-US" dirty="0"/>
              <a:t> </a:t>
            </a:r>
            <a:r>
              <a:rPr lang="en-US" dirty="0" err="1"/>
              <a:t>efek</a:t>
            </a:r>
            <a:r>
              <a:rPr lang="en-US" dirty="0"/>
              <a:t> </a:t>
            </a:r>
            <a:r>
              <a:rPr lang="en-US" dirty="0" err="1"/>
              <a:t>sinergis</a:t>
            </a:r>
            <a:r>
              <a:rPr lang="en-US" dirty="0"/>
              <a:t> </a:t>
            </a:r>
            <a:r>
              <a:rPr lang="en-US" dirty="0" err="1"/>
              <a:t>dalam</a:t>
            </a:r>
            <a:r>
              <a:rPr lang="en-US" dirty="0"/>
              <a:t> </a:t>
            </a:r>
            <a:r>
              <a:rPr lang="en-US" dirty="0" err="1"/>
              <a:t>meningkatkan</a:t>
            </a:r>
            <a:r>
              <a:rPr lang="en-US" dirty="0"/>
              <a:t> </a:t>
            </a:r>
            <a:r>
              <a:rPr lang="en-US" dirty="0" err="1"/>
              <a:t>adaptasi</a:t>
            </a:r>
            <a:r>
              <a:rPr lang="en-US" dirty="0"/>
              <a:t> </a:t>
            </a:r>
            <a:r>
              <a:rPr lang="en-US" dirty="0" err="1"/>
              <a:t>dari</a:t>
            </a:r>
            <a:r>
              <a:rPr lang="en-US" dirty="0"/>
              <a:t> </a:t>
            </a:r>
            <a:r>
              <a:rPr lang="en-US" dirty="0" err="1"/>
              <a:t>suatu</a:t>
            </a:r>
            <a:r>
              <a:rPr lang="en-US" dirty="0"/>
              <a:t> </a:t>
            </a:r>
            <a:r>
              <a:rPr lang="en-US" dirty="0" err="1"/>
              <a:t>perusahaan</a:t>
            </a:r>
            <a:r>
              <a:rPr lang="en-US" dirty="0"/>
              <a:t> </a:t>
            </a:r>
            <a:r>
              <a:rPr lang="en-US" dirty="0" err="1"/>
              <a:t>untuk</a:t>
            </a:r>
            <a:r>
              <a:rPr lang="en-US" dirty="0"/>
              <a:t> </a:t>
            </a:r>
            <a:r>
              <a:rPr lang="en-US" dirty="0" err="1"/>
              <a:t>perubahan</a:t>
            </a:r>
            <a:r>
              <a:rPr lang="en-US" dirty="0"/>
              <a:t> </a:t>
            </a:r>
            <a:r>
              <a:rPr lang="en-US" dirty="0" err="1"/>
              <a:t>lingkungan</a:t>
            </a:r>
            <a:r>
              <a:rPr lang="en-US" dirty="0"/>
              <a:t>. </a:t>
            </a:r>
            <a:r>
              <a:rPr lang="en-US" dirty="0" err="1"/>
              <a:t>Oleh</a:t>
            </a:r>
            <a:r>
              <a:rPr lang="en-US" dirty="0"/>
              <a:t> </a:t>
            </a:r>
            <a:r>
              <a:rPr lang="en-US" dirty="0" err="1"/>
              <a:t>karena</a:t>
            </a:r>
            <a:r>
              <a:rPr lang="en-US" dirty="0"/>
              <a:t> </a:t>
            </a:r>
            <a:r>
              <a:rPr lang="en-US" dirty="0" err="1"/>
              <a:t>itu</a:t>
            </a:r>
            <a:r>
              <a:rPr lang="en-US" dirty="0"/>
              <a:t>, model </a:t>
            </a:r>
            <a:r>
              <a:rPr lang="en-US" dirty="0" err="1"/>
              <a:t>pengukuran</a:t>
            </a:r>
            <a:r>
              <a:rPr lang="en-US" dirty="0"/>
              <a:t> </a:t>
            </a:r>
            <a:r>
              <a:rPr lang="en-US" dirty="0" err="1"/>
              <a:t>ini</a:t>
            </a:r>
            <a:r>
              <a:rPr lang="en-US" dirty="0"/>
              <a:t> </a:t>
            </a:r>
            <a:r>
              <a:rPr lang="en-US" dirty="0" err="1"/>
              <a:t>harus</a:t>
            </a:r>
            <a:r>
              <a:rPr lang="en-US" dirty="0"/>
              <a:t> </a:t>
            </a:r>
            <a:r>
              <a:rPr lang="en-US" dirty="0" err="1"/>
              <a:t>bermanfaat</a:t>
            </a:r>
            <a:r>
              <a:rPr lang="en-US" dirty="0"/>
              <a:t> </a:t>
            </a:r>
            <a:r>
              <a:rPr lang="en-US" dirty="0" err="1"/>
              <a:t>bagi</a:t>
            </a:r>
            <a:r>
              <a:rPr lang="en-US" dirty="0"/>
              <a:t> </a:t>
            </a:r>
            <a:r>
              <a:rPr lang="en-US" dirty="0" err="1"/>
              <a:t>perusahaan</a:t>
            </a:r>
            <a:r>
              <a:rPr lang="en-US" dirty="0"/>
              <a:t> </a:t>
            </a:r>
            <a:r>
              <a:rPr lang="en-US" dirty="0" err="1"/>
              <a:t>dalam</a:t>
            </a:r>
            <a:r>
              <a:rPr lang="en-US" dirty="0"/>
              <a:t> </a:t>
            </a:r>
            <a:r>
              <a:rPr lang="en-US" dirty="0" err="1"/>
              <a:t>memahami</a:t>
            </a:r>
            <a:r>
              <a:rPr lang="en-US" dirty="0"/>
              <a:t> </a:t>
            </a:r>
            <a:r>
              <a:rPr lang="en-US" dirty="0" err="1"/>
              <a:t>statusnya</a:t>
            </a:r>
            <a:r>
              <a:rPr lang="en-US" dirty="0"/>
              <a:t> HRME </a:t>
            </a:r>
            <a:r>
              <a:rPr lang="en-US" dirty="0" err="1"/>
              <a:t>saat</a:t>
            </a:r>
            <a:r>
              <a:rPr lang="en-US" dirty="0"/>
              <a:t> </a:t>
            </a:r>
            <a:r>
              <a:rPr lang="en-US" dirty="0" err="1"/>
              <a:t>ini</a:t>
            </a:r>
            <a:r>
              <a:rPr lang="en-US" dirty="0"/>
              <a:t>, </a:t>
            </a:r>
            <a:r>
              <a:rPr lang="en-US" dirty="0" err="1"/>
              <a:t>memberikan</a:t>
            </a:r>
            <a:r>
              <a:rPr lang="en-US" dirty="0"/>
              <a:t> </a:t>
            </a:r>
            <a:r>
              <a:rPr lang="en-US" dirty="0" err="1"/>
              <a:t>rekomendasi</a:t>
            </a:r>
            <a:r>
              <a:rPr lang="en-US" dirty="0"/>
              <a:t> </a:t>
            </a:r>
            <a:r>
              <a:rPr lang="en-US" dirty="0" err="1"/>
              <a:t>strategis</a:t>
            </a:r>
            <a:r>
              <a:rPr lang="en-US" dirty="0"/>
              <a:t>, </a:t>
            </a:r>
            <a:r>
              <a:rPr lang="en-US" dirty="0" err="1"/>
              <a:t>dan</a:t>
            </a:r>
            <a:r>
              <a:rPr lang="en-US" dirty="0"/>
              <a:t> </a:t>
            </a:r>
            <a:r>
              <a:rPr lang="en-US" dirty="0" err="1"/>
              <a:t>bertindak</a:t>
            </a:r>
            <a:r>
              <a:rPr lang="en-US" dirty="0"/>
              <a:t> </a:t>
            </a:r>
            <a:r>
              <a:rPr lang="en-US" dirty="0" err="1"/>
              <a:t>sebagai</a:t>
            </a:r>
            <a:r>
              <a:rPr lang="en-US" dirty="0"/>
              <a:t> </a:t>
            </a:r>
            <a:r>
              <a:rPr lang="en-US" dirty="0" err="1"/>
              <a:t>pedoman</a:t>
            </a:r>
            <a:r>
              <a:rPr lang="en-US" dirty="0"/>
              <a:t> </a:t>
            </a:r>
            <a:r>
              <a:rPr lang="en-US" dirty="0" err="1"/>
              <a:t>untuk</a:t>
            </a:r>
            <a:r>
              <a:rPr lang="en-US" dirty="0"/>
              <a:t> </a:t>
            </a:r>
            <a:r>
              <a:rPr lang="en-US" dirty="0" err="1"/>
              <a:t>meningkatkan</a:t>
            </a:r>
            <a:r>
              <a:rPr lang="en-US" dirty="0"/>
              <a:t> </a:t>
            </a:r>
            <a:r>
              <a:rPr lang="en-US" dirty="0" err="1"/>
              <a:t>kegiatan</a:t>
            </a:r>
            <a:r>
              <a:rPr lang="en-US" dirty="0"/>
              <a:t> HRME </a:t>
            </a:r>
            <a:r>
              <a:rPr lang="en-US" dirty="0" err="1"/>
              <a:t>untuk</a:t>
            </a:r>
            <a:r>
              <a:rPr lang="en-US" dirty="0"/>
              <a:t> </a:t>
            </a:r>
            <a:r>
              <a:rPr lang="en-US" dirty="0" err="1"/>
              <a:t>lebih</a:t>
            </a:r>
            <a:r>
              <a:rPr lang="en-US" dirty="0"/>
              <a:t> </a:t>
            </a:r>
            <a:r>
              <a:rPr lang="en-US" dirty="0" err="1" smtClean="0"/>
              <a:t>baik</a:t>
            </a:r>
            <a:r>
              <a:rPr lang="en-US" dirty="0" smtClean="0"/>
              <a:t>.</a:t>
            </a:r>
            <a:endParaRPr lang="en-US" dirty="0"/>
          </a:p>
        </p:txBody>
      </p:sp>
    </p:spTree>
    <p:extLst>
      <p:ext uri="{BB962C8B-B14F-4D97-AF65-F5344CB8AC3E}">
        <p14:creationId xmlns:p14="http://schemas.microsoft.com/office/powerpoint/2010/main" val="2780352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Abstrak</a:t>
            </a:r>
            <a:endParaRPr lang="en-US" dirty="0"/>
          </a:p>
        </p:txBody>
      </p:sp>
      <p:sp>
        <p:nvSpPr>
          <p:cNvPr id="2" name="Content Placeholder 1"/>
          <p:cNvSpPr>
            <a:spLocks noGrp="1"/>
          </p:cNvSpPr>
          <p:nvPr>
            <p:ph idx="1"/>
          </p:nvPr>
        </p:nvSpPr>
        <p:spPr/>
        <p:txBody>
          <a:bodyPr>
            <a:normAutofit fontScale="92500" lnSpcReduction="10000"/>
          </a:bodyPr>
          <a:lstStyle/>
          <a:p>
            <a:pPr algn="just"/>
            <a:r>
              <a:rPr lang="en-US" dirty="0" err="1"/>
              <a:t>Tujuan</a:t>
            </a:r>
            <a:r>
              <a:rPr lang="en-US" dirty="0"/>
              <a:t> </a:t>
            </a:r>
            <a:r>
              <a:rPr lang="en-US" dirty="0" err="1"/>
              <a:t>dari</a:t>
            </a:r>
            <a:r>
              <a:rPr lang="en-US" dirty="0"/>
              <a:t> </a:t>
            </a:r>
            <a:r>
              <a:rPr lang="en-US" dirty="0" err="1"/>
              <a:t>penelitian</a:t>
            </a:r>
            <a:r>
              <a:rPr lang="en-US" dirty="0"/>
              <a:t> </a:t>
            </a:r>
            <a:r>
              <a:rPr lang="en-US" dirty="0" err="1"/>
              <a:t>ini</a:t>
            </a:r>
            <a:r>
              <a:rPr lang="en-US" dirty="0"/>
              <a:t> </a:t>
            </a:r>
            <a:r>
              <a:rPr lang="en-US" dirty="0" err="1"/>
              <a:t>adalah</a:t>
            </a:r>
            <a:r>
              <a:rPr lang="en-US" dirty="0"/>
              <a:t> </a:t>
            </a:r>
            <a:r>
              <a:rPr lang="en-US" dirty="0" err="1"/>
              <a:t>untuk</a:t>
            </a:r>
            <a:r>
              <a:rPr lang="en-US" dirty="0"/>
              <a:t> </a:t>
            </a:r>
            <a:r>
              <a:rPr lang="en-US" dirty="0" err="1" smtClean="0"/>
              <a:t>membangun</a:t>
            </a:r>
            <a:r>
              <a:rPr lang="en-US" dirty="0" smtClean="0"/>
              <a:t> </a:t>
            </a:r>
            <a:r>
              <a:rPr lang="en-US" dirty="0" err="1"/>
              <a:t>dimensi</a:t>
            </a:r>
            <a:r>
              <a:rPr lang="en-US" dirty="0"/>
              <a:t> </a:t>
            </a:r>
            <a:r>
              <a:rPr lang="en-US" dirty="0" err="1" smtClean="0"/>
              <a:t>keefektivitasan</a:t>
            </a:r>
            <a:r>
              <a:rPr lang="en-US" dirty="0" smtClean="0"/>
              <a:t> </a:t>
            </a:r>
            <a:r>
              <a:rPr lang="en-US" dirty="0" err="1"/>
              <a:t>manajemen</a:t>
            </a:r>
            <a:r>
              <a:rPr lang="en-US" dirty="0" smtClean="0"/>
              <a:t> </a:t>
            </a:r>
            <a:r>
              <a:rPr lang="en-US" dirty="0" err="1"/>
              <a:t>sumber</a:t>
            </a:r>
            <a:r>
              <a:rPr lang="en-US" dirty="0"/>
              <a:t> </a:t>
            </a:r>
            <a:r>
              <a:rPr lang="en-US" dirty="0" err="1"/>
              <a:t>daya</a:t>
            </a:r>
            <a:r>
              <a:rPr lang="en-US" dirty="0"/>
              <a:t> </a:t>
            </a:r>
            <a:r>
              <a:rPr lang="en-US" dirty="0" err="1" smtClean="0"/>
              <a:t>manusia</a:t>
            </a:r>
            <a:r>
              <a:rPr lang="en-US" dirty="0" smtClean="0"/>
              <a:t> </a:t>
            </a:r>
            <a:r>
              <a:rPr lang="en-US" dirty="0" err="1"/>
              <a:t>dan</a:t>
            </a:r>
            <a:r>
              <a:rPr lang="en-US" dirty="0"/>
              <a:t> </a:t>
            </a:r>
            <a:r>
              <a:rPr lang="en-US" dirty="0" err="1"/>
              <a:t>indikator</a:t>
            </a:r>
            <a:r>
              <a:rPr lang="en-US" dirty="0"/>
              <a:t> </a:t>
            </a:r>
            <a:r>
              <a:rPr lang="en-US" dirty="0" err="1"/>
              <a:t>evaluasi</a:t>
            </a:r>
            <a:r>
              <a:rPr lang="en-US" dirty="0"/>
              <a:t> </a:t>
            </a:r>
            <a:r>
              <a:rPr lang="en-US" dirty="0" err="1"/>
              <a:t>terkait</a:t>
            </a:r>
            <a:r>
              <a:rPr lang="en-US" dirty="0" smtClean="0"/>
              <a:t> </a:t>
            </a:r>
            <a:r>
              <a:rPr lang="en-US" dirty="0" err="1" smtClean="0"/>
              <a:t>dalam</a:t>
            </a:r>
            <a:r>
              <a:rPr lang="en-US" dirty="0" smtClean="0"/>
              <a:t> </a:t>
            </a:r>
            <a:r>
              <a:rPr lang="en-US" dirty="0" err="1" smtClean="0"/>
              <a:t>industri</a:t>
            </a:r>
            <a:r>
              <a:rPr lang="en-US" dirty="0" smtClean="0"/>
              <a:t> </a:t>
            </a:r>
            <a:r>
              <a:rPr lang="en-US" dirty="0" err="1"/>
              <a:t>teknologi</a:t>
            </a:r>
            <a:r>
              <a:rPr lang="en-US" dirty="0"/>
              <a:t> </a:t>
            </a:r>
            <a:r>
              <a:rPr lang="en-US" dirty="0" err="1"/>
              <a:t>tinggi</a:t>
            </a:r>
            <a:r>
              <a:rPr lang="en-US" dirty="0"/>
              <a:t> </a:t>
            </a:r>
            <a:r>
              <a:rPr lang="en-US" dirty="0" smtClean="0"/>
              <a:t> di Taiwan, </a:t>
            </a:r>
            <a:r>
              <a:rPr lang="en-US" dirty="0" err="1"/>
              <a:t>dalam</a:t>
            </a:r>
            <a:r>
              <a:rPr lang="en-US" dirty="0"/>
              <a:t> </a:t>
            </a:r>
            <a:r>
              <a:rPr lang="en-US" dirty="0" err="1"/>
              <a:t>rangka</a:t>
            </a:r>
            <a:r>
              <a:rPr lang="en-US" dirty="0"/>
              <a:t> </a:t>
            </a:r>
            <a:r>
              <a:rPr lang="en-US" dirty="0" err="1"/>
              <a:t>untuk</a:t>
            </a:r>
            <a:r>
              <a:rPr lang="en-US" dirty="0"/>
              <a:t> </a:t>
            </a:r>
            <a:r>
              <a:rPr lang="en-US" dirty="0" err="1"/>
              <a:t>mengevaluasi</a:t>
            </a:r>
            <a:r>
              <a:rPr lang="en-US" dirty="0"/>
              <a:t> </a:t>
            </a:r>
            <a:r>
              <a:rPr lang="en-US" dirty="0" err="1"/>
              <a:t>tingkat</a:t>
            </a:r>
            <a:r>
              <a:rPr lang="en-US" dirty="0"/>
              <a:t> </a:t>
            </a:r>
            <a:r>
              <a:rPr lang="en-US" dirty="0" err="1" smtClean="0"/>
              <a:t>kemampuan</a:t>
            </a:r>
            <a:r>
              <a:rPr lang="en-US" dirty="0" smtClean="0"/>
              <a:t> </a:t>
            </a:r>
            <a:r>
              <a:rPr lang="en-US" dirty="0"/>
              <a:t>Taiwan </a:t>
            </a:r>
            <a:r>
              <a:rPr lang="en-US" dirty="0" smtClean="0"/>
              <a:t>di </a:t>
            </a:r>
            <a:r>
              <a:rPr lang="en-US" dirty="0" err="1"/>
              <a:t>daerah</a:t>
            </a:r>
            <a:r>
              <a:rPr lang="en-US" dirty="0"/>
              <a:t> </a:t>
            </a:r>
            <a:r>
              <a:rPr lang="en-US" dirty="0" err="1"/>
              <a:t>ini</a:t>
            </a:r>
            <a:r>
              <a:rPr lang="en-US" dirty="0"/>
              <a:t>, </a:t>
            </a:r>
            <a:r>
              <a:rPr lang="en-US" dirty="0" err="1"/>
              <a:t>dan</a:t>
            </a:r>
            <a:r>
              <a:rPr lang="en-US" dirty="0"/>
              <a:t> </a:t>
            </a:r>
            <a:r>
              <a:rPr lang="en-US" dirty="0" err="1"/>
              <a:t>memberikan</a:t>
            </a:r>
            <a:r>
              <a:rPr lang="en-US" dirty="0"/>
              <a:t> </a:t>
            </a:r>
            <a:r>
              <a:rPr lang="en-US" dirty="0" err="1"/>
              <a:t>pedoman</a:t>
            </a:r>
            <a:r>
              <a:rPr lang="en-US" dirty="0"/>
              <a:t> </a:t>
            </a:r>
            <a:r>
              <a:rPr lang="en-US" dirty="0" err="1"/>
              <a:t>untuk</a:t>
            </a:r>
            <a:r>
              <a:rPr lang="en-US" dirty="0"/>
              <a:t> </a:t>
            </a:r>
            <a:r>
              <a:rPr lang="en-US" dirty="0" err="1"/>
              <a:t>bisnis</a:t>
            </a:r>
            <a:r>
              <a:rPr lang="en-US" dirty="0"/>
              <a:t>. </a:t>
            </a:r>
            <a:r>
              <a:rPr lang="en-US" dirty="0" err="1"/>
              <a:t>Selain</a:t>
            </a:r>
            <a:r>
              <a:rPr lang="en-US" dirty="0"/>
              <a:t> </a:t>
            </a:r>
            <a:r>
              <a:rPr lang="en-US" dirty="0" err="1"/>
              <a:t>itu</a:t>
            </a:r>
            <a:r>
              <a:rPr lang="en-US" dirty="0"/>
              <a:t>, model </a:t>
            </a:r>
            <a:r>
              <a:rPr lang="en-US" dirty="0" err="1"/>
              <a:t>inovasi</a:t>
            </a:r>
            <a:r>
              <a:rPr lang="en-US" dirty="0"/>
              <a:t> </a:t>
            </a:r>
            <a:r>
              <a:rPr lang="en-US" dirty="0" err="1"/>
              <a:t>organisasi</a:t>
            </a:r>
            <a:r>
              <a:rPr lang="en-US" dirty="0"/>
              <a:t> </a:t>
            </a:r>
            <a:r>
              <a:rPr lang="en-US" dirty="0" err="1"/>
              <a:t>juga</a:t>
            </a:r>
            <a:r>
              <a:rPr lang="en-US" dirty="0"/>
              <a:t> </a:t>
            </a:r>
            <a:r>
              <a:rPr lang="en-US" dirty="0" err="1"/>
              <a:t>dibangun</a:t>
            </a:r>
            <a:r>
              <a:rPr lang="en-US" dirty="0"/>
              <a:t> </a:t>
            </a:r>
            <a:r>
              <a:rPr lang="en-US" dirty="0" err="1"/>
              <a:t>untuk</a:t>
            </a:r>
            <a:r>
              <a:rPr lang="en-US" dirty="0"/>
              <a:t> </a:t>
            </a:r>
            <a:r>
              <a:rPr lang="en-US" dirty="0" err="1" smtClean="0"/>
              <a:t>menjadi</a:t>
            </a:r>
            <a:r>
              <a:rPr lang="en-US" dirty="0" smtClean="0"/>
              <a:t> </a:t>
            </a:r>
            <a:r>
              <a:rPr lang="en-US" dirty="0" err="1" smtClean="0"/>
              <a:t>dasar</a:t>
            </a:r>
            <a:r>
              <a:rPr lang="en-US" dirty="0" smtClean="0"/>
              <a:t> </a:t>
            </a:r>
            <a:r>
              <a:rPr lang="en-US" dirty="0" err="1"/>
              <a:t>teori</a:t>
            </a:r>
            <a:r>
              <a:rPr lang="en-US" dirty="0"/>
              <a:t> </a:t>
            </a:r>
            <a:r>
              <a:rPr lang="en-US" dirty="0" err="1"/>
              <a:t>inovasi</a:t>
            </a:r>
            <a:r>
              <a:rPr lang="en-US" dirty="0"/>
              <a:t>. </a:t>
            </a:r>
            <a:r>
              <a:rPr lang="en-US" dirty="0" err="1"/>
              <a:t>Metode</a:t>
            </a:r>
            <a:r>
              <a:rPr lang="en-US" dirty="0"/>
              <a:t> </a:t>
            </a:r>
            <a:r>
              <a:rPr lang="en-US" dirty="0" err="1"/>
              <a:t>penelitian</a:t>
            </a:r>
            <a:r>
              <a:rPr lang="en-US" dirty="0"/>
              <a:t> yang </a:t>
            </a:r>
            <a:r>
              <a:rPr lang="en-US" dirty="0" err="1"/>
              <a:t>digunakan</a:t>
            </a:r>
            <a:r>
              <a:rPr lang="en-US" dirty="0"/>
              <a:t> </a:t>
            </a:r>
            <a:r>
              <a:rPr lang="en-US" dirty="0" err="1"/>
              <a:t>termasuk</a:t>
            </a:r>
            <a:r>
              <a:rPr lang="en-US" dirty="0"/>
              <a:t> </a:t>
            </a:r>
            <a:r>
              <a:rPr lang="en-US" dirty="0" err="1"/>
              <a:t>tinjauan</a:t>
            </a:r>
            <a:r>
              <a:rPr lang="en-US" dirty="0"/>
              <a:t> </a:t>
            </a:r>
            <a:r>
              <a:rPr lang="en-US" dirty="0" err="1"/>
              <a:t>literatur</a:t>
            </a:r>
            <a:r>
              <a:rPr lang="en-US" dirty="0"/>
              <a:t>, </a:t>
            </a:r>
            <a:r>
              <a:rPr lang="en-US" dirty="0" err="1"/>
              <a:t>wawancara</a:t>
            </a:r>
            <a:r>
              <a:rPr lang="en-US" dirty="0"/>
              <a:t> </a:t>
            </a:r>
            <a:r>
              <a:rPr lang="en-US" dirty="0" err="1"/>
              <a:t>mendalam</a:t>
            </a:r>
            <a:r>
              <a:rPr lang="en-US" dirty="0"/>
              <a:t> </a:t>
            </a:r>
            <a:r>
              <a:rPr lang="en-US" dirty="0" err="1"/>
              <a:t>dan</a:t>
            </a:r>
            <a:r>
              <a:rPr lang="en-US" dirty="0"/>
              <a:t> </a:t>
            </a:r>
            <a:r>
              <a:rPr lang="en-US" dirty="0" err="1"/>
              <a:t>teknik</a:t>
            </a:r>
            <a:r>
              <a:rPr lang="en-US" dirty="0"/>
              <a:t> </a:t>
            </a:r>
            <a:r>
              <a:rPr lang="en-US" dirty="0" err="1"/>
              <a:t>kelompok</a:t>
            </a:r>
            <a:r>
              <a:rPr lang="en-US" dirty="0"/>
              <a:t> </a:t>
            </a:r>
            <a:r>
              <a:rPr lang="en-US" dirty="0" err="1"/>
              <a:t>kecil</a:t>
            </a:r>
            <a:r>
              <a:rPr lang="en-US" dirty="0"/>
              <a:t>. </a:t>
            </a:r>
            <a:r>
              <a:rPr lang="en-US" dirty="0" err="1"/>
              <a:t>Ini</a:t>
            </a:r>
            <a:r>
              <a:rPr lang="en-US" dirty="0"/>
              <a:t> </a:t>
            </a:r>
            <a:r>
              <a:rPr lang="en-US" dirty="0" err="1"/>
              <a:t>digunakan</a:t>
            </a:r>
            <a:r>
              <a:rPr lang="en-US" dirty="0"/>
              <a:t> </a:t>
            </a:r>
            <a:r>
              <a:rPr lang="en-US" dirty="0" err="1"/>
              <a:t>sebagai</a:t>
            </a:r>
            <a:r>
              <a:rPr lang="en-US" dirty="0"/>
              <a:t> </a:t>
            </a:r>
            <a:r>
              <a:rPr lang="en-US" dirty="0" err="1"/>
              <a:t>langkah</a:t>
            </a:r>
            <a:r>
              <a:rPr lang="en-US" dirty="0"/>
              <a:t> </a:t>
            </a:r>
            <a:r>
              <a:rPr lang="en-US" dirty="0" err="1"/>
              <a:t>pertama</a:t>
            </a:r>
            <a:r>
              <a:rPr lang="en-US" dirty="0"/>
              <a:t> </a:t>
            </a:r>
            <a:r>
              <a:rPr lang="en-US" dirty="0" err="1"/>
              <a:t>dalam</a:t>
            </a:r>
            <a:r>
              <a:rPr lang="en-US" dirty="0"/>
              <a:t> </a:t>
            </a:r>
            <a:r>
              <a:rPr lang="en-US" dirty="0" err="1"/>
              <a:t>membangun</a:t>
            </a:r>
            <a:r>
              <a:rPr lang="en-US" dirty="0"/>
              <a:t> </a:t>
            </a:r>
            <a:r>
              <a:rPr lang="en-US" dirty="0" err="1"/>
              <a:t>pengelolaan</a:t>
            </a:r>
            <a:r>
              <a:rPr lang="en-US" dirty="0"/>
              <a:t> </a:t>
            </a:r>
            <a:r>
              <a:rPr lang="en-US" dirty="0" err="1"/>
              <a:t>sumber</a:t>
            </a:r>
            <a:r>
              <a:rPr lang="en-US" dirty="0"/>
              <a:t> </a:t>
            </a:r>
            <a:r>
              <a:rPr lang="en-US" dirty="0" err="1"/>
              <a:t>daya</a:t>
            </a:r>
            <a:r>
              <a:rPr lang="en-US" dirty="0"/>
              <a:t> model </a:t>
            </a:r>
            <a:r>
              <a:rPr lang="en-US" dirty="0" err="1"/>
              <a:t>pengukuran</a:t>
            </a:r>
            <a:r>
              <a:rPr lang="en-US" dirty="0"/>
              <a:t> </a:t>
            </a:r>
            <a:r>
              <a:rPr lang="en-US" dirty="0" err="1"/>
              <a:t>efektivitas</a:t>
            </a:r>
            <a:r>
              <a:rPr lang="en-US" dirty="0"/>
              <a:t> </a:t>
            </a:r>
            <a:r>
              <a:rPr lang="en-US" dirty="0" err="1"/>
              <a:t>manusia</a:t>
            </a:r>
            <a:r>
              <a:rPr lang="en-US" dirty="0"/>
              <a:t>. </a:t>
            </a:r>
            <a:r>
              <a:rPr lang="en-US" dirty="0" err="1"/>
              <a:t>Sebelum</a:t>
            </a:r>
            <a:r>
              <a:rPr lang="en-US" dirty="0"/>
              <a:t> </a:t>
            </a:r>
            <a:r>
              <a:rPr lang="en-US" dirty="0" err="1"/>
              <a:t>membangun</a:t>
            </a:r>
            <a:r>
              <a:rPr lang="en-US" dirty="0"/>
              <a:t> </a:t>
            </a:r>
            <a:r>
              <a:rPr lang="en-US" dirty="0" err="1"/>
              <a:t>manajemen</a:t>
            </a:r>
            <a:r>
              <a:rPr lang="en-US" dirty="0"/>
              <a:t> </a:t>
            </a:r>
            <a:r>
              <a:rPr lang="en-US" dirty="0" err="1"/>
              <a:t>sumber</a:t>
            </a:r>
            <a:r>
              <a:rPr lang="en-US" dirty="0"/>
              <a:t> </a:t>
            </a:r>
            <a:r>
              <a:rPr lang="en-US" dirty="0" err="1"/>
              <a:t>daya</a:t>
            </a:r>
            <a:r>
              <a:rPr lang="en-US" dirty="0"/>
              <a:t> model </a:t>
            </a:r>
            <a:r>
              <a:rPr lang="en-US" dirty="0" err="1"/>
              <a:t>pengukuran</a:t>
            </a:r>
            <a:r>
              <a:rPr lang="en-US" dirty="0"/>
              <a:t> </a:t>
            </a:r>
            <a:r>
              <a:rPr lang="en-US" dirty="0" err="1"/>
              <a:t>efektivitas</a:t>
            </a:r>
            <a:r>
              <a:rPr lang="en-US" dirty="0"/>
              <a:t> </a:t>
            </a:r>
            <a:r>
              <a:rPr lang="en-US" dirty="0" err="1"/>
              <a:t>manusia</a:t>
            </a:r>
            <a:r>
              <a:rPr lang="en-US" dirty="0"/>
              <a:t> </a:t>
            </a:r>
            <a:r>
              <a:rPr lang="en-US" dirty="0" err="1"/>
              <a:t>untuk</a:t>
            </a:r>
            <a:r>
              <a:rPr lang="en-US" dirty="0"/>
              <a:t> </a:t>
            </a:r>
            <a:r>
              <a:rPr lang="en-US" dirty="0" err="1"/>
              <a:t>penelitian</a:t>
            </a:r>
            <a:r>
              <a:rPr lang="en-US" dirty="0"/>
              <a:t> </a:t>
            </a:r>
            <a:r>
              <a:rPr lang="en-US" dirty="0" err="1"/>
              <a:t>ini</a:t>
            </a:r>
            <a:r>
              <a:rPr lang="en-US" dirty="0"/>
              <a:t>, </a:t>
            </a:r>
            <a:r>
              <a:rPr lang="en-US" dirty="0" err="1"/>
              <a:t>indikator</a:t>
            </a:r>
            <a:r>
              <a:rPr lang="en-US" dirty="0"/>
              <a:t> </a:t>
            </a:r>
            <a:r>
              <a:rPr lang="en-US" dirty="0" err="1"/>
              <a:t>pengukuran</a:t>
            </a:r>
            <a:r>
              <a:rPr lang="en-US" dirty="0"/>
              <a:t> </a:t>
            </a:r>
            <a:r>
              <a:rPr lang="en-US" dirty="0" err="1"/>
              <a:t>tertimbang</a:t>
            </a:r>
            <a:r>
              <a:rPr lang="en-US" dirty="0"/>
              <a:t> </a:t>
            </a:r>
            <a:r>
              <a:rPr lang="en-US" dirty="0" err="1"/>
              <a:t>diciptakan</a:t>
            </a:r>
            <a:r>
              <a:rPr lang="en-US" dirty="0"/>
              <a:t> </a:t>
            </a:r>
            <a:r>
              <a:rPr lang="en-US" dirty="0" err="1"/>
              <a:t>melalui</a:t>
            </a:r>
            <a:r>
              <a:rPr lang="en-US" dirty="0"/>
              <a:t> proses </a:t>
            </a:r>
            <a:r>
              <a:rPr lang="en-US" dirty="0" err="1"/>
              <a:t>hirarki</a:t>
            </a:r>
            <a:r>
              <a:rPr lang="en-US" dirty="0"/>
              <a:t> </a:t>
            </a:r>
            <a:r>
              <a:rPr lang="en-US" dirty="0" err="1"/>
              <a:t>analitik</a:t>
            </a:r>
            <a:r>
              <a:rPr lang="en-US" dirty="0"/>
              <a:t> (AHP). </a:t>
            </a:r>
            <a:r>
              <a:rPr lang="en-US" dirty="0" err="1"/>
              <a:t>Setelah</a:t>
            </a:r>
            <a:r>
              <a:rPr lang="en-US" dirty="0"/>
              <a:t> </a:t>
            </a:r>
            <a:r>
              <a:rPr lang="en-US" dirty="0" err="1"/>
              <a:t>menyelesaikan</a:t>
            </a:r>
            <a:r>
              <a:rPr lang="en-US" dirty="0"/>
              <a:t> </a:t>
            </a:r>
            <a:r>
              <a:rPr lang="en-US" dirty="0" err="1"/>
              <a:t>membangun</a:t>
            </a:r>
            <a:r>
              <a:rPr lang="en-US" dirty="0"/>
              <a:t> model </a:t>
            </a:r>
            <a:r>
              <a:rPr lang="en-US" dirty="0" err="1"/>
              <a:t>efektivitas</a:t>
            </a:r>
            <a:r>
              <a:rPr lang="en-US" dirty="0"/>
              <a:t> </a:t>
            </a:r>
            <a:r>
              <a:rPr lang="en-US" dirty="0" err="1"/>
              <a:t>manajemen</a:t>
            </a:r>
            <a:r>
              <a:rPr lang="en-US" dirty="0"/>
              <a:t> </a:t>
            </a:r>
            <a:r>
              <a:rPr lang="en-US" dirty="0" err="1"/>
              <a:t>sumber</a:t>
            </a:r>
            <a:r>
              <a:rPr lang="en-US" dirty="0"/>
              <a:t> </a:t>
            </a:r>
            <a:r>
              <a:rPr lang="en-US" dirty="0" err="1"/>
              <a:t>daya</a:t>
            </a:r>
            <a:r>
              <a:rPr lang="en-US" dirty="0"/>
              <a:t> </a:t>
            </a:r>
            <a:r>
              <a:rPr lang="en-US" dirty="0" err="1"/>
              <a:t>manusia</a:t>
            </a:r>
            <a:r>
              <a:rPr lang="en-US" dirty="0"/>
              <a:t>, </a:t>
            </a:r>
            <a:r>
              <a:rPr lang="en-US" dirty="0" err="1"/>
              <a:t>studi</a:t>
            </a:r>
            <a:r>
              <a:rPr lang="en-US" dirty="0"/>
              <a:t> </a:t>
            </a:r>
            <a:r>
              <a:rPr lang="en-US" dirty="0" err="1"/>
              <a:t>empiris</a:t>
            </a:r>
            <a:r>
              <a:rPr lang="en-US" dirty="0"/>
              <a:t> </a:t>
            </a:r>
            <a:r>
              <a:rPr lang="en-US" dirty="0" err="1"/>
              <a:t>menyimpulkan</a:t>
            </a:r>
            <a:r>
              <a:rPr lang="en-US" dirty="0"/>
              <a:t> </a:t>
            </a:r>
            <a:r>
              <a:rPr lang="en-US" dirty="0" err="1"/>
              <a:t>bahwa</a:t>
            </a:r>
            <a:r>
              <a:rPr lang="en-US" dirty="0"/>
              <a:t> </a:t>
            </a:r>
            <a:r>
              <a:rPr lang="en-US" dirty="0" err="1"/>
              <a:t>dimensi</a:t>
            </a:r>
            <a:r>
              <a:rPr lang="en-US" dirty="0"/>
              <a:t> yang paling </a:t>
            </a:r>
            <a:r>
              <a:rPr lang="en-US" dirty="0" err="1"/>
              <a:t>penting</a:t>
            </a:r>
            <a:r>
              <a:rPr lang="en-US" dirty="0"/>
              <a:t> </a:t>
            </a:r>
            <a:r>
              <a:rPr lang="en-US" dirty="0" err="1"/>
              <a:t>untuk</a:t>
            </a:r>
            <a:r>
              <a:rPr lang="en-US" dirty="0"/>
              <a:t> </a:t>
            </a:r>
            <a:r>
              <a:rPr lang="en-US" dirty="0" err="1"/>
              <a:t>mengukur</a:t>
            </a:r>
            <a:r>
              <a:rPr lang="en-US" dirty="0"/>
              <a:t> </a:t>
            </a:r>
            <a:r>
              <a:rPr lang="en-US" dirty="0" err="1"/>
              <a:t>efektivitas</a:t>
            </a:r>
            <a:r>
              <a:rPr lang="en-US" dirty="0"/>
              <a:t> </a:t>
            </a:r>
            <a:r>
              <a:rPr lang="en-US" dirty="0" err="1"/>
              <a:t>manajemen</a:t>
            </a:r>
            <a:r>
              <a:rPr lang="en-US" dirty="0"/>
              <a:t> </a:t>
            </a:r>
            <a:r>
              <a:rPr lang="en-US" dirty="0" err="1"/>
              <a:t>sumber</a:t>
            </a:r>
            <a:r>
              <a:rPr lang="en-US" dirty="0"/>
              <a:t> </a:t>
            </a:r>
            <a:r>
              <a:rPr lang="en-US" dirty="0" err="1"/>
              <a:t>daya</a:t>
            </a:r>
            <a:r>
              <a:rPr lang="en-US" dirty="0"/>
              <a:t> </a:t>
            </a:r>
            <a:r>
              <a:rPr lang="en-US" dirty="0" err="1"/>
              <a:t>manusia</a:t>
            </a:r>
            <a:r>
              <a:rPr lang="en-US" dirty="0"/>
              <a:t> </a:t>
            </a:r>
            <a:r>
              <a:rPr lang="en-US" dirty="0" err="1"/>
              <a:t>termasuk</a:t>
            </a:r>
            <a:r>
              <a:rPr lang="en-US" dirty="0"/>
              <a:t>: HRME </a:t>
            </a:r>
            <a:r>
              <a:rPr lang="en-US" dirty="0" err="1"/>
              <a:t>teknis</a:t>
            </a:r>
            <a:r>
              <a:rPr lang="en-US" dirty="0"/>
              <a:t>, HRME </a:t>
            </a:r>
            <a:r>
              <a:rPr lang="en-US" dirty="0" err="1"/>
              <a:t>strategis</a:t>
            </a:r>
            <a:r>
              <a:rPr lang="en-US" dirty="0"/>
              <a:t>, HR </a:t>
            </a:r>
            <a:r>
              <a:rPr lang="en-US" dirty="0" err="1"/>
              <a:t>profesional</a:t>
            </a:r>
            <a:r>
              <a:rPr lang="en-US" dirty="0"/>
              <a:t> </a:t>
            </a:r>
            <a:r>
              <a:rPr lang="en-US" dirty="0" err="1"/>
              <a:t>manajer</a:t>
            </a:r>
            <a:r>
              <a:rPr lang="en-US" dirty="0"/>
              <a:t> </a:t>
            </a:r>
            <a:r>
              <a:rPr lang="en-US" dirty="0" err="1"/>
              <a:t>penguasaan</a:t>
            </a:r>
            <a:r>
              <a:rPr lang="en-US" dirty="0"/>
              <a:t>, </a:t>
            </a:r>
            <a:r>
              <a:rPr lang="en-US" dirty="0" err="1"/>
              <a:t>dan</a:t>
            </a:r>
            <a:r>
              <a:rPr lang="en-US" dirty="0"/>
              <a:t> HR </a:t>
            </a:r>
            <a:r>
              <a:rPr lang="en-US" dirty="0" err="1"/>
              <a:t>manajer</a:t>
            </a:r>
            <a:r>
              <a:rPr lang="en-US" dirty="0"/>
              <a:t> </a:t>
            </a:r>
            <a:r>
              <a:rPr lang="en-US" dirty="0" err="1"/>
              <a:t>bisnis</a:t>
            </a:r>
            <a:r>
              <a:rPr lang="en-US" dirty="0"/>
              <a:t> </a:t>
            </a:r>
            <a:r>
              <a:rPr lang="en-US" dirty="0" err="1"/>
              <a:t>penguasaan</a:t>
            </a:r>
            <a:r>
              <a:rPr lang="en-US" dirty="0"/>
              <a:t>.</a:t>
            </a:r>
          </a:p>
        </p:txBody>
      </p:sp>
    </p:spTree>
    <p:extLst>
      <p:ext uri="{BB962C8B-B14F-4D97-AF65-F5344CB8AC3E}">
        <p14:creationId xmlns:p14="http://schemas.microsoft.com/office/powerpoint/2010/main" val="2957387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274638"/>
            <a:ext cx="8686800" cy="1143000"/>
          </a:xfrm>
        </p:spPr>
        <p:txBody>
          <a:bodyPr>
            <a:normAutofit fontScale="90000"/>
          </a:bodyPr>
          <a:lstStyle/>
          <a:p>
            <a:r>
              <a:rPr lang="id-ID" dirty="0"/>
              <a:t>I. PEMBENTUKAN MODEL </a:t>
            </a:r>
            <a:r>
              <a:rPr lang="id-ID" dirty="0" smtClean="0"/>
              <a:t>PENGUKURAN</a:t>
            </a:r>
            <a:r>
              <a:rPr lang="en-US" dirty="0" smtClean="0"/>
              <a:t> KEEFEKTIVITASAN MANAJEMEN SDM</a:t>
            </a:r>
            <a:r>
              <a:rPr lang="id-ID" dirty="0" smtClean="0"/>
              <a:t> </a:t>
            </a:r>
            <a:r>
              <a:rPr lang="en-US" dirty="0" smtClean="0"/>
              <a:t>(</a:t>
            </a:r>
            <a:r>
              <a:rPr lang="id-ID" dirty="0" smtClean="0"/>
              <a:t>HRME</a:t>
            </a:r>
            <a:r>
              <a:rPr lang="en-US" dirty="0" smtClean="0"/>
              <a:t>)</a:t>
            </a:r>
            <a:endParaRPr lang="en-US" dirty="0"/>
          </a:p>
        </p:txBody>
      </p:sp>
      <p:sp>
        <p:nvSpPr>
          <p:cNvPr id="2" name="Content Placeholder 1"/>
          <p:cNvSpPr>
            <a:spLocks noGrp="1"/>
          </p:cNvSpPr>
          <p:nvPr>
            <p:ph idx="1"/>
          </p:nvPr>
        </p:nvSpPr>
        <p:spPr>
          <a:xfrm>
            <a:off x="457200" y="1600200"/>
            <a:ext cx="8229600" cy="4953000"/>
          </a:xfrm>
        </p:spPr>
        <p:txBody>
          <a:bodyPr>
            <a:normAutofit/>
          </a:bodyPr>
          <a:lstStyle/>
          <a:p>
            <a:pPr algn="just"/>
            <a:r>
              <a:rPr lang="en-US" dirty="0"/>
              <a:t>Ada </a:t>
            </a:r>
            <a:r>
              <a:rPr lang="en-US" dirty="0" err="1"/>
              <a:t>kesepakatan</a:t>
            </a:r>
            <a:r>
              <a:rPr lang="en-US" dirty="0"/>
              <a:t> </a:t>
            </a:r>
            <a:r>
              <a:rPr lang="en-US" dirty="0" err="1"/>
              <a:t>luas</a:t>
            </a:r>
            <a:r>
              <a:rPr lang="en-US" dirty="0"/>
              <a:t> </a:t>
            </a:r>
            <a:r>
              <a:rPr lang="en-US" dirty="0" err="1"/>
              <a:t>bahwa</a:t>
            </a:r>
            <a:r>
              <a:rPr lang="en-US" dirty="0"/>
              <a:t> </a:t>
            </a:r>
            <a:r>
              <a:rPr lang="en-US" dirty="0" err="1"/>
              <a:t>kinerja</a:t>
            </a:r>
            <a:r>
              <a:rPr lang="en-US" dirty="0"/>
              <a:t> </a:t>
            </a:r>
            <a:r>
              <a:rPr lang="en-US" dirty="0" err="1"/>
              <a:t>perusahaan</a:t>
            </a:r>
            <a:r>
              <a:rPr lang="en-US" dirty="0"/>
              <a:t> </a:t>
            </a:r>
            <a:r>
              <a:rPr lang="en-US" dirty="0" err="1"/>
              <a:t>dipengaruhi</a:t>
            </a:r>
            <a:r>
              <a:rPr lang="en-US" dirty="0"/>
              <a:t> </a:t>
            </a:r>
            <a:r>
              <a:rPr lang="en-US" dirty="0" err="1"/>
              <a:t>oleh</a:t>
            </a:r>
            <a:r>
              <a:rPr lang="en-US" dirty="0"/>
              <a:t> </a:t>
            </a:r>
            <a:r>
              <a:rPr lang="en-US" dirty="0" err="1"/>
              <a:t>seperangkat</a:t>
            </a:r>
            <a:r>
              <a:rPr lang="en-US" dirty="0"/>
              <a:t> </a:t>
            </a:r>
            <a:r>
              <a:rPr lang="en-US" dirty="0" err="1"/>
              <a:t>praktek</a:t>
            </a:r>
            <a:r>
              <a:rPr lang="en-US" dirty="0"/>
              <a:t> HRM </a:t>
            </a:r>
            <a:r>
              <a:rPr lang="en-US" dirty="0" err="1"/>
              <a:t>dan</a:t>
            </a:r>
            <a:r>
              <a:rPr lang="en-US" dirty="0"/>
              <a:t> modal </a:t>
            </a:r>
            <a:r>
              <a:rPr lang="en-US" dirty="0" err="1"/>
              <a:t>manusia</a:t>
            </a:r>
            <a:r>
              <a:rPr lang="en-US" dirty="0"/>
              <a:t> </a:t>
            </a:r>
            <a:r>
              <a:rPr lang="en-US" dirty="0" err="1"/>
              <a:t>suatu</a:t>
            </a:r>
            <a:r>
              <a:rPr lang="en-US" dirty="0"/>
              <a:t> </a:t>
            </a:r>
            <a:r>
              <a:rPr lang="en-US" dirty="0" err="1"/>
              <a:t>perusahaan</a:t>
            </a:r>
            <a:r>
              <a:rPr lang="en-US" dirty="0"/>
              <a:t> </a:t>
            </a:r>
            <a:r>
              <a:rPr lang="en-US" dirty="0" err="1"/>
              <a:t>memberikan</a:t>
            </a:r>
            <a:r>
              <a:rPr lang="en-US" dirty="0"/>
              <a:t> </a:t>
            </a:r>
            <a:r>
              <a:rPr lang="en-US" dirty="0" err="1"/>
              <a:t>kontribusi</a:t>
            </a:r>
            <a:r>
              <a:rPr lang="en-US" dirty="0"/>
              <a:t> </a:t>
            </a:r>
            <a:r>
              <a:rPr lang="en-US" dirty="0" err="1"/>
              <a:t>untuk</a:t>
            </a:r>
            <a:r>
              <a:rPr lang="en-US" dirty="0"/>
              <a:t> </a:t>
            </a:r>
            <a:r>
              <a:rPr lang="en-US" dirty="0" err="1"/>
              <a:t>pencapaian</a:t>
            </a:r>
            <a:r>
              <a:rPr lang="en-US" dirty="0"/>
              <a:t> </a:t>
            </a:r>
            <a:r>
              <a:rPr lang="en-US" dirty="0" err="1"/>
              <a:t>tujuan</a:t>
            </a:r>
            <a:r>
              <a:rPr lang="en-US" dirty="0"/>
              <a:t> </a:t>
            </a:r>
            <a:r>
              <a:rPr lang="en-US" dirty="0" err="1"/>
              <a:t>bisnisnya</a:t>
            </a:r>
            <a:r>
              <a:rPr lang="en-US" dirty="0"/>
              <a:t>. </a:t>
            </a:r>
            <a:r>
              <a:rPr lang="en-US" dirty="0" err="1"/>
              <a:t>bukti</a:t>
            </a:r>
            <a:r>
              <a:rPr lang="en-US" dirty="0"/>
              <a:t> </a:t>
            </a:r>
            <a:r>
              <a:rPr lang="en-US" dirty="0" err="1"/>
              <a:t>empiris</a:t>
            </a:r>
            <a:r>
              <a:rPr lang="en-US" dirty="0"/>
              <a:t> </a:t>
            </a:r>
            <a:r>
              <a:rPr lang="en-US" dirty="0" err="1"/>
              <a:t>baru-baru</a:t>
            </a:r>
            <a:r>
              <a:rPr lang="en-US" dirty="0"/>
              <a:t> </a:t>
            </a:r>
            <a:r>
              <a:rPr lang="en-US" dirty="0" err="1"/>
              <a:t>ini</a:t>
            </a:r>
            <a:r>
              <a:rPr lang="en-US" dirty="0"/>
              <a:t> </a:t>
            </a:r>
            <a:r>
              <a:rPr lang="en-US" dirty="0" err="1"/>
              <a:t>mendukung</a:t>
            </a:r>
            <a:r>
              <a:rPr lang="en-US" dirty="0"/>
              <a:t> </a:t>
            </a:r>
            <a:r>
              <a:rPr lang="en-US" dirty="0" err="1"/>
              <a:t>asumsi</a:t>
            </a:r>
            <a:r>
              <a:rPr lang="en-US" dirty="0"/>
              <a:t> </a:t>
            </a:r>
            <a:r>
              <a:rPr lang="en-US" dirty="0" err="1"/>
              <a:t>dasar</a:t>
            </a:r>
            <a:r>
              <a:rPr lang="en-US" dirty="0"/>
              <a:t> </a:t>
            </a:r>
            <a:r>
              <a:rPr lang="en-US" dirty="0" err="1"/>
              <a:t>ini</a:t>
            </a:r>
            <a:r>
              <a:rPr lang="en-US" dirty="0"/>
              <a:t> (Schuler &amp; Jackson, 1987; Baird &amp; </a:t>
            </a:r>
            <a:r>
              <a:rPr lang="en-US" dirty="0" err="1"/>
              <a:t>Meshoulam</a:t>
            </a:r>
            <a:r>
              <a:rPr lang="en-US" dirty="0"/>
              <a:t>, 1988; </a:t>
            </a:r>
            <a:r>
              <a:rPr lang="en-US" dirty="0" err="1"/>
              <a:t>Cutcher-Gershenfeld</a:t>
            </a:r>
            <a:r>
              <a:rPr lang="en-US" dirty="0"/>
              <a:t>, 1991; Arthur, 1994; </a:t>
            </a:r>
            <a:r>
              <a:rPr lang="en-US" dirty="0" err="1"/>
              <a:t>Huselid</a:t>
            </a:r>
            <a:r>
              <a:rPr lang="en-US" dirty="0"/>
              <a:t>, 1995; Jackson &amp; Schuler, 1995; </a:t>
            </a:r>
            <a:r>
              <a:rPr lang="en-US" dirty="0" err="1"/>
              <a:t>MacDuffie</a:t>
            </a:r>
            <a:r>
              <a:rPr lang="en-US" dirty="0"/>
              <a:t>, 1995; </a:t>
            </a:r>
            <a:r>
              <a:rPr lang="en-US" dirty="0" err="1"/>
              <a:t>Huselid</a:t>
            </a:r>
            <a:r>
              <a:rPr lang="en-US" dirty="0"/>
              <a:t> &amp; Becker, 1996; </a:t>
            </a:r>
            <a:r>
              <a:rPr lang="en-US" dirty="0" err="1"/>
              <a:t>Huselid</a:t>
            </a:r>
            <a:r>
              <a:rPr lang="en-US" dirty="0"/>
              <a:t>, Jackson, Schuler, 1997</a:t>
            </a:r>
            <a:r>
              <a:rPr lang="en-US" dirty="0" smtClean="0"/>
              <a:t>).</a:t>
            </a:r>
          </a:p>
          <a:p>
            <a:pPr algn="just"/>
            <a:r>
              <a:rPr lang="en-US" dirty="0" err="1" smtClean="0"/>
              <a:t>Melalui</a:t>
            </a:r>
            <a:r>
              <a:rPr lang="en-US" dirty="0" smtClean="0"/>
              <a:t> </a:t>
            </a:r>
            <a:r>
              <a:rPr lang="en-US" dirty="0" err="1"/>
              <a:t>penelaahan</a:t>
            </a:r>
            <a:r>
              <a:rPr lang="en-US" dirty="0"/>
              <a:t> </a:t>
            </a:r>
            <a:r>
              <a:rPr lang="en-US" dirty="0" err="1"/>
              <a:t>dan</a:t>
            </a:r>
            <a:r>
              <a:rPr lang="en-US" dirty="0"/>
              <a:t> </a:t>
            </a:r>
            <a:r>
              <a:rPr lang="en-US" dirty="0" err="1"/>
              <a:t>analisis</a:t>
            </a:r>
            <a:r>
              <a:rPr lang="en-US" dirty="0"/>
              <a:t> </a:t>
            </a:r>
            <a:r>
              <a:rPr lang="en-US" dirty="0" err="1"/>
              <a:t>sastra</a:t>
            </a:r>
            <a:r>
              <a:rPr lang="en-US" dirty="0"/>
              <a:t> HRME </a:t>
            </a:r>
            <a:r>
              <a:rPr lang="en-US" dirty="0" err="1"/>
              <a:t>terkait</a:t>
            </a:r>
            <a:r>
              <a:rPr lang="en-US" dirty="0"/>
              <a:t>, </a:t>
            </a:r>
            <a:r>
              <a:rPr lang="en-US" dirty="0" err="1"/>
              <a:t>ditemukan</a:t>
            </a:r>
            <a:r>
              <a:rPr lang="en-US" dirty="0"/>
              <a:t> </a:t>
            </a:r>
            <a:r>
              <a:rPr lang="en-US" dirty="0" err="1"/>
              <a:t>bahwa</a:t>
            </a:r>
            <a:r>
              <a:rPr lang="en-US" dirty="0"/>
              <a:t> </a:t>
            </a:r>
            <a:r>
              <a:rPr lang="en-US" dirty="0" err="1"/>
              <a:t>aktivitas</a:t>
            </a:r>
            <a:r>
              <a:rPr lang="en-US" dirty="0"/>
              <a:t> </a:t>
            </a:r>
            <a:r>
              <a:rPr lang="en-US" dirty="0" err="1"/>
              <a:t>manajemen</a:t>
            </a:r>
            <a:r>
              <a:rPr lang="en-US" dirty="0"/>
              <a:t> </a:t>
            </a:r>
            <a:r>
              <a:rPr lang="en-US" dirty="0" err="1"/>
              <a:t>sumber</a:t>
            </a:r>
            <a:r>
              <a:rPr lang="en-US" dirty="0"/>
              <a:t> </a:t>
            </a:r>
            <a:r>
              <a:rPr lang="en-US" dirty="0" err="1"/>
              <a:t>daya</a:t>
            </a:r>
            <a:r>
              <a:rPr lang="en-US" dirty="0"/>
              <a:t> </a:t>
            </a:r>
            <a:r>
              <a:rPr lang="en-US" dirty="0" err="1"/>
              <a:t>manusia</a:t>
            </a:r>
            <a:r>
              <a:rPr lang="en-US" dirty="0"/>
              <a:t> yang </a:t>
            </a:r>
            <a:r>
              <a:rPr lang="en-US" dirty="0" err="1"/>
              <a:t>terus</a:t>
            </a:r>
            <a:r>
              <a:rPr lang="en-US" dirty="0"/>
              <a:t> </a:t>
            </a:r>
            <a:r>
              <a:rPr lang="en-US" dirty="0" err="1"/>
              <a:t>menerus</a:t>
            </a:r>
            <a:r>
              <a:rPr lang="en-US" dirty="0"/>
              <a:t> </a:t>
            </a:r>
            <a:r>
              <a:rPr lang="en-US" dirty="0" err="1"/>
              <a:t>dilakukan</a:t>
            </a:r>
            <a:r>
              <a:rPr lang="en-US" dirty="0"/>
              <a:t> </a:t>
            </a:r>
            <a:r>
              <a:rPr lang="en-US" dirty="0" err="1"/>
              <a:t>oleh</a:t>
            </a:r>
            <a:r>
              <a:rPr lang="en-US" dirty="0"/>
              <a:t> </a:t>
            </a:r>
            <a:r>
              <a:rPr lang="en-US" dirty="0" err="1"/>
              <a:t>perusahaan</a:t>
            </a:r>
            <a:r>
              <a:rPr lang="en-US" dirty="0"/>
              <a:t> </a:t>
            </a:r>
            <a:r>
              <a:rPr lang="en-US" dirty="0" err="1"/>
              <a:t>teknologi</a:t>
            </a:r>
            <a:r>
              <a:rPr lang="en-US" dirty="0"/>
              <a:t> </a:t>
            </a:r>
            <a:r>
              <a:rPr lang="en-US" dirty="0" err="1"/>
              <a:t>tinggi</a:t>
            </a:r>
            <a:r>
              <a:rPr lang="en-US" dirty="0"/>
              <a:t> </a:t>
            </a:r>
            <a:r>
              <a:rPr lang="en-US" dirty="0" err="1"/>
              <a:t>sebagai</a:t>
            </a:r>
            <a:r>
              <a:rPr lang="en-US" dirty="0"/>
              <a:t> </a:t>
            </a:r>
            <a:r>
              <a:rPr lang="en-US" dirty="0" err="1"/>
              <a:t>faktor</a:t>
            </a:r>
            <a:r>
              <a:rPr lang="en-US" dirty="0"/>
              <a:t> </a:t>
            </a:r>
            <a:r>
              <a:rPr lang="en-US" dirty="0" err="1"/>
              <a:t>kunci</a:t>
            </a:r>
            <a:r>
              <a:rPr lang="en-US" dirty="0"/>
              <a:t> </a:t>
            </a:r>
            <a:r>
              <a:rPr lang="en-US" dirty="0" err="1"/>
              <a:t>dalam</a:t>
            </a:r>
            <a:r>
              <a:rPr lang="en-US" dirty="0"/>
              <a:t> </a:t>
            </a:r>
            <a:r>
              <a:rPr lang="en-US" dirty="0" err="1"/>
              <a:t>mencapai</a:t>
            </a:r>
            <a:r>
              <a:rPr lang="en-US" dirty="0"/>
              <a:t> </a:t>
            </a:r>
            <a:r>
              <a:rPr lang="en-US" dirty="0" err="1"/>
              <a:t>keunggulan</a:t>
            </a:r>
            <a:r>
              <a:rPr lang="en-US" dirty="0"/>
              <a:t> </a:t>
            </a:r>
            <a:r>
              <a:rPr lang="en-US" dirty="0" err="1" smtClean="0"/>
              <a:t>kompetitif</a:t>
            </a:r>
            <a:r>
              <a:rPr lang="en-US" dirty="0" smtClean="0"/>
              <a:t>.</a:t>
            </a:r>
          </a:p>
          <a:p>
            <a:pPr algn="just"/>
            <a:r>
              <a:rPr lang="en-US" dirty="0" smtClean="0"/>
              <a:t>Di </a:t>
            </a:r>
            <a:r>
              <a:rPr lang="en-US" dirty="0" err="1"/>
              <a:t>masa</a:t>
            </a:r>
            <a:r>
              <a:rPr lang="en-US" dirty="0"/>
              <a:t> </a:t>
            </a:r>
            <a:r>
              <a:rPr lang="en-US" dirty="0" err="1"/>
              <a:t>lalu</a:t>
            </a:r>
            <a:r>
              <a:rPr lang="en-US" dirty="0"/>
              <a:t>, </a:t>
            </a:r>
            <a:r>
              <a:rPr lang="en-US" dirty="0" err="1"/>
              <a:t>pengukuran</a:t>
            </a:r>
            <a:r>
              <a:rPr lang="en-US" dirty="0"/>
              <a:t> </a:t>
            </a:r>
            <a:r>
              <a:rPr lang="en-US" dirty="0" err="1"/>
              <a:t>pada</a:t>
            </a:r>
            <a:r>
              <a:rPr lang="en-US" dirty="0"/>
              <a:t> </a:t>
            </a:r>
            <a:r>
              <a:rPr lang="en-US" dirty="0" err="1"/>
              <a:t>tingkat</a:t>
            </a:r>
            <a:r>
              <a:rPr lang="en-US" dirty="0"/>
              <a:t> HRME </a:t>
            </a:r>
            <a:r>
              <a:rPr lang="en-US" dirty="0" err="1"/>
              <a:t>biasanya</a:t>
            </a:r>
            <a:r>
              <a:rPr lang="en-US" dirty="0"/>
              <a:t> </a:t>
            </a:r>
            <a:r>
              <a:rPr lang="en-US" dirty="0" err="1"/>
              <a:t>dipastikan</a:t>
            </a:r>
            <a:r>
              <a:rPr lang="en-US" dirty="0"/>
              <a:t> </a:t>
            </a:r>
            <a:r>
              <a:rPr lang="en-US" dirty="0" err="1"/>
              <a:t>melalui</a:t>
            </a:r>
            <a:r>
              <a:rPr lang="en-US" dirty="0"/>
              <a:t> </a:t>
            </a:r>
            <a:r>
              <a:rPr lang="en-US" dirty="0" err="1"/>
              <a:t>kuesioner</a:t>
            </a:r>
            <a:r>
              <a:rPr lang="en-US" dirty="0"/>
              <a:t> </a:t>
            </a:r>
            <a:r>
              <a:rPr lang="en-US" dirty="0" err="1"/>
              <a:t>dievaluasi</a:t>
            </a:r>
            <a:r>
              <a:rPr lang="en-US" dirty="0"/>
              <a:t> </a:t>
            </a:r>
            <a:r>
              <a:rPr lang="en-US" dirty="0" err="1"/>
              <a:t>oleh</a:t>
            </a:r>
            <a:r>
              <a:rPr lang="en-US" dirty="0"/>
              <a:t> </a:t>
            </a:r>
            <a:r>
              <a:rPr lang="en-US" dirty="0" err="1"/>
              <a:t>indikator</a:t>
            </a:r>
            <a:r>
              <a:rPr lang="en-US" dirty="0"/>
              <a:t> </a:t>
            </a:r>
            <a:r>
              <a:rPr lang="en-US" dirty="0" err="1"/>
              <a:t>subjektif</a:t>
            </a:r>
            <a:r>
              <a:rPr lang="en-US" dirty="0"/>
              <a:t> </a:t>
            </a:r>
            <a:r>
              <a:rPr lang="en-US" dirty="0" err="1"/>
              <a:t>atau</a:t>
            </a:r>
            <a:r>
              <a:rPr lang="en-US" dirty="0"/>
              <a:t> </a:t>
            </a:r>
            <a:r>
              <a:rPr lang="en-US" dirty="0" err="1"/>
              <a:t>indeks</a:t>
            </a:r>
            <a:r>
              <a:rPr lang="en-US" dirty="0"/>
              <a:t> </a:t>
            </a:r>
            <a:r>
              <a:rPr lang="en-US" dirty="0" err="1"/>
              <a:t>tertimbang</a:t>
            </a:r>
            <a:r>
              <a:rPr lang="en-US" dirty="0"/>
              <a:t> </a:t>
            </a:r>
            <a:r>
              <a:rPr lang="en-US" dirty="0" err="1"/>
              <a:t>sederhana</a:t>
            </a:r>
            <a:r>
              <a:rPr lang="en-US" dirty="0"/>
              <a:t> </a:t>
            </a:r>
            <a:r>
              <a:rPr lang="en-US" dirty="0" err="1"/>
              <a:t>seperti</a:t>
            </a:r>
            <a:r>
              <a:rPr lang="en-US" dirty="0"/>
              <a:t> </a:t>
            </a:r>
            <a:r>
              <a:rPr lang="en-US" dirty="0" err="1"/>
              <a:t>rasio</a:t>
            </a:r>
            <a:r>
              <a:rPr lang="en-US" dirty="0"/>
              <a:t> </a:t>
            </a:r>
            <a:r>
              <a:rPr lang="en-US" dirty="0" err="1"/>
              <a:t>perputaran</a:t>
            </a:r>
            <a:r>
              <a:rPr lang="en-US" dirty="0"/>
              <a:t>, </a:t>
            </a:r>
            <a:r>
              <a:rPr lang="en-US" dirty="0" err="1"/>
              <a:t>pengeluaran</a:t>
            </a:r>
            <a:r>
              <a:rPr lang="en-US" dirty="0"/>
              <a:t> </a:t>
            </a:r>
            <a:r>
              <a:rPr lang="en-US" dirty="0" err="1"/>
              <a:t>pelatihan</a:t>
            </a:r>
            <a:r>
              <a:rPr lang="en-US" dirty="0"/>
              <a:t> </a:t>
            </a:r>
            <a:r>
              <a:rPr lang="en-US" dirty="0" err="1"/>
              <a:t>dan</a:t>
            </a:r>
            <a:r>
              <a:rPr lang="en-US" dirty="0"/>
              <a:t> </a:t>
            </a:r>
            <a:r>
              <a:rPr lang="en-US" dirty="0" err="1"/>
              <a:t>pengembangan</a:t>
            </a:r>
            <a:r>
              <a:rPr lang="en-US" dirty="0"/>
              <a:t> </a:t>
            </a:r>
            <a:r>
              <a:rPr lang="en-US" dirty="0" err="1" smtClean="0"/>
              <a:t>dll</a:t>
            </a:r>
            <a:r>
              <a:rPr lang="en-US" dirty="0" smtClean="0"/>
              <a:t>. </a:t>
            </a:r>
            <a:r>
              <a:rPr lang="en-US" dirty="0" err="1"/>
              <a:t>Namun</a:t>
            </a:r>
            <a:r>
              <a:rPr lang="en-US" dirty="0"/>
              <a:t>, </a:t>
            </a:r>
            <a:r>
              <a:rPr lang="en-US" dirty="0" err="1"/>
              <a:t>hasil</a:t>
            </a:r>
            <a:r>
              <a:rPr lang="en-US" dirty="0"/>
              <a:t> </a:t>
            </a:r>
            <a:r>
              <a:rPr lang="en-US" dirty="0" err="1"/>
              <a:t>dari</a:t>
            </a:r>
            <a:r>
              <a:rPr lang="en-US" dirty="0"/>
              <a:t> </a:t>
            </a:r>
            <a:r>
              <a:rPr lang="en-US" dirty="0" err="1"/>
              <a:t>pendekatan</a:t>
            </a:r>
            <a:r>
              <a:rPr lang="en-US" dirty="0"/>
              <a:t> </a:t>
            </a:r>
            <a:r>
              <a:rPr lang="en-US" dirty="0" err="1"/>
              <a:t>semacam</a:t>
            </a:r>
            <a:r>
              <a:rPr lang="en-US" dirty="0"/>
              <a:t> </a:t>
            </a:r>
            <a:r>
              <a:rPr lang="en-US" dirty="0" err="1"/>
              <a:t>ini</a:t>
            </a:r>
            <a:r>
              <a:rPr lang="en-US" dirty="0"/>
              <a:t> </a:t>
            </a:r>
            <a:r>
              <a:rPr lang="en-US" dirty="0" err="1"/>
              <a:t>sangat</a:t>
            </a:r>
            <a:r>
              <a:rPr lang="en-US" dirty="0"/>
              <a:t> </a:t>
            </a:r>
            <a:r>
              <a:rPr lang="en-US" dirty="0" err="1"/>
              <a:t>bervariasi</a:t>
            </a:r>
            <a:r>
              <a:rPr lang="en-US" dirty="0"/>
              <a:t> </a:t>
            </a:r>
            <a:r>
              <a:rPr lang="en-US" dirty="0" err="1"/>
              <a:t>dengan</a:t>
            </a:r>
            <a:r>
              <a:rPr lang="en-US" dirty="0"/>
              <a:t> </a:t>
            </a:r>
            <a:r>
              <a:rPr lang="en-US" dirty="0" err="1"/>
              <a:t>persepsi</a:t>
            </a:r>
            <a:r>
              <a:rPr lang="en-US" dirty="0"/>
              <a:t> </a:t>
            </a:r>
            <a:r>
              <a:rPr lang="en-US" dirty="0" err="1"/>
              <a:t>subjektif</a:t>
            </a:r>
            <a:r>
              <a:rPr lang="en-US" dirty="0"/>
              <a:t> </a:t>
            </a:r>
            <a:r>
              <a:rPr lang="en-US" dirty="0" err="1"/>
              <a:t>seseorang</a:t>
            </a:r>
            <a:r>
              <a:rPr lang="en-US" dirty="0"/>
              <a:t> yang </a:t>
            </a:r>
            <a:r>
              <a:rPr lang="en-US" dirty="0" err="1"/>
              <a:t>menjawab</a:t>
            </a:r>
            <a:r>
              <a:rPr lang="en-US" dirty="0"/>
              <a:t> </a:t>
            </a:r>
            <a:r>
              <a:rPr lang="en-US" dirty="0" err="1"/>
              <a:t>kuesioner</a:t>
            </a:r>
            <a:r>
              <a:rPr lang="en-US" dirty="0"/>
              <a:t>. Hal </a:t>
            </a:r>
            <a:r>
              <a:rPr lang="en-US" dirty="0" err="1"/>
              <a:t>ini</a:t>
            </a:r>
            <a:r>
              <a:rPr lang="en-US" dirty="0"/>
              <a:t> </a:t>
            </a:r>
            <a:r>
              <a:rPr lang="en-US" dirty="0" err="1"/>
              <a:t>karena</a:t>
            </a:r>
            <a:r>
              <a:rPr lang="en-US" dirty="0"/>
              <a:t> </a:t>
            </a:r>
            <a:r>
              <a:rPr lang="en-US" dirty="0" err="1"/>
              <a:t>pentingnya</a:t>
            </a:r>
            <a:r>
              <a:rPr lang="en-US" dirty="0"/>
              <a:t> </a:t>
            </a:r>
            <a:r>
              <a:rPr lang="en-US" dirty="0" err="1"/>
              <a:t>tertimbang</a:t>
            </a:r>
            <a:r>
              <a:rPr lang="en-US" dirty="0"/>
              <a:t> </a:t>
            </a:r>
            <a:r>
              <a:rPr lang="en-US" dirty="0" err="1"/>
              <a:t>relatif</a:t>
            </a:r>
            <a:r>
              <a:rPr lang="en-US" dirty="0"/>
              <a:t> </a:t>
            </a:r>
            <a:r>
              <a:rPr lang="en-US" dirty="0" err="1"/>
              <a:t>dimensi</a:t>
            </a:r>
            <a:r>
              <a:rPr lang="en-US" dirty="0"/>
              <a:t> yang </a:t>
            </a:r>
            <a:r>
              <a:rPr lang="en-US" dirty="0" err="1"/>
              <a:t>berbeda</a:t>
            </a:r>
            <a:r>
              <a:rPr lang="en-US" dirty="0"/>
              <a:t> </a:t>
            </a:r>
            <a:r>
              <a:rPr lang="en-US" dirty="0" err="1"/>
              <a:t>tidak</a:t>
            </a:r>
            <a:r>
              <a:rPr lang="en-US" dirty="0"/>
              <a:t> </a:t>
            </a:r>
            <a:r>
              <a:rPr lang="en-US" dirty="0" err="1"/>
              <a:t>dianggap</a:t>
            </a:r>
            <a:r>
              <a:rPr lang="en-US" dirty="0"/>
              <a:t>.</a:t>
            </a:r>
          </a:p>
          <a:p>
            <a:pPr algn="just"/>
            <a:endParaRPr lang="en-US" dirty="0"/>
          </a:p>
        </p:txBody>
      </p:sp>
    </p:spTree>
    <p:extLst>
      <p:ext uri="{BB962C8B-B14F-4D97-AF65-F5344CB8AC3E}">
        <p14:creationId xmlns:p14="http://schemas.microsoft.com/office/powerpoint/2010/main" val="837895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6324600"/>
          </a:xfrm>
        </p:spPr>
        <p:txBody>
          <a:bodyPr>
            <a:normAutofit/>
          </a:bodyPr>
          <a:lstStyle/>
          <a:p>
            <a:pPr algn="just"/>
            <a:r>
              <a:rPr lang="en-US" dirty="0" err="1"/>
              <a:t>Dasar</a:t>
            </a:r>
            <a:r>
              <a:rPr lang="en-US" dirty="0"/>
              <a:t> </a:t>
            </a:r>
            <a:r>
              <a:rPr lang="en-US" dirty="0" err="1"/>
              <a:t>dari</a:t>
            </a:r>
            <a:r>
              <a:rPr lang="en-US" dirty="0"/>
              <a:t> model </a:t>
            </a:r>
            <a:r>
              <a:rPr lang="en-US" dirty="0" err="1"/>
              <a:t>pengukuran</a:t>
            </a:r>
            <a:r>
              <a:rPr lang="en-US" dirty="0"/>
              <a:t> HRME </a:t>
            </a:r>
            <a:r>
              <a:rPr lang="en-US" dirty="0" err="1"/>
              <a:t>sedang</a:t>
            </a:r>
            <a:r>
              <a:rPr lang="en-US" dirty="0"/>
              <a:t> </a:t>
            </a:r>
            <a:r>
              <a:rPr lang="en-US" dirty="0" err="1"/>
              <a:t>dikembangkan</a:t>
            </a:r>
            <a:r>
              <a:rPr lang="en-US" dirty="0"/>
              <a:t> </a:t>
            </a:r>
            <a:r>
              <a:rPr lang="en-US" dirty="0" err="1"/>
              <a:t>dalam</a:t>
            </a:r>
            <a:r>
              <a:rPr lang="en-US" dirty="0"/>
              <a:t> </a:t>
            </a:r>
            <a:r>
              <a:rPr lang="en-US" dirty="0" err="1"/>
              <a:t>penelitian</a:t>
            </a:r>
            <a:r>
              <a:rPr lang="en-US" dirty="0"/>
              <a:t> </a:t>
            </a:r>
            <a:r>
              <a:rPr lang="en-US" dirty="0" err="1"/>
              <a:t>ini</a:t>
            </a:r>
            <a:r>
              <a:rPr lang="en-US" dirty="0"/>
              <a:t> </a:t>
            </a:r>
            <a:r>
              <a:rPr lang="en-US" dirty="0" err="1"/>
              <a:t>terutama</a:t>
            </a:r>
            <a:r>
              <a:rPr lang="en-US" dirty="0"/>
              <a:t> </a:t>
            </a:r>
            <a:r>
              <a:rPr lang="en-US" dirty="0" err="1"/>
              <a:t>didasarkan</a:t>
            </a:r>
            <a:r>
              <a:rPr lang="en-US" dirty="0"/>
              <a:t> </a:t>
            </a:r>
            <a:r>
              <a:rPr lang="en-US" dirty="0" err="1"/>
              <a:t>pada</a:t>
            </a:r>
            <a:r>
              <a:rPr lang="en-US" dirty="0"/>
              <a:t> </a:t>
            </a:r>
            <a:r>
              <a:rPr lang="en-US" dirty="0" err="1"/>
              <a:t>faktor-faktor</a:t>
            </a:r>
            <a:r>
              <a:rPr lang="en-US" dirty="0"/>
              <a:t> </a:t>
            </a:r>
            <a:r>
              <a:rPr lang="en-US" dirty="0" err="1"/>
              <a:t>struktur</a:t>
            </a:r>
            <a:r>
              <a:rPr lang="en-US" dirty="0"/>
              <a:t> HRME </a:t>
            </a:r>
            <a:r>
              <a:rPr lang="en-US" dirty="0" err="1"/>
              <a:t>diusulkan</a:t>
            </a:r>
            <a:r>
              <a:rPr lang="en-US" dirty="0"/>
              <a:t> </a:t>
            </a:r>
            <a:r>
              <a:rPr lang="en-US" dirty="0" err="1"/>
              <a:t>oleh</a:t>
            </a:r>
            <a:r>
              <a:rPr lang="en-US" dirty="0"/>
              <a:t> </a:t>
            </a:r>
            <a:r>
              <a:rPr lang="en-US" dirty="0" err="1"/>
              <a:t>Huselid</a:t>
            </a:r>
            <a:r>
              <a:rPr lang="en-US" dirty="0"/>
              <a:t>, Jackson &amp; Schuler (1997</a:t>
            </a:r>
            <a:r>
              <a:rPr lang="en-US" dirty="0" smtClean="0"/>
              <a:t>).</a:t>
            </a:r>
          </a:p>
          <a:p>
            <a:pPr algn="just"/>
            <a:r>
              <a:rPr lang="en-US" dirty="0" smtClean="0"/>
              <a:t>Model </a:t>
            </a:r>
            <a:r>
              <a:rPr lang="en-US" dirty="0" err="1"/>
              <a:t>pengukuran</a:t>
            </a:r>
            <a:r>
              <a:rPr lang="en-US" dirty="0"/>
              <a:t> </a:t>
            </a:r>
            <a:r>
              <a:rPr lang="en-US" dirty="0" err="1"/>
              <a:t>awal</a:t>
            </a:r>
            <a:r>
              <a:rPr lang="en-US" dirty="0"/>
              <a:t> </a:t>
            </a:r>
            <a:r>
              <a:rPr lang="en-US" dirty="0" err="1"/>
              <a:t>didirikan</a:t>
            </a:r>
            <a:r>
              <a:rPr lang="en-US" dirty="0"/>
              <a:t> </a:t>
            </a:r>
            <a:r>
              <a:rPr lang="en-US" dirty="0" err="1"/>
              <a:t>melalui</a:t>
            </a:r>
            <a:r>
              <a:rPr lang="en-US" dirty="0"/>
              <a:t> </a:t>
            </a:r>
            <a:r>
              <a:rPr lang="en-US" dirty="0" err="1"/>
              <a:t>studi</a:t>
            </a:r>
            <a:r>
              <a:rPr lang="en-US" dirty="0"/>
              <a:t> </a:t>
            </a:r>
            <a:r>
              <a:rPr lang="en-US" dirty="0" err="1"/>
              <a:t>literatur</a:t>
            </a:r>
            <a:r>
              <a:rPr lang="en-US" dirty="0"/>
              <a:t>, </a:t>
            </a:r>
            <a:r>
              <a:rPr lang="en-US" dirty="0" err="1"/>
              <a:t>wawancara</a:t>
            </a:r>
            <a:r>
              <a:rPr lang="en-US" dirty="0"/>
              <a:t> </a:t>
            </a:r>
            <a:r>
              <a:rPr lang="en-US" dirty="0" err="1"/>
              <a:t>mendalam</a:t>
            </a:r>
            <a:r>
              <a:rPr lang="en-US" dirty="0"/>
              <a:t> </a:t>
            </a:r>
            <a:r>
              <a:rPr lang="en-US" dirty="0" err="1"/>
              <a:t>dengan</a:t>
            </a:r>
            <a:r>
              <a:rPr lang="en-US" dirty="0"/>
              <a:t> </a:t>
            </a:r>
            <a:r>
              <a:rPr lang="en-US" dirty="0" err="1"/>
              <a:t>para</a:t>
            </a:r>
            <a:r>
              <a:rPr lang="en-US" dirty="0"/>
              <a:t> </a:t>
            </a:r>
            <a:r>
              <a:rPr lang="en-US" dirty="0" err="1"/>
              <a:t>ahli</a:t>
            </a:r>
            <a:r>
              <a:rPr lang="en-US" dirty="0"/>
              <a:t>, </a:t>
            </a:r>
            <a:r>
              <a:rPr lang="en-US" dirty="0" err="1"/>
              <a:t>penilai</a:t>
            </a:r>
            <a:r>
              <a:rPr lang="en-US" dirty="0"/>
              <a:t> </a:t>
            </a:r>
            <a:r>
              <a:rPr lang="en-US" dirty="0" err="1"/>
              <a:t>dan</a:t>
            </a:r>
            <a:r>
              <a:rPr lang="en-US" dirty="0"/>
              <a:t> </a:t>
            </a:r>
            <a:r>
              <a:rPr lang="en-US" dirty="0" err="1"/>
              <a:t>mata</a:t>
            </a:r>
            <a:r>
              <a:rPr lang="en-US" dirty="0"/>
              <a:t> </a:t>
            </a:r>
            <a:r>
              <a:rPr lang="en-US" dirty="0" err="1"/>
              <a:t>pelajaran</a:t>
            </a:r>
            <a:r>
              <a:rPr lang="en-US" dirty="0"/>
              <a:t>, </a:t>
            </a:r>
            <a:r>
              <a:rPr lang="en-US" dirty="0" err="1"/>
              <a:t>sebagai</a:t>
            </a:r>
            <a:r>
              <a:rPr lang="en-US" dirty="0"/>
              <a:t> </a:t>
            </a:r>
            <a:r>
              <a:rPr lang="en-US" dirty="0" err="1"/>
              <a:t>dinding</a:t>
            </a:r>
            <a:r>
              <a:rPr lang="en-US" dirty="0"/>
              <a:t> </a:t>
            </a:r>
            <a:r>
              <a:rPr lang="en-US" dirty="0" err="1"/>
              <a:t>sebagai</a:t>
            </a:r>
            <a:r>
              <a:rPr lang="en-US" dirty="0"/>
              <a:t> </a:t>
            </a:r>
            <a:r>
              <a:rPr lang="en-US" dirty="0" err="1"/>
              <a:t>penggunaan</a:t>
            </a:r>
            <a:r>
              <a:rPr lang="en-US" dirty="0"/>
              <a:t> </a:t>
            </a:r>
            <a:r>
              <a:rPr lang="en-US" dirty="0" err="1"/>
              <a:t>teknik</a:t>
            </a:r>
            <a:r>
              <a:rPr lang="en-US" dirty="0"/>
              <a:t> </a:t>
            </a:r>
            <a:r>
              <a:rPr lang="en-US" dirty="0" err="1"/>
              <a:t>kelompok</a:t>
            </a:r>
            <a:r>
              <a:rPr lang="en-US" dirty="0"/>
              <a:t> </a:t>
            </a:r>
            <a:r>
              <a:rPr lang="en-US" dirty="0" err="1"/>
              <a:t>kecil</a:t>
            </a:r>
            <a:r>
              <a:rPr lang="en-US" dirty="0"/>
              <a:t> (SGT) </a:t>
            </a:r>
            <a:r>
              <a:rPr lang="en-US" dirty="0" err="1"/>
              <a:t>untuk</a:t>
            </a:r>
            <a:r>
              <a:rPr lang="en-US" dirty="0"/>
              <a:t> </a:t>
            </a:r>
            <a:r>
              <a:rPr lang="en-US" dirty="0" err="1"/>
              <a:t>mengkompilasi</a:t>
            </a:r>
            <a:r>
              <a:rPr lang="en-US" dirty="0"/>
              <a:t> </a:t>
            </a:r>
            <a:r>
              <a:rPr lang="en-US" dirty="0" err="1"/>
              <a:t>pandangan</a:t>
            </a:r>
            <a:r>
              <a:rPr lang="en-US" dirty="0"/>
              <a:t> </a:t>
            </a:r>
            <a:r>
              <a:rPr lang="en-US" dirty="0" err="1"/>
              <a:t>dan</a:t>
            </a:r>
            <a:r>
              <a:rPr lang="en-US" dirty="0"/>
              <a:t> </a:t>
            </a:r>
            <a:r>
              <a:rPr lang="en-US" dirty="0" err="1"/>
              <a:t>pendapat</a:t>
            </a:r>
            <a:r>
              <a:rPr lang="en-US" dirty="0"/>
              <a:t> </a:t>
            </a:r>
            <a:r>
              <a:rPr lang="en-US" dirty="0" err="1"/>
              <a:t>dari</a:t>
            </a:r>
            <a:r>
              <a:rPr lang="en-US" dirty="0"/>
              <a:t> </a:t>
            </a:r>
            <a:r>
              <a:rPr lang="en-US" dirty="0" err="1"/>
              <a:t>dimensi</a:t>
            </a:r>
            <a:r>
              <a:rPr lang="en-US" dirty="0"/>
              <a:t> </a:t>
            </a:r>
            <a:r>
              <a:rPr lang="en-US" dirty="0" err="1"/>
              <a:t>dan</a:t>
            </a:r>
            <a:r>
              <a:rPr lang="en-US" dirty="0"/>
              <a:t> </a:t>
            </a:r>
            <a:r>
              <a:rPr lang="en-US" dirty="0" err="1"/>
              <a:t>indikator</a:t>
            </a:r>
            <a:r>
              <a:rPr lang="en-US" dirty="0"/>
              <a:t> </a:t>
            </a:r>
            <a:r>
              <a:rPr lang="en-US" dirty="0" err="1"/>
              <a:t>pengukuran</a:t>
            </a:r>
            <a:r>
              <a:rPr lang="en-US" dirty="0"/>
              <a:t> </a:t>
            </a:r>
            <a:r>
              <a:rPr lang="en-US" dirty="0" err="1"/>
              <a:t>untuk</a:t>
            </a:r>
            <a:r>
              <a:rPr lang="en-US" dirty="0"/>
              <a:t> HRME </a:t>
            </a:r>
            <a:r>
              <a:rPr lang="en-US" dirty="0" err="1"/>
              <a:t>dari</a:t>
            </a:r>
            <a:r>
              <a:rPr lang="en-US" dirty="0"/>
              <a:t> </a:t>
            </a:r>
            <a:r>
              <a:rPr lang="en-US" dirty="0" err="1"/>
              <a:t>perusahaan</a:t>
            </a:r>
            <a:r>
              <a:rPr lang="en-US" dirty="0"/>
              <a:t> </a:t>
            </a:r>
            <a:r>
              <a:rPr lang="en-US" dirty="0" err="1"/>
              <a:t>teknologi</a:t>
            </a:r>
            <a:r>
              <a:rPr lang="en-US" dirty="0"/>
              <a:t> </a:t>
            </a:r>
            <a:r>
              <a:rPr lang="en-US" dirty="0" err="1" smtClean="0"/>
              <a:t>tinggi</a:t>
            </a:r>
            <a:r>
              <a:rPr lang="en-US" dirty="0" smtClean="0"/>
              <a:t>. </a:t>
            </a:r>
            <a:r>
              <a:rPr lang="en-US" dirty="0" err="1" smtClean="0"/>
              <a:t>Indikator</a:t>
            </a:r>
            <a:r>
              <a:rPr lang="en-US" dirty="0" smtClean="0"/>
              <a:t> </a:t>
            </a:r>
            <a:r>
              <a:rPr lang="en-US" dirty="0" err="1"/>
              <a:t>objektif</a:t>
            </a:r>
            <a:r>
              <a:rPr lang="en-US" dirty="0"/>
              <a:t> </a:t>
            </a:r>
            <a:r>
              <a:rPr lang="en-US" dirty="0" err="1"/>
              <a:t>juga</a:t>
            </a:r>
            <a:r>
              <a:rPr lang="en-US" dirty="0"/>
              <a:t> </a:t>
            </a:r>
            <a:r>
              <a:rPr lang="en-US" dirty="0" err="1"/>
              <a:t>disertakan</a:t>
            </a:r>
            <a:r>
              <a:rPr lang="en-US" dirty="0"/>
              <a:t> </a:t>
            </a:r>
            <a:r>
              <a:rPr lang="en-US" dirty="0" err="1"/>
              <a:t>selain</a:t>
            </a:r>
            <a:r>
              <a:rPr lang="en-US" dirty="0"/>
              <a:t> </a:t>
            </a:r>
            <a:r>
              <a:rPr lang="en-US" dirty="0" err="1"/>
              <a:t>indikator</a:t>
            </a:r>
            <a:r>
              <a:rPr lang="en-US" dirty="0"/>
              <a:t> </a:t>
            </a:r>
            <a:r>
              <a:rPr lang="en-US" dirty="0" err="1" smtClean="0"/>
              <a:t>subjektif</a:t>
            </a:r>
            <a:r>
              <a:rPr lang="en-US" dirty="0" smtClean="0"/>
              <a:t>.</a:t>
            </a:r>
          </a:p>
          <a:p>
            <a:pPr algn="just"/>
            <a:r>
              <a:rPr lang="en-US" dirty="0" smtClean="0"/>
              <a:t>Model </a:t>
            </a:r>
            <a:r>
              <a:rPr lang="en-US" dirty="0" err="1"/>
              <a:t>pengukuran</a:t>
            </a:r>
            <a:r>
              <a:rPr lang="en-US" dirty="0"/>
              <a:t> </a:t>
            </a:r>
            <a:r>
              <a:rPr lang="en-US" dirty="0" err="1"/>
              <a:t>awal</a:t>
            </a:r>
            <a:r>
              <a:rPr lang="en-US" dirty="0"/>
              <a:t> </a:t>
            </a:r>
            <a:r>
              <a:rPr lang="en-US" dirty="0" err="1"/>
              <a:t>pertama</a:t>
            </a:r>
            <a:r>
              <a:rPr lang="en-US" dirty="0"/>
              <a:t> kali </a:t>
            </a:r>
            <a:r>
              <a:rPr lang="en-US" dirty="0" err="1"/>
              <a:t>dirancang</a:t>
            </a:r>
            <a:r>
              <a:rPr lang="en-US" dirty="0"/>
              <a:t> </a:t>
            </a:r>
            <a:r>
              <a:rPr lang="en-US" dirty="0" err="1"/>
              <a:t>dalam</a:t>
            </a:r>
            <a:r>
              <a:rPr lang="en-US" dirty="0"/>
              <a:t> </a:t>
            </a:r>
            <a:r>
              <a:rPr lang="en-US" dirty="0" err="1"/>
              <a:t>bentuk</a:t>
            </a:r>
            <a:r>
              <a:rPr lang="en-US" dirty="0"/>
              <a:t> </a:t>
            </a:r>
            <a:r>
              <a:rPr lang="en-US" dirty="0" err="1"/>
              <a:t>kuesioner</a:t>
            </a:r>
            <a:r>
              <a:rPr lang="en-US" dirty="0"/>
              <a:t> </a:t>
            </a:r>
            <a:r>
              <a:rPr lang="en-US" dirty="0" err="1"/>
              <a:t>dan</a:t>
            </a:r>
            <a:r>
              <a:rPr lang="en-US" dirty="0"/>
              <a:t> </a:t>
            </a:r>
            <a:r>
              <a:rPr lang="en-US" dirty="0" err="1"/>
              <a:t>dikirim</a:t>
            </a:r>
            <a:r>
              <a:rPr lang="en-US" dirty="0"/>
              <a:t> </a:t>
            </a:r>
            <a:r>
              <a:rPr lang="en-US" dirty="0" err="1"/>
              <a:t>ke</a:t>
            </a:r>
            <a:r>
              <a:rPr lang="en-US" dirty="0"/>
              <a:t> </a:t>
            </a:r>
            <a:r>
              <a:rPr lang="en-US" dirty="0" err="1"/>
              <a:t>manajemen</a:t>
            </a:r>
            <a:r>
              <a:rPr lang="en-US" dirty="0"/>
              <a:t> </a:t>
            </a:r>
            <a:r>
              <a:rPr lang="en-US" dirty="0" err="1"/>
              <a:t>menengah</a:t>
            </a:r>
            <a:r>
              <a:rPr lang="en-US" dirty="0"/>
              <a:t> </a:t>
            </a:r>
            <a:r>
              <a:rPr lang="en-US" dirty="0" err="1"/>
              <a:t>dan</a:t>
            </a:r>
            <a:r>
              <a:rPr lang="en-US" dirty="0"/>
              <a:t> </a:t>
            </a:r>
            <a:r>
              <a:rPr lang="en-US" dirty="0" err="1"/>
              <a:t>tinggi</a:t>
            </a:r>
            <a:r>
              <a:rPr lang="en-US" dirty="0"/>
              <a:t> di </a:t>
            </a:r>
            <a:r>
              <a:rPr lang="en-US" dirty="0" err="1"/>
              <a:t>departemen</a:t>
            </a:r>
            <a:r>
              <a:rPr lang="en-US" dirty="0"/>
              <a:t> </a:t>
            </a:r>
            <a:r>
              <a:rPr lang="en-US" dirty="0" err="1"/>
              <a:t>sumber</a:t>
            </a:r>
            <a:r>
              <a:rPr lang="en-US" dirty="0"/>
              <a:t> </a:t>
            </a:r>
            <a:r>
              <a:rPr lang="en-US" dirty="0" err="1"/>
              <a:t>daya</a:t>
            </a:r>
            <a:r>
              <a:rPr lang="en-US" dirty="0"/>
              <a:t> </a:t>
            </a:r>
            <a:r>
              <a:rPr lang="en-US" dirty="0" err="1"/>
              <a:t>manusia</a:t>
            </a:r>
            <a:r>
              <a:rPr lang="en-US" dirty="0"/>
              <a:t> </a:t>
            </a:r>
            <a:r>
              <a:rPr lang="en-US" dirty="0" err="1"/>
              <a:t>dari</a:t>
            </a:r>
            <a:r>
              <a:rPr lang="en-US" dirty="0"/>
              <a:t> 150 </a:t>
            </a:r>
            <a:r>
              <a:rPr lang="en-US" dirty="0" err="1"/>
              <a:t>perusahaan</a:t>
            </a:r>
            <a:r>
              <a:rPr lang="en-US" dirty="0"/>
              <a:t> yang </a:t>
            </a:r>
            <a:r>
              <a:rPr lang="en-US" dirty="0" err="1"/>
              <a:t>berhubungan</a:t>
            </a:r>
            <a:r>
              <a:rPr lang="en-US" dirty="0"/>
              <a:t> </a:t>
            </a:r>
            <a:r>
              <a:rPr lang="en-US" dirty="0" err="1"/>
              <a:t>dengan</a:t>
            </a:r>
            <a:r>
              <a:rPr lang="en-US" dirty="0"/>
              <a:t> </a:t>
            </a:r>
            <a:r>
              <a:rPr lang="en-US" dirty="0" err="1"/>
              <a:t>manajer</a:t>
            </a:r>
            <a:r>
              <a:rPr lang="en-US" dirty="0"/>
              <a:t>, yang </a:t>
            </a:r>
            <a:r>
              <a:rPr lang="en-US" dirty="0" err="1"/>
              <a:t>terletak</a:t>
            </a:r>
            <a:r>
              <a:rPr lang="en-US" dirty="0"/>
              <a:t> di Taman </a:t>
            </a:r>
            <a:r>
              <a:rPr lang="en-US" dirty="0" err="1"/>
              <a:t>Industri</a:t>
            </a:r>
            <a:r>
              <a:rPr lang="en-US" dirty="0"/>
              <a:t> </a:t>
            </a:r>
            <a:r>
              <a:rPr lang="en-US" dirty="0" err="1"/>
              <a:t>Sains</a:t>
            </a:r>
            <a:r>
              <a:rPr lang="en-US" dirty="0"/>
              <a:t> </a:t>
            </a:r>
            <a:r>
              <a:rPr lang="en-US" dirty="0" err="1"/>
              <a:t>Berbasis</a:t>
            </a:r>
            <a:r>
              <a:rPr lang="en-US" dirty="0"/>
              <a:t> </a:t>
            </a:r>
            <a:r>
              <a:rPr lang="en-US" dirty="0" err="1"/>
              <a:t>Hsin</a:t>
            </a:r>
            <a:r>
              <a:rPr lang="en-US" dirty="0"/>
              <a:t> Chu </a:t>
            </a:r>
            <a:r>
              <a:rPr lang="en-US" dirty="0" err="1"/>
              <a:t>dan</a:t>
            </a:r>
            <a:r>
              <a:rPr lang="en-US" dirty="0"/>
              <a:t> </a:t>
            </a:r>
            <a:r>
              <a:rPr lang="en-US" dirty="0" err="1"/>
              <a:t>Industri</a:t>
            </a:r>
            <a:r>
              <a:rPr lang="en-US" dirty="0"/>
              <a:t> </a:t>
            </a:r>
            <a:r>
              <a:rPr lang="en-US" dirty="0" err="1"/>
              <a:t>Kabupaten</a:t>
            </a:r>
            <a:r>
              <a:rPr lang="en-US" dirty="0"/>
              <a:t> Nan </a:t>
            </a:r>
            <a:r>
              <a:rPr lang="en-US" dirty="0" err="1" smtClean="0"/>
              <a:t>Tze.Dua</a:t>
            </a:r>
            <a:r>
              <a:rPr lang="en-US" dirty="0" smtClean="0"/>
              <a:t> </a:t>
            </a:r>
            <a:r>
              <a:rPr lang="en-US" dirty="0"/>
              <a:t>set </a:t>
            </a:r>
            <a:r>
              <a:rPr lang="en-US" dirty="0" err="1"/>
              <a:t>kuesioner</a:t>
            </a:r>
            <a:r>
              <a:rPr lang="en-US" dirty="0"/>
              <a:t> </a:t>
            </a:r>
            <a:r>
              <a:rPr lang="en-US" dirty="0" err="1"/>
              <a:t>dikirim</a:t>
            </a:r>
            <a:r>
              <a:rPr lang="en-US" dirty="0"/>
              <a:t> </a:t>
            </a:r>
            <a:r>
              <a:rPr lang="en-US" dirty="0" err="1"/>
              <a:t>ke</a:t>
            </a:r>
            <a:r>
              <a:rPr lang="en-US" dirty="0"/>
              <a:t> </a:t>
            </a:r>
            <a:r>
              <a:rPr lang="en-US" dirty="0" err="1"/>
              <a:t>masing-masing</a:t>
            </a:r>
            <a:r>
              <a:rPr lang="en-US" dirty="0"/>
              <a:t> </a:t>
            </a:r>
            <a:r>
              <a:rPr lang="en-US" dirty="0" err="1"/>
              <a:t>perusahaan</a:t>
            </a:r>
            <a:r>
              <a:rPr lang="en-US" dirty="0"/>
              <a:t>, </a:t>
            </a:r>
            <a:r>
              <a:rPr lang="en-US" dirty="0" err="1"/>
              <a:t>yaitu</a:t>
            </a:r>
            <a:r>
              <a:rPr lang="en-US" dirty="0"/>
              <a:t> total 300 </a:t>
            </a:r>
            <a:r>
              <a:rPr lang="en-US" dirty="0" err="1"/>
              <a:t>kuesioner</a:t>
            </a:r>
            <a:r>
              <a:rPr lang="en-US" dirty="0"/>
              <a:t> </a:t>
            </a:r>
            <a:r>
              <a:rPr lang="en-US" dirty="0" err="1"/>
              <a:t>dikirim</a:t>
            </a:r>
            <a:r>
              <a:rPr lang="en-US" dirty="0"/>
              <a:t>, </a:t>
            </a:r>
            <a:r>
              <a:rPr lang="en-US" dirty="0" err="1"/>
              <a:t>dan</a:t>
            </a:r>
            <a:r>
              <a:rPr lang="en-US" dirty="0"/>
              <a:t> 209 (70%) </a:t>
            </a:r>
            <a:r>
              <a:rPr lang="en-US" dirty="0" err="1"/>
              <a:t>hasil</a:t>
            </a:r>
            <a:r>
              <a:rPr lang="en-US" dirty="0"/>
              <a:t> valid </a:t>
            </a:r>
            <a:r>
              <a:rPr lang="en-US" dirty="0" err="1"/>
              <a:t>dikumpulkan</a:t>
            </a:r>
            <a:r>
              <a:rPr lang="en-US" dirty="0"/>
              <a:t>. </a:t>
            </a:r>
            <a:endParaRPr lang="en-US" dirty="0" smtClean="0"/>
          </a:p>
          <a:p>
            <a:pPr algn="just"/>
            <a:r>
              <a:rPr lang="en-US" dirty="0" err="1" smtClean="0"/>
              <a:t>Berdasarkan</a:t>
            </a:r>
            <a:r>
              <a:rPr lang="en-US" dirty="0" smtClean="0"/>
              <a:t> </a:t>
            </a:r>
            <a:r>
              <a:rPr lang="en-US" dirty="0" err="1"/>
              <a:t>hasil</a:t>
            </a:r>
            <a:r>
              <a:rPr lang="en-US" dirty="0"/>
              <a:t> </a:t>
            </a:r>
            <a:r>
              <a:rPr lang="en-US" dirty="0" err="1"/>
              <a:t>analisis</a:t>
            </a:r>
            <a:r>
              <a:rPr lang="en-US" dirty="0"/>
              <a:t> </a:t>
            </a:r>
            <a:r>
              <a:rPr lang="en-US" dirty="0" err="1"/>
              <a:t>faktor</a:t>
            </a:r>
            <a:r>
              <a:rPr lang="en-US" dirty="0"/>
              <a:t>, </a:t>
            </a:r>
            <a:r>
              <a:rPr lang="en-US" dirty="0" err="1"/>
              <a:t>dimensi</a:t>
            </a:r>
            <a:r>
              <a:rPr lang="en-US" dirty="0"/>
              <a:t> yang </a:t>
            </a:r>
            <a:r>
              <a:rPr lang="en-US" dirty="0" err="1"/>
              <a:t>berbeda</a:t>
            </a:r>
            <a:r>
              <a:rPr lang="en-US" dirty="0"/>
              <a:t> </a:t>
            </a:r>
            <a:r>
              <a:rPr lang="en-US" dirty="0" err="1"/>
              <a:t>diidentifikasi</a:t>
            </a:r>
            <a:r>
              <a:rPr lang="en-US" dirty="0"/>
              <a:t> </a:t>
            </a:r>
            <a:r>
              <a:rPr lang="en-US" dirty="0" err="1"/>
              <a:t>dan</a:t>
            </a:r>
            <a:r>
              <a:rPr lang="en-US" dirty="0"/>
              <a:t> </a:t>
            </a:r>
            <a:r>
              <a:rPr lang="en-US" dirty="0" err="1"/>
              <a:t>diberi</a:t>
            </a:r>
            <a:r>
              <a:rPr lang="en-US" dirty="0"/>
              <a:t> </a:t>
            </a:r>
            <a:r>
              <a:rPr lang="en-US" dirty="0" err="1"/>
              <a:t>nama</a:t>
            </a:r>
            <a:r>
              <a:rPr lang="en-US" dirty="0"/>
              <a:t> </a:t>
            </a:r>
            <a:r>
              <a:rPr lang="en-US" dirty="0" err="1"/>
              <a:t>sesuai</a:t>
            </a:r>
            <a:r>
              <a:rPr lang="en-US" dirty="0"/>
              <a:t>. </a:t>
            </a:r>
            <a:r>
              <a:rPr lang="en-US" dirty="0" err="1"/>
              <a:t>Sebanyak</a:t>
            </a:r>
            <a:r>
              <a:rPr lang="en-US" dirty="0"/>
              <a:t> </a:t>
            </a:r>
            <a:r>
              <a:rPr lang="en-US" dirty="0" err="1"/>
              <a:t>dua</a:t>
            </a:r>
            <a:r>
              <a:rPr lang="en-US" dirty="0"/>
              <a:t> </a:t>
            </a:r>
            <a:r>
              <a:rPr lang="en-US" dirty="0" err="1"/>
              <a:t>dimensi</a:t>
            </a:r>
            <a:r>
              <a:rPr lang="en-US" dirty="0"/>
              <a:t> </a:t>
            </a:r>
            <a:r>
              <a:rPr lang="en-US" dirty="0" err="1"/>
              <a:t>sistem</a:t>
            </a:r>
            <a:r>
              <a:rPr lang="en-US" dirty="0"/>
              <a:t>, lima </a:t>
            </a:r>
            <a:r>
              <a:rPr lang="en-US" dirty="0" err="1"/>
              <a:t>dimensi</a:t>
            </a:r>
            <a:r>
              <a:rPr lang="en-US" dirty="0"/>
              <a:t> </a:t>
            </a:r>
            <a:r>
              <a:rPr lang="en-US" dirty="0" err="1"/>
              <a:t>pengukuran</a:t>
            </a:r>
            <a:r>
              <a:rPr lang="en-US" dirty="0"/>
              <a:t> </a:t>
            </a:r>
            <a:r>
              <a:rPr lang="en-US" dirty="0" err="1"/>
              <a:t>dan</a:t>
            </a:r>
            <a:r>
              <a:rPr lang="en-US" dirty="0"/>
              <a:t> </a:t>
            </a:r>
            <a:r>
              <a:rPr lang="en-US" dirty="0" err="1"/>
              <a:t>dua</a:t>
            </a:r>
            <a:r>
              <a:rPr lang="en-US" dirty="0"/>
              <a:t> </a:t>
            </a:r>
            <a:r>
              <a:rPr lang="en-US" dirty="0" err="1"/>
              <a:t>puluh</a:t>
            </a:r>
            <a:r>
              <a:rPr lang="en-US" dirty="0"/>
              <a:t> </a:t>
            </a:r>
            <a:r>
              <a:rPr lang="en-US" dirty="0" err="1"/>
              <a:t>dimensi</a:t>
            </a:r>
            <a:r>
              <a:rPr lang="en-US" dirty="0"/>
              <a:t> </a:t>
            </a:r>
            <a:r>
              <a:rPr lang="en-US" dirty="0" err="1"/>
              <a:t>sekunder</a:t>
            </a:r>
            <a:r>
              <a:rPr lang="en-US" dirty="0"/>
              <a:t> </a:t>
            </a:r>
            <a:r>
              <a:rPr lang="en-US" dirty="0" err="1"/>
              <a:t>diperoleh</a:t>
            </a:r>
            <a:r>
              <a:rPr lang="en-US" dirty="0"/>
              <a:t>, </a:t>
            </a:r>
            <a:r>
              <a:rPr lang="en-US" dirty="0" err="1"/>
              <a:t>sehingga</a:t>
            </a:r>
            <a:r>
              <a:rPr lang="en-US" dirty="0"/>
              <a:t> </a:t>
            </a:r>
            <a:r>
              <a:rPr lang="en-US" dirty="0" err="1"/>
              <a:t>menyelesaikan</a:t>
            </a:r>
            <a:r>
              <a:rPr lang="en-US" dirty="0"/>
              <a:t> </a:t>
            </a:r>
            <a:r>
              <a:rPr lang="en-US" dirty="0" err="1"/>
              <a:t>pembangunan</a:t>
            </a:r>
            <a:r>
              <a:rPr lang="en-US" dirty="0"/>
              <a:t> model </a:t>
            </a:r>
            <a:r>
              <a:rPr lang="en-US" dirty="0" err="1"/>
              <a:t>pengukuran</a:t>
            </a:r>
            <a:r>
              <a:rPr lang="en-US" dirty="0"/>
              <a:t> </a:t>
            </a:r>
            <a:r>
              <a:rPr lang="en-US" dirty="0" err="1"/>
              <a:t>awal</a:t>
            </a:r>
            <a:r>
              <a:rPr lang="en-US" dirty="0"/>
              <a:t>. </a:t>
            </a:r>
            <a:r>
              <a:rPr lang="en-US" dirty="0" err="1"/>
              <a:t>Dimensi</a:t>
            </a:r>
            <a:r>
              <a:rPr lang="en-US" dirty="0"/>
              <a:t> </a:t>
            </a:r>
            <a:r>
              <a:rPr lang="en-US" dirty="0" err="1"/>
              <a:t>dan</a:t>
            </a:r>
            <a:r>
              <a:rPr lang="en-US" dirty="0"/>
              <a:t> </a:t>
            </a:r>
            <a:r>
              <a:rPr lang="en-US" dirty="0" err="1"/>
              <a:t>indikator</a:t>
            </a:r>
            <a:r>
              <a:rPr lang="en-US" dirty="0"/>
              <a:t> </a:t>
            </a:r>
            <a:r>
              <a:rPr lang="en-US" dirty="0" err="1"/>
              <a:t>dari</a:t>
            </a:r>
            <a:r>
              <a:rPr lang="en-US" dirty="0"/>
              <a:t> </a:t>
            </a:r>
            <a:r>
              <a:rPr lang="en-US" dirty="0" err="1"/>
              <a:t>tabel</a:t>
            </a:r>
            <a:r>
              <a:rPr lang="en-US" dirty="0"/>
              <a:t> </a:t>
            </a:r>
            <a:r>
              <a:rPr lang="en-US" dirty="0" err="1"/>
              <a:t>pengukuran</a:t>
            </a:r>
            <a:r>
              <a:rPr lang="en-US" dirty="0"/>
              <a:t> </a:t>
            </a:r>
            <a:r>
              <a:rPr lang="en-US" dirty="0" err="1"/>
              <a:t>ditunjukkan</a:t>
            </a:r>
            <a:r>
              <a:rPr lang="en-US" dirty="0"/>
              <a:t> </a:t>
            </a:r>
            <a:r>
              <a:rPr lang="en-US" dirty="0" err="1"/>
              <a:t>pada</a:t>
            </a:r>
            <a:r>
              <a:rPr lang="en-US" dirty="0"/>
              <a:t> </a:t>
            </a:r>
            <a:r>
              <a:rPr lang="en-US" dirty="0" err="1"/>
              <a:t>Gambar</a:t>
            </a:r>
            <a:r>
              <a:rPr lang="en-US" dirty="0"/>
              <a:t> 2. </a:t>
            </a:r>
          </a:p>
        </p:txBody>
      </p:sp>
    </p:spTree>
    <p:extLst>
      <p:ext uri="{BB962C8B-B14F-4D97-AF65-F5344CB8AC3E}">
        <p14:creationId xmlns:p14="http://schemas.microsoft.com/office/powerpoint/2010/main" val="2353506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458200" cy="5745163"/>
          </a:xfrm>
        </p:spPr>
        <p:txBody>
          <a:bodyPr/>
          <a:lstStyle/>
          <a:p>
            <a:pPr algn="just"/>
            <a:r>
              <a:rPr lang="en-US" dirty="0" err="1"/>
              <a:t>Pada</a:t>
            </a:r>
            <a:r>
              <a:rPr lang="en-US" dirty="0"/>
              <a:t> </a:t>
            </a:r>
            <a:r>
              <a:rPr lang="en-US" dirty="0" err="1"/>
              <a:t>penyelesaian</a:t>
            </a:r>
            <a:r>
              <a:rPr lang="en-US" dirty="0"/>
              <a:t> </a:t>
            </a:r>
            <a:r>
              <a:rPr lang="en-US" dirty="0" err="1"/>
              <a:t>struktur</a:t>
            </a:r>
            <a:r>
              <a:rPr lang="en-US" dirty="0"/>
              <a:t> </a:t>
            </a:r>
            <a:r>
              <a:rPr lang="en-US" dirty="0" err="1"/>
              <a:t>hirarkis</a:t>
            </a:r>
            <a:r>
              <a:rPr lang="en-US" dirty="0"/>
              <a:t> </a:t>
            </a:r>
            <a:r>
              <a:rPr lang="en-US" dirty="0" err="1"/>
              <a:t>untuk</a:t>
            </a:r>
            <a:r>
              <a:rPr lang="en-US" dirty="0"/>
              <a:t> </a:t>
            </a:r>
            <a:r>
              <a:rPr lang="en-US" dirty="0" err="1"/>
              <a:t>studi</a:t>
            </a:r>
            <a:r>
              <a:rPr lang="en-US" dirty="0"/>
              <a:t> </a:t>
            </a:r>
            <a:r>
              <a:rPr lang="en-US" dirty="0" err="1"/>
              <a:t>ini</a:t>
            </a:r>
            <a:r>
              <a:rPr lang="en-US" dirty="0"/>
              <a:t>, </a:t>
            </a:r>
            <a:r>
              <a:rPr lang="en-US" dirty="0" err="1"/>
              <a:t>sepuluh</a:t>
            </a:r>
            <a:r>
              <a:rPr lang="en-US" dirty="0"/>
              <a:t> </a:t>
            </a:r>
            <a:r>
              <a:rPr lang="en-US" dirty="0" err="1"/>
              <a:t>ahli</a:t>
            </a:r>
            <a:r>
              <a:rPr lang="en-US" dirty="0"/>
              <a:t> yang </a:t>
            </a:r>
            <a:r>
              <a:rPr lang="en-US" dirty="0" err="1"/>
              <a:t>akrab</a:t>
            </a:r>
            <a:r>
              <a:rPr lang="en-US" dirty="0"/>
              <a:t> </a:t>
            </a:r>
            <a:r>
              <a:rPr lang="en-US" dirty="0" err="1"/>
              <a:t>dengan</a:t>
            </a:r>
            <a:r>
              <a:rPr lang="en-US" dirty="0"/>
              <a:t> </a:t>
            </a:r>
            <a:r>
              <a:rPr lang="en-US" dirty="0" err="1"/>
              <a:t>studi</a:t>
            </a:r>
            <a:r>
              <a:rPr lang="en-US" dirty="0"/>
              <a:t> HRME </a:t>
            </a:r>
            <a:r>
              <a:rPr lang="en-US" dirty="0" err="1"/>
              <a:t>dikonsultasikan</a:t>
            </a:r>
            <a:r>
              <a:rPr lang="en-US" dirty="0"/>
              <a:t> </a:t>
            </a:r>
            <a:r>
              <a:rPr lang="en-US" dirty="0" err="1"/>
              <a:t>untuk</a:t>
            </a:r>
            <a:r>
              <a:rPr lang="en-US" dirty="0"/>
              <a:t> </a:t>
            </a:r>
            <a:r>
              <a:rPr lang="en-US" dirty="0" err="1"/>
              <a:t>membandingkan</a:t>
            </a:r>
            <a:r>
              <a:rPr lang="en-US" dirty="0"/>
              <a:t> </a:t>
            </a:r>
            <a:r>
              <a:rPr lang="en-US" dirty="0" err="1"/>
              <a:t>pasangan</a:t>
            </a:r>
            <a:r>
              <a:rPr lang="en-US" dirty="0"/>
              <a:t> </a:t>
            </a:r>
            <a:r>
              <a:rPr lang="en-US" dirty="0" err="1"/>
              <a:t>dari</a:t>
            </a:r>
            <a:r>
              <a:rPr lang="en-US" dirty="0"/>
              <a:t> </a:t>
            </a:r>
            <a:r>
              <a:rPr lang="en-US" dirty="0" err="1"/>
              <a:t>dimensi</a:t>
            </a:r>
            <a:r>
              <a:rPr lang="en-US" dirty="0"/>
              <a:t> </a:t>
            </a:r>
            <a:r>
              <a:rPr lang="en-US" dirty="0" err="1"/>
              <a:t>dan</a:t>
            </a:r>
            <a:r>
              <a:rPr lang="en-US" dirty="0"/>
              <a:t> </a:t>
            </a:r>
            <a:r>
              <a:rPr lang="en-US" dirty="0" err="1"/>
              <a:t>indikator</a:t>
            </a:r>
            <a:r>
              <a:rPr lang="en-US" dirty="0"/>
              <a:t>. </a:t>
            </a:r>
            <a:r>
              <a:rPr lang="en-US" dirty="0" err="1"/>
              <a:t>Mereka</a:t>
            </a:r>
            <a:r>
              <a:rPr lang="en-US" dirty="0"/>
              <a:t> </a:t>
            </a:r>
            <a:r>
              <a:rPr lang="en-US" dirty="0" err="1"/>
              <a:t>melakukan</a:t>
            </a:r>
            <a:r>
              <a:rPr lang="en-US" dirty="0"/>
              <a:t> </a:t>
            </a:r>
            <a:r>
              <a:rPr lang="en-US" dirty="0" err="1"/>
              <a:t>ini</a:t>
            </a:r>
            <a:r>
              <a:rPr lang="en-US" dirty="0"/>
              <a:t> </a:t>
            </a:r>
            <a:r>
              <a:rPr lang="en-US" dirty="0" err="1"/>
              <a:t>melalui</a:t>
            </a:r>
            <a:r>
              <a:rPr lang="en-US" dirty="0"/>
              <a:t> </a:t>
            </a:r>
            <a:r>
              <a:rPr lang="en-US" dirty="0" smtClean="0"/>
              <a:t>proses </a:t>
            </a:r>
            <a:r>
              <a:rPr lang="en-US" dirty="0" err="1"/>
              <a:t>kuesioner</a:t>
            </a:r>
            <a:r>
              <a:rPr lang="en-US" dirty="0" smtClean="0"/>
              <a:t> </a:t>
            </a:r>
            <a:r>
              <a:rPr lang="en-US" dirty="0" err="1"/>
              <a:t>hirarki</a:t>
            </a:r>
            <a:r>
              <a:rPr lang="en-US" dirty="0"/>
              <a:t> </a:t>
            </a:r>
            <a:r>
              <a:rPr lang="en-US" dirty="0" err="1"/>
              <a:t>analitik</a:t>
            </a:r>
            <a:r>
              <a:rPr lang="en-US" dirty="0"/>
              <a:t> (AHP</a:t>
            </a:r>
            <a:r>
              <a:rPr lang="en-US" dirty="0" smtClean="0"/>
              <a:t>), </a:t>
            </a:r>
            <a:r>
              <a:rPr lang="en-US" dirty="0" err="1"/>
              <a:t>sehingga</a:t>
            </a:r>
            <a:r>
              <a:rPr lang="en-US" dirty="0"/>
              <a:t> </a:t>
            </a:r>
            <a:r>
              <a:rPr lang="en-US" dirty="0" err="1"/>
              <a:t>memperoleh</a:t>
            </a:r>
            <a:r>
              <a:rPr lang="en-US" dirty="0"/>
              <a:t> </a:t>
            </a:r>
            <a:r>
              <a:rPr lang="en-US" dirty="0" err="1"/>
              <a:t>bobot</a:t>
            </a:r>
            <a:r>
              <a:rPr lang="en-US" dirty="0"/>
              <a:t> </a:t>
            </a:r>
            <a:r>
              <a:rPr lang="en-US" dirty="0" err="1"/>
              <a:t>relatif</a:t>
            </a:r>
            <a:r>
              <a:rPr lang="en-US" dirty="0"/>
              <a:t> </a:t>
            </a:r>
            <a:r>
              <a:rPr lang="en-US" dirty="0" err="1"/>
              <a:t>hirarki</a:t>
            </a:r>
            <a:r>
              <a:rPr lang="en-US" dirty="0"/>
              <a:t> </a:t>
            </a:r>
            <a:r>
              <a:rPr lang="en-US" dirty="0" err="1"/>
              <a:t>dan</a:t>
            </a:r>
            <a:r>
              <a:rPr lang="en-US" dirty="0"/>
              <a:t> </a:t>
            </a:r>
            <a:r>
              <a:rPr lang="en-US" dirty="0" err="1"/>
              <a:t>indikator</a:t>
            </a:r>
            <a:r>
              <a:rPr lang="en-US" dirty="0"/>
              <a:t>, </a:t>
            </a:r>
            <a:r>
              <a:rPr lang="en-US" dirty="0" err="1"/>
              <a:t>untuk</a:t>
            </a:r>
            <a:r>
              <a:rPr lang="en-US" dirty="0"/>
              <a:t> </a:t>
            </a:r>
            <a:r>
              <a:rPr lang="en-US" dirty="0" err="1"/>
              <a:t>pengembangan</a:t>
            </a:r>
            <a:r>
              <a:rPr lang="en-US" dirty="0"/>
              <a:t> </a:t>
            </a:r>
            <a:r>
              <a:rPr lang="en-US" dirty="0" err="1"/>
              <a:t>selanjutnya</a:t>
            </a:r>
            <a:r>
              <a:rPr lang="en-US" dirty="0"/>
              <a:t> </a:t>
            </a:r>
            <a:r>
              <a:rPr lang="en-US" dirty="0" err="1"/>
              <a:t>dari</a:t>
            </a:r>
            <a:r>
              <a:rPr lang="en-US" dirty="0"/>
              <a:t> </a:t>
            </a:r>
            <a:r>
              <a:rPr lang="en-US" dirty="0" err="1"/>
              <a:t>persamaan</a:t>
            </a:r>
            <a:r>
              <a:rPr lang="en-US" dirty="0"/>
              <a:t> </a:t>
            </a:r>
            <a:r>
              <a:rPr lang="en-US" dirty="0" err="1" smtClean="0"/>
              <a:t>untuk</a:t>
            </a:r>
            <a:r>
              <a:rPr lang="en-US" dirty="0" smtClean="0"/>
              <a:t> </a:t>
            </a:r>
            <a:r>
              <a:rPr lang="en-US" dirty="0" err="1" smtClean="0"/>
              <a:t>mengevaluasi</a:t>
            </a:r>
            <a:r>
              <a:rPr lang="en-US" dirty="0" smtClean="0"/>
              <a:t> </a:t>
            </a:r>
            <a:r>
              <a:rPr lang="en-US" dirty="0"/>
              <a:t>HRME. </a:t>
            </a:r>
            <a:endParaRPr lang="en-US" dirty="0" smtClean="0"/>
          </a:p>
          <a:p>
            <a:pPr marL="1245870" lvl="2" indent="-514350" algn="just">
              <a:buAutoNum type="romanUcParenBoth"/>
            </a:pPr>
            <a:endParaRPr lang="en-US" dirty="0"/>
          </a:p>
        </p:txBody>
      </p:sp>
    </p:spTree>
    <p:extLst>
      <p:ext uri="{BB962C8B-B14F-4D97-AF65-F5344CB8AC3E}">
        <p14:creationId xmlns:p14="http://schemas.microsoft.com/office/powerpoint/2010/main" val="3645001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592763"/>
          </a:xfrm>
        </p:spPr>
        <p:txBody>
          <a:bodyPr>
            <a:normAutofit fontScale="92500" lnSpcReduction="10000"/>
          </a:bodyPr>
          <a:lstStyle/>
          <a:p>
            <a:endParaRPr lang="en-US" dirty="0"/>
          </a:p>
          <a:p>
            <a:r>
              <a:rPr lang="en-US" dirty="0" err="1"/>
              <a:t>Tahap</a:t>
            </a:r>
            <a:r>
              <a:rPr lang="en-US" dirty="0"/>
              <a:t> </a:t>
            </a:r>
            <a:r>
              <a:rPr lang="en-US" dirty="0" err="1"/>
              <a:t>pertama</a:t>
            </a:r>
            <a:r>
              <a:rPr lang="en-US" dirty="0"/>
              <a:t> </a:t>
            </a:r>
            <a:r>
              <a:rPr lang="en-US" dirty="0" err="1"/>
              <a:t>dari</a:t>
            </a:r>
            <a:r>
              <a:rPr lang="en-US" dirty="0"/>
              <a:t> </a:t>
            </a:r>
            <a:r>
              <a:rPr lang="en-US" dirty="0" err="1"/>
              <a:t>hirarki</a:t>
            </a:r>
            <a:r>
              <a:rPr lang="en-US" dirty="0"/>
              <a:t> HRME </a:t>
            </a:r>
            <a:r>
              <a:rPr lang="en-US" dirty="0" err="1"/>
              <a:t>dan</a:t>
            </a:r>
            <a:r>
              <a:rPr lang="en-US" dirty="0"/>
              <a:t> </a:t>
            </a:r>
            <a:r>
              <a:rPr lang="en-US" dirty="0" err="1"/>
              <a:t>indikator</a:t>
            </a:r>
            <a:r>
              <a:rPr lang="en-US" dirty="0"/>
              <a:t> </a:t>
            </a:r>
            <a:r>
              <a:rPr lang="en-US" dirty="0" err="1"/>
              <a:t>untuk</a:t>
            </a:r>
            <a:r>
              <a:rPr lang="en-US" dirty="0"/>
              <a:t> </a:t>
            </a:r>
            <a:r>
              <a:rPr lang="en-US" dirty="0" err="1"/>
              <a:t>perusahaan</a:t>
            </a:r>
            <a:r>
              <a:rPr lang="en-US" dirty="0"/>
              <a:t> </a:t>
            </a:r>
            <a:r>
              <a:rPr lang="en-US" dirty="0" err="1"/>
              <a:t>teknologi</a:t>
            </a:r>
            <a:r>
              <a:rPr lang="en-US" dirty="0"/>
              <a:t> </a:t>
            </a:r>
            <a:r>
              <a:rPr lang="en-US" dirty="0" err="1"/>
              <a:t>tinggi</a:t>
            </a:r>
            <a:r>
              <a:rPr lang="en-US" dirty="0"/>
              <a:t> di Taiwan </a:t>
            </a:r>
            <a:r>
              <a:rPr lang="en-US" dirty="0" err="1"/>
              <a:t>dibangun</a:t>
            </a:r>
            <a:r>
              <a:rPr lang="en-US" dirty="0"/>
              <a:t> </a:t>
            </a:r>
            <a:r>
              <a:rPr lang="en-US" dirty="0" err="1"/>
              <a:t>melalui</a:t>
            </a:r>
            <a:r>
              <a:rPr lang="en-US" dirty="0"/>
              <a:t> </a:t>
            </a:r>
            <a:r>
              <a:rPr lang="en-US" dirty="0" err="1"/>
              <a:t>pengumpulan</a:t>
            </a:r>
            <a:r>
              <a:rPr lang="en-US" dirty="0"/>
              <a:t>, </a:t>
            </a:r>
            <a:r>
              <a:rPr lang="en-US" dirty="0" err="1"/>
              <a:t>pemeriksaan</a:t>
            </a:r>
            <a:r>
              <a:rPr lang="en-US" dirty="0"/>
              <a:t>, </a:t>
            </a:r>
            <a:r>
              <a:rPr lang="en-US" dirty="0" err="1"/>
              <a:t>dan</a:t>
            </a:r>
            <a:r>
              <a:rPr lang="en-US" dirty="0"/>
              <a:t> </a:t>
            </a:r>
            <a:r>
              <a:rPr lang="en-US" dirty="0" err="1"/>
              <a:t>analisis</a:t>
            </a:r>
            <a:r>
              <a:rPr lang="en-US" dirty="0"/>
              <a:t>, </a:t>
            </a:r>
            <a:r>
              <a:rPr lang="en-US" dirty="0" err="1"/>
              <a:t>diikuti</a:t>
            </a:r>
            <a:r>
              <a:rPr lang="en-US" dirty="0"/>
              <a:t> </a:t>
            </a:r>
            <a:r>
              <a:rPr lang="en-US" dirty="0" err="1"/>
              <a:t>dengan</a:t>
            </a:r>
            <a:r>
              <a:rPr lang="en-US" dirty="0"/>
              <a:t> </a:t>
            </a:r>
            <a:r>
              <a:rPr lang="en-US" dirty="0" err="1"/>
              <a:t>induksi</a:t>
            </a:r>
            <a:r>
              <a:rPr lang="en-US" dirty="0"/>
              <a:t> </a:t>
            </a:r>
            <a:r>
              <a:rPr lang="en-US" dirty="0" err="1"/>
              <a:t>dan</a:t>
            </a:r>
            <a:r>
              <a:rPr lang="en-US" dirty="0"/>
              <a:t> </a:t>
            </a:r>
            <a:r>
              <a:rPr lang="en-US" dirty="0" err="1"/>
              <a:t>perbandingan</a:t>
            </a:r>
            <a:r>
              <a:rPr lang="en-US" dirty="0"/>
              <a:t> </a:t>
            </a:r>
            <a:r>
              <a:rPr lang="en-US" dirty="0" err="1"/>
              <a:t>hasil</a:t>
            </a:r>
            <a:r>
              <a:rPr lang="en-US" dirty="0"/>
              <a:t> </a:t>
            </a:r>
            <a:r>
              <a:rPr lang="en-US" dirty="0" err="1"/>
              <a:t>literatur</a:t>
            </a:r>
            <a:r>
              <a:rPr lang="en-US" dirty="0"/>
              <a:t> yang </a:t>
            </a:r>
            <a:r>
              <a:rPr lang="en-US" dirty="0" err="1"/>
              <a:t>terkait</a:t>
            </a:r>
            <a:r>
              <a:rPr lang="en-US" dirty="0"/>
              <a:t> </a:t>
            </a:r>
            <a:r>
              <a:rPr lang="en-US" dirty="0" err="1"/>
              <a:t>sesuai</a:t>
            </a:r>
            <a:r>
              <a:rPr lang="en-US" dirty="0" smtClean="0"/>
              <a:t>.</a:t>
            </a:r>
          </a:p>
          <a:p>
            <a:pPr marL="0" indent="0">
              <a:buNone/>
            </a:pPr>
            <a:endParaRPr lang="en-US" dirty="0"/>
          </a:p>
          <a:p>
            <a:pPr lvl="1"/>
            <a:r>
              <a:rPr lang="en-US" dirty="0" smtClean="0"/>
              <a:t>(</a:t>
            </a:r>
            <a:r>
              <a:rPr lang="en-US" dirty="0"/>
              <a:t>2) </a:t>
            </a:r>
            <a:r>
              <a:rPr lang="en-US" dirty="0" err="1"/>
              <a:t>wawancara</a:t>
            </a:r>
            <a:r>
              <a:rPr lang="en-US" dirty="0"/>
              <a:t> </a:t>
            </a:r>
            <a:r>
              <a:rPr lang="en-US" dirty="0" err="1"/>
              <a:t>ln</a:t>
            </a:r>
            <a:r>
              <a:rPr lang="en-US" dirty="0"/>
              <a:t> </a:t>
            </a:r>
            <a:r>
              <a:rPr lang="en-US" dirty="0" err="1"/>
              <a:t>mendalam</a:t>
            </a:r>
            <a:r>
              <a:rPr lang="en-US" dirty="0"/>
              <a:t> </a:t>
            </a:r>
            <a:r>
              <a:rPr lang="en-US" dirty="0" err="1"/>
              <a:t>dan</a:t>
            </a:r>
            <a:r>
              <a:rPr lang="en-US" dirty="0"/>
              <a:t> </a:t>
            </a:r>
            <a:r>
              <a:rPr lang="en-US" dirty="0" err="1"/>
              <a:t>teknik</a:t>
            </a:r>
            <a:r>
              <a:rPr lang="en-US" dirty="0"/>
              <a:t> </a:t>
            </a:r>
            <a:r>
              <a:rPr lang="en-US" dirty="0" err="1"/>
              <a:t>kelompok</a:t>
            </a:r>
            <a:r>
              <a:rPr lang="en-US" dirty="0"/>
              <a:t> </a:t>
            </a:r>
            <a:r>
              <a:rPr lang="en-US" dirty="0" err="1"/>
              <a:t>kecil</a:t>
            </a:r>
            <a:r>
              <a:rPr lang="en-US" dirty="0"/>
              <a:t> (SGT)</a:t>
            </a:r>
          </a:p>
          <a:p>
            <a:pPr lvl="2"/>
            <a:r>
              <a:rPr lang="en-US" dirty="0" err="1"/>
              <a:t>Menyusul</a:t>
            </a:r>
            <a:r>
              <a:rPr lang="en-US" dirty="0"/>
              <a:t> </a:t>
            </a:r>
            <a:r>
              <a:rPr lang="en-US" dirty="0" err="1"/>
              <a:t>pembentukan</a:t>
            </a:r>
            <a:r>
              <a:rPr lang="en-US" dirty="0"/>
              <a:t> </a:t>
            </a:r>
            <a:r>
              <a:rPr lang="en-US" dirty="0" err="1"/>
              <a:t>hirarki</a:t>
            </a:r>
            <a:r>
              <a:rPr lang="en-US" dirty="0"/>
              <a:t> </a:t>
            </a:r>
            <a:r>
              <a:rPr lang="en-US" dirty="0" err="1"/>
              <a:t>tahap</a:t>
            </a:r>
            <a:r>
              <a:rPr lang="en-US" dirty="0"/>
              <a:t> </a:t>
            </a:r>
            <a:r>
              <a:rPr lang="en-US" dirty="0" err="1"/>
              <a:t>Erst</a:t>
            </a:r>
            <a:r>
              <a:rPr lang="en-US" dirty="0"/>
              <a:t> </a:t>
            </a:r>
            <a:r>
              <a:rPr lang="en-US" dirty="0" err="1"/>
              <a:t>dan</a:t>
            </a:r>
            <a:r>
              <a:rPr lang="en-US" dirty="0"/>
              <a:t> </a:t>
            </a:r>
            <a:r>
              <a:rPr lang="en-US" dirty="0" err="1"/>
              <a:t>indikator</a:t>
            </a:r>
            <a:r>
              <a:rPr lang="en-US" dirty="0"/>
              <a:t>, </a:t>
            </a:r>
            <a:r>
              <a:rPr lang="en-US" dirty="0" err="1"/>
              <a:t>pandangan</a:t>
            </a:r>
            <a:r>
              <a:rPr lang="en-US" dirty="0"/>
              <a:t> </a:t>
            </a:r>
            <a:r>
              <a:rPr lang="en-US" dirty="0" err="1"/>
              <a:t>dan</a:t>
            </a:r>
            <a:r>
              <a:rPr lang="en-US" dirty="0"/>
              <a:t> </a:t>
            </a:r>
            <a:r>
              <a:rPr lang="en-US" dirty="0" err="1"/>
              <a:t>pendapat</a:t>
            </a:r>
            <a:r>
              <a:rPr lang="en-US" dirty="0"/>
              <a:t> </a:t>
            </a:r>
            <a:r>
              <a:rPr lang="en-US" dirty="0" err="1"/>
              <a:t>mengenai</a:t>
            </a:r>
            <a:r>
              <a:rPr lang="en-US" dirty="0"/>
              <a:t> HRME </a:t>
            </a:r>
            <a:r>
              <a:rPr lang="en-US" dirty="0" err="1"/>
              <a:t>struktur</a:t>
            </a:r>
            <a:r>
              <a:rPr lang="en-US" dirty="0"/>
              <a:t> </a:t>
            </a:r>
            <a:r>
              <a:rPr lang="en-US" dirty="0" err="1"/>
              <a:t>hirarkis</a:t>
            </a:r>
            <a:r>
              <a:rPr lang="en-US" dirty="0"/>
              <a:t> </a:t>
            </a:r>
            <a:r>
              <a:rPr lang="en-US" dirty="0" err="1"/>
              <a:t>dan</a:t>
            </a:r>
            <a:r>
              <a:rPr lang="en-US" dirty="0"/>
              <a:t> </a:t>
            </a:r>
            <a:r>
              <a:rPr lang="en-US" dirty="0" err="1"/>
              <a:t>indikator</a:t>
            </a:r>
            <a:r>
              <a:rPr lang="en-US" dirty="0"/>
              <a:t> </a:t>
            </a:r>
            <a:r>
              <a:rPr lang="en-US" dirty="0" err="1"/>
              <a:t>pengukuran</a:t>
            </a:r>
            <a:r>
              <a:rPr lang="en-US" dirty="0"/>
              <a:t> </a:t>
            </a:r>
            <a:r>
              <a:rPr lang="en-US" dirty="0" err="1"/>
              <a:t>perusahaan</a:t>
            </a:r>
            <a:r>
              <a:rPr lang="en-US" dirty="0"/>
              <a:t> </a:t>
            </a:r>
            <a:r>
              <a:rPr lang="en-US" dirty="0" err="1"/>
              <a:t>teknologi</a:t>
            </a:r>
            <a:r>
              <a:rPr lang="en-US" dirty="0"/>
              <a:t> </a:t>
            </a:r>
            <a:r>
              <a:rPr lang="en-US" dirty="0" err="1"/>
              <a:t>tinggi</a:t>
            </a:r>
            <a:r>
              <a:rPr lang="en-US" dirty="0"/>
              <a:t> Taiwan yang </a:t>
            </a:r>
            <a:r>
              <a:rPr lang="en-US" dirty="0" err="1"/>
              <a:t>dicari</a:t>
            </a:r>
            <a:r>
              <a:rPr lang="en-US" dirty="0"/>
              <a:t> </a:t>
            </a:r>
            <a:r>
              <a:rPr lang="en-US" dirty="0" err="1"/>
              <a:t>dari</a:t>
            </a:r>
            <a:r>
              <a:rPr lang="en-US" dirty="0"/>
              <a:t> </a:t>
            </a:r>
            <a:r>
              <a:rPr lang="en-US" dirty="0" err="1"/>
              <a:t>para</a:t>
            </a:r>
            <a:r>
              <a:rPr lang="en-US" dirty="0"/>
              <a:t> </a:t>
            </a:r>
            <a:r>
              <a:rPr lang="en-US" dirty="0" err="1"/>
              <a:t>ahli</a:t>
            </a:r>
            <a:r>
              <a:rPr lang="en-US" dirty="0"/>
              <a:t> </a:t>
            </a:r>
            <a:r>
              <a:rPr lang="en-US" dirty="0" err="1"/>
              <a:t>dan</a:t>
            </a:r>
            <a:r>
              <a:rPr lang="en-US" dirty="0"/>
              <a:t> </a:t>
            </a:r>
            <a:r>
              <a:rPr lang="en-US" dirty="0" err="1"/>
              <a:t>sarjana</a:t>
            </a:r>
            <a:r>
              <a:rPr lang="en-US" dirty="0"/>
              <a:t> </a:t>
            </a:r>
            <a:r>
              <a:rPr lang="en-US" dirty="0" err="1"/>
              <a:t>untuk</a:t>
            </a:r>
            <a:r>
              <a:rPr lang="en-US" dirty="0"/>
              <a:t> </a:t>
            </a:r>
            <a:r>
              <a:rPr lang="en-US" dirty="0" err="1"/>
              <a:t>memodifikasi</a:t>
            </a:r>
            <a:r>
              <a:rPr lang="en-US" dirty="0"/>
              <a:t> model </a:t>
            </a:r>
            <a:r>
              <a:rPr lang="en-US" dirty="0" err="1"/>
              <a:t>awal</a:t>
            </a:r>
            <a:r>
              <a:rPr lang="en-US" dirty="0"/>
              <a:t> </a:t>
            </a:r>
            <a:r>
              <a:rPr lang="en-US" dirty="0" err="1"/>
              <a:t>dan</a:t>
            </a:r>
            <a:r>
              <a:rPr lang="en-US" dirty="0"/>
              <a:t> </a:t>
            </a:r>
            <a:r>
              <a:rPr lang="en-US" dirty="0" err="1"/>
              <a:t>mengatur</a:t>
            </a:r>
            <a:r>
              <a:rPr lang="en-US" dirty="0"/>
              <a:t> </a:t>
            </a:r>
            <a:r>
              <a:rPr lang="en-US" dirty="0" err="1"/>
              <a:t>struktur</a:t>
            </a:r>
            <a:r>
              <a:rPr lang="en-US" dirty="0"/>
              <a:t> </a:t>
            </a:r>
            <a:r>
              <a:rPr lang="en-US" dirty="0" err="1"/>
              <a:t>analisis</a:t>
            </a:r>
            <a:r>
              <a:rPr lang="en-US" dirty="0"/>
              <a:t> yang </a:t>
            </a:r>
            <a:r>
              <a:rPr lang="en-US" dirty="0" err="1"/>
              <a:t>lebih</a:t>
            </a:r>
            <a:r>
              <a:rPr lang="en-US" dirty="0"/>
              <a:t> </a:t>
            </a:r>
            <a:r>
              <a:rPr lang="en-US" dirty="0" err="1"/>
              <a:t>ketat</a:t>
            </a:r>
            <a:r>
              <a:rPr lang="en-US" dirty="0"/>
              <a:t> </a:t>
            </a:r>
            <a:r>
              <a:rPr lang="en-US" dirty="0" err="1"/>
              <a:t>untuk</a:t>
            </a:r>
            <a:r>
              <a:rPr lang="en-US" dirty="0"/>
              <a:t> </a:t>
            </a:r>
            <a:r>
              <a:rPr lang="en-US" dirty="0" err="1"/>
              <a:t>penelitian</a:t>
            </a:r>
            <a:r>
              <a:rPr lang="en-US" dirty="0"/>
              <a:t> </a:t>
            </a:r>
            <a:r>
              <a:rPr lang="en-US" dirty="0" err="1"/>
              <a:t>berikutnya</a:t>
            </a:r>
            <a:r>
              <a:rPr lang="en-US" dirty="0"/>
              <a:t>. </a:t>
            </a:r>
            <a:r>
              <a:rPr lang="en-US" dirty="0" err="1"/>
              <a:t>Sepuluh</a:t>
            </a:r>
            <a:r>
              <a:rPr lang="en-US" dirty="0"/>
              <a:t> </a:t>
            </a:r>
            <a:r>
              <a:rPr lang="en-US" dirty="0" err="1"/>
              <a:t>ahli</a:t>
            </a:r>
            <a:r>
              <a:rPr lang="en-US" dirty="0"/>
              <a:t> </a:t>
            </a:r>
            <a:r>
              <a:rPr lang="en-US" dirty="0" err="1"/>
              <a:t>dari</a:t>
            </a:r>
            <a:r>
              <a:rPr lang="en-US" dirty="0"/>
              <a:t> </a:t>
            </a:r>
            <a:r>
              <a:rPr lang="en-US" dirty="0" err="1"/>
              <a:t>bidang</a:t>
            </a:r>
            <a:r>
              <a:rPr lang="en-US" dirty="0"/>
              <a:t> </a:t>
            </a:r>
            <a:r>
              <a:rPr lang="en-US" dirty="0" err="1"/>
              <a:t>terkait</a:t>
            </a:r>
            <a:r>
              <a:rPr lang="en-US" dirty="0"/>
              <a:t> di Taiwan </a:t>
            </a:r>
            <a:r>
              <a:rPr lang="en-US" dirty="0" err="1"/>
              <a:t>dikonsultasikan</a:t>
            </a:r>
            <a:r>
              <a:rPr lang="en-US" dirty="0"/>
              <a:t>; lima </a:t>
            </a:r>
            <a:r>
              <a:rPr lang="en-US" dirty="0" err="1"/>
              <a:t>dari</a:t>
            </a:r>
            <a:r>
              <a:rPr lang="en-US" dirty="0"/>
              <a:t> </a:t>
            </a:r>
            <a:r>
              <a:rPr lang="en-US" dirty="0" err="1"/>
              <a:t>mereka</a:t>
            </a:r>
            <a:r>
              <a:rPr lang="en-US" dirty="0"/>
              <a:t> </a:t>
            </a:r>
            <a:r>
              <a:rPr lang="en-US" dirty="0" err="1"/>
              <a:t>akademisi</a:t>
            </a:r>
            <a:r>
              <a:rPr lang="en-US" dirty="0"/>
              <a:t> </a:t>
            </a:r>
            <a:r>
              <a:rPr lang="en-US" dirty="0" err="1"/>
              <a:t>dengan</a:t>
            </a:r>
            <a:r>
              <a:rPr lang="en-US" dirty="0"/>
              <a:t> </a:t>
            </a:r>
            <a:r>
              <a:rPr lang="en-US" dirty="0" err="1"/>
              <a:t>manajemen</a:t>
            </a:r>
            <a:r>
              <a:rPr lang="en-US" dirty="0"/>
              <a:t> </a:t>
            </a:r>
            <a:r>
              <a:rPr lang="en-US" dirty="0" err="1"/>
              <a:t>sumber</a:t>
            </a:r>
            <a:r>
              <a:rPr lang="en-US" dirty="0"/>
              <a:t> </a:t>
            </a:r>
            <a:r>
              <a:rPr lang="en-US" dirty="0" err="1"/>
              <a:t>daya</a:t>
            </a:r>
            <a:r>
              <a:rPr lang="en-US" dirty="0"/>
              <a:t> </a:t>
            </a:r>
            <a:r>
              <a:rPr lang="en-US" dirty="0" err="1"/>
              <a:t>manusia</a:t>
            </a:r>
            <a:r>
              <a:rPr lang="en-US" dirty="0"/>
              <a:t> </a:t>
            </a:r>
            <a:r>
              <a:rPr lang="en-US" dirty="0" err="1"/>
              <a:t>sebagai</a:t>
            </a:r>
            <a:r>
              <a:rPr lang="en-US" dirty="0"/>
              <a:t> </a:t>
            </a:r>
            <a:r>
              <a:rPr lang="en-US" dirty="0" err="1"/>
              <a:t>bunga</a:t>
            </a:r>
            <a:r>
              <a:rPr lang="en-US" dirty="0"/>
              <a:t> </a:t>
            </a:r>
            <a:r>
              <a:rPr lang="en-US" dirty="0" err="1"/>
              <a:t>penelitian</a:t>
            </a:r>
            <a:r>
              <a:rPr lang="en-US" dirty="0"/>
              <a:t> </a:t>
            </a:r>
            <a:r>
              <a:rPr lang="en-US" dirty="0" err="1"/>
              <a:t>utama</a:t>
            </a:r>
            <a:r>
              <a:rPr lang="en-US" dirty="0"/>
              <a:t>, </a:t>
            </a:r>
            <a:r>
              <a:rPr lang="en-US" dirty="0" err="1"/>
              <a:t>sementara</a:t>
            </a:r>
            <a:r>
              <a:rPr lang="en-US" dirty="0"/>
              <a:t> </a:t>
            </a:r>
            <a:r>
              <a:rPr lang="en-US" dirty="0" err="1"/>
              <a:t>sisanya</a:t>
            </a:r>
            <a:r>
              <a:rPr lang="en-US" dirty="0"/>
              <a:t> lima orang </a:t>
            </a:r>
            <a:r>
              <a:rPr lang="en-US" dirty="0" err="1"/>
              <a:t>tengah</a:t>
            </a:r>
            <a:r>
              <a:rPr lang="en-US" dirty="0"/>
              <a:t> </a:t>
            </a:r>
            <a:r>
              <a:rPr lang="en-US" dirty="0" err="1"/>
              <a:t>untuk</a:t>
            </a:r>
            <a:r>
              <a:rPr lang="en-US" dirty="0"/>
              <a:t> </a:t>
            </a:r>
            <a:r>
              <a:rPr lang="en-US" dirty="0" err="1"/>
              <a:t>manajemen</a:t>
            </a:r>
            <a:r>
              <a:rPr lang="en-US" dirty="0"/>
              <a:t> yang </a:t>
            </a:r>
            <a:r>
              <a:rPr lang="en-US" dirty="0" err="1"/>
              <a:t>lebih</a:t>
            </a:r>
            <a:r>
              <a:rPr lang="en-US" dirty="0"/>
              <a:t> </a:t>
            </a:r>
            <a:r>
              <a:rPr lang="en-US" dirty="0" err="1"/>
              <a:t>tinggi</a:t>
            </a:r>
            <a:r>
              <a:rPr lang="en-US" dirty="0"/>
              <a:t> </a:t>
            </a:r>
            <a:r>
              <a:rPr lang="en-US" dirty="0" err="1"/>
              <a:t>dari</a:t>
            </a:r>
            <a:r>
              <a:rPr lang="en-US" dirty="0"/>
              <a:t> </a:t>
            </a:r>
            <a:r>
              <a:rPr lang="en-US" dirty="0" err="1"/>
              <a:t>departemen</a:t>
            </a:r>
            <a:r>
              <a:rPr lang="en-US" dirty="0"/>
              <a:t> </a:t>
            </a:r>
            <a:r>
              <a:rPr lang="en-US" dirty="0" err="1"/>
              <a:t>sumber</a:t>
            </a:r>
            <a:r>
              <a:rPr lang="en-US" dirty="0"/>
              <a:t> </a:t>
            </a:r>
            <a:r>
              <a:rPr lang="en-US" dirty="0" err="1"/>
              <a:t>daya</a:t>
            </a:r>
            <a:r>
              <a:rPr lang="en-US" dirty="0"/>
              <a:t> </a:t>
            </a:r>
            <a:r>
              <a:rPr lang="en-US" dirty="0" err="1"/>
              <a:t>manusia</a:t>
            </a:r>
            <a:r>
              <a:rPr lang="en-US" dirty="0"/>
              <a:t> </a:t>
            </a:r>
            <a:r>
              <a:rPr lang="en-US" dirty="0" err="1"/>
              <a:t>dari</a:t>
            </a:r>
            <a:r>
              <a:rPr lang="en-US" dirty="0"/>
              <a:t> </a:t>
            </a:r>
            <a:r>
              <a:rPr lang="en-US" dirty="0" err="1"/>
              <a:t>perusahaan</a:t>
            </a:r>
            <a:r>
              <a:rPr lang="en-US" dirty="0"/>
              <a:t> </a:t>
            </a:r>
            <a:r>
              <a:rPr lang="en-US" dirty="0" err="1"/>
              <a:t>industri</a:t>
            </a:r>
            <a:r>
              <a:rPr lang="en-US" dirty="0"/>
              <a:t> </a:t>
            </a:r>
            <a:r>
              <a:rPr lang="en-US" dirty="0" err="1"/>
              <a:t>teknologi</a:t>
            </a:r>
            <a:r>
              <a:rPr lang="en-US" dirty="0"/>
              <a:t> </a:t>
            </a:r>
            <a:r>
              <a:rPr lang="en-US" dirty="0" err="1"/>
              <a:t>tinggi</a:t>
            </a:r>
            <a:r>
              <a:rPr lang="en-US" dirty="0"/>
              <a:t>. </a:t>
            </a:r>
            <a:r>
              <a:rPr lang="en-US" dirty="0" err="1"/>
              <a:t>Konsultasi</a:t>
            </a:r>
            <a:r>
              <a:rPr lang="en-US" dirty="0"/>
              <a:t>, </a:t>
            </a:r>
            <a:r>
              <a:rPr lang="en-US" dirty="0" err="1"/>
              <a:t>dilakukan</a:t>
            </a:r>
            <a:r>
              <a:rPr lang="en-US" dirty="0"/>
              <a:t> </a:t>
            </a:r>
            <a:r>
              <a:rPr lang="en-US" dirty="0" err="1"/>
              <a:t>pada</a:t>
            </a:r>
            <a:r>
              <a:rPr lang="en-US" dirty="0"/>
              <a:t> Taipei </a:t>
            </a:r>
            <a:r>
              <a:rPr lang="en-US" dirty="0" err="1"/>
              <a:t>dan</a:t>
            </a:r>
            <a:r>
              <a:rPr lang="en-US" dirty="0"/>
              <a:t> Kaohsiung, </a:t>
            </a:r>
            <a:r>
              <a:rPr lang="en-US" dirty="0" err="1"/>
              <a:t>digunakan</a:t>
            </a:r>
            <a:r>
              <a:rPr lang="en-US" dirty="0"/>
              <a:t> </a:t>
            </a:r>
            <a:r>
              <a:rPr lang="en-US" dirty="0" err="1"/>
              <a:t>wawancara</a:t>
            </a:r>
            <a:r>
              <a:rPr lang="en-US" dirty="0"/>
              <a:t> </a:t>
            </a:r>
            <a:r>
              <a:rPr lang="en-US" dirty="0" err="1"/>
              <a:t>mendalam</a:t>
            </a:r>
            <a:r>
              <a:rPr lang="en-US" dirty="0"/>
              <a:t> </a:t>
            </a:r>
            <a:r>
              <a:rPr lang="en-US" dirty="0" err="1"/>
              <a:t>dan</a:t>
            </a:r>
            <a:r>
              <a:rPr lang="en-US" dirty="0"/>
              <a:t> </a:t>
            </a:r>
            <a:r>
              <a:rPr lang="en-US" dirty="0" err="1"/>
              <a:t>teknik</a:t>
            </a:r>
            <a:r>
              <a:rPr lang="en-US" dirty="0"/>
              <a:t> </a:t>
            </a:r>
            <a:r>
              <a:rPr lang="en-US" dirty="0" err="1"/>
              <a:t>kelompok</a:t>
            </a:r>
            <a:r>
              <a:rPr lang="en-US" dirty="0"/>
              <a:t> </a:t>
            </a:r>
            <a:r>
              <a:rPr lang="en-US" dirty="0" err="1"/>
              <a:t>kecil</a:t>
            </a:r>
            <a:r>
              <a:rPr lang="en-US" dirty="0"/>
              <a:t>. </a:t>
            </a:r>
            <a:r>
              <a:rPr lang="en-US" dirty="0" err="1"/>
              <a:t>berlangsung</a:t>
            </a:r>
            <a:r>
              <a:rPr lang="en-US" dirty="0"/>
              <a:t> </a:t>
            </a:r>
            <a:r>
              <a:rPr lang="en-US" dirty="0" err="1"/>
              <a:t>dari</a:t>
            </a:r>
            <a:r>
              <a:rPr lang="en-US" dirty="0"/>
              <a:t> 2 </a:t>
            </a:r>
            <a:r>
              <a:rPr lang="en-US" dirty="0" err="1"/>
              <a:t>hingga</a:t>
            </a:r>
            <a:r>
              <a:rPr lang="en-US" dirty="0"/>
              <a:t> 3 jam.</a:t>
            </a:r>
          </a:p>
          <a:p>
            <a:pPr lvl="1"/>
            <a:endParaRPr lang="en-US" dirty="0"/>
          </a:p>
          <a:p>
            <a:pPr lvl="1"/>
            <a:r>
              <a:rPr lang="en-US" dirty="0"/>
              <a:t>(3) </a:t>
            </a:r>
            <a:r>
              <a:rPr lang="en-US" dirty="0" err="1"/>
              <a:t>analisis</a:t>
            </a:r>
            <a:r>
              <a:rPr lang="en-US" dirty="0"/>
              <a:t> ExpI0l • </a:t>
            </a:r>
            <a:r>
              <a:rPr lang="en-US" dirty="0" err="1"/>
              <a:t>faktor</a:t>
            </a:r>
            <a:r>
              <a:rPr lang="en-US" dirty="0"/>
              <a:t> </a:t>
            </a:r>
            <a:r>
              <a:rPr lang="en-US" dirty="0" err="1"/>
              <a:t>atory</a:t>
            </a:r>
            <a:endParaRPr lang="en-US" dirty="0"/>
          </a:p>
          <a:p>
            <a:pPr lvl="2"/>
            <a:r>
              <a:rPr lang="en-US" dirty="0" err="1"/>
              <a:t>Sebuah</a:t>
            </a:r>
            <a:r>
              <a:rPr lang="en-US" dirty="0"/>
              <a:t> </a:t>
            </a:r>
            <a:r>
              <a:rPr lang="en-US" dirty="0" err="1"/>
              <a:t>meja</a:t>
            </a:r>
            <a:r>
              <a:rPr lang="en-US" dirty="0"/>
              <a:t> pre-</a:t>
            </a:r>
            <a:r>
              <a:rPr lang="en-US" dirty="0" err="1"/>
              <a:t>pengukuran</a:t>
            </a:r>
            <a:r>
              <a:rPr lang="en-US" dirty="0"/>
              <a:t> yang </a:t>
            </a:r>
            <a:r>
              <a:rPr lang="en-US" dirty="0" err="1"/>
              <a:t>berisi</a:t>
            </a:r>
            <a:r>
              <a:rPr lang="en-US" dirty="0"/>
              <a:t> 34 </a:t>
            </a:r>
            <a:r>
              <a:rPr lang="en-US" dirty="0" err="1"/>
              <a:t>pertanyaan</a:t>
            </a:r>
            <a:r>
              <a:rPr lang="en-US" dirty="0"/>
              <a:t> </a:t>
            </a:r>
            <a:r>
              <a:rPr lang="en-US" dirty="0" err="1"/>
              <a:t>disiapkan</a:t>
            </a:r>
            <a:r>
              <a:rPr lang="en-US" dirty="0"/>
              <a:t> </a:t>
            </a:r>
            <a:r>
              <a:rPr lang="en-US" dirty="0" err="1"/>
              <a:t>sesuai</a:t>
            </a:r>
            <a:r>
              <a:rPr lang="en-US" dirty="0"/>
              <a:t> </a:t>
            </a:r>
            <a:r>
              <a:rPr lang="en-US" dirty="0" err="1"/>
              <a:t>dengan</a:t>
            </a:r>
            <a:r>
              <a:rPr lang="en-US" dirty="0"/>
              <a:t> </a:t>
            </a:r>
            <a:r>
              <a:rPr lang="en-US" dirty="0" err="1"/>
              <a:t>dimensi</a:t>
            </a:r>
            <a:r>
              <a:rPr lang="en-US" dirty="0"/>
              <a:t> </a:t>
            </a:r>
            <a:r>
              <a:rPr lang="en-US" dirty="0" err="1"/>
              <a:t>pengukuran</a:t>
            </a:r>
            <a:r>
              <a:rPr lang="en-US" dirty="0"/>
              <a:t> </a:t>
            </a:r>
            <a:r>
              <a:rPr lang="en-US" dirty="0" err="1"/>
              <a:t>dan</a:t>
            </a:r>
            <a:r>
              <a:rPr lang="en-US" dirty="0"/>
              <a:t> </a:t>
            </a:r>
            <a:r>
              <a:rPr lang="en-US" dirty="0" err="1"/>
              <a:t>indikator</a:t>
            </a:r>
            <a:r>
              <a:rPr lang="en-US" dirty="0"/>
              <a:t>.</a:t>
            </a:r>
          </a:p>
          <a:p>
            <a:pPr lvl="2"/>
            <a:r>
              <a:rPr lang="en-US" dirty="0" smtClean="0"/>
              <a:t>a300 </a:t>
            </a:r>
            <a:r>
              <a:rPr lang="en-US" dirty="0"/>
              <a:t>set </a:t>
            </a:r>
            <a:r>
              <a:rPr lang="en-US" dirty="0" err="1"/>
              <a:t>meja</a:t>
            </a:r>
            <a:r>
              <a:rPr lang="en-US" dirty="0"/>
              <a:t> </a:t>
            </a:r>
            <a:r>
              <a:rPr lang="en-US" dirty="0" err="1"/>
              <a:t>dikirim</a:t>
            </a:r>
            <a:r>
              <a:rPr lang="en-US" dirty="0"/>
              <a:t> </a:t>
            </a:r>
            <a:r>
              <a:rPr lang="en-US" dirty="0" err="1"/>
              <a:t>ke</a:t>
            </a:r>
            <a:r>
              <a:rPr lang="en-US" dirty="0"/>
              <a:t> 150 </a:t>
            </a:r>
            <a:r>
              <a:rPr lang="en-US" dirty="0" err="1"/>
              <a:t>perusahaan</a:t>
            </a:r>
            <a:r>
              <a:rPr lang="en-US" dirty="0"/>
              <a:t> </a:t>
            </a:r>
            <a:r>
              <a:rPr lang="en-US" dirty="0" err="1"/>
              <a:t>berteknologi</a:t>
            </a:r>
            <a:r>
              <a:rPr lang="en-US" dirty="0"/>
              <a:t> </a:t>
            </a:r>
            <a:r>
              <a:rPr lang="en-US" dirty="0" err="1"/>
              <a:t>tinggi</a:t>
            </a:r>
            <a:r>
              <a:rPr lang="en-US" dirty="0"/>
              <a:t> </a:t>
            </a:r>
            <a:r>
              <a:rPr lang="en-US" dirty="0" err="1"/>
              <a:t>dan</a:t>
            </a:r>
            <a:r>
              <a:rPr lang="en-US" dirty="0"/>
              <a:t> 209 </a:t>
            </a:r>
            <a:r>
              <a:rPr lang="en-US" dirty="0" err="1"/>
              <a:t>hasil</a:t>
            </a:r>
            <a:r>
              <a:rPr lang="en-US" dirty="0"/>
              <a:t> valid </a:t>
            </a:r>
            <a:r>
              <a:rPr lang="en-US" dirty="0" err="1"/>
              <a:t>dikumpulkan</a:t>
            </a:r>
            <a:r>
              <a:rPr lang="en-US" dirty="0"/>
              <a:t>. </a:t>
            </a:r>
            <a:r>
              <a:rPr lang="en-US" dirty="0" err="1"/>
              <a:t>Menggunakan</a:t>
            </a:r>
            <a:r>
              <a:rPr lang="en-US" dirty="0"/>
              <a:t> </a:t>
            </a:r>
            <a:r>
              <a:rPr lang="en-US" dirty="0" err="1"/>
              <a:t>metode</a:t>
            </a:r>
            <a:r>
              <a:rPr lang="en-US" dirty="0"/>
              <a:t> </a:t>
            </a:r>
            <a:r>
              <a:rPr lang="en-US" dirty="0" err="1"/>
              <a:t>analisis</a:t>
            </a:r>
            <a:r>
              <a:rPr lang="en-US" dirty="0"/>
              <a:t> </a:t>
            </a:r>
            <a:r>
              <a:rPr lang="en-US" dirty="0" err="1"/>
              <a:t>komponen</a:t>
            </a:r>
            <a:r>
              <a:rPr lang="en-US" dirty="0"/>
              <a:t> </a:t>
            </a:r>
            <a:r>
              <a:rPr lang="en-US" dirty="0" err="1"/>
              <a:t>utama</a:t>
            </a:r>
            <a:r>
              <a:rPr lang="en-US" dirty="0"/>
              <a:t> </a:t>
            </a:r>
            <a:r>
              <a:rPr lang="en-US" dirty="0" err="1"/>
              <a:t>dan</a:t>
            </a:r>
            <a:r>
              <a:rPr lang="en-US" dirty="0"/>
              <a:t> </a:t>
            </a:r>
            <a:r>
              <a:rPr lang="en-US" dirty="0" err="1"/>
              <a:t>menetapkan</a:t>
            </a:r>
            <a:r>
              <a:rPr lang="en-US" dirty="0"/>
              <a:t> Eigenvalue </a:t>
            </a:r>
            <a:r>
              <a:rPr lang="en-US" dirty="0" err="1"/>
              <a:t>lebih</a:t>
            </a:r>
            <a:r>
              <a:rPr lang="en-US" dirty="0"/>
              <a:t> </a:t>
            </a:r>
            <a:r>
              <a:rPr lang="en-US" dirty="0" err="1"/>
              <a:t>besar</a:t>
            </a:r>
            <a:r>
              <a:rPr lang="en-US" dirty="0"/>
              <a:t> </a:t>
            </a:r>
            <a:r>
              <a:rPr lang="en-US" dirty="0" err="1"/>
              <a:t>dari</a:t>
            </a:r>
            <a:r>
              <a:rPr lang="en-US" dirty="0"/>
              <a:t> 1,0 </a:t>
            </a:r>
            <a:r>
              <a:rPr lang="en-US" dirty="0" err="1"/>
              <a:t>untuk</a:t>
            </a:r>
            <a:r>
              <a:rPr lang="en-US" dirty="0"/>
              <a:t> </a:t>
            </a:r>
            <a:r>
              <a:rPr lang="en-US" dirty="0" err="1"/>
              <a:t>kriteria</a:t>
            </a:r>
            <a:r>
              <a:rPr lang="en-US" dirty="0"/>
              <a:t> </a:t>
            </a:r>
            <a:r>
              <a:rPr lang="en-US" dirty="0" err="1"/>
              <a:t>seleksi</a:t>
            </a:r>
            <a:r>
              <a:rPr lang="en-US" dirty="0"/>
              <a:t>, </a:t>
            </a:r>
            <a:r>
              <a:rPr lang="en-US" dirty="0" err="1"/>
              <a:t>faktor</a:t>
            </a:r>
            <a:r>
              <a:rPr lang="en-US" dirty="0"/>
              <a:t> </a:t>
            </a:r>
            <a:r>
              <a:rPr lang="en-US" dirty="0" err="1"/>
              <a:t>umum</a:t>
            </a:r>
            <a:r>
              <a:rPr lang="en-US" dirty="0"/>
              <a:t> yang </a:t>
            </a:r>
            <a:r>
              <a:rPr lang="en-US" dirty="0" err="1"/>
              <a:t>diambil</a:t>
            </a:r>
            <a:r>
              <a:rPr lang="en-US" dirty="0"/>
              <a:t> </a:t>
            </a:r>
            <a:r>
              <a:rPr lang="en-US" dirty="0" err="1"/>
              <a:t>dari</a:t>
            </a:r>
            <a:r>
              <a:rPr lang="en-US" dirty="0"/>
              <a:t> </a:t>
            </a:r>
            <a:r>
              <a:rPr lang="en-US" dirty="0" err="1"/>
              <a:t>kuesioner</a:t>
            </a:r>
            <a:r>
              <a:rPr lang="en-US" dirty="0"/>
              <a:t> yang </a:t>
            </a:r>
            <a:r>
              <a:rPr lang="en-US" dirty="0" err="1"/>
              <a:t>dikembalikan</a:t>
            </a:r>
            <a:r>
              <a:rPr lang="en-US" dirty="0"/>
              <a:t>. </a:t>
            </a:r>
            <a:r>
              <a:rPr lang="en-US" dirty="0" err="1"/>
              <a:t>Faktor-faktor</a:t>
            </a:r>
            <a:r>
              <a:rPr lang="en-US" dirty="0"/>
              <a:t> </a:t>
            </a:r>
            <a:r>
              <a:rPr lang="en-US" dirty="0" err="1"/>
              <a:t>umum</a:t>
            </a:r>
            <a:r>
              <a:rPr lang="en-US" dirty="0"/>
              <a:t> yang </a:t>
            </a:r>
            <a:r>
              <a:rPr lang="en-US" dirty="0" err="1"/>
              <a:t>kemudian</a:t>
            </a:r>
            <a:r>
              <a:rPr lang="en-US" dirty="0"/>
              <a:t> </a:t>
            </a:r>
            <a:r>
              <a:rPr lang="en-US" dirty="0" err="1"/>
              <a:t>mengalami</a:t>
            </a:r>
            <a:r>
              <a:rPr lang="en-US" dirty="0"/>
              <a:t> </a:t>
            </a:r>
            <a:r>
              <a:rPr lang="en-US" dirty="0" err="1"/>
              <a:t>perlakuan</a:t>
            </a:r>
            <a:r>
              <a:rPr lang="en-US" dirty="0"/>
              <a:t> </a:t>
            </a:r>
            <a:r>
              <a:rPr lang="en-US" dirty="0" err="1"/>
              <a:t>rotasi</a:t>
            </a:r>
            <a:r>
              <a:rPr lang="en-US" dirty="0"/>
              <a:t> orthogonal, </a:t>
            </a:r>
            <a:r>
              <a:rPr lang="en-US" dirty="0" err="1"/>
              <a:t>dengan</a:t>
            </a:r>
            <a:r>
              <a:rPr lang="en-US" dirty="0"/>
              <a:t> </a:t>
            </a:r>
            <a:r>
              <a:rPr lang="en-US" dirty="0" err="1"/>
              <a:t>menggunakan</a:t>
            </a:r>
            <a:r>
              <a:rPr lang="en-US" dirty="0"/>
              <a:t> </a:t>
            </a:r>
            <a:r>
              <a:rPr lang="en-US" dirty="0" err="1"/>
              <a:t>metode</a:t>
            </a:r>
            <a:r>
              <a:rPr lang="en-US" dirty="0"/>
              <a:t> </a:t>
            </a:r>
            <a:r>
              <a:rPr lang="en-US" dirty="0" err="1"/>
              <a:t>solusi</a:t>
            </a:r>
            <a:r>
              <a:rPr lang="en-US" dirty="0"/>
              <a:t> </a:t>
            </a:r>
            <a:r>
              <a:rPr lang="en-US" dirty="0" err="1"/>
              <a:t>varimax</a:t>
            </a:r>
            <a:r>
              <a:rPr lang="en-US" dirty="0"/>
              <a:t>, </a:t>
            </a:r>
            <a:r>
              <a:rPr lang="en-US" dirty="0" err="1"/>
              <a:t>sehingga</a:t>
            </a:r>
            <a:r>
              <a:rPr lang="en-US" dirty="0"/>
              <a:t> </a:t>
            </a:r>
            <a:r>
              <a:rPr lang="en-US" dirty="0" err="1"/>
              <a:t>mengikuti</a:t>
            </a:r>
            <a:r>
              <a:rPr lang="en-US" dirty="0"/>
              <a:t> </a:t>
            </a:r>
            <a:r>
              <a:rPr lang="en-US" dirty="0" err="1"/>
              <a:t>rotasi</a:t>
            </a:r>
            <a:r>
              <a:rPr lang="en-US" dirty="0"/>
              <a:t>, </a:t>
            </a:r>
            <a:r>
              <a:rPr lang="en-US" dirty="0" err="1"/>
              <a:t>perbedaan</a:t>
            </a:r>
            <a:r>
              <a:rPr lang="en-US" dirty="0"/>
              <a:t> </a:t>
            </a:r>
            <a:r>
              <a:rPr lang="en-US" dirty="0" err="1"/>
              <a:t>terbesar</a:t>
            </a:r>
            <a:r>
              <a:rPr lang="en-US" dirty="0"/>
              <a:t> </a:t>
            </a:r>
            <a:r>
              <a:rPr lang="en-US" dirty="0" err="1"/>
              <a:t>antara</a:t>
            </a:r>
            <a:r>
              <a:rPr lang="en-US" dirty="0"/>
              <a:t> </a:t>
            </a:r>
            <a:r>
              <a:rPr lang="en-US" dirty="0" err="1"/>
              <a:t>maksimum</a:t>
            </a:r>
            <a:r>
              <a:rPr lang="en-US" dirty="0"/>
              <a:t> </a:t>
            </a:r>
            <a:r>
              <a:rPr lang="en-US" dirty="0" err="1"/>
              <a:t>dan</a:t>
            </a:r>
            <a:r>
              <a:rPr lang="en-US" dirty="0"/>
              <a:t> factor loading minimum </a:t>
            </a:r>
            <a:r>
              <a:rPr lang="en-US" dirty="0" err="1"/>
              <a:t>faktor</a:t>
            </a:r>
            <a:r>
              <a:rPr lang="en-US" dirty="0"/>
              <a:t> yang </a:t>
            </a:r>
            <a:r>
              <a:rPr lang="en-US" dirty="0" err="1"/>
              <a:t>sama</a:t>
            </a:r>
            <a:r>
              <a:rPr lang="en-US" dirty="0"/>
              <a:t> di </a:t>
            </a:r>
            <a:r>
              <a:rPr lang="en-US" dirty="0" err="1"/>
              <a:t>setiap</a:t>
            </a:r>
            <a:r>
              <a:rPr lang="en-US" dirty="0"/>
              <a:t> </a:t>
            </a:r>
            <a:r>
              <a:rPr lang="en-US" dirty="0" err="1"/>
              <a:t>pertanyaan</a:t>
            </a:r>
            <a:r>
              <a:rPr lang="en-US" dirty="0"/>
              <a:t> </a:t>
            </a:r>
            <a:r>
              <a:rPr lang="en-US" dirty="0" err="1"/>
              <a:t>bisa</a:t>
            </a:r>
            <a:r>
              <a:rPr lang="en-US" dirty="0"/>
              <a:t> </a:t>
            </a:r>
            <a:r>
              <a:rPr lang="en-US" dirty="0" err="1"/>
              <a:t>diperoleh</a:t>
            </a:r>
            <a:r>
              <a:rPr lang="en-US" dirty="0"/>
              <a:t> </a:t>
            </a:r>
            <a:r>
              <a:rPr lang="en-US" dirty="0" err="1"/>
              <a:t>untuk</a:t>
            </a:r>
            <a:r>
              <a:rPr lang="en-US" dirty="0"/>
              <a:t> </a:t>
            </a:r>
            <a:r>
              <a:rPr lang="en-US" dirty="0" err="1"/>
              <a:t>memudahkan</a:t>
            </a:r>
            <a:r>
              <a:rPr lang="en-US" dirty="0"/>
              <a:t> </a:t>
            </a:r>
            <a:r>
              <a:rPr lang="en-US" dirty="0" err="1"/>
              <a:t>identifikasi</a:t>
            </a:r>
            <a:r>
              <a:rPr lang="en-US" dirty="0"/>
              <a:t> </a:t>
            </a:r>
            <a:r>
              <a:rPr lang="en-US" dirty="0" err="1"/>
              <a:t>dan</a:t>
            </a:r>
            <a:r>
              <a:rPr lang="en-US" dirty="0"/>
              <a:t> </a:t>
            </a:r>
            <a:r>
              <a:rPr lang="en-US" dirty="0" err="1"/>
              <a:t>penamaan</a:t>
            </a:r>
            <a:r>
              <a:rPr lang="en-US" dirty="0"/>
              <a:t> </a:t>
            </a:r>
            <a:r>
              <a:rPr lang="en-US" dirty="0" err="1"/>
              <a:t>umum</a:t>
            </a:r>
            <a:r>
              <a:rPr lang="en-US" dirty="0"/>
              <a:t> </a:t>
            </a:r>
            <a:r>
              <a:rPr lang="en-US" dirty="0" err="1"/>
              <a:t>faktor</a:t>
            </a:r>
            <a:r>
              <a:rPr lang="en-US" dirty="0"/>
              <a:t>. </a:t>
            </a:r>
            <a:r>
              <a:rPr lang="en-US" dirty="0" err="1"/>
              <a:t>Hirarki</a:t>
            </a:r>
            <a:r>
              <a:rPr lang="en-US" dirty="0"/>
              <a:t> </a:t>
            </a:r>
            <a:r>
              <a:rPr lang="en-US" dirty="0" err="1"/>
              <a:t>dan</a:t>
            </a:r>
            <a:r>
              <a:rPr lang="en-US" dirty="0"/>
              <a:t> </a:t>
            </a:r>
            <a:r>
              <a:rPr lang="en-US" dirty="0" err="1"/>
              <a:t>penamaan</a:t>
            </a:r>
            <a:r>
              <a:rPr lang="en-US" dirty="0"/>
              <a:t> </a:t>
            </a:r>
            <a:r>
              <a:rPr lang="en-US" dirty="0" err="1"/>
              <a:t>struktur</a:t>
            </a:r>
            <a:r>
              <a:rPr lang="en-US" dirty="0"/>
              <a:t> </a:t>
            </a:r>
            <a:r>
              <a:rPr lang="en-US" dirty="0" err="1"/>
              <a:t>pengukuran</a:t>
            </a:r>
            <a:r>
              <a:rPr lang="en-US" dirty="0"/>
              <a:t> </a:t>
            </a:r>
            <a:r>
              <a:rPr lang="en-US" dirty="0" err="1"/>
              <a:t>akhir</a:t>
            </a:r>
            <a:r>
              <a:rPr lang="en-US" dirty="0"/>
              <a:t> yang </a:t>
            </a:r>
            <a:r>
              <a:rPr lang="en-US" dirty="0" err="1"/>
              <a:t>diperoleh</a:t>
            </a:r>
            <a:r>
              <a:rPr lang="en-US" dirty="0"/>
              <a:t> </a:t>
            </a:r>
            <a:r>
              <a:rPr lang="en-US" dirty="0" err="1"/>
              <a:t>setelah</a:t>
            </a:r>
            <a:r>
              <a:rPr lang="en-US" dirty="0"/>
              <a:t> </a:t>
            </a:r>
            <a:r>
              <a:rPr lang="en-US" dirty="0" err="1"/>
              <a:t>analisis</a:t>
            </a:r>
            <a:r>
              <a:rPr lang="en-US" dirty="0"/>
              <a:t> </a:t>
            </a:r>
            <a:r>
              <a:rPr lang="en-US" dirty="0" err="1"/>
              <a:t>faktor</a:t>
            </a:r>
            <a:r>
              <a:rPr lang="en-US" dirty="0"/>
              <a:t> </a:t>
            </a:r>
            <a:r>
              <a:rPr lang="en-US" dirty="0" err="1"/>
              <a:t>ditunjukkan</a:t>
            </a:r>
            <a:r>
              <a:rPr lang="en-US" dirty="0"/>
              <a:t> </a:t>
            </a:r>
            <a:r>
              <a:rPr lang="en-US" dirty="0" err="1"/>
              <a:t>pada</a:t>
            </a:r>
            <a:r>
              <a:rPr lang="en-US" dirty="0"/>
              <a:t> </a:t>
            </a:r>
            <a:r>
              <a:rPr lang="en-US" dirty="0" err="1"/>
              <a:t>Gambar</a:t>
            </a:r>
            <a:r>
              <a:rPr lang="en-US" dirty="0"/>
              <a:t> 2.</a:t>
            </a:r>
          </a:p>
        </p:txBody>
      </p:sp>
    </p:spTree>
    <p:extLst>
      <p:ext uri="{BB962C8B-B14F-4D97-AF65-F5344CB8AC3E}">
        <p14:creationId xmlns:p14="http://schemas.microsoft.com/office/powerpoint/2010/main" val="1236264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77000"/>
          </a:xfrm>
        </p:spPr>
        <p:txBody>
          <a:bodyPr>
            <a:normAutofit/>
          </a:bodyPr>
          <a:lstStyle/>
          <a:p>
            <a:r>
              <a:rPr lang="en-US" dirty="0" err="1" smtClean="0"/>
              <a:t>Dalam</a:t>
            </a:r>
            <a:r>
              <a:rPr lang="en-US" dirty="0" smtClean="0"/>
              <a:t> </a:t>
            </a:r>
            <a:r>
              <a:rPr lang="en-US" dirty="0" err="1" smtClean="0"/>
              <a:t>menetapkan</a:t>
            </a:r>
            <a:r>
              <a:rPr lang="en-US" dirty="0" smtClean="0"/>
              <a:t> </a:t>
            </a:r>
            <a:r>
              <a:rPr lang="en-US" dirty="0" err="1" smtClean="0"/>
              <a:t>dimensi</a:t>
            </a:r>
            <a:r>
              <a:rPr lang="en-US" dirty="0" smtClean="0"/>
              <a:t> </a:t>
            </a:r>
            <a:r>
              <a:rPr lang="en-US" dirty="0" err="1" smtClean="0"/>
              <a:t>dan</a:t>
            </a:r>
            <a:r>
              <a:rPr lang="en-US" dirty="0" smtClean="0"/>
              <a:t> </a:t>
            </a:r>
            <a:r>
              <a:rPr lang="en-US" dirty="0" err="1" smtClean="0"/>
              <a:t>indikator</a:t>
            </a:r>
            <a:r>
              <a:rPr lang="en-US" dirty="0" smtClean="0"/>
              <a:t> </a:t>
            </a:r>
            <a:r>
              <a:rPr lang="en-US" dirty="0" err="1" smtClean="0"/>
              <a:t>bobot</a:t>
            </a:r>
            <a:r>
              <a:rPr lang="en-US" dirty="0" smtClean="0"/>
              <a:t> </a:t>
            </a:r>
            <a:r>
              <a:rPr lang="en-US" dirty="0" err="1" smtClean="0"/>
              <a:t>untuk</a:t>
            </a:r>
            <a:r>
              <a:rPr lang="en-US" dirty="0" smtClean="0"/>
              <a:t> HRME </a:t>
            </a:r>
            <a:r>
              <a:rPr lang="en-US" dirty="0" err="1" smtClean="0"/>
              <a:t>dari</a:t>
            </a:r>
            <a:r>
              <a:rPr lang="en-US" dirty="0" smtClean="0"/>
              <a:t> </a:t>
            </a:r>
            <a:r>
              <a:rPr lang="en-US" dirty="0" err="1" smtClean="0"/>
              <a:t>perusahaan</a:t>
            </a:r>
            <a:r>
              <a:rPr lang="en-US" dirty="0" smtClean="0"/>
              <a:t> </a:t>
            </a:r>
            <a:r>
              <a:rPr lang="en-US" dirty="0" err="1" smtClean="0"/>
              <a:t>teknologi</a:t>
            </a:r>
            <a:r>
              <a:rPr lang="en-US" dirty="0" smtClean="0"/>
              <a:t> </a:t>
            </a:r>
            <a:r>
              <a:rPr lang="en-US" dirty="0" err="1" smtClean="0"/>
              <a:t>tinggi</a:t>
            </a:r>
            <a:r>
              <a:rPr lang="en-US" dirty="0" smtClean="0"/>
              <a:t> Taiwan, 56 </a:t>
            </a:r>
            <a:r>
              <a:rPr lang="en-US" dirty="0" err="1" smtClean="0"/>
              <a:t>indikator</a:t>
            </a:r>
            <a:r>
              <a:rPr lang="en-US" dirty="0" smtClean="0"/>
              <a:t> </a:t>
            </a:r>
            <a:r>
              <a:rPr lang="en-US" dirty="0" err="1" smtClean="0"/>
              <a:t>dinormalisasi</a:t>
            </a:r>
            <a:r>
              <a:rPr lang="en-US" dirty="0" smtClean="0"/>
              <a:t> </a:t>
            </a:r>
            <a:r>
              <a:rPr lang="en-US" dirty="0" err="1" smtClean="0"/>
              <a:t>untuk</a:t>
            </a:r>
            <a:r>
              <a:rPr lang="en-US" dirty="0" smtClean="0"/>
              <a:t> </a:t>
            </a:r>
            <a:r>
              <a:rPr lang="en-US" dirty="0" err="1" smtClean="0"/>
              <a:t>mendapatkan</a:t>
            </a:r>
            <a:r>
              <a:rPr lang="en-US" dirty="0" smtClean="0"/>
              <a:t> </a:t>
            </a:r>
            <a:r>
              <a:rPr lang="en-US" dirty="0" err="1" smtClean="0"/>
              <a:t>nilai</a:t>
            </a:r>
            <a:r>
              <a:rPr lang="en-US" dirty="0" smtClean="0"/>
              <a:t> </a:t>
            </a:r>
            <a:r>
              <a:rPr lang="en-US" dirty="0" err="1" smtClean="0"/>
              <a:t>standar</a:t>
            </a:r>
            <a:r>
              <a:rPr lang="en-US" dirty="0" smtClean="0"/>
              <a:t> (Z). </a:t>
            </a:r>
          </a:p>
          <a:p>
            <a:r>
              <a:rPr lang="en-US" dirty="0" err="1" smtClean="0"/>
              <a:t>Tujuan</a:t>
            </a:r>
            <a:r>
              <a:rPr lang="en-US" dirty="0" smtClean="0"/>
              <a:t> </a:t>
            </a:r>
            <a:r>
              <a:rPr lang="en-US" dirty="0" err="1" smtClean="0"/>
              <a:t>utama</a:t>
            </a:r>
            <a:r>
              <a:rPr lang="en-US" dirty="0" smtClean="0"/>
              <a:t> </a:t>
            </a:r>
            <a:r>
              <a:rPr lang="en-US" dirty="0" err="1" smtClean="0"/>
              <a:t>dari</a:t>
            </a:r>
            <a:r>
              <a:rPr lang="en-US" dirty="0" smtClean="0"/>
              <a:t> </a:t>
            </a:r>
            <a:r>
              <a:rPr lang="en-US" dirty="0" err="1" smtClean="0"/>
              <a:t>standardisasi</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menghilangkan</a:t>
            </a:r>
            <a:r>
              <a:rPr lang="en-US" dirty="0" smtClean="0"/>
              <a:t> </a:t>
            </a:r>
            <a:r>
              <a:rPr lang="en-US" dirty="0" err="1" smtClean="0"/>
              <a:t>efek</a:t>
            </a:r>
            <a:r>
              <a:rPr lang="en-US" dirty="0" smtClean="0"/>
              <a:t> </a:t>
            </a:r>
            <a:r>
              <a:rPr lang="en-US" dirty="0" err="1" smtClean="0"/>
              <a:t>pada</a:t>
            </a:r>
            <a:r>
              <a:rPr lang="en-US" dirty="0" smtClean="0"/>
              <a:t> </a:t>
            </a:r>
            <a:r>
              <a:rPr lang="en-US" dirty="0" err="1" smtClean="0"/>
              <a:t>setiap</a:t>
            </a:r>
            <a:r>
              <a:rPr lang="en-US" dirty="0" smtClean="0"/>
              <a:t> </a:t>
            </a:r>
            <a:r>
              <a:rPr lang="en-US" dirty="0" err="1" smtClean="0"/>
              <a:t>indikator</a:t>
            </a:r>
            <a:r>
              <a:rPr lang="en-US" dirty="0" smtClean="0"/>
              <a:t> </a:t>
            </a:r>
            <a:r>
              <a:rPr lang="en-US" dirty="0" err="1" smtClean="0"/>
              <a:t>karena</a:t>
            </a:r>
            <a:r>
              <a:rPr lang="en-US" dirty="0" smtClean="0"/>
              <a:t> unit yang </a:t>
            </a:r>
            <a:r>
              <a:rPr lang="en-US" dirty="0" err="1" smtClean="0"/>
              <a:t>berbeda</a:t>
            </a:r>
            <a:r>
              <a:rPr lang="en-US" dirty="0" smtClean="0"/>
              <a:t> yang </a:t>
            </a:r>
            <a:r>
              <a:rPr lang="en-US" dirty="0" err="1" smtClean="0"/>
              <a:t>disurvei</a:t>
            </a:r>
            <a:r>
              <a:rPr lang="en-US" dirty="0" smtClean="0"/>
              <a:t>. </a:t>
            </a:r>
          </a:p>
          <a:p>
            <a:r>
              <a:rPr lang="en-US" dirty="0" err="1" smtClean="0"/>
              <a:t>Nilai</a:t>
            </a:r>
            <a:r>
              <a:rPr lang="en-US" dirty="0" smtClean="0"/>
              <a:t> Z </a:t>
            </a:r>
            <a:r>
              <a:rPr lang="en-US" dirty="0" err="1" smtClean="0"/>
              <a:t>ditetapkan</a:t>
            </a:r>
            <a:r>
              <a:rPr lang="en-US" dirty="0" smtClean="0"/>
              <a:t> </a:t>
            </a:r>
            <a:r>
              <a:rPr lang="en-US" dirty="0" err="1" smtClean="0"/>
              <a:t>antara</a:t>
            </a:r>
            <a:r>
              <a:rPr lang="en-US" dirty="0" smtClean="0"/>
              <a:t> 0 </a:t>
            </a:r>
            <a:r>
              <a:rPr lang="en-US" dirty="0" err="1" smtClean="0"/>
              <a:t>dan</a:t>
            </a:r>
            <a:r>
              <a:rPr lang="en-US" dirty="0" smtClean="0"/>
              <a:t> I. </a:t>
            </a:r>
          </a:p>
          <a:p>
            <a:r>
              <a:rPr lang="en-US" dirty="0" err="1"/>
              <a:t>N</a:t>
            </a:r>
            <a:r>
              <a:rPr lang="en-US" dirty="0" err="1" smtClean="0"/>
              <a:t>ilai</a:t>
            </a:r>
            <a:r>
              <a:rPr lang="en-US" dirty="0" smtClean="0"/>
              <a:t> </a:t>
            </a:r>
            <a:r>
              <a:rPr lang="en-US" dirty="0" err="1" smtClean="0"/>
              <a:t>standar</a:t>
            </a:r>
            <a:r>
              <a:rPr lang="en-US" dirty="0" smtClean="0"/>
              <a:t> </a:t>
            </a:r>
            <a:r>
              <a:rPr lang="en-US" dirty="0" err="1" smtClean="0"/>
              <a:t>dari</a:t>
            </a:r>
            <a:r>
              <a:rPr lang="en-US" dirty="0" smtClean="0"/>
              <a:t> </a:t>
            </a:r>
            <a:r>
              <a:rPr lang="en-US" dirty="0" err="1" smtClean="0"/>
              <a:t>dimensi</a:t>
            </a:r>
            <a:r>
              <a:rPr lang="en-US" dirty="0" smtClean="0"/>
              <a:t> </a:t>
            </a:r>
            <a:r>
              <a:rPr lang="en-US" dirty="0" err="1" smtClean="0"/>
              <a:t>sekunder</a:t>
            </a:r>
            <a:r>
              <a:rPr lang="en-US" smtClean="0"/>
              <a:t> individual </a:t>
            </a:r>
            <a:r>
              <a:rPr lang="en-US" dirty="0" err="1" smtClean="0"/>
              <a:t>sama</a:t>
            </a:r>
            <a:r>
              <a:rPr lang="en-US" dirty="0" smtClean="0"/>
              <a:t> </a:t>
            </a:r>
            <a:r>
              <a:rPr lang="en-US" dirty="0" err="1" smtClean="0"/>
              <a:t>dengan</a:t>
            </a:r>
            <a:r>
              <a:rPr lang="en-US" dirty="0" smtClean="0"/>
              <a:t> </a:t>
            </a:r>
            <a:r>
              <a:rPr lang="en-US" dirty="0" err="1" smtClean="0"/>
              <a:t>jumlah</a:t>
            </a:r>
            <a:r>
              <a:rPr lang="en-US" dirty="0" smtClean="0"/>
              <a:t> </a:t>
            </a:r>
            <a:r>
              <a:rPr lang="en-US" dirty="0" err="1" smtClean="0"/>
              <a:t>produk</a:t>
            </a:r>
            <a:r>
              <a:rPr lang="en-US" dirty="0" smtClean="0"/>
              <a:t> </a:t>
            </a:r>
            <a:r>
              <a:rPr lang="en-US" dirty="0" err="1" smtClean="0"/>
              <a:t>antara</a:t>
            </a:r>
            <a:r>
              <a:rPr lang="en-US" dirty="0" smtClean="0"/>
              <a:t> </a:t>
            </a:r>
            <a:r>
              <a:rPr lang="en-US" dirty="0" err="1" smtClean="0"/>
              <a:t>nilai</a:t>
            </a:r>
            <a:r>
              <a:rPr lang="en-US" dirty="0" smtClean="0"/>
              <a:t> </a:t>
            </a:r>
            <a:r>
              <a:rPr lang="en-US" dirty="0" err="1" smtClean="0"/>
              <a:t>standar</a:t>
            </a:r>
            <a:r>
              <a:rPr lang="en-US" dirty="0" smtClean="0"/>
              <a:t> </a:t>
            </a:r>
            <a:r>
              <a:rPr lang="en-US" dirty="0" err="1" smtClean="0"/>
              <a:t>dari</a:t>
            </a:r>
            <a:r>
              <a:rPr lang="en-US" dirty="0" smtClean="0"/>
              <a:t> </a:t>
            </a:r>
            <a:r>
              <a:rPr lang="en-US" dirty="0" err="1" smtClean="0"/>
              <a:t>masing-masing</a:t>
            </a:r>
            <a:r>
              <a:rPr lang="en-US" dirty="0" smtClean="0"/>
              <a:t> </a:t>
            </a:r>
            <a:r>
              <a:rPr lang="en-US" dirty="0" err="1" smtClean="0"/>
              <a:t>indikator</a:t>
            </a:r>
            <a:r>
              <a:rPr lang="en-US" dirty="0" smtClean="0"/>
              <a:t> </a:t>
            </a:r>
            <a:r>
              <a:rPr lang="en-US" dirty="0" err="1" smtClean="0"/>
              <a:t>dalam</a:t>
            </a:r>
            <a:r>
              <a:rPr lang="en-US" dirty="0" smtClean="0"/>
              <a:t> </a:t>
            </a:r>
            <a:r>
              <a:rPr lang="en-US" dirty="0" err="1" smtClean="0"/>
              <a:t>dimensi</a:t>
            </a:r>
            <a:r>
              <a:rPr lang="en-US" dirty="0" smtClean="0"/>
              <a:t> </a:t>
            </a:r>
            <a:r>
              <a:rPr lang="en-US" dirty="0" err="1" smtClean="0"/>
              <a:t>dan</a:t>
            </a:r>
            <a:r>
              <a:rPr lang="en-US" dirty="0" smtClean="0"/>
              <a:t> </a:t>
            </a:r>
            <a:r>
              <a:rPr lang="en-US" dirty="0" err="1" smtClean="0"/>
              <a:t>bobotnya</a:t>
            </a:r>
            <a:r>
              <a:rPr lang="en-US" dirty="0" smtClean="0"/>
              <a:t>. </a:t>
            </a:r>
          </a:p>
          <a:p>
            <a:r>
              <a:rPr lang="en-US" dirty="0" err="1" smtClean="0"/>
              <a:t>Demikian</a:t>
            </a:r>
            <a:r>
              <a:rPr lang="en-US" dirty="0" smtClean="0"/>
              <a:t> </a:t>
            </a:r>
            <a:r>
              <a:rPr lang="en-US" dirty="0" err="1" smtClean="0"/>
              <a:t>juga</a:t>
            </a:r>
            <a:r>
              <a:rPr lang="en-US" dirty="0" smtClean="0"/>
              <a:t>, </a:t>
            </a:r>
            <a:r>
              <a:rPr lang="en-US" dirty="0" err="1" smtClean="0"/>
              <a:t>jumlah</a:t>
            </a:r>
            <a:r>
              <a:rPr lang="en-US" dirty="0" smtClean="0"/>
              <a:t> </a:t>
            </a:r>
            <a:r>
              <a:rPr lang="en-US" dirty="0" err="1" smtClean="0"/>
              <a:t>dari</a:t>
            </a:r>
            <a:r>
              <a:rPr lang="en-US" dirty="0" smtClean="0"/>
              <a:t> </a:t>
            </a:r>
            <a:r>
              <a:rPr lang="en-US" dirty="0" err="1" smtClean="0"/>
              <a:t>produk</a:t>
            </a:r>
            <a:r>
              <a:rPr lang="en-US" dirty="0" smtClean="0"/>
              <a:t> </a:t>
            </a:r>
            <a:r>
              <a:rPr lang="en-US" dirty="0" err="1" smtClean="0"/>
              <a:t>antara</a:t>
            </a:r>
            <a:r>
              <a:rPr lang="en-US" dirty="0" smtClean="0"/>
              <a:t> </a:t>
            </a:r>
            <a:r>
              <a:rPr lang="en-US" dirty="0" err="1" smtClean="0"/>
              <a:t>nilai</a:t>
            </a:r>
            <a:r>
              <a:rPr lang="en-US" dirty="0" smtClean="0"/>
              <a:t> </a:t>
            </a:r>
            <a:r>
              <a:rPr lang="en-US" dirty="0" err="1" smtClean="0"/>
              <a:t>standar</a:t>
            </a:r>
            <a:r>
              <a:rPr lang="en-US" dirty="0" smtClean="0"/>
              <a:t> </a:t>
            </a:r>
            <a:r>
              <a:rPr lang="en-US" dirty="0" err="1" smtClean="0"/>
              <a:t>dari</a:t>
            </a:r>
            <a:r>
              <a:rPr lang="en-US" dirty="0" smtClean="0"/>
              <a:t> </a:t>
            </a:r>
            <a:r>
              <a:rPr lang="en-US" dirty="0" err="1" smtClean="0"/>
              <a:t>dimensi</a:t>
            </a:r>
            <a:r>
              <a:rPr lang="en-US" dirty="0" smtClean="0"/>
              <a:t> </a:t>
            </a:r>
            <a:r>
              <a:rPr lang="en-US" dirty="0" err="1" smtClean="0"/>
              <a:t>sekunder</a:t>
            </a:r>
            <a:r>
              <a:rPr lang="en-US" dirty="0" smtClean="0"/>
              <a:t> </a:t>
            </a:r>
            <a:r>
              <a:rPr lang="en-US" dirty="0" err="1" smtClean="0"/>
              <a:t>dan</a:t>
            </a:r>
            <a:r>
              <a:rPr lang="en-US" dirty="0" smtClean="0"/>
              <a:t> </a:t>
            </a:r>
            <a:r>
              <a:rPr lang="en-US" dirty="0" err="1" smtClean="0"/>
              <a:t>bobot</a:t>
            </a:r>
            <a:r>
              <a:rPr lang="en-US" dirty="0" smtClean="0"/>
              <a:t> yang </a:t>
            </a:r>
            <a:r>
              <a:rPr lang="en-US" dirty="0" err="1" smtClean="0"/>
              <a:t>menghasilkan</a:t>
            </a:r>
            <a:r>
              <a:rPr lang="en-US" dirty="0" smtClean="0"/>
              <a:t> </a:t>
            </a:r>
            <a:r>
              <a:rPr lang="en-US" dirty="0" err="1" smtClean="0"/>
              <a:t>nilai</a:t>
            </a:r>
            <a:r>
              <a:rPr lang="en-US" dirty="0" smtClean="0"/>
              <a:t> </a:t>
            </a:r>
            <a:r>
              <a:rPr lang="en-US" dirty="0" err="1" smtClean="0"/>
              <a:t>standar</a:t>
            </a:r>
            <a:r>
              <a:rPr lang="en-US" dirty="0" smtClean="0"/>
              <a:t> </a:t>
            </a:r>
            <a:r>
              <a:rPr lang="en-US" dirty="0" err="1" smtClean="0"/>
              <a:t>dari</a:t>
            </a:r>
            <a:r>
              <a:rPr lang="en-US" dirty="0" smtClean="0"/>
              <a:t> </a:t>
            </a:r>
            <a:r>
              <a:rPr lang="en-US" dirty="0" err="1" smtClean="0"/>
              <a:t>dimensi</a:t>
            </a:r>
            <a:r>
              <a:rPr lang="en-US" dirty="0" smtClean="0"/>
              <a:t> </a:t>
            </a:r>
            <a:r>
              <a:rPr lang="en-US" dirty="0" err="1" smtClean="0"/>
              <a:t>utama</a:t>
            </a:r>
            <a:r>
              <a:rPr lang="en-US" dirty="0" smtClean="0"/>
              <a:t>, </a:t>
            </a:r>
            <a:r>
              <a:rPr lang="en-US" dirty="0" err="1" smtClean="0"/>
              <a:t>sedangkan</a:t>
            </a:r>
            <a:r>
              <a:rPr lang="en-US" dirty="0" smtClean="0"/>
              <a:t> </a:t>
            </a:r>
            <a:r>
              <a:rPr lang="en-US" dirty="0" err="1" smtClean="0"/>
              <a:t>jumlah</a:t>
            </a:r>
            <a:r>
              <a:rPr lang="en-US" dirty="0" smtClean="0"/>
              <a:t> </a:t>
            </a:r>
            <a:r>
              <a:rPr lang="en-US" dirty="0" err="1" smtClean="0"/>
              <a:t>produk</a:t>
            </a:r>
            <a:r>
              <a:rPr lang="en-US" dirty="0" smtClean="0"/>
              <a:t> </a:t>
            </a:r>
            <a:r>
              <a:rPr lang="en-US" dirty="0" err="1" smtClean="0"/>
              <a:t>antara</a:t>
            </a:r>
            <a:r>
              <a:rPr lang="en-US" dirty="0" smtClean="0"/>
              <a:t> </a:t>
            </a:r>
            <a:r>
              <a:rPr lang="en-US" dirty="0" err="1" smtClean="0"/>
              <a:t>nilai</a:t>
            </a:r>
            <a:r>
              <a:rPr lang="en-US" dirty="0" smtClean="0"/>
              <a:t> </a:t>
            </a:r>
            <a:r>
              <a:rPr lang="en-US" dirty="0" err="1" smtClean="0"/>
              <a:t>standar</a:t>
            </a:r>
            <a:r>
              <a:rPr lang="en-US" dirty="0" smtClean="0"/>
              <a:t> </a:t>
            </a:r>
            <a:r>
              <a:rPr lang="en-US" dirty="0" err="1" smtClean="0"/>
              <a:t>dari</a:t>
            </a:r>
            <a:r>
              <a:rPr lang="en-US" dirty="0" smtClean="0"/>
              <a:t> </a:t>
            </a:r>
            <a:r>
              <a:rPr lang="en-US" dirty="0" err="1" smtClean="0"/>
              <a:t>dimensi</a:t>
            </a:r>
            <a:r>
              <a:rPr lang="en-US" dirty="0" smtClean="0"/>
              <a:t> </a:t>
            </a:r>
            <a:r>
              <a:rPr lang="en-US" dirty="0" err="1" smtClean="0"/>
              <a:t>utama</a:t>
            </a:r>
            <a:r>
              <a:rPr lang="en-US" dirty="0" smtClean="0"/>
              <a:t> </a:t>
            </a:r>
            <a:r>
              <a:rPr lang="en-US" dirty="0" err="1" smtClean="0"/>
              <a:t>dan</a:t>
            </a:r>
            <a:r>
              <a:rPr lang="en-US" dirty="0" smtClean="0"/>
              <a:t> </a:t>
            </a:r>
            <a:r>
              <a:rPr lang="en-US" dirty="0" err="1" smtClean="0"/>
              <a:t>bobot</a:t>
            </a:r>
            <a:r>
              <a:rPr lang="en-US" dirty="0" smtClean="0"/>
              <a:t> yang </a:t>
            </a:r>
            <a:r>
              <a:rPr lang="en-US" dirty="0" err="1" smtClean="0"/>
              <a:t>memberi</a:t>
            </a:r>
            <a:r>
              <a:rPr lang="en-US" dirty="0" smtClean="0"/>
              <a:t> </a:t>
            </a:r>
            <a:r>
              <a:rPr lang="en-US" dirty="0" err="1" smtClean="0"/>
              <a:t>nilai</a:t>
            </a:r>
            <a:r>
              <a:rPr lang="en-US" dirty="0" smtClean="0"/>
              <a:t> </a:t>
            </a:r>
            <a:r>
              <a:rPr lang="en-US" dirty="0" err="1" smtClean="0"/>
              <a:t>standar</a:t>
            </a:r>
            <a:r>
              <a:rPr lang="en-US" dirty="0" smtClean="0"/>
              <a:t> </a:t>
            </a:r>
            <a:r>
              <a:rPr lang="en-US" dirty="0" err="1" smtClean="0"/>
              <a:t>dari</a:t>
            </a:r>
            <a:r>
              <a:rPr lang="en-US" dirty="0" smtClean="0"/>
              <a:t> </a:t>
            </a:r>
            <a:r>
              <a:rPr lang="en-US" dirty="0" err="1" smtClean="0"/>
              <a:t>sistem</a:t>
            </a:r>
            <a:r>
              <a:rPr lang="en-US" dirty="0" smtClean="0"/>
              <a:t>. </a:t>
            </a:r>
          </a:p>
          <a:p>
            <a:r>
              <a:rPr lang="en-US" dirty="0" err="1" smtClean="0"/>
              <a:t>Akhirnya</a:t>
            </a:r>
            <a:r>
              <a:rPr lang="en-US" dirty="0" smtClean="0"/>
              <a:t>, </a:t>
            </a:r>
            <a:r>
              <a:rPr lang="en-US" dirty="0" err="1" smtClean="0"/>
              <a:t>jumlah</a:t>
            </a:r>
            <a:r>
              <a:rPr lang="en-US" dirty="0" smtClean="0"/>
              <a:t> </a:t>
            </a:r>
            <a:r>
              <a:rPr lang="en-US" dirty="0" err="1" smtClean="0"/>
              <a:t>dari</a:t>
            </a:r>
            <a:r>
              <a:rPr lang="en-US" dirty="0" smtClean="0"/>
              <a:t> </a:t>
            </a:r>
            <a:r>
              <a:rPr lang="en-US" dirty="0" err="1" smtClean="0"/>
              <a:t>produk</a:t>
            </a:r>
            <a:r>
              <a:rPr lang="en-US" dirty="0" smtClean="0"/>
              <a:t> </a:t>
            </a:r>
            <a:r>
              <a:rPr lang="en-US" dirty="0" err="1" smtClean="0"/>
              <a:t>antara</a:t>
            </a:r>
            <a:r>
              <a:rPr lang="en-US" dirty="0" smtClean="0"/>
              <a:t> </a:t>
            </a:r>
            <a:r>
              <a:rPr lang="en-US" dirty="0" err="1" smtClean="0"/>
              <a:t>nilai</a:t>
            </a:r>
            <a:r>
              <a:rPr lang="en-US" dirty="0" smtClean="0"/>
              <a:t> </a:t>
            </a:r>
            <a:r>
              <a:rPr lang="en-US" dirty="0" err="1" smtClean="0"/>
              <a:t>standar</a:t>
            </a:r>
            <a:r>
              <a:rPr lang="en-US" dirty="0" smtClean="0"/>
              <a:t> </a:t>
            </a:r>
            <a:r>
              <a:rPr lang="en-US" dirty="0" err="1" smtClean="0"/>
              <a:t>dari</a:t>
            </a:r>
            <a:r>
              <a:rPr lang="en-US" dirty="0" smtClean="0"/>
              <a:t> </a:t>
            </a:r>
            <a:r>
              <a:rPr lang="en-US" dirty="0" err="1" smtClean="0"/>
              <a:t>masing-masing</a:t>
            </a:r>
            <a:r>
              <a:rPr lang="en-US" dirty="0" smtClean="0"/>
              <a:t> </a:t>
            </a:r>
            <a:r>
              <a:rPr lang="en-US" dirty="0" err="1" smtClean="0"/>
              <a:t>dimensi</a:t>
            </a:r>
            <a:r>
              <a:rPr lang="en-US" dirty="0" smtClean="0"/>
              <a:t> </a:t>
            </a:r>
            <a:r>
              <a:rPr lang="en-US" dirty="0" err="1" smtClean="0"/>
              <a:t>sistem</a:t>
            </a:r>
            <a:r>
              <a:rPr lang="en-US" dirty="0" smtClean="0"/>
              <a:t> </a:t>
            </a:r>
            <a:r>
              <a:rPr lang="en-US" dirty="0" err="1" smtClean="0"/>
              <a:t>dan</a:t>
            </a:r>
            <a:r>
              <a:rPr lang="en-US" dirty="0" smtClean="0"/>
              <a:t> </a:t>
            </a:r>
            <a:r>
              <a:rPr lang="en-US" dirty="0" err="1" smtClean="0"/>
              <a:t>bobot</a:t>
            </a:r>
            <a:r>
              <a:rPr lang="en-US" dirty="0" smtClean="0"/>
              <a:t> yang </a:t>
            </a:r>
            <a:r>
              <a:rPr lang="en-US" dirty="0" err="1" smtClean="0"/>
              <a:t>menghasilkan</a:t>
            </a:r>
            <a:r>
              <a:rPr lang="en-US" dirty="0" smtClean="0"/>
              <a:t> </a:t>
            </a:r>
            <a:r>
              <a:rPr lang="en-US" dirty="0" err="1" smtClean="0"/>
              <a:t>skor</a:t>
            </a:r>
            <a:r>
              <a:rPr lang="en-US" dirty="0" smtClean="0"/>
              <a:t> </a:t>
            </a:r>
            <a:r>
              <a:rPr lang="en-US" dirty="0" err="1" smtClean="0"/>
              <a:t>untuk</a:t>
            </a:r>
            <a:r>
              <a:rPr lang="en-US" dirty="0" smtClean="0"/>
              <a:t> HRME </a:t>
            </a:r>
            <a:r>
              <a:rPr lang="en-US" dirty="0" err="1" smtClean="0"/>
              <a:t>dari</a:t>
            </a:r>
            <a:r>
              <a:rPr lang="en-US" dirty="0" smtClean="0"/>
              <a:t> </a:t>
            </a:r>
            <a:r>
              <a:rPr lang="en-US" dirty="0" err="1" smtClean="0"/>
              <a:t>perusahaan</a:t>
            </a:r>
            <a:r>
              <a:rPr lang="en-US" dirty="0" smtClean="0"/>
              <a:t>.</a:t>
            </a:r>
            <a:endParaRPr lang="en-US" dirty="0"/>
          </a:p>
        </p:txBody>
      </p:sp>
    </p:spTree>
    <p:extLst>
      <p:ext uri="{BB962C8B-B14F-4D97-AF65-F5344CB8AC3E}">
        <p14:creationId xmlns:p14="http://schemas.microsoft.com/office/powerpoint/2010/main" val="22189017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76200"/>
                <a:ext cx="8229600" cy="6096000"/>
              </a:xfrm>
            </p:spPr>
            <p:txBody>
              <a:bodyPr>
                <a:normAutofit fontScale="92500"/>
              </a:bodyPr>
              <a:lstStyle/>
              <a:p>
                <a:pPr marL="0" indent="0">
                  <a:buNone/>
                </a:pPr>
                <a:endParaRPr lang="en-US" dirty="0" smtClean="0"/>
              </a:p>
              <a:p>
                <a:r>
                  <a:rPr lang="en-US" dirty="0" err="1" smtClean="0"/>
                  <a:t>Setelah</a:t>
                </a:r>
                <a:r>
                  <a:rPr lang="en-US" dirty="0" smtClean="0"/>
                  <a:t> </a:t>
                </a:r>
                <a:r>
                  <a:rPr lang="en-US" dirty="0" err="1" smtClean="0"/>
                  <a:t>bobot</a:t>
                </a:r>
                <a:r>
                  <a:rPr lang="en-US" dirty="0" smtClean="0"/>
                  <a:t> </a:t>
                </a:r>
                <a:r>
                  <a:rPr lang="en-US" dirty="0" err="1" smtClean="0"/>
                  <a:t>indikator</a:t>
                </a:r>
                <a:r>
                  <a:rPr lang="en-US" dirty="0" smtClean="0"/>
                  <a:t> </a:t>
                </a:r>
                <a:r>
                  <a:rPr lang="en-US" dirty="0" err="1" smtClean="0"/>
                  <a:t>individu</a:t>
                </a:r>
                <a:r>
                  <a:rPr lang="en-US" dirty="0" smtClean="0"/>
                  <a:t> </a:t>
                </a:r>
                <a:r>
                  <a:rPr lang="en-US" dirty="0" err="1" smtClean="0"/>
                  <a:t>dan</a:t>
                </a:r>
                <a:r>
                  <a:rPr lang="en-US" dirty="0" smtClean="0"/>
                  <a:t> </a:t>
                </a:r>
                <a:r>
                  <a:rPr lang="en-US" dirty="0" err="1" smtClean="0"/>
                  <a:t>dimensi</a:t>
                </a:r>
                <a:r>
                  <a:rPr lang="en-US" dirty="0" smtClean="0"/>
                  <a:t> </a:t>
                </a:r>
                <a:r>
                  <a:rPr lang="en-US" dirty="0" err="1" smtClean="0"/>
                  <a:t>lapisan</a:t>
                </a:r>
                <a:r>
                  <a:rPr lang="en-US" dirty="0" smtClean="0"/>
                  <a:t> </a:t>
                </a:r>
                <a:r>
                  <a:rPr lang="en-US" dirty="0" err="1" smtClean="0"/>
                  <a:t>hirarki</a:t>
                </a:r>
                <a:r>
                  <a:rPr lang="en-US" dirty="0" smtClean="0"/>
                  <a:t> yang </a:t>
                </a:r>
                <a:r>
                  <a:rPr lang="en-US" dirty="0" err="1" smtClean="0"/>
                  <a:t>berbeda</a:t>
                </a:r>
                <a:r>
                  <a:rPr lang="en-US" dirty="0" smtClean="0"/>
                  <a:t> </a:t>
                </a:r>
                <a:r>
                  <a:rPr lang="en-US" dirty="0" err="1" smtClean="0"/>
                  <a:t>diperoleh</a:t>
                </a:r>
                <a:r>
                  <a:rPr lang="en-US" dirty="0" smtClean="0"/>
                  <a:t> </a:t>
                </a:r>
                <a:r>
                  <a:rPr lang="en-US" dirty="0" err="1" smtClean="0"/>
                  <a:t>dengan</a:t>
                </a:r>
                <a:r>
                  <a:rPr lang="en-US" dirty="0" smtClean="0"/>
                  <a:t> AHP,  model </a:t>
                </a:r>
                <a:r>
                  <a:rPr lang="en-US" dirty="0" err="1" smtClean="0"/>
                  <a:t>pengukuran</a:t>
                </a:r>
                <a:r>
                  <a:rPr lang="en-US" dirty="0" smtClean="0"/>
                  <a:t> HRME </a:t>
                </a:r>
                <a:r>
                  <a:rPr lang="en-US" dirty="0" err="1" smtClean="0"/>
                  <a:t>untuk</a:t>
                </a:r>
                <a:r>
                  <a:rPr lang="en-US" dirty="0" smtClean="0"/>
                  <a:t> </a:t>
                </a:r>
                <a:r>
                  <a:rPr lang="en-US" dirty="0" err="1" smtClean="0"/>
                  <a:t>perusahaan</a:t>
                </a:r>
                <a:r>
                  <a:rPr lang="en-US" dirty="0" smtClean="0"/>
                  <a:t> </a:t>
                </a:r>
                <a:r>
                  <a:rPr lang="en-US" dirty="0" err="1" smtClean="0"/>
                  <a:t>teknologi</a:t>
                </a:r>
                <a:r>
                  <a:rPr lang="en-US" dirty="0" smtClean="0"/>
                  <a:t> </a:t>
                </a:r>
                <a:r>
                  <a:rPr lang="en-US" dirty="0" err="1" smtClean="0"/>
                  <a:t>tinggi</a:t>
                </a:r>
                <a:r>
                  <a:rPr lang="en-US" dirty="0" smtClean="0"/>
                  <a:t> Taiwan </a:t>
                </a:r>
                <a:r>
                  <a:rPr lang="en-US" dirty="0" err="1" smtClean="0"/>
                  <a:t>dibangun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pendekatan</a:t>
                </a:r>
                <a:r>
                  <a:rPr lang="en-US" dirty="0" smtClean="0"/>
                  <a:t> </a:t>
                </a:r>
                <a:r>
                  <a:rPr lang="en-US" dirty="0" err="1" smtClean="0"/>
                  <a:t>kombinasi</a:t>
                </a:r>
                <a:r>
                  <a:rPr lang="en-US" dirty="0" smtClean="0"/>
                  <a:t> linear </a:t>
                </a:r>
                <a:r>
                  <a:rPr lang="en-US" dirty="0" err="1" smtClean="0"/>
                  <a:t>melalui</a:t>
                </a:r>
                <a:r>
                  <a:rPr lang="en-US" dirty="0" smtClean="0"/>
                  <a:t> </a:t>
                </a:r>
                <a:r>
                  <a:rPr lang="en-US" i="1" dirty="0" smtClean="0"/>
                  <a:t>simple  additive  weight  (SAW)</a:t>
                </a:r>
                <a:r>
                  <a:rPr lang="en-US" dirty="0" smtClean="0"/>
                  <a:t>.</a:t>
                </a:r>
              </a:p>
              <a:p>
                <a:r>
                  <a:rPr lang="en-US" dirty="0" err="1" smtClean="0"/>
                  <a:t>Algoritma</a:t>
                </a:r>
                <a:r>
                  <a:rPr lang="en-US" dirty="0" smtClean="0"/>
                  <a:t> </a:t>
                </a:r>
                <a:r>
                  <a:rPr lang="en-US" dirty="0" err="1" smtClean="0"/>
                  <a:t>rinci</a:t>
                </a:r>
                <a:r>
                  <a:rPr lang="en-US" dirty="0" smtClean="0"/>
                  <a:t> </a:t>
                </a:r>
                <a:r>
                  <a:rPr lang="en-US" dirty="0" err="1" smtClean="0"/>
                  <a:t>untuk</a:t>
                </a:r>
                <a:r>
                  <a:rPr lang="en-US" dirty="0" smtClean="0"/>
                  <a:t> </a:t>
                </a:r>
                <a:r>
                  <a:rPr lang="en-US" dirty="0" err="1" smtClean="0"/>
                  <a:t>membangun</a:t>
                </a:r>
                <a:r>
                  <a:rPr lang="en-US" dirty="0" smtClean="0"/>
                  <a:t> model </a:t>
                </a:r>
                <a:r>
                  <a:rPr lang="en-US" dirty="0" err="1" smtClean="0"/>
                  <a:t>dan</a:t>
                </a:r>
                <a:r>
                  <a:rPr lang="en-US" dirty="0" smtClean="0"/>
                  <a:t> </a:t>
                </a:r>
                <a:r>
                  <a:rPr lang="en-US" dirty="0" err="1" smtClean="0"/>
                  <a:t>skor</a:t>
                </a:r>
                <a:r>
                  <a:rPr lang="en-US" dirty="0" smtClean="0"/>
                  <a:t> </a:t>
                </a:r>
                <a:r>
                  <a:rPr lang="en-US" dirty="0" err="1" smtClean="0"/>
                  <a:t>perhitungan</a:t>
                </a:r>
                <a:r>
                  <a:rPr lang="en-US" dirty="0" smtClean="0"/>
                  <a:t> </a:t>
                </a:r>
                <a:r>
                  <a:rPr lang="en-US" dirty="0" err="1" smtClean="0"/>
                  <a:t>adalah</a:t>
                </a:r>
                <a:r>
                  <a:rPr lang="en-US" dirty="0" smtClean="0"/>
                  <a:t> </a:t>
                </a:r>
                <a:r>
                  <a:rPr lang="en-US" dirty="0" err="1" smtClean="0"/>
                  <a:t>sebagai</a:t>
                </a:r>
                <a:r>
                  <a:rPr lang="en-US" dirty="0" smtClean="0"/>
                  <a:t> </a:t>
                </a:r>
                <a:r>
                  <a:rPr lang="en-US" dirty="0" err="1" smtClean="0"/>
                  <a:t>berikut</a:t>
                </a:r>
                <a:r>
                  <a:rPr lang="en-US" dirty="0" smtClean="0"/>
                  <a:t>:</a:t>
                </a:r>
              </a:p>
              <a:p>
                <a14:m>
                  <m:oMath xmlns:m="http://schemas.openxmlformats.org/officeDocument/2006/math">
                    <m:sSub>
                      <m:sSubPr>
                        <m:ctrlPr>
                          <a:rPr lang="en-US" i="1" dirty="0" smtClean="0">
                            <a:latin typeface="Cambria Math" panose="02040503050406030204" pitchFamily="18" charset="0"/>
                          </a:rPr>
                        </m:ctrlPr>
                      </m:sSubPr>
                      <m:e>
                        <m:r>
                          <a:rPr lang="en-US" b="0" i="1" dirty="0" smtClean="0">
                            <a:latin typeface="Cambria Math"/>
                          </a:rPr>
                          <m:t>𝐴</m:t>
                        </m:r>
                      </m:e>
                      <m:sub>
                        <m:r>
                          <a:rPr lang="en-US" b="0" i="1" dirty="0" smtClean="0">
                            <a:latin typeface="Cambria Math"/>
                          </a:rPr>
                          <m:t>𝑖𝑗𝑘</m:t>
                        </m:r>
                      </m:sub>
                    </m:sSub>
                    <m:r>
                      <a:rPr lang="en-US" i="1" dirty="0" smtClean="0">
                        <a:latin typeface="Cambria Math"/>
                      </a:rPr>
                      <m:t>=</m:t>
                    </m:r>
                    <m:nary>
                      <m:naryPr>
                        <m:chr m:val="∑"/>
                        <m:ctrlPr>
                          <a:rPr lang="en-US" i="1" dirty="0" smtClean="0">
                            <a:latin typeface="Cambria Math" panose="02040503050406030204" pitchFamily="18" charset="0"/>
                          </a:rPr>
                        </m:ctrlPr>
                      </m:naryPr>
                      <m:sub>
                        <m:r>
                          <m:rPr>
                            <m:brk m:alnAt="23"/>
                          </m:rPr>
                          <a:rPr lang="en-US" b="0" i="1" dirty="0" smtClean="0">
                            <a:latin typeface="Cambria Math"/>
                          </a:rPr>
                          <m:t>𝑙</m:t>
                        </m:r>
                        <m:r>
                          <a:rPr lang="en-US" b="0" i="1" dirty="0" smtClean="0">
                            <a:latin typeface="Cambria Math"/>
                          </a:rPr>
                          <m:t>=1</m:t>
                        </m:r>
                      </m:sub>
                      <m:sup>
                        <m:r>
                          <a:rPr lang="en-US" b="0" i="1" dirty="0" smtClean="0">
                            <a:latin typeface="Cambria Math"/>
                          </a:rPr>
                          <m:t>𝑛</m:t>
                        </m:r>
                      </m:sup>
                      <m:e>
                        <m:sSub>
                          <m:sSubPr>
                            <m:ctrlPr>
                              <a:rPr lang="en-US" i="1" dirty="0" smtClean="0">
                                <a:latin typeface="Cambria Math" panose="02040503050406030204" pitchFamily="18" charset="0"/>
                              </a:rPr>
                            </m:ctrlPr>
                          </m:sSubPr>
                          <m:e>
                            <m:r>
                              <a:rPr lang="en-US" b="0" i="1" dirty="0" smtClean="0">
                                <a:latin typeface="Cambria Math"/>
                              </a:rPr>
                              <m:t>𝑊</m:t>
                            </m:r>
                          </m:e>
                          <m:sub>
                            <m:r>
                              <a:rPr lang="en-US" b="0" i="1" dirty="0" smtClean="0">
                                <a:latin typeface="Cambria Math"/>
                              </a:rPr>
                              <m:t>𝑖𝑗𝑘𝑙</m:t>
                            </m:r>
                          </m:sub>
                        </m:sSub>
                      </m:e>
                    </m:nary>
                    <m:r>
                      <a:rPr lang="en-US" b="0" i="1" dirty="0" smtClean="0">
                        <a:latin typeface="Cambria Math"/>
                      </a:rPr>
                      <m:t>𝑥</m:t>
                    </m:r>
                    <m:r>
                      <a:rPr lang="en-US" b="0" i="1" dirty="0" smtClean="0">
                        <a:latin typeface="Cambria Math"/>
                      </a:rPr>
                      <m:t> </m:t>
                    </m:r>
                    <m:sSub>
                      <m:sSubPr>
                        <m:ctrlPr>
                          <a:rPr lang="en-US" i="1" dirty="0" smtClean="0">
                            <a:latin typeface="Cambria Math" panose="02040503050406030204" pitchFamily="18" charset="0"/>
                          </a:rPr>
                        </m:ctrlPr>
                      </m:sSubPr>
                      <m:e>
                        <m:r>
                          <a:rPr lang="en-US" b="0" i="1" dirty="0" smtClean="0">
                            <a:latin typeface="Cambria Math"/>
                          </a:rPr>
                          <m:t>𝑍</m:t>
                        </m:r>
                      </m:e>
                      <m:sub>
                        <m:r>
                          <a:rPr lang="en-US" b="0" i="1" dirty="0" smtClean="0">
                            <a:latin typeface="Cambria Math"/>
                          </a:rPr>
                          <m:t>𝑖𝑗𝑘𝑙</m:t>
                        </m:r>
                      </m:sub>
                    </m:sSub>
                  </m:oMath>
                </a14:m>
                <a:endParaRPr lang="en-US" dirty="0" smtClean="0"/>
              </a:p>
              <a:p>
                <a14:m>
                  <m:oMath xmlns:m="http://schemas.openxmlformats.org/officeDocument/2006/math">
                    <m:sSub>
                      <m:sSubPr>
                        <m:ctrlPr>
                          <a:rPr lang="en-US" i="1" dirty="0" smtClean="0">
                            <a:latin typeface="Cambria Math" panose="02040503050406030204" pitchFamily="18" charset="0"/>
                          </a:rPr>
                        </m:ctrlPr>
                      </m:sSubPr>
                      <m:e>
                        <m:r>
                          <a:rPr lang="en-US" b="0" i="1" dirty="0" smtClean="0">
                            <a:latin typeface="Cambria Math"/>
                          </a:rPr>
                          <m:t>𝐴</m:t>
                        </m:r>
                      </m:e>
                      <m:sub>
                        <m:r>
                          <a:rPr lang="en-US" b="0" i="1" dirty="0" smtClean="0">
                            <a:latin typeface="Cambria Math"/>
                          </a:rPr>
                          <m:t>𝑖𝑗</m:t>
                        </m:r>
                      </m:sub>
                    </m:sSub>
                    <m:r>
                      <a:rPr lang="en-US" i="1" dirty="0" smtClean="0">
                        <a:latin typeface="Cambria Math"/>
                      </a:rPr>
                      <m:t>=</m:t>
                    </m:r>
                    <m:nary>
                      <m:naryPr>
                        <m:chr m:val="∑"/>
                        <m:ctrlPr>
                          <a:rPr lang="en-US" i="1" dirty="0" smtClean="0">
                            <a:latin typeface="Cambria Math" panose="02040503050406030204" pitchFamily="18" charset="0"/>
                          </a:rPr>
                        </m:ctrlPr>
                      </m:naryPr>
                      <m:sub>
                        <m:r>
                          <a:rPr lang="en-US" b="0" i="1" dirty="0" smtClean="0">
                            <a:latin typeface="Cambria Math"/>
                          </a:rPr>
                          <m:t>𝑘</m:t>
                        </m:r>
                        <m:r>
                          <a:rPr lang="en-US" b="0" i="1" dirty="0" smtClean="0">
                            <a:latin typeface="Cambria Math"/>
                          </a:rPr>
                          <m:t>=1</m:t>
                        </m:r>
                      </m:sub>
                      <m:sup>
                        <m:r>
                          <a:rPr lang="en-US" b="0" i="1" dirty="0" smtClean="0">
                            <a:latin typeface="Cambria Math"/>
                          </a:rPr>
                          <m:t>𝑚</m:t>
                        </m:r>
                      </m:sup>
                      <m:e>
                        <m:sSub>
                          <m:sSubPr>
                            <m:ctrlPr>
                              <a:rPr lang="en-US" i="1" dirty="0" smtClean="0">
                                <a:latin typeface="Cambria Math" panose="02040503050406030204" pitchFamily="18" charset="0"/>
                              </a:rPr>
                            </m:ctrlPr>
                          </m:sSubPr>
                          <m:e>
                            <m:r>
                              <a:rPr lang="en-US" b="0" i="1" dirty="0" smtClean="0">
                                <a:latin typeface="Cambria Math"/>
                              </a:rPr>
                              <m:t>𝑊</m:t>
                            </m:r>
                          </m:e>
                          <m:sub>
                            <m:r>
                              <a:rPr lang="en-US" b="0" i="1" dirty="0" smtClean="0">
                                <a:latin typeface="Cambria Math"/>
                              </a:rPr>
                              <m:t>𝑖𝑗𝑘</m:t>
                            </m:r>
                          </m:sub>
                        </m:sSub>
                      </m:e>
                    </m:nary>
                    <m:r>
                      <a:rPr lang="en-US" b="0" i="1" dirty="0" smtClean="0">
                        <a:latin typeface="Cambria Math"/>
                      </a:rPr>
                      <m:t>𝑥</m:t>
                    </m:r>
                    <m:r>
                      <a:rPr lang="en-US" b="0" i="1" dirty="0" smtClean="0">
                        <a:latin typeface="Cambria Math"/>
                      </a:rPr>
                      <m:t> </m:t>
                    </m:r>
                    <m:sSub>
                      <m:sSubPr>
                        <m:ctrlPr>
                          <a:rPr lang="en-US" i="1" dirty="0" smtClean="0">
                            <a:latin typeface="Cambria Math" panose="02040503050406030204" pitchFamily="18" charset="0"/>
                          </a:rPr>
                        </m:ctrlPr>
                      </m:sSubPr>
                      <m:e>
                        <m:r>
                          <a:rPr lang="en-US" b="0" i="1" dirty="0" smtClean="0">
                            <a:latin typeface="Cambria Math"/>
                          </a:rPr>
                          <m:t>𝑍</m:t>
                        </m:r>
                      </m:e>
                      <m:sub>
                        <m:r>
                          <a:rPr lang="en-US" b="0" i="1" dirty="0" smtClean="0">
                            <a:latin typeface="Cambria Math"/>
                          </a:rPr>
                          <m:t>𝑖𝑗𝑘</m:t>
                        </m:r>
                      </m:sub>
                    </m:sSub>
                  </m:oMath>
                </a14:m>
                <a:endParaRPr lang="en-US" dirty="0" smtClean="0"/>
              </a:p>
              <a:p>
                <a14:m>
                  <m:oMath xmlns:m="http://schemas.openxmlformats.org/officeDocument/2006/math">
                    <m:sSub>
                      <m:sSubPr>
                        <m:ctrlPr>
                          <a:rPr lang="en-US" i="1" dirty="0" smtClean="0">
                            <a:latin typeface="Cambria Math" panose="02040503050406030204" pitchFamily="18" charset="0"/>
                          </a:rPr>
                        </m:ctrlPr>
                      </m:sSubPr>
                      <m:e>
                        <m:r>
                          <a:rPr lang="en-US" b="0" i="1" dirty="0" smtClean="0">
                            <a:latin typeface="Cambria Math"/>
                          </a:rPr>
                          <m:t>𝐴</m:t>
                        </m:r>
                      </m:e>
                      <m:sub>
                        <m:r>
                          <a:rPr lang="en-US" b="0" i="1" dirty="0" smtClean="0">
                            <a:latin typeface="Cambria Math"/>
                          </a:rPr>
                          <m:t>𝑖</m:t>
                        </m:r>
                      </m:sub>
                    </m:sSub>
                    <m:r>
                      <a:rPr lang="en-US" i="1" dirty="0" smtClean="0">
                        <a:latin typeface="Cambria Math"/>
                      </a:rPr>
                      <m:t>=</m:t>
                    </m:r>
                    <m:nary>
                      <m:naryPr>
                        <m:chr m:val="∑"/>
                        <m:ctrlPr>
                          <a:rPr lang="en-US" i="1" dirty="0" smtClean="0">
                            <a:latin typeface="Cambria Math" panose="02040503050406030204" pitchFamily="18" charset="0"/>
                          </a:rPr>
                        </m:ctrlPr>
                      </m:naryPr>
                      <m:sub>
                        <m:r>
                          <a:rPr lang="en-US" b="0" i="1" dirty="0" smtClean="0">
                            <a:latin typeface="Cambria Math"/>
                          </a:rPr>
                          <m:t>𝑗</m:t>
                        </m:r>
                        <m:r>
                          <a:rPr lang="en-US" b="0" i="1" dirty="0" smtClean="0">
                            <a:latin typeface="Cambria Math"/>
                          </a:rPr>
                          <m:t>=1</m:t>
                        </m:r>
                      </m:sub>
                      <m:sup>
                        <m:r>
                          <a:rPr lang="en-US" b="0" i="1" dirty="0" smtClean="0">
                            <a:latin typeface="Cambria Math"/>
                          </a:rPr>
                          <m:t>2</m:t>
                        </m:r>
                      </m:sup>
                      <m:e>
                        <m:sSub>
                          <m:sSubPr>
                            <m:ctrlPr>
                              <a:rPr lang="en-US" i="1" dirty="0" smtClean="0">
                                <a:latin typeface="Cambria Math" panose="02040503050406030204" pitchFamily="18" charset="0"/>
                              </a:rPr>
                            </m:ctrlPr>
                          </m:sSubPr>
                          <m:e>
                            <m:r>
                              <a:rPr lang="en-US" b="0" i="1" dirty="0" smtClean="0">
                                <a:latin typeface="Cambria Math"/>
                              </a:rPr>
                              <m:t>𝑊</m:t>
                            </m:r>
                          </m:e>
                          <m:sub>
                            <m:r>
                              <a:rPr lang="en-US" b="0" i="1" dirty="0" smtClean="0">
                                <a:latin typeface="Cambria Math"/>
                              </a:rPr>
                              <m:t>𝑖𝑗</m:t>
                            </m:r>
                          </m:sub>
                        </m:sSub>
                      </m:e>
                    </m:nary>
                    <m:r>
                      <a:rPr lang="en-US" b="0" i="1" dirty="0" smtClean="0">
                        <a:latin typeface="Cambria Math"/>
                      </a:rPr>
                      <m:t>𝑥</m:t>
                    </m:r>
                    <m:r>
                      <a:rPr lang="en-US" b="0" i="1" dirty="0" smtClean="0">
                        <a:latin typeface="Cambria Math"/>
                      </a:rPr>
                      <m:t> </m:t>
                    </m:r>
                    <m:sSub>
                      <m:sSubPr>
                        <m:ctrlPr>
                          <a:rPr lang="en-US" i="1" dirty="0" smtClean="0">
                            <a:latin typeface="Cambria Math" panose="02040503050406030204" pitchFamily="18" charset="0"/>
                          </a:rPr>
                        </m:ctrlPr>
                      </m:sSubPr>
                      <m:e>
                        <m:r>
                          <a:rPr lang="en-US" b="0" i="1" dirty="0" smtClean="0">
                            <a:latin typeface="Cambria Math"/>
                          </a:rPr>
                          <m:t>𝑍</m:t>
                        </m:r>
                      </m:e>
                      <m:sub>
                        <m:r>
                          <a:rPr lang="en-US" b="0" i="1" dirty="0" smtClean="0">
                            <a:latin typeface="Cambria Math"/>
                          </a:rPr>
                          <m:t>𝑖𝑗</m:t>
                        </m:r>
                      </m:sub>
                    </m:sSub>
                  </m:oMath>
                </a14:m>
                <a:endParaRPr lang="en-US" dirty="0" smtClean="0"/>
              </a:p>
              <a:p>
                <a14:m>
                  <m:oMath xmlns:m="http://schemas.openxmlformats.org/officeDocument/2006/math">
                    <m:sSup>
                      <m:sSupPr>
                        <m:ctrlPr>
                          <a:rPr lang="en-US" i="1" dirty="0" smtClean="0">
                            <a:latin typeface="Cambria Math" panose="02040503050406030204" pitchFamily="18" charset="0"/>
                          </a:rPr>
                        </m:ctrlPr>
                      </m:sSupPr>
                      <m:e>
                        <m:r>
                          <a:rPr lang="en-US" b="0" i="1" dirty="0" smtClean="0">
                            <a:latin typeface="Cambria Math"/>
                          </a:rPr>
                          <m:t>𝐸</m:t>
                        </m:r>
                      </m:e>
                      <m:sup/>
                    </m:sSup>
                    <m:r>
                      <a:rPr lang="en-US" i="1" dirty="0" smtClean="0">
                        <a:latin typeface="Cambria Math"/>
                      </a:rPr>
                      <m:t>=</m:t>
                    </m:r>
                    <m:nary>
                      <m:naryPr>
                        <m:chr m:val="∑"/>
                        <m:ctrlPr>
                          <a:rPr lang="en-US" i="1" dirty="0" smtClean="0">
                            <a:latin typeface="Cambria Math" panose="02040503050406030204" pitchFamily="18" charset="0"/>
                          </a:rPr>
                        </m:ctrlPr>
                      </m:naryPr>
                      <m:sub>
                        <m:r>
                          <a:rPr lang="en-US" b="0" i="1" dirty="0" smtClean="0">
                            <a:latin typeface="Cambria Math"/>
                          </a:rPr>
                          <m:t>𝑖</m:t>
                        </m:r>
                        <m:r>
                          <a:rPr lang="en-US" b="0" i="1" dirty="0" smtClean="0">
                            <a:latin typeface="Cambria Math"/>
                          </a:rPr>
                          <m:t>=1</m:t>
                        </m:r>
                      </m:sub>
                      <m:sup>
                        <m:r>
                          <a:rPr lang="en-US" b="0" i="1" dirty="0" smtClean="0">
                            <a:latin typeface="Cambria Math"/>
                          </a:rPr>
                          <m:t>2</m:t>
                        </m:r>
                      </m:sup>
                      <m:e>
                        <m:sSub>
                          <m:sSubPr>
                            <m:ctrlPr>
                              <a:rPr lang="en-US" i="1" dirty="0" smtClean="0">
                                <a:latin typeface="Cambria Math" panose="02040503050406030204" pitchFamily="18" charset="0"/>
                              </a:rPr>
                            </m:ctrlPr>
                          </m:sSubPr>
                          <m:e>
                            <m:r>
                              <a:rPr lang="en-US" b="0" i="1" dirty="0" smtClean="0">
                                <a:latin typeface="Cambria Math"/>
                              </a:rPr>
                              <m:t>𝑊</m:t>
                            </m:r>
                          </m:e>
                          <m:sub>
                            <m:r>
                              <a:rPr lang="en-US" b="0" i="1" dirty="0" smtClean="0">
                                <a:latin typeface="Cambria Math"/>
                              </a:rPr>
                              <m:t>𝑖</m:t>
                            </m:r>
                          </m:sub>
                        </m:sSub>
                      </m:e>
                    </m:nary>
                    <m:r>
                      <a:rPr lang="en-US" b="0" i="1" dirty="0" smtClean="0">
                        <a:latin typeface="Cambria Math"/>
                      </a:rPr>
                      <m:t>𝑥</m:t>
                    </m:r>
                    <m:r>
                      <a:rPr lang="en-US" b="0" i="1" dirty="0" smtClean="0">
                        <a:latin typeface="Cambria Math"/>
                      </a:rPr>
                      <m:t> </m:t>
                    </m:r>
                    <m:sSub>
                      <m:sSubPr>
                        <m:ctrlPr>
                          <a:rPr lang="en-US" i="1" dirty="0" smtClean="0">
                            <a:latin typeface="Cambria Math" panose="02040503050406030204" pitchFamily="18" charset="0"/>
                          </a:rPr>
                        </m:ctrlPr>
                      </m:sSubPr>
                      <m:e>
                        <m:r>
                          <a:rPr lang="en-US" b="0" i="1" dirty="0" smtClean="0">
                            <a:latin typeface="Cambria Math"/>
                          </a:rPr>
                          <m:t>𝑍</m:t>
                        </m:r>
                      </m:e>
                      <m:sub>
                        <m:r>
                          <a:rPr lang="en-US" b="0" i="1" dirty="0" smtClean="0">
                            <a:latin typeface="Cambria Math"/>
                          </a:rPr>
                          <m:t>𝑖</m:t>
                        </m:r>
                      </m:sub>
                    </m:sSub>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76200"/>
                <a:ext cx="8229600" cy="6096000"/>
              </a:xfrm>
              <a:blipFill rotWithShape="0">
                <a:blip r:embed="rId2"/>
                <a:stretch>
                  <a:fillRect l="-667"/>
                </a:stretch>
              </a:blipFill>
            </p:spPr>
            <p:txBody>
              <a:bodyPr/>
              <a:lstStyle/>
              <a:p>
                <a:r>
                  <a:rPr lang="en-US">
                    <a:noFill/>
                  </a:rPr>
                  <a:t> </a:t>
                </a:r>
              </a:p>
            </p:txBody>
          </p:sp>
        </mc:Fallback>
      </mc:AlternateContent>
    </p:spTree>
    <p:extLst>
      <p:ext uri="{BB962C8B-B14F-4D97-AF65-F5344CB8AC3E}">
        <p14:creationId xmlns:p14="http://schemas.microsoft.com/office/powerpoint/2010/main" val="1711884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2" name="Content Placeholder 1"/>
          <p:cNvSpPr>
            <a:spLocks noGrp="1"/>
          </p:cNvSpPr>
          <p:nvPr>
            <p:ph idx="1"/>
          </p:nvPr>
        </p:nvSpPr>
        <p:spPr/>
        <p:txBody>
          <a:bodyPr/>
          <a:lstStyle/>
          <a:p>
            <a:pPr marL="0" indent="0">
              <a:buNone/>
            </a:pPr>
            <a:r>
              <a:rPr lang="en-US" dirty="0" err="1" smtClean="0"/>
              <a:t>Tujuan</a:t>
            </a:r>
            <a:r>
              <a:rPr lang="en-US" dirty="0" smtClean="0"/>
              <a:t> </a:t>
            </a:r>
            <a:r>
              <a:rPr lang="en-US" dirty="0" err="1"/>
              <a:t>dari</a:t>
            </a:r>
            <a:r>
              <a:rPr lang="en-US" dirty="0"/>
              <a:t> </a:t>
            </a:r>
            <a:r>
              <a:rPr lang="en-US" dirty="0" err="1"/>
              <a:t>penelitian</a:t>
            </a:r>
            <a:r>
              <a:rPr lang="en-US" dirty="0"/>
              <a:t> </a:t>
            </a:r>
            <a:r>
              <a:rPr lang="en-US" dirty="0" err="1"/>
              <a:t>ini</a:t>
            </a:r>
            <a:r>
              <a:rPr lang="en-US" dirty="0"/>
              <a:t> </a:t>
            </a:r>
            <a:r>
              <a:rPr lang="en-US" dirty="0" err="1"/>
              <a:t>adalah</a:t>
            </a:r>
            <a:r>
              <a:rPr lang="en-US" dirty="0"/>
              <a:t> </a:t>
            </a:r>
            <a:r>
              <a:rPr lang="en-US" dirty="0" err="1"/>
              <a:t>untuk</a:t>
            </a:r>
            <a:r>
              <a:rPr lang="en-US" dirty="0"/>
              <a:t> </a:t>
            </a:r>
            <a:r>
              <a:rPr lang="en-US" dirty="0" err="1"/>
              <a:t>membangun</a:t>
            </a:r>
            <a:r>
              <a:rPr lang="en-US" dirty="0"/>
              <a:t> </a:t>
            </a:r>
            <a:r>
              <a:rPr lang="en-US" dirty="0" err="1"/>
              <a:t>industri</a:t>
            </a:r>
            <a:r>
              <a:rPr lang="en-US" dirty="0"/>
              <a:t> </a:t>
            </a:r>
            <a:r>
              <a:rPr lang="en-US" dirty="0" err="1"/>
              <a:t>teknologi</a:t>
            </a:r>
            <a:r>
              <a:rPr lang="en-US" dirty="0"/>
              <a:t> </a:t>
            </a:r>
            <a:r>
              <a:rPr lang="en-US" dirty="0" err="1"/>
              <a:t>tinggi</a:t>
            </a:r>
            <a:r>
              <a:rPr lang="en-US" dirty="0"/>
              <a:t> </a:t>
            </a:r>
            <a:r>
              <a:rPr lang="en-US" dirty="0" err="1"/>
              <a:t>sumber</a:t>
            </a:r>
            <a:r>
              <a:rPr lang="en-US" dirty="0"/>
              <a:t> </a:t>
            </a:r>
            <a:r>
              <a:rPr lang="en-US" dirty="0" err="1"/>
              <a:t>daya</a:t>
            </a:r>
            <a:r>
              <a:rPr lang="en-US" dirty="0"/>
              <a:t> </a:t>
            </a:r>
            <a:r>
              <a:rPr lang="en-US" dirty="0" err="1" smtClean="0"/>
              <a:t>manusia</a:t>
            </a:r>
            <a:r>
              <a:rPr lang="en-US" dirty="0" smtClean="0"/>
              <a:t> </a:t>
            </a:r>
            <a:r>
              <a:rPr lang="en-US" dirty="0" err="1" smtClean="0"/>
              <a:t>dalam</a:t>
            </a:r>
            <a:r>
              <a:rPr lang="en-US" dirty="0" smtClean="0"/>
              <a:t> </a:t>
            </a:r>
            <a:r>
              <a:rPr lang="en-US" dirty="0" err="1"/>
              <a:t>dimensi</a:t>
            </a:r>
            <a:r>
              <a:rPr lang="en-US" dirty="0"/>
              <a:t> </a:t>
            </a:r>
            <a:r>
              <a:rPr lang="en-US" dirty="0" err="1"/>
              <a:t>efektivitas</a:t>
            </a:r>
            <a:r>
              <a:rPr lang="en-US" dirty="0"/>
              <a:t> </a:t>
            </a:r>
            <a:r>
              <a:rPr lang="en-US" dirty="0" err="1"/>
              <a:t>manajemen</a:t>
            </a:r>
            <a:r>
              <a:rPr lang="en-US" dirty="0"/>
              <a:t> Taiwan </a:t>
            </a:r>
            <a:r>
              <a:rPr lang="en-US" dirty="0" err="1"/>
              <a:t>dan</a:t>
            </a:r>
            <a:r>
              <a:rPr lang="en-US" dirty="0"/>
              <a:t> </a:t>
            </a:r>
            <a:r>
              <a:rPr lang="en-US" dirty="0" err="1"/>
              <a:t>indikator</a:t>
            </a:r>
            <a:r>
              <a:rPr lang="en-US" dirty="0"/>
              <a:t> </a:t>
            </a:r>
            <a:r>
              <a:rPr lang="en-US" dirty="0" err="1"/>
              <a:t>evaluasi</a:t>
            </a:r>
            <a:r>
              <a:rPr lang="en-US" dirty="0"/>
              <a:t> </a:t>
            </a:r>
            <a:r>
              <a:rPr lang="en-US" dirty="0" err="1"/>
              <a:t>terkait</a:t>
            </a:r>
            <a:r>
              <a:rPr lang="en-US" dirty="0"/>
              <a:t>, </a:t>
            </a:r>
            <a:r>
              <a:rPr lang="en-US" dirty="0" err="1"/>
              <a:t>dalam</a:t>
            </a:r>
            <a:r>
              <a:rPr lang="en-US" dirty="0"/>
              <a:t> </a:t>
            </a:r>
            <a:r>
              <a:rPr lang="en-US" dirty="0" err="1"/>
              <a:t>rangka</a:t>
            </a:r>
            <a:r>
              <a:rPr lang="en-US" dirty="0"/>
              <a:t> </a:t>
            </a:r>
            <a:r>
              <a:rPr lang="en-US" dirty="0" err="1"/>
              <a:t>untuk</a:t>
            </a:r>
            <a:r>
              <a:rPr lang="en-US" dirty="0"/>
              <a:t> </a:t>
            </a:r>
            <a:r>
              <a:rPr lang="en-US" dirty="0" err="1"/>
              <a:t>mengevaluasi</a:t>
            </a:r>
            <a:r>
              <a:rPr lang="en-US" dirty="0"/>
              <a:t> </a:t>
            </a:r>
            <a:r>
              <a:rPr lang="en-US" dirty="0" err="1"/>
              <a:t>tingkat</a:t>
            </a:r>
            <a:r>
              <a:rPr lang="en-US" dirty="0"/>
              <a:t> </a:t>
            </a:r>
            <a:r>
              <a:rPr lang="en-US" dirty="0" err="1"/>
              <a:t>saat</a:t>
            </a:r>
            <a:r>
              <a:rPr lang="en-US" dirty="0"/>
              <a:t> Taiwan </a:t>
            </a:r>
            <a:r>
              <a:rPr lang="en-US" dirty="0" err="1"/>
              <a:t>kemampuan</a:t>
            </a:r>
            <a:r>
              <a:rPr lang="en-US" dirty="0"/>
              <a:t> di </a:t>
            </a:r>
            <a:r>
              <a:rPr lang="en-US" dirty="0" err="1"/>
              <a:t>daerah</a:t>
            </a:r>
            <a:r>
              <a:rPr lang="en-US" dirty="0"/>
              <a:t> </a:t>
            </a:r>
            <a:r>
              <a:rPr lang="en-US" dirty="0" err="1"/>
              <a:t>ini</a:t>
            </a:r>
            <a:r>
              <a:rPr lang="en-US" dirty="0"/>
              <a:t>, </a:t>
            </a:r>
            <a:r>
              <a:rPr lang="en-US" dirty="0" err="1"/>
              <a:t>dan</a:t>
            </a:r>
            <a:r>
              <a:rPr lang="en-US" dirty="0"/>
              <a:t> </a:t>
            </a:r>
            <a:r>
              <a:rPr lang="en-US" dirty="0" err="1"/>
              <a:t>memberikan</a:t>
            </a:r>
            <a:r>
              <a:rPr lang="en-US" dirty="0"/>
              <a:t> </a:t>
            </a:r>
            <a:r>
              <a:rPr lang="en-US" dirty="0" err="1"/>
              <a:t>pedoman</a:t>
            </a:r>
            <a:r>
              <a:rPr lang="en-US" dirty="0"/>
              <a:t> </a:t>
            </a:r>
            <a:r>
              <a:rPr lang="en-US" dirty="0" err="1"/>
              <a:t>untuk</a:t>
            </a:r>
            <a:r>
              <a:rPr lang="en-US" dirty="0"/>
              <a:t> </a:t>
            </a:r>
            <a:r>
              <a:rPr lang="en-US" dirty="0" err="1"/>
              <a:t>bisnis</a:t>
            </a:r>
            <a:r>
              <a:rPr lang="en-US" dirty="0"/>
              <a:t>. </a:t>
            </a:r>
          </a:p>
        </p:txBody>
      </p:sp>
    </p:spTree>
    <p:extLst>
      <p:ext uri="{BB962C8B-B14F-4D97-AF65-F5344CB8AC3E}">
        <p14:creationId xmlns:p14="http://schemas.microsoft.com/office/powerpoint/2010/main" val="305546233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84</TotalTime>
  <Words>1305</Words>
  <Application>Microsoft Office PowerPoint</Application>
  <PresentationFormat>On-screen Show (4:3)</PresentationFormat>
  <Paragraphs>47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Calibri Light</vt:lpstr>
      <vt:lpstr>Cambria Math</vt:lpstr>
      <vt:lpstr>Retrospect</vt:lpstr>
      <vt:lpstr>PENGEMBANGAN MODEL KEEFEKTIVITASAN MANAJEMEN SDM DI TAIWAN</vt:lpstr>
      <vt:lpstr>Abstrak</vt:lpstr>
      <vt:lpstr>I. PEMBENTUKAN MODEL PENGUKURAN KEEFEKTIVITASAN MANAJEMEN SDM (HRME)</vt:lpstr>
      <vt:lpstr>PowerPoint Presentation</vt:lpstr>
      <vt:lpstr>PowerPoint Presentation</vt:lpstr>
      <vt:lpstr>PowerPoint Presentation</vt:lpstr>
      <vt:lpstr>PowerPoint Presentation</vt:lpstr>
      <vt:lpstr>PowerPoint Presentation</vt:lpstr>
      <vt:lpstr>PowerPoint Presentation</vt:lpstr>
      <vt:lpstr>Kesimpulan</vt:lpstr>
      <vt:lpstr>(2) Tambahan atau memperpanjang konteks dan dimensi dari model penelitian </vt:lpstr>
      <vt:lpstr>(3) ukuran Meningkatkan sampel </vt:lpstr>
      <vt:lpstr>HRME harus diperkuat untuk meningkatkan kemampuan inti perusahaan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 User</dc:creator>
  <cp:lastModifiedBy>Lenovo H530s</cp:lastModifiedBy>
  <cp:revision>13</cp:revision>
  <dcterms:created xsi:type="dcterms:W3CDTF">2016-11-28T02:22:39Z</dcterms:created>
  <dcterms:modified xsi:type="dcterms:W3CDTF">2016-11-28T15:04:52Z</dcterms:modified>
</cp:coreProperties>
</file>