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0"/>
  </p:notesMasterIdLst>
  <p:handoutMasterIdLst>
    <p:handoutMasterId r:id="rId61"/>
  </p:handoutMasterIdLst>
  <p:sldIdLst>
    <p:sldId id="256" r:id="rId2"/>
    <p:sldId id="338" r:id="rId3"/>
    <p:sldId id="334" r:id="rId4"/>
    <p:sldId id="339" r:id="rId5"/>
    <p:sldId id="335" r:id="rId6"/>
    <p:sldId id="336" r:id="rId7"/>
    <p:sldId id="337" r:id="rId8"/>
    <p:sldId id="340" r:id="rId9"/>
    <p:sldId id="282" r:id="rId10"/>
    <p:sldId id="342" r:id="rId11"/>
    <p:sldId id="343" r:id="rId12"/>
    <p:sldId id="284" r:id="rId13"/>
    <p:sldId id="286" r:id="rId14"/>
    <p:sldId id="285" r:id="rId15"/>
    <p:sldId id="320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41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7" autoAdjust="0"/>
    <p:restoredTop sz="94660"/>
  </p:normalViewPr>
  <p:slideViewPr>
    <p:cSldViewPr>
      <p:cViewPr varScale="1">
        <p:scale>
          <a:sx n="64" d="100"/>
          <a:sy n="64" d="100"/>
        </p:scale>
        <p:origin x="128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4C086D8-1B79-423F-A1CE-6E1DCD130D15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62B6C92-3579-4F1A-B256-7136B764B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6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18F462-A81A-42F5-B832-2FE78A769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7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8F462-A81A-42F5-B832-2FE78A769E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1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FA358-9050-48EC-9CE3-BFBAE1674837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0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523BC-FA7A-4B80-B8A3-617EC61D348C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2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343B4-0B8D-481D-9578-D252DEBEE195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074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5425D-8746-469D-A1A6-41E973689D71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20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8F462-A81A-42F5-B832-2FE78A769E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4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F2838-B3E0-42FF-A8D9-62C79AC4A38B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62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A6956-1497-4798-9398-A347022FDB8C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03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1AF4A-1A01-4015-8B45-DE1F8E5BF55A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84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793AD-F7E3-418A-96DA-FA26E1E01494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828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0637A-621A-4731-BC76-CDFC8289C920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58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7B62-C431-4C02-90EE-7C6DFA09135A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71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715B1-A32D-44D3-8697-C5F3E8E70FC2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35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77633E8-A03E-41B0-9650-260E31A6D6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5BA87-3773-4BAC-8180-7C56A5D2C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ABCB2-DD09-4AF8-AD80-D3BD86B513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8F7A2-2855-40B2-8052-7CDBD9740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CCB08-BCCC-48DB-BD58-5670956458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3CFE-64F1-4A5D-9986-47F520DAD6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92DCE-7939-426C-8C8B-086D9B12A6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1FE20-CB83-4B75-B534-5F83D3B09A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AB321-0CE1-4DA7-817B-31A9699263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BE65D-383F-4707-A042-4C0F8CFB8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CFA8F21E-9D30-4F1F-9B74-4E58A9A953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mpl.us/blog/quantitative-data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Data Collection Methods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1962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97049"/>
            <a:ext cx="7200897" cy="977900"/>
          </a:xfrm>
        </p:spPr>
        <p:txBody>
          <a:bodyPr>
            <a:normAutofit fontScale="90000"/>
          </a:bodyPr>
          <a:lstStyle/>
          <a:p>
            <a:r>
              <a:rPr lang="en-US" spc="-270" dirty="0"/>
              <a:t>GENERAL </a:t>
            </a:r>
            <a:r>
              <a:rPr lang="en-US" spc="-214" dirty="0"/>
              <a:t>GUIDELINES </a:t>
            </a:r>
            <a:r>
              <a:rPr lang="en-US" spc="15" dirty="0"/>
              <a:t>IN</a:t>
            </a:r>
            <a:r>
              <a:rPr lang="en-US" spc="-113" dirty="0"/>
              <a:t> </a:t>
            </a:r>
            <a:r>
              <a:rPr lang="en-US" spc="-113" dirty="0"/>
              <a:t/>
            </a:r>
            <a:br>
              <a:rPr lang="en-US" spc="-113" dirty="0"/>
            </a:br>
            <a:r>
              <a:rPr lang="en-US" spc="-248" dirty="0"/>
              <a:t>PREPARING </a:t>
            </a:r>
            <a:r>
              <a:rPr lang="en-US" dirty="0"/>
              <a:t>AN</a:t>
            </a:r>
            <a:r>
              <a:rPr lang="en-US" spc="-60" dirty="0"/>
              <a:t> </a:t>
            </a:r>
            <a:r>
              <a:rPr lang="en-US" spc="-165" dirty="0"/>
              <a:t>INSTRUMENT</a:t>
            </a:r>
            <a:br>
              <a:rPr lang="en-US" spc="-165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2425" marR="529590" indent="-343376" algn="just">
              <a:lnSpc>
                <a:spcPts val="2265"/>
              </a:lnSpc>
              <a:spcBef>
                <a:spcPts val="1965"/>
              </a:spcBef>
              <a:buAutoNum type="arabicPeriod"/>
              <a:tabLst>
                <a:tab pos="352425" algn="l"/>
                <a:tab pos="352901" algn="l"/>
              </a:tabLst>
            </a:pPr>
            <a:r>
              <a:rPr lang="en-US" spc="4" dirty="0"/>
              <a:t>Do </a:t>
            </a:r>
            <a:r>
              <a:rPr lang="en-US" spc="-101" dirty="0"/>
              <a:t>a </a:t>
            </a:r>
            <a:r>
              <a:rPr lang="en-US" spc="8" dirty="0"/>
              <a:t>preliminary </a:t>
            </a:r>
            <a:r>
              <a:rPr lang="en-US" spc="-53" dirty="0"/>
              <a:t>research </a:t>
            </a:r>
            <a:r>
              <a:rPr lang="en-US" spc="11" dirty="0"/>
              <a:t>by </a:t>
            </a:r>
            <a:r>
              <a:rPr lang="en-US" spc="15" dirty="0"/>
              <a:t>visiting </a:t>
            </a:r>
            <a:r>
              <a:rPr lang="en-US" spc="19" dirty="0"/>
              <a:t>your </a:t>
            </a:r>
            <a:r>
              <a:rPr lang="en-US" spc="4" dirty="0"/>
              <a:t>library </a:t>
            </a:r>
            <a:r>
              <a:rPr lang="en-US" spc="45" dirty="0"/>
              <a:t>or </a:t>
            </a:r>
            <a:r>
              <a:rPr lang="en-US" spc="-15" dirty="0"/>
              <a:t>checking </a:t>
            </a:r>
            <a:r>
              <a:rPr lang="en-US" spc="15" dirty="0"/>
              <a:t>online</a:t>
            </a:r>
            <a:r>
              <a:rPr lang="en-US" spc="-15" dirty="0"/>
              <a:t> </a:t>
            </a:r>
            <a:r>
              <a:rPr lang="en-US" spc="-64" dirty="0"/>
              <a:t>sources.</a:t>
            </a:r>
            <a:endParaRPr lang="en-US" dirty="0"/>
          </a:p>
          <a:p>
            <a:pPr marL="352425" marR="507683" indent="-343376" algn="just">
              <a:lnSpc>
                <a:spcPts val="2265"/>
              </a:lnSpc>
              <a:spcBef>
                <a:spcPts val="754"/>
              </a:spcBef>
              <a:buAutoNum type="arabicPeriod"/>
              <a:tabLst>
                <a:tab pos="352425" algn="l"/>
                <a:tab pos="352901" algn="l"/>
              </a:tabLst>
            </a:pPr>
            <a:r>
              <a:rPr lang="en-US" spc="-64" dirty="0"/>
              <a:t>Talk </a:t>
            </a:r>
            <a:r>
              <a:rPr lang="en-US" spc="94" dirty="0"/>
              <a:t>to </a:t>
            </a:r>
            <a:r>
              <a:rPr lang="en-US" spc="-101" dirty="0"/>
              <a:t>a </a:t>
            </a:r>
            <a:r>
              <a:rPr lang="en-US" spc="-11" dirty="0"/>
              <a:t>person </a:t>
            </a:r>
            <a:r>
              <a:rPr lang="en-US" spc="23" dirty="0"/>
              <a:t>who </a:t>
            </a:r>
            <a:r>
              <a:rPr lang="en-US" spc="-64" dirty="0"/>
              <a:t>is </a:t>
            </a:r>
            <a:r>
              <a:rPr lang="en-US" dirty="0"/>
              <a:t>knowledgeable </a:t>
            </a:r>
            <a:r>
              <a:rPr lang="en-US" spc="26" dirty="0"/>
              <a:t>in </a:t>
            </a:r>
            <a:r>
              <a:rPr lang="en-US" spc="15" dirty="0"/>
              <a:t>preparing </a:t>
            </a:r>
            <a:r>
              <a:rPr lang="en-US" spc="-53" dirty="0"/>
              <a:t>research  </a:t>
            </a:r>
            <a:r>
              <a:rPr lang="en-US" spc="-11" dirty="0"/>
              <a:t>instruments.</a:t>
            </a:r>
            <a:endParaRPr lang="en-US" dirty="0"/>
          </a:p>
          <a:p>
            <a:pPr marL="352425" marR="182880" indent="-343376" algn="just">
              <a:lnSpc>
                <a:spcPts val="2265"/>
              </a:lnSpc>
              <a:spcBef>
                <a:spcPts val="761"/>
              </a:spcBef>
              <a:buAutoNum type="arabicPeriod"/>
              <a:tabLst>
                <a:tab pos="352425" algn="l"/>
                <a:tab pos="352901" algn="l"/>
              </a:tabLst>
            </a:pPr>
            <a:r>
              <a:rPr lang="en-US" spc="-8" dirty="0"/>
              <a:t>Master </a:t>
            </a:r>
            <a:r>
              <a:rPr lang="en-US" spc="23" dirty="0"/>
              <a:t>the </a:t>
            </a:r>
            <a:r>
              <a:rPr lang="en-US" spc="-4" dirty="0"/>
              <a:t>guidelines </a:t>
            </a:r>
            <a:r>
              <a:rPr lang="en-US" spc="26" dirty="0"/>
              <a:t>in </a:t>
            </a:r>
            <a:r>
              <a:rPr lang="en-US" spc="15" dirty="0"/>
              <a:t>preparing </a:t>
            </a:r>
            <a:r>
              <a:rPr lang="en-US" spc="-8" dirty="0"/>
              <a:t>and </a:t>
            </a:r>
            <a:r>
              <a:rPr lang="en-US" spc="11" dirty="0"/>
              <a:t>administering </a:t>
            </a:r>
            <a:r>
              <a:rPr lang="en-US" spc="-60" dirty="0"/>
              <a:t>each </a:t>
            </a:r>
            <a:r>
              <a:rPr lang="en-US" spc="19" dirty="0"/>
              <a:t>type </a:t>
            </a:r>
            <a:r>
              <a:rPr lang="en-US" spc="64" dirty="0"/>
              <a:t>of</a:t>
            </a:r>
            <a:r>
              <a:rPr lang="en-US" spc="-15" dirty="0"/>
              <a:t> </a:t>
            </a:r>
            <a:r>
              <a:rPr lang="en-US" dirty="0"/>
              <a:t>instrument.</a:t>
            </a:r>
          </a:p>
          <a:p>
            <a:pPr marL="352425" marR="444818" indent="-343376" algn="just">
              <a:lnSpc>
                <a:spcPts val="2273"/>
              </a:lnSpc>
              <a:spcBef>
                <a:spcPts val="750"/>
              </a:spcBef>
              <a:buAutoNum type="arabicPeriod"/>
              <a:tabLst>
                <a:tab pos="352425" algn="l"/>
                <a:tab pos="352901" algn="l"/>
              </a:tabLst>
            </a:pPr>
            <a:r>
              <a:rPr lang="en-US" spc="-26" dirty="0"/>
              <a:t>Clarify </a:t>
            </a:r>
            <a:r>
              <a:rPr lang="en-US" spc="19" dirty="0"/>
              <a:t>your </a:t>
            </a:r>
            <a:r>
              <a:rPr lang="en-US" spc="-53" dirty="0"/>
              <a:t>research </a:t>
            </a:r>
            <a:r>
              <a:rPr lang="en-US" spc="-23" dirty="0"/>
              <a:t>questions. </a:t>
            </a:r>
            <a:r>
              <a:rPr lang="en-US" spc="-139" dirty="0"/>
              <a:t>Be </a:t>
            </a:r>
            <a:r>
              <a:rPr lang="en-US" spc="-49" dirty="0"/>
              <a:t>sure </a:t>
            </a:r>
            <a:r>
              <a:rPr lang="en-US" spc="41" dirty="0"/>
              <a:t>that </a:t>
            </a:r>
            <a:r>
              <a:rPr lang="en-US" spc="19" dirty="0"/>
              <a:t>your </a:t>
            </a:r>
            <a:r>
              <a:rPr lang="en-US" dirty="0"/>
              <a:t>instruments </a:t>
            </a:r>
            <a:r>
              <a:rPr lang="en-US" spc="26" dirty="0"/>
              <a:t>will </a:t>
            </a:r>
            <a:r>
              <a:rPr lang="en-US" spc="11" dirty="0"/>
              <a:t>directly </a:t>
            </a:r>
            <a:r>
              <a:rPr lang="en-US" spc="-49" dirty="0"/>
              <a:t>address </a:t>
            </a:r>
            <a:r>
              <a:rPr lang="en-US" spc="19" dirty="0"/>
              <a:t>your </a:t>
            </a:r>
            <a:r>
              <a:rPr lang="en-US" spc="-26" dirty="0"/>
              <a:t>specific </a:t>
            </a:r>
            <a:r>
              <a:rPr lang="en-US" spc="-53" dirty="0"/>
              <a:t>research</a:t>
            </a:r>
            <a:r>
              <a:rPr lang="en-US" spc="-56" dirty="0"/>
              <a:t> </a:t>
            </a:r>
            <a:r>
              <a:rPr lang="en-US" spc="-19" dirty="0"/>
              <a:t>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270" dirty="0"/>
              <a:t>GENERAL </a:t>
            </a:r>
            <a:r>
              <a:rPr lang="en-US" spc="-214" dirty="0"/>
              <a:t>GUIDELINES </a:t>
            </a:r>
            <a:r>
              <a:rPr lang="en-US" spc="15" dirty="0"/>
              <a:t>IN</a:t>
            </a:r>
            <a:r>
              <a:rPr lang="en-US" spc="-113" dirty="0"/>
              <a:t> </a:t>
            </a:r>
            <a:br>
              <a:rPr lang="en-US" spc="-113" dirty="0"/>
            </a:br>
            <a:r>
              <a:rPr lang="en-US" spc="-248" dirty="0"/>
              <a:t>PREPARING </a:t>
            </a:r>
            <a:r>
              <a:rPr lang="en-US" dirty="0"/>
              <a:t>AN</a:t>
            </a:r>
            <a:r>
              <a:rPr lang="en-US" spc="-60" dirty="0"/>
              <a:t> </a:t>
            </a:r>
            <a:r>
              <a:rPr lang="en-US" spc="-165" dirty="0"/>
              <a:t>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95764" marR="322421" indent="-386715" algn="just">
              <a:lnSpc>
                <a:spcPct val="120000"/>
              </a:lnSpc>
              <a:spcBef>
                <a:spcPts val="360"/>
              </a:spcBef>
              <a:buAutoNum type="arabicPeriod" startAt="5"/>
              <a:tabLst>
                <a:tab pos="395764" algn="l"/>
                <a:tab pos="396240" algn="l"/>
              </a:tabLst>
            </a:pPr>
            <a:r>
              <a:rPr lang="en-US" sz="1800" spc="-98" dirty="0">
                <a:solidFill>
                  <a:schemeClr val="tx1"/>
                </a:solidFill>
                <a:cs typeface="Arial"/>
              </a:rPr>
              <a:t>Based </a:t>
            </a:r>
            <a:r>
              <a:rPr lang="en-US" sz="1800" spc="38" dirty="0">
                <a:solidFill>
                  <a:schemeClr val="tx1"/>
                </a:solidFill>
                <a:cs typeface="Arial"/>
              </a:rPr>
              <a:t>on </a:t>
            </a:r>
            <a:r>
              <a:rPr lang="en-US" sz="1800" spc="23" dirty="0">
                <a:solidFill>
                  <a:schemeClr val="tx1"/>
                </a:solidFill>
                <a:cs typeface="Arial"/>
              </a:rPr>
              <a:t>the </a:t>
            </a:r>
            <a:r>
              <a:rPr lang="en-US" sz="1800" spc="-4" dirty="0">
                <a:solidFill>
                  <a:schemeClr val="tx1"/>
                </a:solidFill>
                <a:cs typeface="Arial"/>
              </a:rPr>
              <a:t>data </a:t>
            </a:r>
            <a:r>
              <a:rPr lang="en-US" sz="1800" spc="15" dirty="0">
                <a:solidFill>
                  <a:schemeClr val="tx1"/>
                </a:solidFill>
                <a:cs typeface="Arial"/>
              </a:rPr>
              <a:t>you </a:t>
            </a:r>
            <a:r>
              <a:rPr lang="en-US" sz="1800" spc="-38" dirty="0">
                <a:solidFill>
                  <a:schemeClr val="tx1"/>
                </a:solidFill>
                <a:cs typeface="Arial"/>
              </a:rPr>
              <a:t>need, </a:t>
            </a:r>
            <a:r>
              <a:rPr lang="en-US" sz="1800" spc="-11" dirty="0">
                <a:solidFill>
                  <a:schemeClr val="tx1"/>
                </a:solidFill>
                <a:cs typeface="Arial"/>
              </a:rPr>
              <a:t>decide </a:t>
            </a:r>
            <a:r>
              <a:rPr lang="en-US" sz="1800" spc="38" dirty="0">
                <a:solidFill>
                  <a:schemeClr val="tx1"/>
                </a:solidFill>
                <a:cs typeface="Arial"/>
              </a:rPr>
              <a:t>on </a:t>
            </a:r>
            <a:r>
              <a:rPr lang="en-US" sz="1800" spc="23" dirty="0">
                <a:solidFill>
                  <a:schemeClr val="tx1"/>
                </a:solidFill>
                <a:cs typeface="Arial"/>
              </a:rPr>
              <a:t>the </a:t>
            </a:r>
            <a:r>
              <a:rPr lang="en-US" sz="1800" spc="19" dirty="0">
                <a:solidFill>
                  <a:schemeClr val="tx1"/>
                </a:solidFill>
                <a:cs typeface="Arial"/>
              </a:rPr>
              <a:t>number </a:t>
            </a:r>
            <a:r>
              <a:rPr lang="en-US" sz="1800" spc="64" dirty="0">
                <a:solidFill>
                  <a:schemeClr val="tx1"/>
                </a:solidFill>
                <a:cs typeface="Arial"/>
              </a:rPr>
              <a:t>of</a:t>
            </a:r>
            <a:r>
              <a:rPr lang="en-US" sz="1800" spc="-101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800" spc="11" dirty="0">
                <a:solidFill>
                  <a:schemeClr val="tx1"/>
                </a:solidFill>
                <a:cs typeface="Arial"/>
              </a:rPr>
              <a:t>people  </a:t>
            </a:r>
            <a:r>
              <a:rPr lang="en-US" sz="1800" spc="34" dirty="0">
                <a:solidFill>
                  <a:schemeClr val="tx1"/>
                </a:solidFill>
                <a:cs typeface="Arial"/>
              </a:rPr>
              <a:t>whom </a:t>
            </a:r>
            <a:r>
              <a:rPr lang="en-US" sz="1800" spc="15" dirty="0">
                <a:solidFill>
                  <a:schemeClr val="tx1"/>
                </a:solidFill>
                <a:cs typeface="Arial"/>
              </a:rPr>
              <a:t>you </a:t>
            </a:r>
            <a:r>
              <a:rPr lang="en-US" sz="1800" spc="8" dirty="0">
                <a:solidFill>
                  <a:schemeClr val="tx1"/>
                </a:solidFill>
                <a:cs typeface="Arial"/>
              </a:rPr>
              <a:t>want </a:t>
            </a:r>
            <a:r>
              <a:rPr lang="en-US" sz="1800" spc="-127" dirty="0">
                <a:solidFill>
                  <a:schemeClr val="tx1"/>
                </a:solidFill>
                <a:cs typeface="Arial"/>
              </a:rPr>
              <a:t>as </a:t>
            </a:r>
            <a:r>
              <a:rPr lang="en-US" sz="1800" spc="-8" dirty="0">
                <a:solidFill>
                  <a:schemeClr val="tx1"/>
                </a:solidFill>
                <a:cs typeface="Arial"/>
              </a:rPr>
              <a:t>respondents </a:t>
            </a:r>
            <a:r>
              <a:rPr lang="en-US" sz="1800" spc="45" dirty="0">
                <a:solidFill>
                  <a:schemeClr val="tx1"/>
                </a:solidFill>
                <a:cs typeface="Arial"/>
              </a:rPr>
              <a:t>or</a:t>
            </a:r>
            <a:r>
              <a:rPr lang="en-US" sz="1800" spc="15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800" spc="-8" dirty="0">
                <a:solidFill>
                  <a:schemeClr val="tx1"/>
                </a:solidFill>
                <a:cs typeface="Arial"/>
              </a:rPr>
              <a:t>participants.</a:t>
            </a:r>
            <a:endParaRPr lang="en-US" sz="1800" dirty="0">
              <a:solidFill>
                <a:schemeClr val="tx1"/>
              </a:solidFill>
              <a:cs typeface="Arial"/>
            </a:endParaRPr>
          </a:p>
          <a:p>
            <a:pPr marL="395764" marR="3810" indent="-386715" algn="just">
              <a:lnSpc>
                <a:spcPct val="120000"/>
              </a:lnSpc>
              <a:spcBef>
                <a:spcPts val="746"/>
              </a:spcBef>
              <a:buAutoNum type="arabicPeriod" startAt="5"/>
              <a:tabLst>
                <a:tab pos="395764" algn="l"/>
                <a:tab pos="396240" algn="l"/>
              </a:tabLst>
            </a:pPr>
            <a:r>
              <a:rPr lang="en-US" sz="1800" spc="-53" dirty="0">
                <a:solidFill>
                  <a:schemeClr val="tx1"/>
                </a:solidFill>
                <a:cs typeface="Arial"/>
              </a:rPr>
              <a:t>Prepare </a:t>
            </a:r>
            <a:r>
              <a:rPr lang="en-US" sz="1800" spc="23" dirty="0">
                <a:solidFill>
                  <a:schemeClr val="tx1"/>
                </a:solidFill>
                <a:cs typeface="Arial"/>
              </a:rPr>
              <a:t>the </a:t>
            </a:r>
            <a:r>
              <a:rPr lang="en-US" sz="1800" spc="19" dirty="0">
                <a:solidFill>
                  <a:schemeClr val="tx1"/>
                </a:solidFill>
                <a:cs typeface="Arial"/>
              </a:rPr>
              <a:t>instrument </a:t>
            </a:r>
            <a:r>
              <a:rPr lang="en-US" sz="1800" spc="-4" dirty="0">
                <a:solidFill>
                  <a:schemeClr val="tx1"/>
                </a:solidFill>
                <a:cs typeface="Arial"/>
              </a:rPr>
              <a:t>using </a:t>
            </a:r>
            <a:r>
              <a:rPr lang="en-US" sz="1800" spc="23" dirty="0">
                <a:solidFill>
                  <a:schemeClr val="tx1"/>
                </a:solidFill>
                <a:cs typeface="Arial"/>
              </a:rPr>
              <a:t>the </a:t>
            </a:r>
            <a:r>
              <a:rPr lang="en-US" sz="1800" spc="19" dirty="0">
                <a:solidFill>
                  <a:schemeClr val="tx1"/>
                </a:solidFill>
                <a:cs typeface="Arial"/>
              </a:rPr>
              <a:t>appropriate </a:t>
            </a:r>
            <a:r>
              <a:rPr lang="en-US" sz="1800" spc="15" dirty="0">
                <a:solidFill>
                  <a:schemeClr val="tx1"/>
                </a:solidFill>
                <a:cs typeface="Arial"/>
              </a:rPr>
              <a:t>format. </a:t>
            </a:r>
            <a:r>
              <a:rPr lang="en-US" sz="1800" spc="-53" dirty="0">
                <a:solidFill>
                  <a:schemeClr val="tx1"/>
                </a:solidFill>
                <a:cs typeface="Arial"/>
              </a:rPr>
              <a:t>Get </a:t>
            </a:r>
            <a:r>
              <a:rPr lang="en-US" sz="1800" spc="30" dirty="0">
                <a:solidFill>
                  <a:schemeClr val="tx1"/>
                </a:solidFill>
                <a:cs typeface="Arial"/>
              </a:rPr>
              <a:t>model  </a:t>
            </a:r>
            <a:r>
              <a:rPr lang="en-US" sz="1800" spc="-11" dirty="0">
                <a:solidFill>
                  <a:schemeClr val="tx1"/>
                </a:solidFill>
                <a:cs typeface="Arial"/>
              </a:rPr>
              <a:t>instruments, </a:t>
            </a:r>
            <a:r>
              <a:rPr lang="en-US" sz="1800" spc="53" dirty="0">
                <a:solidFill>
                  <a:schemeClr val="tx1"/>
                </a:solidFill>
                <a:cs typeface="Arial"/>
              </a:rPr>
              <a:t>if </a:t>
            </a:r>
            <a:r>
              <a:rPr lang="en-US" sz="1800" spc="-79" dirty="0">
                <a:solidFill>
                  <a:schemeClr val="tx1"/>
                </a:solidFill>
                <a:cs typeface="Arial"/>
              </a:rPr>
              <a:t>necessary.  </a:t>
            </a:r>
            <a:r>
              <a:rPr lang="en-US" sz="1800" spc="-56" dirty="0">
                <a:solidFill>
                  <a:schemeClr val="tx1"/>
                </a:solidFill>
                <a:cs typeface="Arial"/>
              </a:rPr>
              <a:t>You </a:t>
            </a:r>
            <a:r>
              <a:rPr lang="en-US" sz="1800" spc="-26" dirty="0">
                <a:solidFill>
                  <a:schemeClr val="tx1"/>
                </a:solidFill>
                <a:cs typeface="Arial"/>
              </a:rPr>
              <a:t>may </a:t>
            </a:r>
            <a:r>
              <a:rPr lang="en-US" sz="1800" dirty="0">
                <a:solidFill>
                  <a:schemeClr val="tx1"/>
                </a:solidFill>
                <a:cs typeface="Arial"/>
              </a:rPr>
              <a:t>visit </a:t>
            </a:r>
            <a:r>
              <a:rPr lang="en-US" sz="1800" spc="-11" dirty="0">
                <a:solidFill>
                  <a:schemeClr val="tx1"/>
                </a:solidFill>
                <a:cs typeface="Arial"/>
              </a:rPr>
              <a:t>Google </a:t>
            </a:r>
            <a:r>
              <a:rPr lang="en-US" sz="1800" spc="-49" dirty="0">
                <a:solidFill>
                  <a:schemeClr val="tx1"/>
                </a:solidFill>
                <a:cs typeface="Arial"/>
              </a:rPr>
              <a:t>Scholar </a:t>
            </a:r>
            <a:r>
              <a:rPr lang="en-US" sz="1800" spc="94" dirty="0">
                <a:solidFill>
                  <a:schemeClr val="tx1"/>
                </a:solidFill>
                <a:cs typeface="Arial"/>
              </a:rPr>
              <a:t>to </a:t>
            </a:r>
            <a:r>
              <a:rPr lang="en-US" sz="1800" spc="41" dirty="0">
                <a:solidFill>
                  <a:schemeClr val="tx1"/>
                </a:solidFill>
                <a:cs typeface="Arial"/>
              </a:rPr>
              <a:t>get </a:t>
            </a:r>
            <a:r>
              <a:rPr lang="en-US" sz="1800" spc="-49" dirty="0">
                <a:solidFill>
                  <a:schemeClr val="tx1"/>
                </a:solidFill>
                <a:cs typeface="Arial"/>
              </a:rPr>
              <a:t>samples </a:t>
            </a:r>
            <a:r>
              <a:rPr lang="en-US" sz="1800" spc="64" dirty="0">
                <a:solidFill>
                  <a:schemeClr val="tx1"/>
                </a:solidFill>
                <a:cs typeface="Arial"/>
              </a:rPr>
              <a:t>of </a:t>
            </a:r>
            <a:r>
              <a:rPr lang="en-US" sz="1800" spc="15" dirty="0">
                <a:solidFill>
                  <a:schemeClr val="tx1"/>
                </a:solidFill>
                <a:cs typeface="Arial"/>
              </a:rPr>
              <a:t>your </a:t>
            </a:r>
            <a:r>
              <a:rPr lang="en-US" sz="1800" spc="19" dirty="0">
                <a:solidFill>
                  <a:schemeClr val="tx1"/>
                </a:solidFill>
                <a:cs typeface="Arial"/>
              </a:rPr>
              <a:t>intended</a:t>
            </a:r>
            <a:r>
              <a:rPr lang="en-US" sz="1800" spc="-75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800" spc="-75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800" spc="-11" dirty="0">
                <a:solidFill>
                  <a:schemeClr val="tx1"/>
                </a:solidFill>
                <a:cs typeface="Arial"/>
              </a:rPr>
              <a:t>instruments</a:t>
            </a:r>
            <a:r>
              <a:rPr lang="en-US" sz="1800" spc="-11" dirty="0">
                <a:solidFill>
                  <a:schemeClr val="tx1"/>
                </a:solidFill>
                <a:cs typeface="Arial"/>
              </a:rPr>
              <a:t>.</a:t>
            </a:r>
            <a:endParaRPr lang="en-US" sz="1800" dirty="0">
              <a:solidFill>
                <a:schemeClr val="tx1"/>
              </a:solidFill>
              <a:cs typeface="Arial"/>
            </a:endParaRPr>
          </a:p>
          <a:p>
            <a:pPr marL="395764" indent="-386715" algn="just">
              <a:lnSpc>
                <a:spcPct val="120000"/>
              </a:lnSpc>
              <a:spcBef>
                <a:spcPts val="461"/>
              </a:spcBef>
              <a:buAutoNum type="arabicPeriod" startAt="5"/>
              <a:tabLst>
                <a:tab pos="395764" algn="l"/>
                <a:tab pos="396240" algn="l"/>
              </a:tabLst>
            </a:pPr>
            <a:r>
              <a:rPr lang="en-US" sz="1800" spc="-26" dirty="0">
                <a:solidFill>
                  <a:schemeClr val="tx1"/>
                </a:solidFill>
                <a:cs typeface="Arial"/>
              </a:rPr>
              <a:t>Edit </a:t>
            </a:r>
            <a:r>
              <a:rPr lang="en-US" sz="1800" spc="15" dirty="0">
                <a:solidFill>
                  <a:schemeClr val="tx1"/>
                </a:solidFill>
                <a:cs typeface="Arial"/>
              </a:rPr>
              <a:t>your</a:t>
            </a:r>
            <a:r>
              <a:rPr lang="en-US" sz="18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800" spc="4" dirty="0">
                <a:solidFill>
                  <a:schemeClr val="tx1"/>
                </a:solidFill>
                <a:cs typeface="Arial"/>
              </a:rPr>
              <a:t>instrument.</a:t>
            </a:r>
            <a:endParaRPr lang="en-US" sz="1800" dirty="0">
              <a:solidFill>
                <a:schemeClr val="tx1"/>
              </a:solidFill>
              <a:cs typeface="Arial"/>
            </a:endParaRPr>
          </a:p>
          <a:p>
            <a:pPr marL="395764" marR="623888" indent="-386715" algn="just">
              <a:lnSpc>
                <a:spcPct val="120000"/>
              </a:lnSpc>
              <a:spcBef>
                <a:spcPts val="746"/>
              </a:spcBef>
              <a:buAutoNum type="arabicPeriod" startAt="5"/>
              <a:tabLst>
                <a:tab pos="395764" algn="l"/>
                <a:tab pos="396240" algn="l"/>
              </a:tabLst>
            </a:pPr>
            <a:r>
              <a:rPr lang="en-US" sz="1800" spc="4" dirty="0">
                <a:solidFill>
                  <a:schemeClr val="tx1"/>
                </a:solidFill>
                <a:cs typeface="Arial"/>
              </a:rPr>
              <a:t>Pilot </a:t>
            </a:r>
            <a:r>
              <a:rPr lang="en-US" sz="1800" spc="19" dirty="0">
                <a:solidFill>
                  <a:schemeClr val="tx1"/>
                </a:solidFill>
                <a:cs typeface="Arial"/>
              </a:rPr>
              <a:t>your instrument </a:t>
            </a:r>
            <a:r>
              <a:rPr lang="en-US" sz="1800" spc="94" dirty="0">
                <a:solidFill>
                  <a:schemeClr val="tx1"/>
                </a:solidFill>
                <a:cs typeface="Arial"/>
              </a:rPr>
              <a:t>to </a:t>
            </a:r>
            <a:r>
              <a:rPr lang="en-US" sz="1800" spc="30" dirty="0">
                <a:solidFill>
                  <a:schemeClr val="tx1"/>
                </a:solidFill>
                <a:cs typeface="Arial"/>
              </a:rPr>
              <a:t>further </a:t>
            </a:r>
            <a:r>
              <a:rPr lang="en-US" sz="1800" spc="15" dirty="0">
                <a:solidFill>
                  <a:schemeClr val="tx1"/>
                </a:solidFill>
                <a:cs typeface="Arial"/>
              </a:rPr>
              <a:t>improve </a:t>
            </a:r>
            <a:r>
              <a:rPr lang="en-US" sz="1800" dirty="0">
                <a:solidFill>
                  <a:schemeClr val="tx1"/>
                </a:solidFill>
                <a:cs typeface="Arial"/>
              </a:rPr>
              <a:t>its quality. </a:t>
            </a:r>
            <a:r>
              <a:rPr lang="en-US" sz="1800" spc="19" dirty="0">
                <a:solidFill>
                  <a:schemeClr val="tx1"/>
                </a:solidFill>
                <a:cs typeface="Arial"/>
              </a:rPr>
              <a:t>After </a:t>
            </a:r>
            <a:r>
              <a:rPr lang="en-US" sz="1800" spc="-11" dirty="0">
                <a:solidFill>
                  <a:schemeClr val="tx1"/>
                </a:solidFill>
                <a:cs typeface="Arial"/>
              </a:rPr>
              <a:t>receiving </a:t>
            </a:r>
            <a:r>
              <a:rPr lang="en-US" sz="1800" spc="23" dirty="0">
                <a:solidFill>
                  <a:schemeClr val="tx1"/>
                </a:solidFill>
                <a:cs typeface="Arial"/>
              </a:rPr>
              <a:t>the </a:t>
            </a:r>
            <a:r>
              <a:rPr lang="en-US" sz="1800" spc="-19" dirty="0">
                <a:solidFill>
                  <a:schemeClr val="tx1"/>
                </a:solidFill>
                <a:cs typeface="Arial"/>
              </a:rPr>
              <a:t>feedback </a:t>
            </a:r>
            <a:r>
              <a:rPr lang="en-US" sz="1800" spc="53" dirty="0">
                <a:solidFill>
                  <a:schemeClr val="tx1"/>
                </a:solidFill>
                <a:cs typeface="Arial"/>
              </a:rPr>
              <a:t>from </a:t>
            </a:r>
            <a:r>
              <a:rPr lang="en-US" sz="1800" spc="19" dirty="0">
                <a:solidFill>
                  <a:schemeClr val="tx1"/>
                </a:solidFill>
                <a:cs typeface="Arial"/>
              </a:rPr>
              <a:t>your </a:t>
            </a:r>
            <a:r>
              <a:rPr lang="en-US" sz="1800" spc="30" dirty="0">
                <a:solidFill>
                  <a:schemeClr val="tx1"/>
                </a:solidFill>
                <a:cs typeface="Arial"/>
              </a:rPr>
              <a:t>pilot, </a:t>
            </a:r>
            <a:r>
              <a:rPr lang="en-US" sz="1800" spc="-34" dirty="0">
                <a:solidFill>
                  <a:schemeClr val="tx1"/>
                </a:solidFill>
                <a:cs typeface="Arial"/>
              </a:rPr>
              <a:t>make </a:t>
            </a:r>
            <a:r>
              <a:rPr lang="en-US" sz="1800" spc="23" dirty="0">
                <a:solidFill>
                  <a:schemeClr val="tx1"/>
                </a:solidFill>
                <a:cs typeface="Arial"/>
              </a:rPr>
              <a:t>the</a:t>
            </a:r>
            <a:r>
              <a:rPr lang="en-US" sz="1800" spc="-79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800" spc="-75" dirty="0">
                <a:solidFill>
                  <a:schemeClr val="tx1"/>
                </a:solidFill>
                <a:cs typeface="Arial"/>
              </a:rPr>
              <a:t>necessary  </a:t>
            </a:r>
            <a:r>
              <a:rPr lang="en-US" sz="1800" spc="-38" dirty="0">
                <a:solidFill>
                  <a:schemeClr val="tx1"/>
                </a:solidFill>
                <a:cs typeface="Arial"/>
              </a:rPr>
              <a:t>revisions.</a:t>
            </a:r>
            <a:endParaRPr lang="en-US" sz="18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4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72008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Choosing your method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968552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Choosing which data collection method to use is principally about matching the right data method to your research question, for example: 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Calibri" panose="020F0502020204030204" pitchFamily="34" charset="0"/>
              </a:rPr>
              <a:t>if you want to understand what teachers, or parents, or students think about something, then </a:t>
            </a:r>
            <a:r>
              <a:rPr lang="en-GB" sz="1800" b="1" dirty="0" smtClean="0">
                <a:latin typeface="Calibri" panose="020F0502020204030204" pitchFamily="34" charset="0"/>
              </a:rPr>
              <a:t>interviews</a:t>
            </a:r>
            <a:r>
              <a:rPr lang="en-GB" sz="1800" dirty="0" smtClean="0">
                <a:latin typeface="Calibri" panose="020F0502020204030204" pitchFamily="34" charset="0"/>
              </a:rPr>
              <a:t> are often a good method or deep exploration; 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Calibri" panose="020F0502020204030204" pitchFamily="34" charset="0"/>
              </a:rPr>
              <a:t>if you want to know something about classroom practice, either teacher practices or student responses, then </a:t>
            </a:r>
            <a:r>
              <a:rPr lang="en-GB" sz="1800" b="1" dirty="0" smtClean="0">
                <a:latin typeface="Calibri" panose="020F0502020204030204" pitchFamily="34" charset="0"/>
              </a:rPr>
              <a:t>classroom observation </a:t>
            </a:r>
            <a:r>
              <a:rPr lang="en-GB" sz="1800" dirty="0" smtClean="0">
                <a:latin typeface="Calibri" panose="020F0502020204030204" pitchFamily="34" charset="0"/>
              </a:rPr>
              <a:t>is useful;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Calibri" panose="020F0502020204030204" pitchFamily="34" charset="0"/>
              </a:rPr>
              <a:t>if you want a large number of responses to gain a perspective on an issue, a </a:t>
            </a:r>
            <a:r>
              <a:rPr lang="en-GB" sz="1800" b="1" dirty="0" smtClean="0">
                <a:latin typeface="Calibri" panose="020F0502020204030204" pitchFamily="34" charset="0"/>
              </a:rPr>
              <a:t>questionnaire</a:t>
            </a:r>
            <a:r>
              <a:rPr lang="en-GB" sz="1800" dirty="0" smtClean="0">
                <a:latin typeface="Calibri" panose="020F0502020204030204" pitchFamily="34" charset="0"/>
              </a:rPr>
              <a:t> is useful;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Calibri" panose="020F0502020204030204" pitchFamily="34" charset="0"/>
              </a:rPr>
              <a:t>if you want to examine the effectiveness of an intervention, </a:t>
            </a:r>
            <a:r>
              <a:rPr lang="en-GB" sz="1800" b="1" dirty="0" smtClean="0">
                <a:latin typeface="Calibri" panose="020F0502020204030204" pitchFamily="34" charset="0"/>
              </a:rPr>
              <a:t>pre and post test data </a:t>
            </a:r>
            <a:r>
              <a:rPr lang="en-GB" sz="1800" dirty="0" smtClean="0">
                <a:latin typeface="Calibri" panose="020F0502020204030204" pitchFamily="34" charset="0"/>
              </a:rPr>
              <a:t>is useful.</a:t>
            </a:r>
          </a:p>
          <a:p>
            <a:pPr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Many research studies collect two or three complementary sets of data </a:t>
            </a:r>
            <a:r>
              <a:rPr lang="en-GB" sz="1800" dirty="0" err="1" smtClean="0">
                <a:latin typeface="Calibri" panose="020F0502020204030204" pitchFamily="34" charset="0"/>
              </a:rPr>
              <a:t>eg</a:t>
            </a:r>
            <a:r>
              <a:rPr lang="en-GB" sz="1800" dirty="0" smtClean="0">
                <a:latin typeface="Calibri" panose="020F0502020204030204" pitchFamily="34" charset="0"/>
              </a:rPr>
              <a:t> classroom observation and interviews; or large scale questionnaires followed by in-depth interviews; or pre and post test measures and classroom observation;</a:t>
            </a:r>
          </a:p>
          <a:p>
            <a:pPr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If these data collection methods are well-designed and related to the research focus, they provide different spotlights on your research question: this is called </a:t>
            </a:r>
            <a:r>
              <a:rPr lang="en-GB" sz="1800" b="1" dirty="0" smtClean="0">
                <a:latin typeface="Calibri" panose="020F0502020204030204" pitchFamily="34" charset="0"/>
              </a:rPr>
              <a:t>triangulation</a:t>
            </a:r>
            <a:r>
              <a:rPr lang="en-GB" sz="1800" dirty="0" smtClean="0">
                <a:latin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64096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Research Instrument Design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7992888" cy="4176464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The golden rule in creating your research instrument, for example, a semi-structured interview schedule, is that it should be clearly focused on your research question;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You need to be clear what information/understanding/evidence you are trying to elicit;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You should think about the smaller ideas, or </a:t>
            </a:r>
            <a:r>
              <a:rPr lang="en-GB" sz="1800" b="1" dirty="0" smtClean="0">
                <a:latin typeface="Calibri" panose="020F0502020204030204" pitchFamily="34" charset="0"/>
              </a:rPr>
              <a:t>constructs, </a:t>
            </a:r>
            <a:r>
              <a:rPr lang="en-GB" sz="1800" dirty="0" smtClean="0">
                <a:latin typeface="Calibri" panose="020F0502020204030204" pitchFamily="34" charset="0"/>
              </a:rPr>
              <a:t>that you are probing through your research instrument;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You should draw, wherever possible on research and theoretical ideas in designing the research instruments.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800" dirty="0"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More guidance on research instruments is available on the website.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72008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Capturing Data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80920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Because most of the data methods described represent a moment in time which cannot be revisited, you need to think about how to capture your data so you can revisit it later for analysis.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Sometimes the research instrument is itself a way of capturing your data, for example a questionnaire or an off-the-shelf test;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But sometimes you need to think about ways to capture your data: audio recording is very useful for interviews; and video data is very useful for classroom observation;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Designing a questionnaire online often cuts out a stage of transferring data on paper into an electronic format so is very useful;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With tests and measures, you will need a clear system for recording the results, probably using EXCEL.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Think about how you will capture your data </a:t>
            </a:r>
            <a:r>
              <a:rPr lang="en-GB" sz="1800" b="1" dirty="0" smtClean="0">
                <a:latin typeface="Calibri" panose="020F0502020204030204" pitchFamily="34" charset="0"/>
              </a:rPr>
              <a:t>before</a:t>
            </a:r>
            <a:r>
              <a:rPr lang="en-GB" sz="1800" dirty="0" smtClean="0">
                <a:latin typeface="Calibri" panose="020F0502020204030204" pitchFamily="34" charset="0"/>
              </a:rPr>
              <a:t> you begin data collection!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Think also about the </a:t>
            </a:r>
            <a:r>
              <a:rPr lang="en-GB" sz="1800" b="1" dirty="0" smtClean="0">
                <a:latin typeface="Calibri" panose="020F0502020204030204" pitchFamily="34" charset="0"/>
              </a:rPr>
              <a:t>ethics</a:t>
            </a:r>
            <a:r>
              <a:rPr lang="en-GB" sz="1800" dirty="0" smtClean="0">
                <a:latin typeface="Calibri" panose="020F0502020204030204" pitchFamily="34" charset="0"/>
              </a:rPr>
              <a:t> of storing data: especially confidentiality and anonymity.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065" y="261470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D" dirty="0" smtClean="0"/>
              <a:t>QUALITATIVE </a:t>
            </a:r>
            <a:br>
              <a:rPr lang="en-ID" dirty="0" smtClean="0"/>
            </a:br>
            <a:r>
              <a:rPr lang="en-ID" dirty="0" smtClean="0"/>
              <a:t>DATA COLLECTION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62" y="692697"/>
            <a:ext cx="81534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6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332656"/>
            <a:ext cx="820102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938212"/>
            <a:ext cx="82105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99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300162"/>
            <a:ext cx="80581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3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20" y="764704"/>
            <a:ext cx="7096634" cy="81716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 is data?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439248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Calibri" panose="020F0502020204030204" pitchFamily="34" charset="0"/>
              </a:rPr>
              <a:t>Or to be more accurate, what are data?  [Data  is plural!]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Calibri" panose="020F0502020204030204" pitchFamily="34" charset="0"/>
              </a:rPr>
              <a:t>The data you collect are the evidence for your research, and it is the basis upon which you can make claims about the answer/s  to your research question.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Calibri" panose="020F0502020204030204" pitchFamily="34" charset="0"/>
              </a:rPr>
              <a:t>As with every aspect of research, it is important to be systematic about your data and how and when you will collect it.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Calibri" panose="020F0502020204030204" pitchFamily="34" charset="0"/>
              </a:rPr>
              <a:t>This is why it is part of the process of research design.</a:t>
            </a:r>
          </a:p>
          <a:p>
            <a:pPr lvl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</a:rPr>
              <a:t>There are numerous possibilities for methods of data collection, and sometimes you have to think about creating a particular kind of dataset to suit your research.  But some of the most common methods are </a:t>
            </a:r>
            <a:r>
              <a:rPr lang="en-GB" sz="1800" dirty="0" smtClean="0">
                <a:latin typeface="Calibri" panose="020F0502020204030204" pitchFamily="34" charset="0"/>
              </a:rPr>
              <a:t>addressed in this PPT.</a:t>
            </a:r>
            <a:endParaRPr lang="en-GB" sz="1800" dirty="0">
              <a:latin typeface="Calibri" panose="020F050202020403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1800" dirty="0" smtClean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7"/>
            <a:ext cx="821449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819150"/>
            <a:ext cx="81819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0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666750"/>
            <a:ext cx="82105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561975"/>
            <a:ext cx="81915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77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09575"/>
            <a:ext cx="82010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2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676275"/>
            <a:ext cx="81915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05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695325"/>
            <a:ext cx="81629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733425"/>
            <a:ext cx="82105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51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976312"/>
            <a:ext cx="81724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3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228725"/>
            <a:ext cx="81915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8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Data Collection?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23652"/>
            <a:ext cx="7416824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 smtClean="0"/>
              <a:t>Data </a:t>
            </a:r>
            <a:r>
              <a:rPr lang="en-US" sz="2800" dirty="0"/>
              <a:t>collection is a methodical process of gathering and analyzing specific information to proffer solutions to relevant questions and evaluate the results. It focuses on finding out all there is to a particular subject matter. Data is collected to be further subjected to hypothesis testing which seeks to explain a phenomenon.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1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5750"/>
            <a:ext cx="82296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7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485775"/>
            <a:ext cx="81819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6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809625"/>
            <a:ext cx="8191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54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566737"/>
            <a:ext cx="81724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88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547687"/>
            <a:ext cx="81819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09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528637"/>
            <a:ext cx="81629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34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519112"/>
            <a:ext cx="82105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3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509587"/>
            <a:ext cx="82010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523875"/>
            <a:ext cx="81343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67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514350"/>
            <a:ext cx="81819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9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813111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96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466725"/>
            <a:ext cx="81819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41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428625"/>
            <a:ext cx="81343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4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485775"/>
            <a:ext cx="80676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68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495300"/>
            <a:ext cx="80486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14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481012"/>
            <a:ext cx="81819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666750"/>
            <a:ext cx="81057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69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90537"/>
            <a:ext cx="82010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62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17BC-F1CC-4F7A-8FCC-1DB0CB3B170A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800" dirty="0" smtClean="0"/>
              <a:t>Pros and Cons of Three </a:t>
            </a:r>
            <a:r>
              <a:rPr lang="en-US" altLang="en-US" sz="3800" dirty="0"/>
              <a:t>Major Techniques for Collecting Data: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4000" b="1" dirty="0"/>
              <a:t>Questionnaires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4000" b="1" dirty="0"/>
              <a:t>Interviews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4000" b="1" dirty="0"/>
              <a:t>Observation</a:t>
            </a:r>
          </a:p>
        </p:txBody>
      </p:sp>
      <p:pic>
        <p:nvPicPr>
          <p:cNvPr id="7172" name="Picture 4" descr="MCj02955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1939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632F-2A30-45BA-B188-91E5BC24DF8C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Using these data gathering methods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400"/>
              <a:t>Each method has advantages and problems.  No single method can fully measure the variable important to OD</a:t>
            </a:r>
          </a:p>
          <a:p>
            <a:r>
              <a:rPr lang="en-US" altLang="en-US" sz="2400"/>
              <a:t>Examples:</a:t>
            </a:r>
            <a:r>
              <a:rPr lang="en-US" altLang="en-US"/>
              <a:t> </a:t>
            </a:r>
          </a:p>
          <a:p>
            <a:pPr lvl="1"/>
            <a:r>
              <a:rPr lang="en-US" altLang="en-US" sz="2400"/>
              <a:t>Questionnaires and surveys are open to self-report biases, such as respondents’ tendency to give socially desirable answers rather than honest opinions.</a:t>
            </a:r>
          </a:p>
          <a:p>
            <a:pPr lvl="1"/>
            <a:r>
              <a:rPr lang="en-US" altLang="en-US" sz="2400"/>
              <a:t>Observations are susceptible to observer biases, such as seeing what one wants to see rather than what is actually there.</a:t>
            </a:r>
          </a:p>
        </p:txBody>
      </p:sp>
    </p:spTree>
    <p:extLst>
      <p:ext uri="{BB962C8B-B14F-4D97-AF65-F5344CB8AC3E}">
        <p14:creationId xmlns:p14="http://schemas.microsoft.com/office/powerpoint/2010/main" val="30827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867E-3D13-4F87-BE29-D61765675D70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more than one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Because of the biases inherent in any data-collection method, it is best to use more than one method when collecting diagnostic data.</a:t>
            </a:r>
          </a:p>
          <a:p>
            <a:r>
              <a:rPr lang="en-US" altLang="en-US" sz="2400"/>
              <a:t>The data from the different methods can be compared, and if consistent, it is likely the variables are being validly measured</a:t>
            </a:r>
            <a:r>
              <a:rPr lang="en-US" altLang="en-US"/>
              <a:t>.</a:t>
            </a:r>
          </a:p>
        </p:txBody>
      </p:sp>
      <p:pic>
        <p:nvPicPr>
          <p:cNvPr id="9221" name="Picture 5" descr="MCBD06642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18415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558" y="313634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/>
              <a:t>Types of Data </a:t>
            </a:r>
            <a:r>
              <a:rPr lang="en-US" b="1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816"/>
            <a:ext cx="7272924" cy="4320480"/>
          </a:xfrm>
        </p:spPr>
        <p:txBody>
          <a:bodyPr>
            <a:noAutofit/>
          </a:bodyPr>
          <a:lstStyle/>
          <a:p>
            <a:r>
              <a:rPr lang="en-US" sz="2000" b="1" dirty="0"/>
              <a:t>Primary data collection </a:t>
            </a:r>
            <a:endParaRPr lang="en-US" sz="2000" b="1" dirty="0" smtClean="0"/>
          </a:p>
          <a:p>
            <a:pPr marL="68580" indent="0">
              <a:buNone/>
            </a:pPr>
            <a:r>
              <a:rPr lang="en-US" sz="2000" dirty="0"/>
              <a:t>is the gathering of raw data collected at the source. It is a process of collecting the original data collected by a researcher for a specific research purpose. It could be further analyzed into two segments; qualitative research and</a:t>
            </a:r>
            <a:r>
              <a:rPr lang="en-US" sz="2000" dirty="0">
                <a:hlinkClick r:id="rId2"/>
              </a:rPr>
              <a:t> quantitative data </a:t>
            </a:r>
            <a:r>
              <a:rPr lang="en-US" sz="2000" dirty="0"/>
              <a:t>collection methods. </a:t>
            </a:r>
            <a:endParaRPr lang="en-US" sz="2000" dirty="0" smtClean="0"/>
          </a:p>
          <a:p>
            <a:r>
              <a:rPr lang="en-US" sz="2000" b="1" dirty="0" smtClean="0"/>
              <a:t>Secondary </a:t>
            </a:r>
            <a:r>
              <a:rPr lang="en-US" sz="2000" b="1" dirty="0"/>
              <a:t>data </a:t>
            </a:r>
            <a:r>
              <a:rPr lang="en-US" sz="2000" b="1" dirty="0" smtClean="0"/>
              <a:t>collection</a:t>
            </a:r>
          </a:p>
          <a:p>
            <a:pPr marL="68580" indent="0">
              <a:buNone/>
            </a:pPr>
            <a:r>
              <a:rPr lang="en-US" sz="2000" dirty="0"/>
              <a:t>is referred to as the gathering of second-hand data collected by an individual who is not the original user. It is the process of collecting data that is already existing, be it already published books, journals and/or online portals. In terms of ease, it is much less expensive and easier to collect.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51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DD16-36BB-4C09-AF5A-4A5C0A4B2522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Demographics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Information about the people you are gathering data from is important.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Collect the specific demographics necessary. Some examples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Age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Gender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Income level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Ethnic background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Status (student, teacher, visitor)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Be careful not to collect demographics that are not specific to your data collection purpose.</a:t>
            </a:r>
          </a:p>
        </p:txBody>
      </p:sp>
      <p:pic>
        <p:nvPicPr>
          <p:cNvPr id="27653" name="Picture 5" descr="MPj042211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905000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56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21E6-0E80-413A-BD76-656ADECEFA3B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Questionnaires: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/>
              <a:t>Questionnaires are one of the most efficient ways to collect data.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They contain fixed-response questions about various features of an organization.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These on-line or paper-and pencil measures can be administered to large numbers of people simultaneously.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They can be analyzed quickly.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They can be easily be fed back to employees.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Questionnaires can be standard based on common research or they can be customized to meet the specific data gathering need.</a:t>
            </a:r>
          </a:p>
        </p:txBody>
      </p:sp>
    </p:spTree>
    <p:extLst>
      <p:ext uri="{BB962C8B-B14F-4D97-AF65-F5344CB8AC3E}">
        <p14:creationId xmlns:p14="http://schemas.microsoft.com/office/powerpoint/2010/main" val="34215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0F90-D917-4CF3-A248-2CBC34D37003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Questionnaires; there are drawbacks;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Responses are limited to the questions asked in the instrument.</a:t>
            </a:r>
          </a:p>
          <a:p>
            <a:r>
              <a:rPr lang="en-US" altLang="en-US" sz="2400"/>
              <a:t>They provide little opportunity to probe for additional data or ask for points of clarification.</a:t>
            </a:r>
          </a:p>
          <a:p>
            <a:r>
              <a:rPr lang="en-US" altLang="en-US" sz="2400"/>
              <a:t>They tend to be impersonal.</a:t>
            </a:r>
          </a:p>
          <a:p>
            <a:r>
              <a:rPr lang="en-US" altLang="en-US" sz="2400"/>
              <a:t>Often elicit response biases – tend to answer in a socially acceptable manner.</a:t>
            </a:r>
          </a:p>
        </p:txBody>
      </p:sp>
      <p:pic>
        <p:nvPicPr>
          <p:cNvPr id="11268" name="Picture 4" descr="MCBD1992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617913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1AE2-87CD-4267-988A-C16AA1283B0F}" type="slidenum">
              <a:rPr lang="en-US" altLang="en-US"/>
              <a:pPr/>
              <a:t>53</a:t>
            </a:fld>
            <a:endParaRPr lang="en-US" altLang="en-US"/>
          </a:p>
        </p:txBody>
      </p:sp>
      <p:graphicFrame>
        <p:nvGraphicFramePr>
          <p:cNvPr id="13555" name="Group 243"/>
          <p:cNvGraphicFramePr>
            <a:graphicFrameLocks noGrp="1"/>
          </p:cNvGraphicFramePr>
          <p:nvPr/>
        </p:nvGraphicFramePr>
        <p:xfrm>
          <a:off x="228600" y="914400"/>
          <a:ext cx="8458200" cy="1005840"/>
        </p:xfrm>
        <a:graphic>
          <a:graphicData uri="http://schemas.openxmlformats.org/drawingml/2006/table">
            <a:tbl>
              <a:tblPr/>
              <a:tblGrid>
                <a:gridCol w="3276600"/>
                <a:gridCol w="2286000"/>
                <a:gridCol w="2895600"/>
              </a:tblGrid>
              <a:tr h="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Goals and Objectives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Unclear; diverse; conflicting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1     2     3     4     5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Clear; understood; shared by all.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0" y="69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3379" name="Rectangle 67"/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3411" name="Rectangle 99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3553" name="Group 241"/>
          <p:cNvGraphicFramePr>
            <a:graphicFrameLocks noGrp="1"/>
          </p:cNvGraphicFramePr>
          <p:nvPr/>
        </p:nvGraphicFramePr>
        <p:xfrm>
          <a:off x="228600" y="1905000"/>
          <a:ext cx="8458200" cy="1554480"/>
        </p:xfrm>
        <a:graphic>
          <a:graphicData uri="http://schemas.openxmlformats.org/drawingml/2006/table">
            <a:tbl>
              <a:tblPr/>
              <a:tblGrid>
                <a:gridCol w="3276600"/>
                <a:gridCol w="2286000"/>
                <a:gridCol w="2895600"/>
              </a:tblGrid>
              <a:tr h="3048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Role Clarity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Employees are unclear about their roles; responsibilities and authority are ambiguous.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1     2     3     4     5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Employees are clear about what is expected of them; they know their responsibilities and authority.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43" name="Rectangle 131"/>
          <p:cNvSpPr>
            <a:spLocks noChangeArrowheads="1"/>
          </p:cNvSpPr>
          <p:nvPr/>
        </p:nvSpPr>
        <p:spPr bwMode="auto">
          <a:xfrm>
            <a:off x="0" y="434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3559" name="Group 247"/>
          <p:cNvGraphicFramePr>
            <a:graphicFrameLocks noGrp="1"/>
          </p:cNvGraphicFramePr>
          <p:nvPr/>
        </p:nvGraphicFramePr>
        <p:xfrm>
          <a:off x="228600" y="3352800"/>
          <a:ext cx="8458200" cy="1554480"/>
        </p:xfrm>
        <a:graphic>
          <a:graphicData uri="http://schemas.openxmlformats.org/drawingml/2006/table">
            <a:tbl>
              <a:tblPr/>
              <a:tblGrid>
                <a:gridCol w="3276600"/>
                <a:gridCol w="2286000"/>
                <a:gridCol w="2895600"/>
              </a:tblGrid>
              <a:tr h="3048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Communications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Employees are  guarded and cautious when communicating with management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1     2     3     4     5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Employees are open and authentic when communicating with management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75" name="Rectangle 163"/>
          <p:cNvSpPr>
            <a:spLocks noChangeArrowheads="1"/>
          </p:cNvSpPr>
          <p:nvPr/>
        </p:nvSpPr>
        <p:spPr bwMode="auto">
          <a:xfrm>
            <a:off x="0" y="5437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3556" name="Group 244"/>
          <p:cNvGraphicFramePr>
            <a:graphicFrameLocks noGrp="1"/>
          </p:cNvGraphicFramePr>
          <p:nvPr/>
        </p:nvGraphicFramePr>
        <p:xfrm>
          <a:off x="228600" y="4876800"/>
          <a:ext cx="8458200" cy="1828800"/>
        </p:xfrm>
        <a:graphic>
          <a:graphicData uri="http://schemas.openxmlformats.org/drawingml/2006/table">
            <a:tbl>
              <a:tblPr/>
              <a:tblGrid>
                <a:gridCol w="3276600"/>
                <a:gridCol w="2362200"/>
                <a:gridCol w="2819400"/>
              </a:tblGrid>
              <a:tr h="1984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Making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Little opportunity for input; uninvolved; decisions made autonomously.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1     2     3     4     5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Decisions made jointly through group participation; plenty of opportunity for input; persons affected asked for their opinion.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44" name="Text Box 232"/>
          <p:cNvSpPr txBox="1">
            <a:spLocks noChangeArrowheads="1"/>
          </p:cNvSpPr>
          <p:nvPr/>
        </p:nvSpPr>
        <p:spPr bwMode="auto">
          <a:xfrm>
            <a:off x="611560" y="518796"/>
            <a:ext cx="749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Sample Employee / Management Relationship Survey</a:t>
            </a:r>
          </a:p>
        </p:txBody>
      </p:sp>
    </p:spTree>
    <p:extLst>
      <p:ext uri="{BB962C8B-B14F-4D97-AF65-F5344CB8AC3E}">
        <p14:creationId xmlns:p14="http://schemas.microsoft.com/office/powerpoint/2010/main" val="16678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99F-E7D8-45FF-8A1C-DEA62B629656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Interviews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Interviews are probably the most widely used technique for collecting data in OD.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They permit the interviewer to ask the respondent direct questions.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Further probing and clarification is possible as the interview proceeds.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This flexibility is invaluable for gaining private views and feelings about the organization and exploring new issues that emerge during the interview.</a:t>
            </a:r>
          </a:p>
        </p:txBody>
      </p:sp>
      <p:pic>
        <p:nvPicPr>
          <p:cNvPr id="15364" name="Picture 4" descr="MCBD06627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776413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B5D5-7522-44EF-8789-61AE72BA6760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Interviews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Interviews may be highly structured, resembling questionnaires, or highly unstructured, starting with general questions that allow the respondent to lead the way.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Interviews are usually conducted one-to-one but can be carried out in a group.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Group interviews save time and allow people to build on other’s responses.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Group interviews may, however, inhibit respondent’s answers if trust is an issue.</a:t>
            </a:r>
          </a:p>
        </p:txBody>
      </p:sp>
    </p:spTree>
    <p:extLst>
      <p:ext uri="{BB962C8B-B14F-4D97-AF65-F5344CB8AC3E}">
        <p14:creationId xmlns:p14="http://schemas.microsoft.com/office/powerpoint/2010/main" val="11225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6240-D907-4523-AC49-560566177E7C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Interviews /  Focus Groups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Another unstructured group meeting conducted by a manager or a consultant.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small group of 10-15 people is selected representing a larger group of people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Group discussion is started by asking general questions and group members are encouraged to discuss their answers in some depth.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richness and validity of this information will depend on the extent that trust exists.</a:t>
            </a:r>
          </a:p>
        </p:txBody>
      </p:sp>
    </p:spTree>
    <p:extLst>
      <p:ext uri="{BB962C8B-B14F-4D97-AF65-F5344CB8AC3E}">
        <p14:creationId xmlns:p14="http://schemas.microsoft.com/office/powerpoint/2010/main" val="10012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91AE-C3D9-4A48-B2D2-F870AEF6146A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724" y="835203"/>
            <a:ext cx="7024744" cy="1143000"/>
          </a:xfrm>
        </p:spPr>
        <p:txBody>
          <a:bodyPr/>
          <a:lstStyle/>
          <a:p>
            <a:r>
              <a:rPr lang="en-US" altLang="en-US" dirty="0"/>
              <a:t>Drawback to interviews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23790"/>
            <a:ext cx="7992888" cy="380236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They can consume a great deal of time if interviewers take full advantage of the opportunity to hear respondents out and change their questions accordingly.</a:t>
            </a:r>
          </a:p>
          <a:p>
            <a:r>
              <a:rPr lang="en-US" altLang="en-US" sz="2400" dirty="0"/>
              <a:t>Personal biases can also distort the data.</a:t>
            </a:r>
          </a:p>
          <a:p>
            <a:r>
              <a:rPr lang="en-US" altLang="en-US" sz="2400" dirty="0"/>
              <a:t>The nature of the question and the interactions between the interviewer and the respondent may discourage or encourage certain kinds of responses.</a:t>
            </a:r>
          </a:p>
          <a:p>
            <a:r>
              <a:rPr lang="en-US" altLang="en-US" sz="2400" dirty="0"/>
              <a:t>It take considerable skill to gather valid data.</a:t>
            </a:r>
          </a:p>
        </p:txBody>
      </p:sp>
      <p:pic>
        <p:nvPicPr>
          <p:cNvPr id="18436" name="Picture 4" descr="MCj028995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5"/>
            <a:ext cx="1786471" cy="13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TASK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Find 2 empirical articles, first in education and second in accounting</a:t>
            </a:r>
          </a:p>
          <a:p>
            <a:r>
              <a:rPr lang="en-ID" dirty="0" smtClean="0"/>
              <a:t>Identify the data collection method and instruments used</a:t>
            </a:r>
          </a:p>
          <a:p>
            <a:r>
              <a:rPr lang="en-ID" dirty="0" smtClean="0"/>
              <a:t>Provide your suggestions for making the both research better in term of </a:t>
            </a:r>
            <a:r>
              <a:rPr lang="en-ID" dirty="0"/>
              <a:t>data collection method and instruments used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Qualitative Research Method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76564"/>
            <a:ext cx="5544616" cy="41755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5995" y="3610473"/>
            <a:ext cx="115288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Discussion</a:t>
            </a:r>
            <a:endParaRPr lang="en-US" sz="14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7053"/>
            <a:ext cx="7024744" cy="1143000"/>
          </a:xfrm>
        </p:spPr>
        <p:txBody>
          <a:bodyPr/>
          <a:lstStyle/>
          <a:p>
            <a:r>
              <a:rPr lang="en-US" b="1" dirty="0"/>
              <a:t>Quantitative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9632" y="5852160"/>
            <a:ext cx="6883968" cy="457160"/>
          </a:xfrm>
        </p:spPr>
        <p:txBody>
          <a:bodyPr/>
          <a:lstStyle/>
          <a:p>
            <a:pPr algn="l">
              <a:defRPr/>
            </a:pPr>
            <a:r>
              <a:rPr lang="en-US" sz="1800" dirty="0"/>
              <a:t>https://www.formpl.us/blog/data-collection-method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32614"/>
            <a:ext cx="4752528" cy="39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Research Instruments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085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Many of the data collection methods have an accompanying ‘research instrument’ or process for supporting the data collection</a:t>
            </a:r>
          </a:p>
          <a:p>
            <a:pPr marL="68580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52653"/>
              </p:ext>
            </p:extLst>
          </p:nvPr>
        </p:nvGraphicFramePr>
        <p:xfrm>
          <a:off x="503548" y="2636912"/>
          <a:ext cx="8136904" cy="3682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179"/>
                <a:gridCol w="5884725"/>
              </a:tblGrid>
              <a:tr h="477053">
                <a:tc>
                  <a:txBody>
                    <a:bodyPr/>
                    <a:lstStyle/>
                    <a:p>
                      <a:r>
                        <a:rPr lang="en-GB" dirty="0" smtClean="0"/>
                        <a:t>Data</a:t>
                      </a:r>
                      <a:r>
                        <a:rPr lang="en-GB" baseline="0" dirty="0" smtClean="0"/>
                        <a:t> Method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Research</a:t>
                      </a:r>
                      <a:r>
                        <a:rPr lang="en-GB" baseline="0" dirty="0" smtClean="0"/>
                        <a:t> Instrument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Lesson observation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Structured or semi-structured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dirty="0" smtClean="0">
                          <a:latin typeface="Calibri" panose="020F0502020204030204" pitchFamily="34" charset="0"/>
                        </a:rPr>
                        <a:t>observation schedule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Interviews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libri" panose="020F0502020204030204" pitchFamily="34" charset="0"/>
                        </a:rPr>
                        <a:t>Structured, unstructured, </a:t>
                      </a:r>
                      <a:r>
                        <a:rPr lang="en-GB" dirty="0" smtClean="0">
                          <a:latin typeface="Calibri" panose="020F0502020204030204" pitchFamily="34" charset="0"/>
                        </a:rPr>
                        <a:t>or semi-structured interview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</a:rPr>
                        <a:t> schedule 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</a:rPr>
                        <a:t>(opening, intro, main, cool of, closing) / </a:t>
                      </a:r>
                      <a:r>
                        <a:rPr lang="en-GB" dirty="0" smtClean="0">
                          <a:latin typeface="Calibri" panose="020F0502020204030204" pitchFamily="34" charset="0"/>
                        </a:rPr>
                        <a:t>Check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</a:rPr>
                        <a:t> list</a:t>
                      </a:r>
                      <a:endParaRPr lang="en-GB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4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Questionnaires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Paper or online </a:t>
                      </a:r>
                      <a:r>
                        <a:rPr lang="en-GB" dirty="0" smtClean="0">
                          <a:latin typeface="Calibri" panose="020F0502020204030204" pitchFamily="34" charset="0"/>
                        </a:rPr>
                        <a:t>questionnaire (open, closed, semi)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Documents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Check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</a:rPr>
                        <a:t> list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Student work samples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Check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</a:rPr>
                        <a:t> list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Test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Subjective / Objective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</a:rPr>
                        <a:t> Test  (pre/post, </a:t>
                      </a:r>
                      <a:r>
                        <a:rPr lang="en-GB" baseline="0" dirty="0" err="1" smtClean="0">
                          <a:latin typeface="Calibri" panose="020F0502020204030204" pitchFamily="34" charset="0"/>
                        </a:rPr>
                        <a:t>formatif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GB" baseline="0" dirty="0" err="1" smtClean="0">
                          <a:latin typeface="Calibri" panose="020F0502020204030204" pitchFamily="34" charset="0"/>
                        </a:rPr>
                        <a:t>sumatif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</a:rPr>
                        <a:t>, paper pencil test /CBT)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4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Data Collection Methods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96855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Calibri" panose="020F0502020204030204" pitchFamily="34" charset="0"/>
              </a:rPr>
              <a:t>Lesson observation:  </a:t>
            </a:r>
            <a:r>
              <a:rPr lang="en-GB" sz="1800" dirty="0" smtClean="0">
                <a:latin typeface="Calibri" panose="020F0502020204030204" pitchFamily="34" charset="0"/>
              </a:rPr>
              <a:t>detailed, focused observations of whole lessons, or pre-determined parts of lessons;</a:t>
            </a:r>
            <a:endParaRPr lang="en-GB" sz="1800" dirty="0"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Calibri" panose="020F0502020204030204" pitchFamily="34" charset="0"/>
              </a:rPr>
              <a:t>Interviews:  </a:t>
            </a:r>
            <a:r>
              <a:rPr lang="en-GB" sz="1800" dirty="0" smtClean="0">
                <a:latin typeface="Calibri" panose="020F0502020204030204" pitchFamily="34" charset="0"/>
              </a:rPr>
              <a:t>probing conversations with interviewees to explore their perspectives, thinking, or reactions;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Calibri" panose="020F0502020204030204" pitchFamily="34" charset="0"/>
              </a:rPr>
              <a:t>Questionnaires:  </a:t>
            </a:r>
            <a:r>
              <a:rPr lang="en-GB" sz="1800" dirty="0" smtClean="0">
                <a:latin typeface="Calibri" panose="020F0502020204030204" pitchFamily="34" charset="0"/>
              </a:rPr>
              <a:t>sets of questions which can  be open-ended or closed which seek to elicit the perspectives, thinking, or reactions of participants 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Calibri" panose="020F0502020204030204" pitchFamily="34" charset="0"/>
              </a:rPr>
              <a:t>Documents:  </a:t>
            </a:r>
            <a:r>
              <a:rPr lang="en-GB" sz="1800" dirty="0" smtClean="0">
                <a:latin typeface="Calibri" panose="020F0502020204030204" pitchFamily="34" charset="0"/>
              </a:rPr>
              <a:t>the collection of relevant documents , such as historical archives or policy documents;</a:t>
            </a:r>
            <a:endParaRPr lang="en-GB" sz="18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Calibri" panose="020F0502020204030204" pitchFamily="34" charset="0"/>
              </a:rPr>
              <a:t>Student work samples:  </a:t>
            </a:r>
            <a:r>
              <a:rPr lang="en-GB" sz="1800" dirty="0" smtClean="0">
                <a:latin typeface="Calibri" panose="020F0502020204030204" pitchFamily="34" charset="0"/>
              </a:rPr>
              <a:t>examples of students’ work, written, oral or observed which provide information about students’ learning or progress 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Calibri" panose="020F0502020204030204" pitchFamily="34" charset="0"/>
              </a:rPr>
              <a:t>Test :</a:t>
            </a:r>
            <a:r>
              <a:rPr lang="en-GB" sz="1800" dirty="0" smtClean="0">
                <a:latin typeface="Calibri" panose="020F0502020204030204" pitchFamily="34" charset="0"/>
              </a:rPr>
              <a:t> progress/performance measures captured ‘before’ and ‘after’ an intervention, or period of time;</a:t>
            </a:r>
            <a:endParaRPr lang="en-GB" sz="1800" b="1" dirty="0" smtClean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4FBF7-B988-4417-9730-9698A4C4C4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1713</TotalTime>
  <Words>1860</Words>
  <Application>Microsoft Office PowerPoint</Application>
  <PresentationFormat>On-screen Show (4:3)</PresentationFormat>
  <Paragraphs>225</Paragraphs>
  <Slides>58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Century Gothic</vt:lpstr>
      <vt:lpstr>Elephant</vt:lpstr>
      <vt:lpstr>Times New Roman</vt:lpstr>
      <vt:lpstr>Wingdings</vt:lpstr>
      <vt:lpstr>Wingdings 2</vt:lpstr>
      <vt:lpstr>Austin</vt:lpstr>
      <vt:lpstr>Data Collection Methods</vt:lpstr>
      <vt:lpstr>What is data?</vt:lpstr>
      <vt:lpstr>What is Data Collection?</vt:lpstr>
      <vt:lpstr>PowerPoint Presentation</vt:lpstr>
      <vt:lpstr>Types of Data Collection</vt:lpstr>
      <vt:lpstr>Qualitative Research Method </vt:lpstr>
      <vt:lpstr>Quantitative Method</vt:lpstr>
      <vt:lpstr>Research Instruments</vt:lpstr>
      <vt:lpstr>Data Collection Methods</vt:lpstr>
      <vt:lpstr>GENERAL GUIDELINES IN  PREPARING AN INSTRUMENT </vt:lpstr>
      <vt:lpstr>GENERAL GUIDELINES IN  PREPARING AN INSTRUMENT</vt:lpstr>
      <vt:lpstr>Choosing your method </vt:lpstr>
      <vt:lpstr>Research Instrument Design</vt:lpstr>
      <vt:lpstr>Capturing Data</vt:lpstr>
      <vt:lpstr>QUALITATIVE  DATA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 and Cons of Three Major Techniques for Collecting Data:</vt:lpstr>
      <vt:lpstr>Using these data gathering methods </vt:lpstr>
      <vt:lpstr>Use more than one</vt:lpstr>
      <vt:lpstr>Demographics</vt:lpstr>
      <vt:lpstr>Questionnaires:</vt:lpstr>
      <vt:lpstr>Questionnaires; there are drawbacks;</vt:lpstr>
      <vt:lpstr>PowerPoint Presentation</vt:lpstr>
      <vt:lpstr>Interviews</vt:lpstr>
      <vt:lpstr>Interviews</vt:lpstr>
      <vt:lpstr>Interviews /  Focus Groups</vt:lpstr>
      <vt:lpstr>Drawback to interviews</vt:lpstr>
      <vt:lpstr>TASK 2</vt:lpstr>
    </vt:vector>
  </TitlesOfParts>
  <Company>University of Exeter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damyhill</dc:creator>
  <cp:lastModifiedBy>SDS</cp:lastModifiedBy>
  <cp:revision>55</cp:revision>
  <dcterms:created xsi:type="dcterms:W3CDTF">2011-09-26T13:53:50Z</dcterms:created>
  <dcterms:modified xsi:type="dcterms:W3CDTF">2020-09-14T09:41:37Z</dcterms:modified>
</cp:coreProperties>
</file>