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309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E4E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F2C2A4-9857-4CC0-8951-7749FDA93631}" type="datetimeFigureOut">
              <a:rPr lang="id-ID" smtClean="0"/>
              <a:pPr/>
              <a:t>26/08/2020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583543-4A77-4D69-AEFF-CE662020DBD5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6EF360-9E64-4CDA-A43D-3A43CD54514C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Perubahan</a:t>
            </a:r>
            <a:r>
              <a:rPr lang="en-US" baseline="0" smtClean="0"/>
              <a:t> kurikulum lebih banyak hanya pada tataran dokumen, belum pada kegiatannya/ penerapannya (proses pembelajaran, proses evaluasi, penciptaan suasana)</a:t>
            </a:r>
          </a:p>
          <a:p>
            <a:pPr eaLnBrk="1" hangingPunct="1"/>
            <a:r>
              <a:rPr lang="en-US" baseline="0" smtClean="0"/>
              <a:t>Pengembangan kurikulum menyangkut 2 hal :</a:t>
            </a:r>
          </a:p>
          <a:p>
            <a:pPr eaLnBrk="1" hangingPunct="1"/>
            <a:r>
              <a:rPr lang="en-US" baseline="0" smtClean="0"/>
              <a:t>a. Pengaturan substansi -&gt; pengembangan keilmuan</a:t>
            </a:r>
          </a:p>
          <a:p>
            <a:pPr eaLnBrk="1" hangingPunct="1"/>
            <a:r>
              <a:rPr lang="en-US" baseline="0" smtClean="0"/>
              <a:t>b. Pemilihan strategi      -&gt; pengembangan pembelajaran</a:t>
            </a: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DF9468-35E9-4317-9AA4-D8EA430CD2BD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6F9B8CD-342D-4579-98EC-A8FD6B7370E1}" type="datetimeFigureOut">
              <a:rPr lang="en-US" smtClean="0"/>
              <a:pPr/>
              <a:t>8/26/2020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8/26/2020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8/26/2020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8/26/2020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8/26/2020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620688"/>
            <a:ext cx="5958424" cy="2736304"/>
          </a:xfrm>
        </p:spPr>
        <p:txBody>
          <a:bodyPr>
            <a:normAutofit/>
          </a:bodyPr>
          <a:lstStyle/>
          <a:p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Prosedur Penyusunan Kurikulum Perguruan Tinggi</a:t>
            </a:r>
            <a:r>
              <a:rPr lang="id-I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id-ID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2976" y="3857628"/>
            <a:ext cx="7344816" cy="864096"/>
          </a:xfrm>
          <a:prstGeom prst="rect">
            <a:avLst/>
          </a:prstGeom>
          <a:solidFill>
            <a:srgbClr val="6AE4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DR. Marwanti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70658" name="AutoShape 2" descr="data:image/png;base64,iVBORw0KGgoAAAANSUhEUgAAAOQAAADdCAMAAACc/C7aAAACBFBMVEX///8Akj8AkT4AkD0AAAD//wAAjj38/Pz+9AAeGRYAlj///QAAkj3/+wAAmUAAAAQBRB0BdTIBSiABZCsBgzgBWycBcC8BUSIAay0AAA0BPhoCViT78AAAABFYVgH/9gAAABbNxAF2cgHKwgFPTAFjYAEANBXDvAFsaAEAeTRHRAH//7iLhgIADAgLAAABOBaCfQG7tgDu7e3s7AMAHAAAJhG6//YAGQsALhMfABGspwTn5uYeFBQOoE4AABv//7OVjwHY0ADEw8Ll5QQcHxcATy5BOwCjnw2wrAAAPChtamklIgO2tLSQjo0AZTWgnp0YMB1WU1MASSvW1dSGg4IAMSWm/+MaJxoAWjRhWRIVEQNIREJIPxTj2wA0MS8AHRUqKAH+/YcqHxP+/W3+/ZMzxnFwbWvDub6o/+UAayD+/Gv9/T46LDEAPAD8/U5pXxF6emxDNzqI9MU3KxJi4p9dWWCD/MAhs2BNRBMAVBEtLRppVQ0AFh1GNRROUxc3MUI3JBJEWx84QhoaFCsAMwp/bQoARwNPQREvOy1JRlEiOyAARjGijAFGWR62pa0kBBUPACvx8N8lIDKdn5hnZV3e3etCRxgAFScrIzjGxYNU2ZCQjWBZVC/h4JItSh52cU6lo240Eg9MRTPd21t74LctOBozFA9jXkBgQQhQKwuEgEZ1ehWhck3DAAAgAElEQVR4nN29i0Mb2ZU3iKSqEiqVyggJIUBYQjJIooXQw8To0bQeYAlaIPRgQAZhDzOhpydkNMRxmrhtnHE3yRg76V1P1t+Xnv082dn1N99u/sk9595bpdID2q9+5SRtGxClOnV+95zfedyrgYHvWMqPyt/1W363YhyIrXEhbi0F//rrldqj//q/f5a986j2V6xl+cq/f/T3/2RpTnN/tZCNHZr+9MEHH/0sn21muLXY930734IYB2rH//U/Pvjob//R0sxmm9GPn/w1Qrbk+fcPAKs/s8SzU1PZZvbqZOn7vqX3LbE6QPWjv/0ni5mPZ30+VDPE1WN/RcY0DqSe/CdA9e9+Zrbw0buZKT/Rsnjrrwqyuef//tEHH/2jxWy2RDy3x1p+asvstb8WyBoHjPX0nz764O8RqvnG5IgwOrZXnPJPoZoR7tD4V2BM8Kr/gVD9WwLVgwdBWQiOzIVDDLJJhOyPX3Jf/AdC9WdmszkzuSqIesHqsC2MTft9fgLZWU/uR2/L9TCFqoVAFVT8UAg6nY6hNmS9XP3HrWSqso9Q/SezmZ868FhFg0H32YdBh9PpnBhLK142Gb6X+r5v9B2khlD9+7/7GbjVzNiqIIGOH379WdCKWgJkAz6E7FRz6uYXP1IvCxBcT/+ZedV4a3JCkgRJ/OzrX3xtt1odqObQ2EnRp4Hsjw+0kDreu6+QnOxdj0NGM4KOP/naHrSiLW2OiUmTAtkC96OEbO4IvSpClS9MbtlFQdJ9+NNf/s1PfvGZEEQt0ZgEsn4CWd/N5z8+yJbH/vzRRxSq05PDoiToxQ9/+quf/ORXnwmCHbWkkB0fm436qDEDP7YkU4EqEACAqlM06ClU/+GXgFqDVsvRsYNCG7I/JsZOU0fCxzVQ/cVP/uanogA6Ggx2oiYq6bTdHvP6CJlt+m8++vHQn9IV1asGJof0koFA9R9gOaKCRKgxiS2d8wpkm1gX+TGYEgtyANUPCFfN7nlsqlcFqCoqEi1RTeJ+HMMAWbYwSV3kh64n8PEnCNV/RB2Tidt2JDnEq1KodmvJvCxAli1M/51HP3wuW176dwZVi5dAVacjUP0VgWqXmm3IzoxdUxj7tOcH7mWNh/t/ImmVmW+eeGyinkD1VwDVD1E/oqO+S0uq5vDYHcXLZrjDHzJka5oqB0JVQKh+rXhVpqNe3wFZK/WyjpHbYxG2MKMf/4C9bM6DUP1HhGpocrwNVSA5ql76tpYCfKGF7OLYVT9l7NnG2A+U/hjrkDoiV4XUcXZyRJY6oWpgZtTr9Bo1tZAFL3s3ySD7Ay3ldUD1AfOqX4NX/Vrxqmg5vQSiRazqZZ0Om3Nkbkypi0R/iHURVpDDKkcIqxyCHqGKfNygWo0gFfEK9ECzMAVFS4gli+26yNWlHxRkIRXUVjk8I6pX/UkbqqighBqKvWoyyDoJZPcUyEZ+WJCltWMSOXzpB0G5B6rEjDpcj4JkE/RE1FgidMQSgGxH9fmHIp+YaEGOVTlEQacDM/7DP/w/GgLAXI5Bb//KIRr0+s51qTWmEyHrJ1w2e+2HAlmA6p+xlQMeJ96YnBD1epYd/1Rqe1WDpNPp9JJekHeevZTBlvglMabileztlTkEkI1G/Qyy3z9gjQOpe//5J1Y79v3GY5UFnfgZBsdfQnasp0gldtNJGDsE+dzVCErErDqtPfWaXNoxMZYO+VmSGa58/3WR3KP/+IB6VZo6KinH19qUA0woUdOJjhb/bEc2qFq2XyShlowZ0LqIj5TyZpdy36+KxvKkpiA3rEk5AKqEyVEngxqhjoJcLfL5c1yUqLSO/VR5HgpkbTbn+NhJlJXyAt8nZAGqa/tKmwMLcpSrkpRDm3EQhYghQctXcZelFcQIIrFvGjRCIEu8j6aUl09+n6W8mgJVVuUw6KmOHTxOow64H6eXd/HFFcAyVZ163K6QSUKJQ4Vstum7+cX3AlkAUDn8Z0YA4oHJYVhTxOVoeByl46gJU1KQn/otg4P5V/AKiX237WX1TEsArFLKO1FLeWPrA98DMUitHdDaMUD1IRbkmMv5xU8NHXxcXXiopO6FyzXo4gNWiZKD9s8NCr61jH108iCjJpnfOWSNwFX/g/JxM1+c1FQ5NGkVyaogcujU1SdvRPjBwUFz8SmESmZKnaSqqWhpV+kPKeX5iJf133z+ndZFjAOx9fCf21WOqg7bHG2Xo4UqasGUALRuTQFaB92uV3olfErd/kfqrBjMtEt5AW79u2yYkLTqA9LmaO55bKLUy8epHfVa/yqKwp4bdAS8RpyyJKIRMW+mgVTfh7ETyKqlvHwy/F1xWXiYZVIBoFBN3A6KpAKgFOT0ba4KuYakAyZjt9Mwb32a4V2opMV3G5wLfA9/ZBcEEe0sGS5Iv7AuApDNYvo1Vv5ujEl5HCUAAFUBvapSO9aaUUKCM/Lq9y9OTxuN1nTgzBuJNN0uYsp4KOL1BgKtRuP09MXp46pIY80FRa6ZsUaUzovkM9hK+PYFPM5HrAKQfahWOX4BUJUFBj4KUOpPzwuDbrfbgmLmeYJW/IPnzWb8HvzMPfWKkIOOEld3knm3gM13MKb/Ww+Z4HEOaWP1Z2benOlsc+gEURRUAkADo14Sn7Zcbpcig4qo33GZM+ibCRtSssy2l2UNEwfxslPEmE3vt1uxVMrjhMflr02OSpqCHER3q1XSG9SCHDOM7HzY5MGaqn7EkopJLfHPV8BvEbdKaLvcmZcoiAVisFckWmbz0YNvz/9gkSNBao7ocZKJB1ZGAKhXFYM3wuFFgdY1JFmWRYloapDtt5M81c6tKMdUdgHl3ZCpBcX5FfC29qpe7IUsetmJuXBkivmf6clvLZjU7t1XihzA46oC5aq/pFUO0c5VarmjcZr1GyYWhxyCTiYORRRXzyzuNlTbmOWTW3ZZwPAhCfLE2bldtj88t6NlWa2dZV8kycRWQpQZ81vrvpcwcFCPA9kxBDpB96HakROt3C64vRKH60sQx79aO+Y4bh7CiwEp687v8hYFpG3YWs5WsQXNilzBSPO+XTr13RaDouqBBE2SiSEzg1rCypya/aL0vk2JHgeoKuM4oclV2gJQaseCaOMqoKMxtnsDACvZufqAMVde3+WcZKEJsnXZz3ebsXmC2bMBTY1FBP1jV3ZbPo8Xq+ercjuYMMgquTSrWGL5+d77ndfXUFUL3NvkCHocUdORE+ZYXps6ui4Y5OFwxYhfGw/ndMTZCqKwlbF0KGmJbgdlgegYtMqyZBdXm/yzneGm+S9bZ1VZLUgrXpYac2jsTpJOcuX9d55/8h51BI9DCgCkdFyYBI4j6JnH+dVnpE0l0A4xaFZLjMiCKb0fI8+mxJEVR2oCD3wdaM3fN0h0/YrO/+vljl0nV6f4/Hm1ac4uZUM7Utv/CGrD1kH6Ql6F/wQAMO/NmLXKf2LvGIfH8tOQOarjKn/DKjmCtMlVyrVULJbKHU3IEwkTV0JvPLC2wBwRZFkv85roAanIdFBipUn5lb8w/XKlmuEtja2sxT0WtZzeXpEN3aU8Gk3mx2aLdGXmk7d231cwoX1VUgCIppWpo84ZANGeDnNh0/6+KZywCmmTKVzBR1zjnCKtWYFfCfAud1tNF1/AFQkZCvx2sMG7476GJ89PbxV5y90o7/ecES0ZZjv9z2Q6M6WMBXvey5BBDKnqB7SsGlG7HMoMAHgZEV2+PJowEUnMy+egJDXl4XWio4SuZyVpZupRU7qzW+heaMFgJWIZtJgzJ5bTjWnechB1x03Nsw1RhSwLJkFC2ekkKQ0mkExX3p3MapLj7EOSVSmjHNTjiPbRCULLllE1U3rZMMTUBd9XGaaRHqwlbzbdzKsqnueFXekXyPJOI48Mo/VS3vLFPVE3f83v3hOcus6GrbbJp5BZ3813LVkCVf2T4nEIVTWodPwzAXWUndzRV2HwRPII0S3tHGc6hndjqYSNdQT0kv2EOFeX21LMW0i+xWc2EK9YcN2onrcagUKy+HBLEE4zWxkz3/DzyZXxVVHbTFBKBiDgfwLM/zS9Vw7fHrJIVf9PhePkG5OjOkmtq9JiFcQ/YMupyg1JkuxoyfTIZgJXJGrJVSphpexqkDcwlXRDcGxtvZgiWaVlqopsxyCuHISiTd4dLRQaSytbI7Yt4XF88O4UHz+feFaVxV5jEtCOY/uL+p/ix28/MWJcH1M9TjExCVRVUD0OaXMgz8GAWOMgbIibaVN6dCgxUQ3vVzjTcjodvm5VDCnIq1m0JF9cdsr2rWfI113xVzoBAq5k2GlF45B25SONSOD3y8uj8k6yuTTltkxvuc6cTgy0ipfV+p+JuURI8T+tK+tvp2Tt3v6flBnAwOS41uPQIocgjrAtV3XwouB60ufbJutImssNlLkqpPzgOEhPUgcJxeM4ZFXxsy0dQABYXpYfdJkD+BAwUbGvpE8Cjdmkhefje9adzeDL1mrGDErmm+fbVVnoMqYyZbCIZNavkNm3CSalsTZVxRlAPeE4v1K6VcSSGIyJzQ85B0TH5fS8HZbkfswIWi4KolqrMkhWr9nF++/bZMgaAeXBrYLZbYmuoF9CziMHV1tTPM8PJtMPXr7c9qzuiA/dlt+fx3nvaWRDbasIGi2dGjKbRTLrecMuH6OqH5HkGKgq5Art4TG1VgUUNYcsB6WygJ5nfNSUVkLkEWGxpAsCWq34eXdkS2DwFSSx2mjyzXMaKbEgK26c7zVm9xrReDye9/9mU1gpNrf+xWWJ7rnvC6Im/WqPcjk1wWSqCWT2jZJpoKqPaHKMleOTyQlRUmtVX4sGSY1dy+l6LgVXjqUOF4T59PIyelbukJCd1FcTMlaQiQ7iuWsK6TjycVZLd24m+QYhPbSELstbD6OAV7ebj3udwurG7882XrosvllgDQa71Lal1v9gMv2QtN8BslGcWHt9JVlVlfTjEreDMvE4X/cMj4mOBMeZdisVIDrDxK2aFCXh//fGZQPtzwGlaRVu22XWGaFFDllYjTzbIHyADb2IIychXzPeLNx/sFJdWXpQlYGyRwN8/qXzgahpmGiYAQ45zan1Z+x/vS4zqD2hVBWnHKYnqwaaHLebjmrN0SBjUAyHIWIsb6c3ztNtJYklRdLsAc8j277akdWCOlabCQlyHgyRpjN8l1RgZd3G6vKkx9NIgsMsnm2KGwU+FLIMnq58vkMTlraWCmQdDlJ/Zsn061ZmjYSqUo4TPfA4MP7T3nFnfxzCuCBBvkHNl07YdSOU9NA1mYOcSyL1LLh/yR6k1EfHKlxoXkmQBQpXpeglCLL0oNWM8+CUeD4zeh7cs+wVLO7pramWnbxnv5BJG9OM/2SvLn0jmcVp1X0yrGImDYAZgSXHHR6HzABIJH+aSCg6CumvTBz5t+JdJYNStTPosACgV9sfrJFHLsL6BDpaQ5eE0UYhD74neXdpZ2d15fPbGfPg6WbcXyUFz94hJ2WPScPPmEHmm5Pp3Bdqcpzd84xoPE7nmIMYDOoAjZTnAC23yptcLXbIIdcJ1wZy3KhMdNSrrRA96/totGTCWngSc0D2aqKBJM+fjLxYXrU3+Obq7y2uxztBui71HflXUE2mgcwSmpf3X7qVBsxYTyvJsQWSYyVwqB5HUVIvzHPcgl0HcXwctUzY5PNEGtZ8DrhOmquXIBchz0JBJ8OorktNppzyNTOmvPN51sKbCTO4Law2Q6sRs+XUhE34C43pYKPslMyOXTLlVDuiM0d0o+MwUFV9Z3JMNQTVhhKl2i4HD4Hw8sQE6Ggy4YWNpfDMZpibESTqZ1SrdZqxrVbHlzo6dic7tyPZZr5ZSFSD57bPX4L/4RvToQ2ZkcReLdEBzbcrs8WD/rOk2DmeZH0cTI47qaoSoshzFKQgZIsDsV2gObI1YUoM6TdxacZI5ID0Kmgn3rIboN8okiZmJlqNRqSQOb19e0UAJS17oeYWacJr2u9Sp5oTY2GVzE5zfcls6t5dtY9Dqqqqx/n6w3ZViZaLZ46B5OARFzNSMJHeniBulSMblGNHEyJpUPXC87WEmUoceuYy82bzYNO7JdtCfN4T5RuUDNOF2df/IJn1+aeyffdFGdt9HNBx6iEdrGYNgK72OFYBOJbZlL4aFdJpFka4Mq7qCkdTYYyFb6EjMSi+kfj0JJqHVen/y/CwcMpnPHE+YnUGdV0Ta0KHlrgvQSGzvtnOwWCI3Id0ylGhqpoGQFd7HPNfbp0wVvjNtRl7etuUUOOjcY0LktRD116Qb25L0qmUbZP3T2YPPFsbW46V5O1pC59xkoKsXjvkJBi6/A+QWYX/RLhDbTDJHf3X/1Dn43E8ziB1JseKjrhsJGuYrGpjLFdJn29uyoJtm6hJQgdLId9SQWZKWsTcfpb1ZfPN5KnHdnsjZLGEdlpnQeJgJaqm0K0l3bB4J8l6JtE7z3OKGY3rauDAPk5QVs2oaauyMQdCTMK79fX1+h/3ISoum4JWuywHIYJA6IjtLopCezrpbU1JuaworGYgkkACVkyLzpDZffq0GEV6R+hDO5oImrm8HjJ7he3LrN37T2VLbr5F5nFYy7FjSw7zJMQpOMMcSJjUO863w9z1oZFgcMiUSHwVJotGelO32mNK8j6SuLKXgUwx8y/Dw/YW71+tNrNVQg8lNv7TFTLpjiGHc37spMhoXvLWMRozd+X/o8OqFt5/4HEqVVWaHKuUmPpKSl4MsjWtUNbNxeNaaa1yFB6VBQfW7fQKBXhHYxIyaE08HvN4lp7aq9bHrpONM0v+JUllJOq5+4VMK+0Mpan/wZFZDHfhwt+ybQ4R0sfRK+W4DzvNKCnDmziqEmRapodv7RLMl8MOEXuSBv1Fgf8NtaSIXcnE8/m8/2xza/T/ta5MgZIbtACoowRJiSVd/gfJbIuRWUim1wb2LP/0d+hVCVXVk6pqu4/DVFSJtp59Q3bQAuT8aMJUI672aIRiWyXc764mVgNXI3HezfP5z6tW+XHc3ayenwNgldcIup6QqWz/QjLrj/r90Wjz5uHAF1NxEEvWg/1QpaqqmTkC+JL3ZEgVRRmnPGnFPG1bNtH9q7kwDl0bdApTfR9KEsys3s2AA/H9ZUwQTt188kHES+KwRHlvv5XJ+A+Q2VCyUEgWi8BS7gWasEKz2YMJmXRVccihcyJXrzBsTN4XFkcFwKVe3AYSUK0mSGaFNR5KVnHfx3tTEpNN+/1QC6OlY0h8Meh6vNVMEgqreVUfLUFJm3M+HIlEQpli4IlxoPRxdmrK5882HtjtLHBos6p2LoRrZCK8dnjEzQ/bBNkGpqwSpgPUIBV2ij2Rg3ZB6Ojcxaro9H0SFPUCBhHcjSWeL7zw2F82z1YDfJF2bjsy03ZlRGATs7aR0bk7gWlvJFO8tQ4RxFPMTvn9/tCYLWgXfvrLX32t8TiGdqZL1ggoNJBaX9sNL0oGJKzE/QDJq3F2qTs+Un+MKtDR7G4LS+Rbkh4zZ50k9eqJzTBsxbfivIV3Z6oT/2ujmuX9K6Jd0r6V1D0XDDqOjA7NXLl5ddobKmTGMIb80dsES0aLB/MOhzWo+0zXCVU1G8IUmZLwAWMu7JRnWBgxmW7V6pxg6MqbdG1WQh8VG0RvayAp7lHQAKbrEvBTuXqQzMfjzf+1GhRaZktxY3QY22mS5kodnN3usE0Mj8/cCM+iksnpJ1jbQryCktGrcxBhrGBNVUHNRC6xpBQkhA5Yaxni4kTCtLy9nE4nEolweEPsITp6HbphGlgETYWHXoxQVFCP/Fy8QEnq6yYemjzLr1Y2xmVMLEM7jX8RBe3LGTHQs0hgBx2HZhavfHztaiCSSX68jo4xtpQEvEajobERJ9rSrlmObeOAXxFEZ4KmL+tcelzeHhetiwvV0ZXh0VFSmugCHFlRw1ur1Z2gTsbKOebgUjvCwfqRZV1wp7q6tYKPyNDPknj3uhfNaOR01T4k7BTN+fOt7KmebTTpMCYb5hKsIxPD8zMLV25egyUJaE0R7noP8RoFvM442qbUKyyn/XaCPE7mHWKHnCk9bk8E7emjY467MR+UJUOvJdD09pPmVDLUery6IchK10BJGSVZ2Hj6uBUqTjU/D0oXEF5Smd4I8Lwl27ht20ny3v+W4U/p5rZuLdmadE6MDs0v3riioJXmIeVbDK+TTmJKNtrWYxiDbq4OKpb2OfA4Q8PL8jDmHeVyJezUGXocix7rrXBXODfo8oVOq05ZQRm5c9nx9EXI5+KxmBNdEYX+DhjNL8gPAjiCGLq98Sx0u+F2nwp9nqlBR0tciNbxeRWtB+s020otFQheM2MTdFWqeNVcA+v04vhReW2fVOTSQ9ujMhYDEAtrM7LQ864Sbj7bzNMGuoUfzLa2cNyAmlGQrVutKRdvGXTB/wbzm6Ig9WWDlN1VPz+Jxi18pLpsO28ige3VUjVkcGQU3M4C862hMVYfMN6b7oPXnoiARdFtmntg9pEOOhIYInHGY0YUetwOcVQti2sQjTDocln4bGvVTgrhgiystrK8G5UHQ2ITLyj1Pib1feWNUN67d/fxy03ZccZb/CtVO67q/ko6IHzME98a8IaKV+8paXOZ+lf/1TEbMaWgbrHuumvRYB1K0zrA8rJuM20i4zqpxITY82RJH2AnagZDZrN5wOwgqOl/iOOCgrzxys+7B82WbDIUivgsLtbE66ukJIHdt7J83N9YWdWvRN2W1upDuturR0mBoXVmcY6itfjxv6k1rC8KWR/B6+jFeKXTnaJsnyC9q8QwcnRiynVO6IkApL4uvsoPDpq9jUAg4E3mLW6XJX62Kori07O4ZdDczMC3I5HWfQsA+rHU/VA1D1cAB+bC6RCPdaXJZx5MJzdEodsEfdGa+aJdzVojeC0WP17E1LovXjGqoYsWwCkCYzWlJ7ZZyWPgHqkkdzMBiOKOFu9yN+8ChYx4A9Mh7C7zhS37VoF3mZuh6QB8P5MpNpJmF3+20UsL2wiSrEsNzEZCq6PNyNZmPomv1nUpSffOOLVoTV5da9exSsS/FqMt5l/ttAepfVdS9hVJYNeTijLr7uynBo6H5T5+ALfzRC2DfKRRLPp8hUAg1IrELS4+6onyg3yyEQoEolOFkNd7bRp09j/tvQYT7OUGf/dwLJl3u1vbDze2fHyhh3soluxiArdK7UpWzEPwWsyMDTsczPXQHbqamwYdbeNDDp0E2RZomU4zLeuUnPd0OgThscs9GG8kMyFvK+L3RwKhWR/vijfig/FAIBLwR1uBTBRo814WXPAL4jD7O1hJ0D2OF9KeV7+/OwxRyWLxWmV9l5JttA6NMyYQSmY8bbQaByrXCF6jdxe0/rWDO0kGeTR875ibu74woZc305ub28tES26kl9KhkuJGBEwUNQEmwZSZRsEfiLSSlvy1fHw60ioWG4WsH8wZKYRCvIuPbPQ+KfVS4F+f8fHiix3HiHBiccW3xSoW6TtfQ3pBDK23rhHfeo0Oayo1yfAUmtI/DXh1WhU+oHEnQERpvTW3Xl9LjMrLo/rxuTksZ60Y+usIaAW/aW4Vm75oZrpVaGYa0VDrJB9v5OMnAV/A2yw0Iv5mM1rw3o0PWqZWNTubei4m2bebFrP77OnoRpLnn+1M/MaurSTR2IsZCPWtClq5jvJy7FGhCcBp+1ehy/OQ1R9mtdq1G0LCtnhUr6/naodhoeNpqC8XhBcucDsn3tZ0pJjNF8BwgUxxFvCbt7SKDX/0pJD3hxqBTMHvLZpdg6fCZZFydGkPFrQlcHsly0dXnxamg2KHW9R3oZVQutAX2k6BceDwKsm3oncWUElrj38FTySikpiClMImW3qDPaUUqXt09x4lEsERhQFs/0ZboFFyz5ecDbhBSd7baE5H8smTSDbf9Ge8JyfmQTaE1j+I4E62likLDPb0VfPZ6u1n/Auh05Iqbx0G3jqHaI0AWv+5s4EHeCVKBiZtqGRQVVLdxUqVBB1zYVO6arLRrvlALWztducEPYK8OmVxx2cz3sZJK9mMFx4W8tOhqJePX8vzodBJ1reXiWcjJ42ML5tvZd2W7BayoX4lAgLXE77g2ctEvYnHO1tRHI4R+igZ7ERruNSppPG/F5o+oHaFsWHGB/RaUyIRFUeOYmRrKHjVzW1bmhABHK3vzSDIbe1ZBi3Fh9GsO55NthrReGZ2Knq3YAYlLYXZvDcAFMYLjNRfiLT2wEVZTuw6fd9aH+G6q34+nlnaWanKq1HeXNiRpbbZ1SBpJW7nOsuyIl90joIYjWsEr8UevBqUuxbEoV2jsbZG5gJMmxsJ2sbKESWFbh3pxKBlOhMKNBqRqXjTe+LLzxZCBQvA1R1tNKL51nQzXmw1vEnAbCOPQ7695JBdT9ILt69BjJ06Dw5Zz3iX66HoRACxJ2LQ0SY7860qWu91t5tznI+kIgHgryTf6qCvhKTZEvU/chzj56OE1MWAuPaWsDDlF1eb7sHs3Wg2zseTgWuZfL7lzRcmfbgm3dkDXKHxAixKPp4tRgIHQHKbq91cTWNK/Su0ttm/VV1tWtxnzo3/aWu/rVL5UHzrnWvTvb6V2PJ5qIlKqnhlplQWCU7ADXNhNsyaPp8nfdfdXC1s61ESl4gdn3wmFIIVmQFNkg9DlujdbCuL3nUw3whEAMqFuLkYOGkVpprZgNlladgv6BUhMFanvNNxMx9ZmuabwNQzEbBke7O0QYtWjvrWyPPeXnN9luRbCl67XA9JA0XBObRMkpD05jblO+H0stANV3r6RRLIzV42brE0k629DKzDh1PxBkREUNJluRuNNwLxeGgvkrVY0JaerMWc3LkgFWHoL+55/VHP52erq6/87heC6l8BrbS4o/WtmeLNeu9wBOMDUe/kiDYVYe9KC2uQhAhOdb6MZFzjvX6HOIrz5qC52ADvGfLH+TwAM55vePNIV1DJQHLPzxf2CnEeOMJspOArevlB6jL7KInZFkRdczyytLG5E9sXkO4AACAASURBVHwacfG+qqx5/lq0LgBaKW/tM2gXe8TwGh5mrkdLCOhghl4w6ERxBLVE6rptSs/Y5Z7EE4uXwQasoJNiPN+MQqoVNVsKe0lzYc/LEyX5yEm8CXrDY2gUmvH4VCYA6vMta39qR9RYAkfGhzZGDTvPANonQVEZL1GDJEWrwgQiz/vt5qJ4LRZvLjjB9wSD7fayjtYQ1W0sDtBwu1odXuR2jykX6EFXtWBxuQvTJ62QP2+eCswmLfFAK16MMCUzxeQeUJeTQNOcLbROAgVfHJLq5NM+ORtbK/bTvSI/6D6tbjSAOTxbYXNCbUNKYMhRDRPoh1biXykf6PCvSipC7YiFHhkSxfS5fpwL75ZixrUb3XDFF+pexnke6x7NaOQEDJmPnPhBJ2+BKmmOpiPmfGO6CSkX0D0Lb3a7Bs2866Ve6NfcJG992jwIxfns0laTd0VWZeem2mvrQGvbt/YbSzfGvgiRfKsQHnI6NPxVbR5Jsk4v2m0jkDfPz098VUoZlTjZwcYIEzhoeYtNyHMHLRAjvEBu8q1WPL7nN9M16QvAipwCDEeaFkil8VXNord1EJT6cR5YK4J43ozvTbYiB7/znb3akFc/f8zqSl1ovc5KkZGlWN+ZrPU7tDR58zbxPEEtfyVF1HGOm+MSiXBQnt9cXBsgAyA5spmwTeQlyuXPskWgAd5ingfY8vnMSYEvPvSFpsDxXMsDb28EvOboSQh/7DLz+aK3MR0qZs8cfYrUlG/JVZ/Z0npqrVZXnPqNV1E/VoXaXXUBfKuGCWSKd9b7qQhce8xP/SurZ2n8K2JCt3BULq+XUrX9bXl4c4iyuoGufhZp0uglh5d38+a8P3LSilogxeAhWgBFPci7SQgZjEMMmW41ebfLxVv8gZMIrFz4jYhTJN2/7pIvksotcFruE91oULZvglduBfVMR5ZJdqC1UOD6z70ajbshkopo8CooExE4fRymPrkWTjhHtkcT5CwyyLcXNf0s6pr0cvAMNHO5LGZLtNUo5LG4kz3J5GfjLoTr4GC85d9LwnfByIVrraIFDYpnLEDGT7oTnVkNDrEJrzxZs9u3MhIMPmyaafpJlNRp0DqOvJWg1XvcH63GgfWbNN+avd3NB6iSNTKiVOfS5zZItoDvlChe1VIEaXIYRCG44gUl3aAmrLZm5neRPFjBAkEz7iKMZ5Cf3gP/McjnI3uZJikx46vNkadWnJPqpbDgXf+SGcvz4F2D9/OD7vhdO26K0WmKOwStWiZwgdQArxgqI8y/qnhlzcky3UkHHGAi7cSNPNz+eg3TEDUhIInkMJeejPAWuGvcgIZYTT705pF5ZszMku583O0CFR8m4zzVEHf/8qHJBDdPCg1Sp4p6bKZ7PVF34cGqj7dkHwbloF7rd4Q2E5gOhDIF7qKRe2PsUYTkW8nEUJu/CuwQD0Gex4qJsRIGJjBuGmEFHi48LqoVLzJ59+nhepjbyxSzOGbtwr1LsO4KJ6G4xY0VVrImcUNTPHRScENG4YYXuM1w58XCCWcq13/dEyxpDbdp8S79/nPP76aSZ1W7dXNbVPa6adHKUd/q7cNbL8BruwhC8DqBs5GHHKGupuFlRtWH6F5X5ZEbpH+NDUBCNuaZ3AsUmuBOUE2wZgGnyV1uakkAb/IkEzfTPevgopKBvTEPR4bhdoWeOVjE0Raw28CGfXu4umPdWI08Y0RXDZIjWIpUmcDhxRPauStRhtcREkS0rUqDOPJVLHZIU61l0yZVMr1tFVUlSUFg9A8kl97lTGmPZ7KRzPPs5JZ8oJE1E0sOuvlsYzpPtqXBv/PFFrwU1ngF99IMfDLckfWT1qhBHvGEgEi8sq/KsvPVWRZTFq0hleLOHZIuX+RbqS3v0dZ6Mj3e0aqkJrKHK7tcOq3S83R6ORw+Dg+JSsWUpNabfyCFIGMZx+7h5k3eKQwiaE0f0FXMJy2AVD/2eyBGmqciB/AiSNv28YAW+P8fNnHwrQut8tCZp+k2Z54OyatnwKaSjKArNQHW5mG+NXB82faQMuMDBK+sVSmQrJL41+vbm5ub26YEYeiJzZUb+zVjiW7pVWikZPh5pUYmaFN07N7k8ZxELTw5oQbyLT8o6XuYsZDdlGaLfxZtCCqSbSvwW58c/1rqKhxLpPzRDNzP882EbeWZ2W3JbuN5FHSzsKYUiWidVlvoF0nNE1Vb651dPKKlKOlESRKso5BVLm8Mc7tYo6zMKGeX0S65HPyynqKDwhWq5qRnL0qtyTevRVreWQwfoDNwHmJE8F9r7MGs/Rw3AgndfQ4si8XvmpLx3614eQi+54JVIARFRavqWxGtVy7dzmR8QlrrRcBrt5KsrYXPD7LK0YTNlqAHAJU4q6g8e4kgVvz0Xxn0SFeaqHkC6ZYLO5IFTwYdEKxF/zXPJJ153i0RiMfWzz+l7WhtPYuOsKz6+ear6otXpmQ0M13deXkgGCRyhoGAW2kJWtUW+uVoNTL+Woxem8NSerBdSkePJ+mVdMsgb54v1vHG0JRq607Ppo5F8be7nxDTxOphRU1kcWDM+N088ajNaUVFU5lcxvjJ/q/JYIEyBKlaEjsUSwUeu5irturK06cvz6IrokGvTvCwNg9rSibvrF+++yV1pUj4a2RsopMP6NXRJ1knyJI8kd7cx0IRRJXY0RA+fkkxJTJJ2f4lQyCEE4JZWJuQKg0O5g/y4GrjGQpUQOohxXbt3s8Fue9Ejx5ykJef70FWfWKryuLK1WST/9wqqofhdKI1BGi9fL+WMfYk0MR8K9kzCkKrmyJ48DluRhDtiZU0t1tOxcCahwuylr7SjFL+dHOdkNuBHMNs2nPfzxMlcdspm87H0xAQqfVFu6xjD7NTR8jkQMn8JJiy8MBpN/ndxLnS7aXMt04oTUlQshi4gLe2pcRGQa6NdfJXHK4wSKJ1dIE7LKe3BXm5eo4HKOzvVirpoY7iDN0xIYjyr/c/MbbDCVEzkI8fxOMBzxhVcb/Ewsa/firTfRY942fEvwTvxqc8Rb7pcd5vWgZ5Px247ypFKi308DeeiJ/64oLRJQzJwgx3tAYZ9354Wx7dtpFp0HA4vGyX9NoaCN1UB5gVfnuPec26gtn7hYeFuxSpHNZtSdio/FqSu6ejNL4V6PBXeb6w5M2enzd5MOiqc9jOFoZB20InaM18A1pR7imjdjOqfyXWROo9+lWJTELcMiVG7QkbY3YJR1eXmMZMnO2GpcnCSa3C3aLGNFGk3uL+qCzaL+10Sx1O23WXsUjsFU7PfEDqnp6bTpKFyKull61lqW1KzcAHonW6oynZd1FqRkG0o0sGkkMt1Ek5IAfgSwTPq0PkbhM25i86nQV1tZL86TYNJwNKOKHA5XZzLGwsAFIJ/9X162mRloMj4oMsPLsysmGvLi23kq4CTpHo+qI1eaf8zTubU5PJfqNL5M3Gd3EBQUaJHH3EhJsn0wmnLMoiPce94+ZYa1SUfn3Mwsl6WFETwgZ1ShA2RDaPpuv2qogJ3BRnkJZC/F7TbWncljf2fHEzP7UlCio570brZbxVNeW9AOZbRYZXTevHIAVJSmncJwasbm/iwGsQmMG4TZR6dmexIiYuzZ8r4YRtsOTqpAkIGP6tQVSmq/qZkdJJx28y/NRJnA+t7Jy5LS5L8z45b0yHwyjdaFWH6S5XUvGvrcnuUo8gD2MftswyETwiYtsu2+fSFcrSDf33gQryBndLCSe7XJhTyC0QBSvLCvtP1lEGJb985uX5zN1s8TaQJbDjY5wgVk9l7Gqhf/waaMXPbis0+40uIW6wOpCiGQhmIxBKROnGcQqonVM29Jt0JC4Qdz7TaIGbK0jRBOMKrNH0Nq12XDC3TriwXnycbZgHm5vVh7/J5vP+wFL1fJSey9jOshYXruwR3hqafL2TI7BV6VfxquGv4C3nj3KVMLDzzfPzzXQiDW5xPozTzGu0MtlTTMQZJ3k4QbxphUwEs//ApMxrXbLtiTwih+7FYGvK7foX54r19pJn7CSSfGhvb6JURj+Zb71675uYAJXSLWytF/2tLj6Ay07Y5MKbI3Yg4aJkdyacuu00qVTHjjmcWe0TACRl37OJCx/GiEfFbIPFzfTyxWilO8Psk/ZTt+/EMni6Ja6cRptxC3+2IRsM+k60csp40mt+Nk6NjYYWNHgVmCklXTAoyuz8Bvl8eyRRI4OSA7HdOcGg72qLEApNDUkJToopWTMpfjYxIferJ7Nf1uOZfRsv4+bCtKVRXU1azINu8xk5l1pH74oVdxTfGvK87qERyijIXc2onUDdGWYYBhq2Rci40rd2ld5RjbO2K1qqHbGgoBhyn2YbLJyoagr9TamcRfCy+Xg16+b3Gg8fZ3FCONvakZUCokEzTHeNDtPde73TP4xkFARNOY3+1aqakpVBDCTDkUTbwqJjNHFrv16qpWq58loYjxvsLAqTAFJN0GyDpf65wxqxplI4SIzKvXNA9BEZRMj1TvnMgwhv9q7efpGJ+op/2dwQrHapA61DFw98XCyxJXXUTtv6IY5FUs4MHA+vVcLVbaSgRMKb3XO5enqSWYKoqIaNLz/9klFW5nvSdl0/wNJ6QFVomeOPt/y8d0nWry55PNsvTxsJu2S4gAksve4Rk0bj2jUIIv5i8eFCZ2lSaZXJjgUuXQKEppdVopZw9rhXxLdcTWuyjfL2p7Isf7r/BxZOELOJIdnQp5eFscN+2nA2LObCypb/bMO+5fXl83mXq0Vaouro5zBp88zSgY+1b+KtbcFREDpqh6V0TWlSR0YtxJFwBZl6TktGz3trwjqccEqYuDRjAp8cEw5nEKXfHjPmWucgWCL6erQ0kEEB/8rvXYPNl+LqwUajacGiSf53G3L7TIV2m6fPMN034PW/Z5pTCh9oN/HaDQPsNOAhim0dTfbuIht5qXgOqb+SbfzcrhzgAdmJUhCAYFKVe0bYab96pzj4YnXKbT7VjVT/5xRu/XUVXpGch/n3zkHlrmG6b5J7qn91KJ6HpFsGGrpIFxfnsttgtaofj6GmS6RRSbINcuLGJsmLaZVIkFjhYIAUuzTbQiSdcjK6zoDnMSX/27SZD2yMy9atF17v9KvVoKgeW9xmAup40pscB0ZGl3yA17HOoUlaxtLdqBMlK2FVxxF1b7xORR7a4sv6ACvb/VqmJ7koJ06Lolo4qM+0dwtKrFrGlDS7T7ee8YEtZ/Xx1cbJ3t5f7lZFQ3urC3YHtMN0r8VbFTECfwVT+jOa+oBgoGeySwbRRnaGptRaemIch/8kie1PYiUMEiQPCS2v/BZTf0mZP9ARvEF2QgsH9U+VPq5e2ahGDyHaKIDX2XiaaSy1fHiABM8nVwlrlboqWGzgY/JNDAnvO03rA139AsYyyN4eilbC1JclycCOa6ekWmJ+WJB//glwuC/tbFhDolU/iS5YvWxfhOiZ+1IpEdHczKB8kJFkPzG7p6oQaZN4dpbbnD97qhwJRvdlaTaBEN/6RoYk+Ra6nmvarXhIcsgmOVkEwNYg00qkN2fGzxNKQMewSIygdA30krD7B1yMgo4tWQXJxOZY7PrXP9yzs5YR/aYkBZVD0XA2MruqO3e8DPmaTV/opVPWkVuQ6YnbZAaL1ASmSQXrtZkAlf9jEkeZo7h11KEMSUhCEDgULIGF64tz3BqE8m2bAd5QGJ1ga9IgWyGzVGyJab1Bdiqpv65jJ7DETn2Qpd/S35WUD0gRh+n+aDL9fL/ZrK4GhY2tpXT4Crfw5fWFxZn54QmbFStIAplvnVd9q+dND5uuBFh/a8jhoP5VEEcTiaN7lbW1Q5C1yu4+kJ3FUacdnu0oFnpAxyBXSQxR7BI3i0FR7tkjpypKzx9k5Q+JtKgkcShRoYdr4Ff2V4WxlaEwx93a31XfuXKcSCwjECharzO0Xq28oY4D5TtNTEX8e7cdCumRrJuJ4zbJN8ZqudLhUZhbHLHLE6ilbOXWgPguCJqjADCHR1fSfzyHAJq8gq5hWI6LALo1zkHOVpRk0TbGcelKOVdLtfPE1GHCNEp96+j4jDon8LpZVltYf8tP5rNYqBRF6yJHuYqRTvEAb6iVKglu0ToMiGXHZx7NBWWl6i6R7er9cykd0U0vqTNteOLvXLpGDoOxyrBg7cMct7+ei9HznNmbpg7D3IiAZwSqdOfqdAB462tnWW074fwAnX91qEUQeN/gDLemgT5NgcsV7vpyYhh0JOfeVDgbrd8ph3RcfBgIPYiC7mAHw9loN5AceSM7Z7ijes3I3kSFWILb0MnEySsBhPWyHr3pwaAQRG7S/hYl6WomIorOuXRJc2g1tWitDiu0ws7SN9a5GaVefMFej0499YzrzXN15RJr3GaCEGRjW0XMQ9e4YUHuTCWVGawLp1oulppK0rVDaHgvhhmu21cb8fjTivaAH86Gh3zr6Xq8XEcyGAMMyMYdUQpI/l/BOkJnTmHEc7mseN60Xt3zStGKvazXqLd2i5GSdLIfxtExJIGVKSSv2vdHHkuxGiuR+jOkFwtW2lCli66vEG5AzzKUgwudHzcJttzt7qUad+fs6mmviFbtTpdHr1fB6nxqZP4VSM/drv2xyLeG0rFOHcsMq3BrOfqTWoVbDNKmqoESOX2nfnQ1kp+TpV6he4eNJaYa2LJTSyzd28mhpJ27CJWpltdPJduS46aIf23MtYt2AiGOsjDBaQdlMOmq0CPs17lyeTdmNLIxlxmnxE4ilAiVYwPQevoviRZSZNExzx2X2Goscco0Ljywtc4dOvDY2ke9Xrov63Ul9lwhPSMdmTM69vRaSesPctSORNlaeJfqi7kHeN0JuyjSzj7rxZMPvqURVMAPFrGPXOcqTEVjCk/9pafh4/QX13Eudq2+yy06mZqd5LzwZqmkKsZ7bdLTHkITdaPcUVkDVnKwNPM5tfB+rBKuxcprFHoDxtoaBFGbXSfLknKigyJ6oKGS3bbIJdZqRCWQtXAOnYviQkDLesfiN+ZgEdjJUfdauuPNFK/eexu0GslQD5py9raqpCAHb4TXlRIxe10tXKEeI7bP1crcesnE7ZroqW9YukKycGPcFhQYtRbZ34LdOXSdgzihFGMB5RWOW4dnth8bWM+xiKEZyTGybgoex2YgI+dv1rDrJyk83wWSysiYukkNo3WXp8bpD/IGeIulFLe7y63VSvTzH1g0SOXqx0A/b8wMjdqwaEQOWbnBceHjei5FkTmAZ67VBtZNa7C6c9zhIdvdX+LCtQ4Xh4ezcTNId0a0ASTjebvD+40D9yIUr+FhWgTBM8HrRm14ZkrSjt5Aad24G86Z4It9sEXKRPkYHYRJ5cr1e7tHR18lEomvjo5279XLqKASFuGRcuDMSlyqzO3X1jniRtBpmzrDH0FHLrFgMHSOnAeevJWOmqHJPbYJWOdszxyoipJSj/JZn2WunIL7K6MhwYHsr1MTK4/FaIylajX8yA2jehXCl5CvAmWq1bjyIQeQPaRH4mBavq+u//azTR3PCD0j52+FViQ9dCidknTwr8tHdUh36uulWkoxALw19vLw1HdcQ2VjjSsZ98PgL7l6iSP8z6jYU1GW/sUUJMf64mliu3801WOQvZVru+SjcshBKiY26k7hEEM8HMItVMITznelO+zJxfYpXrHzA6zHPpLeXJyZWbw+x3GJ3XqO+R9atQOQ0bvJcTmwZxnutlbZR0ViFe02FKNRfTxEUuCiSlwatISnx6V292ss/AyksMAepobE36mVK0e4shcXv1xc2N62aas7gaO38a1U6gyvHy86KH+VRPSOekjJh+Zw2oUag7Rlw2G6jIyHZdMuhs56jVunNMUUA5pXKas6ImxjqdL6WhlfB+be3a/AYtyFX6iHU+xuS2msBTKfNpBaB9c1MwJ5rSRi21CwaehOBod431pytyjpufpAIemCIJCqnSjrghPXkYqxSYlEdVjhnikczl3jUofksKkStw9K1rldjPHGw11Qdn1/n9utcKZ94mr2w6kcV17bXzfF1kzru/QoXOC+QzZsZpMStHE9zI07BHjApGEH0u5KYnWn8HZ0h0rqOelU0sqkWmSmc0tIx6zXEyWylZv7aliE8EISamoH0JjD4lmNWytzqRgYdbdOvAvEmXXusF6qh2PA21LlcA0MvwskgjOlchWWPuaOOZsoW9P4qU7k0NgJPLRIYON0+vYOO0p3+m8+ez2hm9axaHfQMxlKqruiNI5TVUBURmU893pRTSRyFYgFZezNhiFo1oym/ZwRGyK7a8Z90DqGjrgGDhiUjK1zdTAlRFl2yhhJYezkgstYJ4C8LSjr2aFdLANxkAxEIedvVovsVjJHK5P+az07m+g76uUJyN6P8fNCyNDvBndE+1eI4TRXSWFDZxcSM1h6dXSuu7tlrgRmPlwrYcSvA46XuVtcqbIfi+WMjNgfcXg2OV7Qvp04vMdh0YieTaMMKGF1h9Cdqz1HfLy5pJaQ9LCdIm280q4puQ/ZPnR9XCmUGmRhiI7L06oILLx6rr7PlWqxVAW3asSOw2GuXILlWKnt75r2caJiDQ/irtOaCqm2c+N25XqiMLEwY5MkNnendAcMQUZ32IE0r92V7G/KJ2zyPjzk0I67qOOvmHiJSlGRfGVdpLPWxJy5OunwlXYrBJ6wJg9ja3Mkfg7sVjB5gTCD/DbGSjm1NUy26WCMHhM79OYGzX7Q9lw9oBXpDqA18OTtAwhK6VaWuJ6T212ZMy1d0AKxMlpHH77ovM6tkToGC/2pcHmdW5vbxfnf/UNMpbj1Wg7+jpW5td1DlSvA41jjrtt0tJ7AMk/BoBmf1LPjk0gzS1OL/Ld30nEgNUkrk96OdqzaUVY+UFoinxxBz+MDNW3XuV1NESpVi9X3KxgMgNGkucMatt9LJSAAOcpfiYoxzD5BRT3pqNCBSZqD6ujgZftARe0Ou9ebprtcjtukx6lWetrHVygbQtSqFOnEiKJ1hkuTcqJqT0rwyvV6yRgrl3JA3mnewOhBDfzUjEOUae1B6ePhhSVde2JLHcLqoDvH74ZWoGyzysknl5yEpqm96fSsamOfmOOOVT2N/e9D0XD9mONG7e15yQsuToKk0F2LvPnW5FyRnMdPK+mTTgdNKvuchNahJYOVXtZZhzjgfuUaMxlTVhXy3VitdHjEcUNWHY0aWHG/eArNoJ6/N9Qm5+F3/rhf46MMMWVmbIJ2fugk84XjcOoyhScug56jixx3vFameUvnlVO1UnkNKOniqIPwGeZuLroway8L3bVI7/N3/bA79aSe4sG8tlN5iZbaj3zXQ3gRnKMzHBf+6vjeWn29XC6X4L/1+mHlOAE5xeKwUxBJt7H78Mr+hmzXIhffB91RlCyFSRBh7VjN9oJL70cnsT0iRFFZZ7eODMN9zbHJJkiY5ochp9DJtDJLQ1Cfg2y11zQwv2O//NSdt5EUbcf2bi+45H7Yg2fDy/hqiZzjqtMJRCDKiqxdLBjYLMU390y6t7qwyvmV9/E5v/Sknq7thn2mi3pEYmVyfXsLINkLRZuzBuWYADrI/U0X0yiJ5FwZFMgUr71DKtkWZXzg5m3NnnWV9HzTnSnuFsM7KStLtGGpV+fO+zZoL1GStF5JdYcMCtx6h1SyLYSkU9Lj6Niz/jp3pojEWgMa5fUXhqGLlOzYK6nWIt8HWtuVSeV4QvUjYN7kFommSnR5U/2ojpoMRFuLfGevM0Ar6SRz9u8tdO9R+y5FZQIdtchv3Eb4ulK74lNITztz7jPy9+0rSc746Gq9vjPdoWJ8niEnS9F27AXHv377OnZP8dJJszceFLhISdaOJTOT/Y/T/E6UbB/bNqNOms2+VTOrn5SwHeuL9uyheB8fDPKaIiljvJ2HY783tCJJpzOTne1YvUHfKW/1OVoX6KQcVtUWQz+6E/nf/vf3pSQ9rpjNTFp7z7Rj0nffHPtRf7ngsfT53Am91HlqAtkhkUFy/p6EfdwGrUw6usuvmmfdY9u3Flpj7bx227fOK7XI4sfvgZwrksKPL/CRmUlt+bVT9B1/va70vpx99qKg736ZoMxFtunOO9Uiu0U5EyQ83FEEeUPp+OSjt7tCZ+v1dfZKvq7gGQtKO7ajkt4PUoY3NmanqIDoRjBR8n21XvtJjYuq7VjV9fTXRbhE7Kpc9qqLH5Pw7pNmFws5c0lzZihoeZEE6Ud49RPygVcoTnKNCwQucOHF7VZtACkG3mLS7DIps3YsOUMcP+zoIhm5UCY0cvGrUC68uG1k4nXOpntbqdEzbunGfKet4441MnqZDLfl0tfBM7jg8iCsujP9fukOldgjZaPIBOg4ob3hThm6WMbHx+fHqVzyqqGhC69Nrq9pvb7dpNmFYiSVHtKOnQEdh8YvkvlLZEaV+fnLXnrhxcnj6aA773VJYv+NtreuzjkxMe+URY0s9Mh1kBtE5qjcUAR+QF+hebXmUnDhrjfCJzCvtF7fRy2yU2KU9EQjY4sLys2qcqWPcBz+GaZyq7+wn4bJ66+0/2xL9zvho1Far285aXaxGJWZycLHB+2b/FiVO1q52Smz5I9Z+m8i167Rv2dv9hf1Sur1O54NTSWne04Af3dh7dhkaPqacq/95LKfEfVQrqpa9n/FZT+EP9igwDd+EvybS+qLIvCBYsZ7tX2zF8jVS2SaymUvuXr1kkuTP+hBJu/Xt6IYjU+Q9CRDAe299pfAxeJlcslLAoFLL45vHqDbQN6/JXHw3hctRDpvtp9ELpMQlUtfc9nFveTNQ++j9dpPcmNRXzET6rjXvpLpkoJGklToF90vVOSyi9N3zxSS79567SvPM81oUr3ZYrJTOjQpaLSgd0ZsoEUyNTl7KIWM5hl0Pg8mxWIR/lN+mPRlnn8bKuLGpkLEq1kx1EOwQMAcPgt/XIdcGfOALH3x/Pmje0SeP3++9MWSxzM5hvFUKySiHhzQmMSCDvVlZLGzJe/1FmbfW3Wn+TMcXwAAAGVJREFUU3JpuMtHx8fHT578ce2f//nwnzWyDlIu/1sZO8m1DkkxiaGwaQHyb+UHqc7X58pU8Irad8C3W/vjkydPjh+BPE+/d7rDRL3Xt6caFw+CvJ7Qt8cH9O2o2CHGS+SHd+n/H/M/n3gyJpE3AAAAAElFTkSuQmCC"/>
          <p:cNvSpPr>
            <a:spLocks noChangeAspect="1" noChangeArrowheads="1"/>
          </p:cNvSpPr>
          <p:nvPr/>
        </p:nvSpPr>
        <p:spPr bwMode="auto">
          <a:xfrm>
            <a:off x="155575" y="-1790700"/>
            <a:ext cx="385762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 descr="D:\PASCA\Pasca Pengkur 19\Bismart Pengkur 2020\Bismart\Langkah menyusun kurikulu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286808" cy="6215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Alasan Perubahan Kurikulum</a:t>
            </a:r>
          </a:p>
        </p:txBody>
      </p:sp>
      <p:sp>
        <p:nvSpPr>
          <p:cNvPr id="13315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600">
                <a:solidFill>
                  <a:schemeClr val="tx1"/>
                </a:solidFill>
                <a:latin typeface="Arial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id-ID" sz="1000"/>
              <a:t>08 FEBRUARI 2013</a:t>
            </a:r>
            <a:endParaRPr lang="en-US" sz="1000"/>
          </a:p>
        </p:txBody>
      </p:sp>
      <p:sp>
        <p:nvSpPr>
          <p:cNvPr id="13316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600">
                <a:solidFill>
                  <a:schemeClr val="tx1"/>
                </a:solidFill>
                <a:latin typeface="Arial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800" smtClean="0"/>
              <a:t>Lokakarya Pengembangan Kurikulum   Fak.Ilmu Budaya UB</a:t>
            </a:r>
          </a:p>
        </p:txBody>
      </p:sp>
      <p:pic>
        <p:nvPicPr>
          <p:cNvPr id="13317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9353" t="25594" r="19745" b="8455"/>
          <a:stretch>
            <a:fillRect/>
          </a:stretch>
        </p:blipFill>
        <p:spPr bwMode="auto">
          <a:xfrm>
            <a:off x="231775" y="1558925"/>
            <a:ext cx="8640763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0825" y="1087438"/>
            <a:ext cx="8642350" cy="461962"/>
          </a:xfrm>
          <a:prstGeom prst="rect">
            <a:avLst/>
          </a:prstGeom>
          <a:solidFill>
            <a:schemeClr val="accent2"/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id-ID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PERGESERAN PARADIGMA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Triangle 2"/>
          <p:cNvSpPr/>
          <p:nvPr/>
        </p:nvSpPr>
        <p:spPr>
          <a:xfrm rot="10800000">
            <a:off x="3810000" y="-1"/>
            <a:ext cx="5334000" cy="6858023"/>
          </a:xfrm>
          <a:prstGeom prst="rtTriangl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88754645"/>
              </p:ext>
            </p:extLst>
          </p:nvPr>
        </p:nvGraphicFramePr>
        <p:xfrm>
          <a:off x="803031" y="2133601"/>
          <a:ext cx="2321169" cy="2638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559"/>
                <a:gridCol w="1802610"/>
              </a:tblGrid>
              <a:tr h="287378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RANCANGAN</a:t>
                      </a:r>
                      <a:r>
                        <a:rPr lang="en-US" sz="1400" baseline="0" dirty="0" smtClean="0"/>
                        <a:t> TUGAS </a:t>
                      </a:r>
                      <a:endParaRPr lang="en-US" sz="1400" dirty="0"/>
                    </a:p>
                  </a:txBody>
                  <a:tcPr marL="84406" marR="84406">
                    <a:solidFill>
                      <a:schemeClr val="bg2">
                        <a:lumMod val="1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7378">
                <a:tc>
                  <a:txBody>
                    <a:bodyPr/>
                    <a:lstStyle/>
                    <a:p>
                      <a:r>
                        <a:rPr lang="en-US" sz="1200" b="1" dirty="0" err="1" smtClean="0">
                          <a:solidFill>
                            <a:srgbClr val="FFFF00"/>
                          </a:solidFill>
                        </a:rPr>
                        <a:t>Tgs</a:t>
                      </a:r>
                      <a:r>
                        <a:rPr lang="en-US" sz="1200" b="1" baseline="0" dirty="0" smtClean="0">
                          <a:solidFill>
                            <a:srgbClr val="FFFF00"/>
                          </a:solidFill>
                        </a:rPr>
                        <a:t> 1</a:t>
                      </a:r>
                      <a:endParaRPr lang="en-US" sz="1200" b="1" dirty="0">
                        <a:solidFill>
                          <a:srgbClr val="FFFF00"/>
                        </a:solidFill>
                      </a:endParaRPr>
                    </a:p>
                  </a:txBody>
                  <a:tcPr marL="84406" marR="84406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rgbClr val="FFFF00"/>
                          </a:solidFill>
                        </a:rPr>
                        <a:t>Studi</a:t>
                      </a:r>
                      <a:r>
                        <a:rPr lang="en-US" sz="1400" b="1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rgbClr val="FFFF00"/>
                          </a:solidFill>
                        </a:rPr>
                        <a:t>kasus</a:t>
                      </a:r>
                      <a:endParaRPr lang="en-US" sz="1400" b="1" dirty="0">
                        <a:solidFill>
                          <a:srgbClr val="FFFF00"/>
                        </a:solidFill>
                      </a:endParaRPr>
                    </a:p>
                  </a:txBody>
                  <a:tcPr marL="84406" marR="84406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1876467">
                <a:tc gridSpan="2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84406" marR="84406">
                    <a:solidFill>
                      <a:srgbClr val="E0D38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86212621"/>
              </p:ext>
            </p:extLst>
          </p:nvPr>
        </p:nvGraphicFramePr>
        <p:xfrm>
          <a:off x="1524000" y="2863353"/>
          <a:ext cx="2532184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370"/>
                <a:gridCol w="1547445"/>
                <a:gridCol w="492369"/>
              </a:tblGrid>
              <a:tr h="284318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RENCANA</a:t>
                      </a:r>
                      <a:r>
                        <a:rPr lang="en-US" sz="1400" baseline="0" dirty="0" smtClean="0"/>
                        <a:t> PEMBELAJARAN</a:t>
                      </a:r>
                      <a:endParaRPr lang="en-US" sz="1400" dirty="0"/>
                    </a:p>
                  </a:txBody>
                  <a:tcPr marL="84406" marR="84406">
                    <a:solidFill>
                      <a:srgbClr val="534D2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284318">
                <a:tc>
                  <a:txBody>
                    <a:bodyPr/>
                    <a:lstStyle/>
                    <a:p>
                      <a:r>
                        <a:rPr lang="en-US" sz="1200" b="1" dirty="0" err="1" smtClean="0">
                          <a:solidFill>
                            <a:srgbClr val="FFFF00"/>
                          </a:solidFill>
                        </a:rPr>
                        <a:t>Mng</a:t>
                      </a:r>
                      <a:endParaRPr lang="en-US" sz="1200" b="1" dirty="0">
                        <a:solidFill>
                          <a:srgbClr val="FFFF00"/>
                        </a:solidFill>
                      </a:endParaRPr>
                    </a:p>
                  </a:txBody>
                  <a:tcPr marL="84406" marR="84406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err="1" smtClean="0">
                          <a:solidFill>
                            <a:srgbClr val="FFFF00"/>
                          </a:solidFill>
                        </a:rPr>
                        <a:t>Pokok</a:t>
                      </a:r>
                      <a:r>
                        <a:rPr lang="en-US" sz="1400" b="1" baseline="0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1400" b="1" baseline="0" dirty="0" err="1" smtClean="0">
                          <a:solidFill>
                            <a:srgbClr val="FFFF00"/>
                          </a:solidFill>
                        </a:rPr>
                        <a:t>Bahasan</a:t>
                      </a:r>
                      <a:endParaRPr lang="en-US" sz="1400" b="1" dirty="0">
                        <a:solidFill>
                          <a:srgbClr val="FFFF00"/>
                        </a:solidFill>
                      </a:endParaRPr>
                    </a:p>
                  </a:txBody>
                  <a:tcPr marL="84406" marR="84406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FF00"/>
                          </a:solidFill>
                        </a:rPr>
                        <a:t>Ref.</a:t>
                      </a:r>
                      <a:endParaRPr lang="en-US" sz="1400" b="1" dirty="0">
                        <a:solidFill>
                          <a:srgbClr val="FFFF00"/>
                        </a:solidFill>
                      </a:endParaRPr>
                    </a:p>
                  </a:txBody>
                  <a:tcPr marL="84406" marR="84406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28431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L="84406" marR="84406">
                    <a:solidFill>
                      <a:srgbClr val="E6D89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Lingkup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manajemen</a:t>
                      </a:r>
                      <a:endParaRPr lang="en-US" sz="1400" dirty="0" smtClean="0"/>
                    </a:p>
                  </a:txBody>
                  <a:tcPr marL="84406" marR="84406">
                    <a:solidFill>
                      <a:srgbClr val="E6D8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84406" marR="84406">
                    <a:solidFill>
                      <a:srgbClr val="E6D89A"/>
                    </a:solidFill>
                  </a:tcPr>
                </a:tc>
              </a:tr>
              <a:tr h="28431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 marL="84406" marR="84406">
                    <a:solidFill>
                      <a:srgbClr val="E6D89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Manajemen</a:t>
                      </a:r>
                      <a:endParaRPr lang="en-US" sz="1400" dirty="0" smtClean="0"/>
                    </a:p>
                  </a:txBody>
                  <a:tcPr marL="84406" marR="84406">
                    <a:solidFill>
                      <a:srgbClr val="E6D8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84406" marR="84406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8431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 marL="84406" marR="84406">
                    <a:solidFill>
                      <a:srgbClr val="E6D89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Perkembangan</a:t>
                      </a:r>
                      <a:r>
                        <a:rPr lang="en-US" sz="1400" dirty="0" smtClean="0"/>
                        <a:t> </a:t>
                      </a:r>
                    </a:p>
                  </a:txBody>
                  <a:tcPr marL="84406" marR="84406">
                    <a:solidFill>
                      <a:srgbClr val="E6D8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84406" marR="84406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8431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.</a:t>
                      </a:r>
                      <a:endParaRPr lang="en-US" sz="1200" dirty="0"/>
                    </a:p>
                  </a:txBody>
                  <a:tcPr marL="84406" marR="84406">
                    <a:solidFill>
                      <a:srgbClr val="E6D89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UTS</a:t>
                      </a:r>
                      <a:endParaRPr lang="en-US" sz="1400" dirty="0"/>
                    </a:p>
                  </a:txBody>
                  <a:tcPr marL="84406" marR="84406">
                    <a:solidFill>
                      <a:srgbClr val="E6D8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84406" marR="84406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8431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.</a:t>
                      </a:r>
                      <a:endParaRPr lang="en-US" sz="1200" dirty="0"/>
                    </a:p>
                  </a:txBody>
                  <a:tcPr marL="84406" marR="84406">
                    <a:solidFill>
                      <a:srgbClr val="E6D89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 marL="84406" marR="84406">
                    <a:solidFill>
                      <a:srgbClr val="E6D8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84406" marR="84406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8431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.</a:t>
                      </a:r>
                      <a:endParaRPr lang="en-US" sz="1200" dirty="0"/>
                    </a:p>
                  </a:txBody>
                  <a:tcPr marL="84406" marR="84406">
                    <a:solidFill>
                      <a:srgbClr val="E6D89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84406" marR="84406">
                    <a:solidFill>
                      <a:srgbClr val="E6D8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84406" marR="84406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8431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15</a:t>
                      </a:r>
                      <a:endParaRPr lang="en-US" sz="1100" dirty="0"/>
                    </a:p>
                  </a:txBody>
                  <a:tcPr marL="84406" marR="84406">
                    <a:solidFill>
                      <a:srgbClr val="E6D89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UAS</a:t>
                      </a:r>
                      <a:endParaRPr lang="en-US" sz="1400" dirty="0"/>
                    </a:p>
                  </a:txBody>
                  <a:tcPr marL="84406" marR="84406">
                    <a:solidFill>
                      <a:srgbClr val="E6D8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84406" marR="84406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16778" name="Text Box 10"/>
          <p:cNvSpPr txBox="1">
            <a:spLocks noChangeArrowheads="1"/>
          </p:cNvSpPr>
          <p:nvPr/>
        </p:nvSpPr>
        <p:spPr bwMode="auto">
          <a:xfrm>
            <a:off x="5009819" y="1090136"/>
            <a:ext cx="368885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2400" b="1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b</a:t>
            </a:r>
            <a:r>
              <a:rPr lang="en-US" sz="24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.</a:t>
            </a:r>
            <a:r>
              <a:rPr lang="en-US" sz="2400" b="1" dirty="0" smtClean="0">
                <a:ln w="1905"/>
                <a:solidFill>
                  <a:sysClr val="windowText" lastClr="0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</a:t>
            </a:r>
            <a:r>
              <a:rPr lang="en-US" sz="24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PEMBELAJARAN</a:t>
            </a:r>
            <a:r>
              <a:rPr lang="en-US" b="1" dirty="0" smtClean="0">
                <a:ln w="1905"/>
                <a:solidFill>
                  <a:sysClr val="windowText" lastClr="0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</a:t>
            </a:r>
            <a:r>
              <a:rPr lang="en-US" b="1" i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(ACTUAL CURRICULUM)</a:t>
            </a:r>
            <a:endParaRPr lang="en-US" b="1" i="1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16779" name="Text Box 11"/>
          <p:cNvSpPr txBox="1">
            <a:spLocks noChangeArrowheads="1"/>
          </p:cNvSpPr>
          <p:nvPr/>
        </p:nvSpPr>
        <p:spPr bwMode="auto">
          <a:xfrm>
            <a:off x="609600" y="1090137"/>
            <a:ext cx="25146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04813">
              <a:spcBef>
                <a:spcPct val="50000"/>
              </a:spcBef>
              <a:defRPr/>
            </a:pPr>
            <a:r>
              <a:rPr lang="en-US" sz="2400" b="1" dirty="0" smtClean="0">
                <a:ln w="1905"/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a. RENCANA </a:t>
            </a:r>
            <a:r>
              <a:rPr lang="en-US" sz="2000" b="1" dirty="0" smtClean="0">
                <a:ln w="1905"/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</a:t>
            </a:r>
            <a:r>
              <a:rPr lang="en-US" b="1" i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(CURRICULUM PLAN)</a:t>
            </a:r>
            <a:endParaRPr lang="en-US" b="1" i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16782" name="WordArt 14"/>
          <p:cNvSpPr>
            <a:spLocks noChangeArrowheads="1" noChangeShapeType="1" noTextEdit="1"/>
          </p:cNvSpPr>
          <p:nvPr/>
        </p:nvSpPr>
        <p:spPr bwMode="auto">
          <a:xfrm>
            <a:off x="6533961" y="304800"/>
            <a:ext cx="2051835" cy="458842"/>
          </a:xfrm>
          <a:prstGeom prst="rect">
            <a:avLst/>
          </a:prstGeom>
        </p:spPr>
        <p:txBody>
          <a:bodyPr spcFirstLastPara="1" wrap="none" fromWordArt="1">
            <a:prstTxWarp prst="textPlain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r"/>
            <a:r>
              <a:rPr lang="en-US" b="1" kern="1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/>
              </a:rPr>
              <a:t>PENGERTIAN</a:t>
            </a:r>
          </a:p>
          <a:p>
            <a:pPr algn="r"/>
            <a:r>
              <a:rPr lang="en-US" b="1" kern="1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/>
              </a:rPr>
              <a:t>KURIKULUM</a:t>
            </a:r>
            <a:endParaRPr lang="en-US" sz="2000" b="1" kern="1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/>
            </a:endParaRPr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6767654" y="2057400"/>
            <a:ext cx="1904996" cy="1577978"/>
            <a:chOff x="4260" y="1824"/>
            <a:chExt cx="1200" cy="994"/>
          </a:xfrm>
        </p:grpSpPr>
        <p:pic>
          <p:nvPicPr>
            <p:cNvPr id="3092" name="Picture 53" descr="TEACHME"/>
            <p:cNvPicPr>
              <a:picLocks noChangeAspect="1" noChangeArrowheads="1"/>
            </p:cNvPicPr>
            <p:nvPr/>
          </p:nvPicPr>
          <p:blipFill>
            <a:blip r:embed="rId3" cstate="print">
              <a:grayscl/>
            </a:blip>
            <a:srcRect/>
            <a:stretch>
              <a:fillRect/>
            </a:stretch>
          </p:blipFill>
          <p:spPr bwMode="auto">
            <a:xfrm>
              <a:off x="4565" y="1824"/>
              <a:ext cx="835" cy="640"/>
            </a:xfrm>
            <a:prstGeom prst="rect">
              <a:avLst/>
            </a:prstGeom>
            <a:noFill/>
            <a:ln>
              <a:noFill/>
              <a:prstDash val="sysDash"/>
              <a:headEnd/>
              <a:tailEnd/>
            </a:ln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pic>
        <p:sp>
          <p:nvSpPr>
            <p:cNvPr id="416825" name="Rectangle 57"/>
            <p:cNvSpPr>
              <a:spLocks noChangeArrowheads="1"/>
            </p:cNvSpPr>
            <p:nvPr/>
          </p:nvSpPr>
          <p:spPr bwMode="auto">
            <a:xfrm>
              <a:off x="4260" y="2452"/>
              <a:ext cx="1200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0" hangingPunct="0">
                <a:defRPr/>
              </a:pPr>
              <a:r>
                <a:rPr lang="en-US" sz="16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PROSES PEMBELAJARAN</a:t>
              </a:r>
            </a:p>
          </p:txBody>
        </p:sp>
      </p:grpSp>
      <p:grpSp>
        <p:nvGrpSpPr>
          <p:cNvPr id="4" name="Group 68"/>
          <p:cNvGrpSpPr>
            <a:grpSpLocks/>
          </p:cNvGrpSpPr>
          <p:nvPr/>
        </p:nvGrpSpPr>
        <p:grpSpPr bwMode="auto">
          <a:xfrm>
            <a:off x="6341448" y="3710710"/>
            <a:ext cx="2330449" cy="1312864"/>
            <a:chOff x="3534" y="3575"/>
            <a:chExt cx="1468" cy="827"/>
          </a:xfrm>
        </p:grpSpPr>
        <p:pic>
          <p:nvPicPr>
            <p:cNvPr id="3090" name="Picture 50" descr="EDUCAT1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flipH="1">
              <a:off x="4290" y="3575"/>
              <a:ext cx="686" cy="506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</p:spPr>
        </p:pic>
        <p:sp>
          <p:nvSpPr>
            <p:cNvPr id="416826" name="Rectangle 58"/>
            <p:cNvSpPr>
              <a:spLocks noChangeArrowheads="1"/>
            </p:cNvSpPr>
            <p:nvPr/>
          </p:nvSpPr>
          <p:spPr bwMode="auto">
            <a:xfrm>
              <a:off x="3534" y="4034"/>
              <a:ext cx="146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 eaLnBrk="0" hangingPunct="0">
                <a:defRPr/>
              </a:pPr>
              <a:r>
                <a:rPr lang="en-US" sz="16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PROSE</a:t>
              </a:r>
              <a:r>
                <a:rPr lang="en-US" sz="16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S EVALUASI </a:t>
              </a:r>
              <a:r>
                <a:rPr lang="en-US" sz="1600" b="1" i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(Assessment)</a:t>
              </a:r>
              <a:endParaRPr lang="en-US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oup 38"/>
          <p:cNvGrpSpPr/>
          <p:nvPr/>
        </p:nvGrpSpPr>
        <p:grpSpPr>
          <a:xfrm>
            <a:off x="5962318" y="5146164"/>
            <a:ext cx="2719756" cy="1394635"/>
            <a:chOff x="5397149" y="4515471"/>
            <a:chExt cx="2719759" cy="1394635"/>
          </a:xfrm>
        </p:grpSpPr>
        <p:sp>
          <p:nvSpPr>
            <p:cNvPr id="416776" name="Text Box 8"/>
            <p:cNvSpPr txBox="1">
              <a:spLocks noChangeArrowheads="1"/>
            </p:cNvSpPr>
            <p:nvPr/>
          </p:nvSpPr>
          <p:spPr bwMode="auto">
            <a:xfrm>
              <a:off x="5397149" y="5325331"/>
              <a:ext cx="271975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>
                <a:spcBef>
                  <a:spcPct val="40000"/>
                </a:spcBef>
                <a:buClr>
                  <a:srgbClr val="663300"/>
                </a:buClr>
                <a:buFont typeface="Wingdings" pitchFamily="2" charset="2"/>
                <a:buNone/>
                <a:defRPr/>
              </a:pPr>
              <a:r>
                <a:rPr lang="en-US" sz="1600" b="1" dirty="0" smtClean="0">
                  <a:ln w="1905"/>
                  <a:solidFill>
                    <a:sysClr val="windowText" lastClr="00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rial" pitchFamily="34" charset="0"/>
                  <a:cs typeface="Arial" pitchFamily="34" charset="0"/>
                </a:rPr>
                <a:t>PENCIPTAAN         SUASANA AKADEMIK</a:t>
              </a:r>
              <a:endParaRPr lang="en-US" sz="1600" b="1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3" name="Picture 193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6750032" y="4515471"/>
              <a:ext cx="1219968" cy="82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34295962"/>
              </p:ext>
            </p:extLst>
          </p:nvPr>
        </p:nvGraphicFramePr>
        <p:xfrm>
          <a:off x="2667000" y="3657600"/>
          <a:ext cx="2555631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691"/>
                <a:gridCol w="1550232"/>
                <a:gridCol w="562708"/>
              </a:tblGrid>
              <a:tr h="2286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DAFTAR MATA KULIAH</a:t>
                      </a:r>
                      <a:endParaRPr lang="en-US" sz="1400" dirty="0"/>
                    </a:p>
                  </a:txBody>
                  <a:tcPr marL="84406" marR="84406">
                    <a:solidFill>
                      <a:srgbClr val="60593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2286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FF00"/>
                          </a:solidFill>
                        </a:rPr>
                        <a:t>SEMESTER I</a:t>
                      </a:r>
                      <a:endParaRPr lang="en-US" sz="1400" b="1" dirty="0">
                        <a:solidFill>
                          <a:srgbClr val="FFFF00"/>
                        </a:solidFill>
                      </a:endParaRPr>
                    </a:p>
                  </a:txBody>
                  <a:tcPr marL="84406" marR="84406"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rgbClr val="FFFF00"/>
                          </a:solidFill>
                        </a:rPr>
                        <a:t>sks</a:t>
                      </a:r>
                      <a:endParaRPr lang="en-US" sz="1400" b="1" dirty="0">
                        <a:solidFill>
                          <a:srgbClr val="FFFF00"/>
                        </a:solidFill>
                      </a:endParaRPr>
                    </a:p>
                  </a:txBody>
                  <a:tcPr marL="84406" marR="84406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</a:t>
                      </a:r>
                      <a:endParaRPr lang="en-US" sz="11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Manjemen</a:t>
                      </a:r>
                      <a:r>
                        <a:rPr lang="en-US" sz="1200" dirty="0" smtClean="0"/>
                        <a:t> I</a:t>
                      </a:r>
                      <a:endParaRPr lang="en-US" sz="12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2</a:t>
                      </a:r>
                      <a:endParaRPr lang="en-US" sz="11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/>
                        <a:t>Pengantar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Ekonomi</a:t>
                      </a:r>
                      <a:endParaRPr lang="en-US" sz="1200" dirty="0" smtClean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3</a:t>
                      </a:r>
                      <a:endParaRPr lang="en-US" sz="11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/>
                        <a:t>Statistik</a:t>
                      </a:r>
                      <a:r>
                        <a:rPr lang="en-US" sz="1200" dirty="0" smtClean="0"/>
                        <a:t> </a:t>
                      </a:r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4</a:t>
                      </a:r>
                      <a:endParaRPr lang="en-US" sz="11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/>
                        <a:t>Bahasa</a:t>
                      </a:r>
                      <a:r>
                        <a:rPr lang="en-US" sz="1200" dirty="0" smtClean="0"/>
                        <a:t> Indonesia</a:t>
                      </a:r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5</a:t>
                      </a:r>
                      <a:endParaRPr lang="en-US" sz="11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Bahasa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Inggris</a:t>
                      </a:r>
                      <a:endParaRPr lang="en-US" sz="12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6</a:t>
                      </a:r>
                      <a:endParaRPr lang="en-US" sz="11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/>
                        <a:t>Pancasila</a:t>
                      </a:r>
                      <a:r>
                        <a:rPr lang="en-US" sz="1200" dirty="0" smtClean="0"/>
                        <a:t> </a:t>
                      </a:r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7</a:t>
                      </a:r>
                      <a:endParaRPr lang="en-US" sz="11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Olah</a:t>
                      </a:r>
                      <a:r>
                        <a:rPr lang="en-US" sz="1200" dirty="0" smtClean="0"/>
                        <a:t> raga</a:t>
                      </a:r>
                      <a:endParaRPr lang="en-US" sz="12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18</a:t>
                      </a:r>
                      <a:endParaRPr lang="en-US" sz="1200" b="1" dirty="0"/>
                    </a:p>
                  </a:txBody>
                  <a:tcPr marL="84406" marR="84406">
                    <a:solidFill>
                      <a:srgbClr val="F0EB9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71856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16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16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16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778" grpId="0"/>
      <p:bldP spid="416779" grpId="0"/>
      <p:bldP spid="41678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410444" y="5743527"/>
            <a:ext cx="3314700" cy="622301"/>
            <a:chOff x="746" y="3342"/>
            <a:chExt cx="2088" cy="392"/>
          </a:xfrm>
        </p:grpSpPr>
        <p:sp>
          <p:nvSpPr>
            <p:cNvPr id="19497" name="Rectangle 5"/>
            <p:cNvSpPr>
              <a:spLocks noChangeArrowheads="1"/>
            </p:cNvSpPr>
            <p:nvPr/>
          </p:nvSpPr>
          <p:spPr bwMode="auto">
            <a:xfrm>
              <a:off x="746" y="3501"/>
              <a:ext cx="2088" cy="23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 w="12700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itchFamily="66" charset="0"/>
                </a:rPr>
                <a:t>GBPP </a:t>
              </a:r>
              <a:r>
                <a:rPr lang="en-US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itchFamily="66" charset="0"/>
                </a:rPr>
                <a:t>dan</a:t>
              </a:r>
              <a:r>
                <a:rPr lang="en-US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itchFamily="66" charset="0"/>
                </a:rPr>
                <a:t> SAP</a:t>
              </a:r>
            </a:p>
          </p:txBody>
        </p:sp>
        <p:sp>
          <p:nvSpPr>
            <p:cNvPr id="19498" name="AutoShape 6"/>
            <p:cNvSpPr>
              <a:spLocks noChangeArrowheads="1"/>
            </p:cNvSpPr>
            <p:nvPr/>
          </p:nvSpPr>
          <p:spPr bwMode="auto">
            <a:xfrm>
              <a:off x="1625" y="3342"/>
              <a:ext cx="336" cy="144"/>
            </a:xfrm>
            <a:prstGeom prst="downArrow">
              <a:avLst>
                <a:gd name="adj1" fmla="val 53778"/>
                <a:gd name="adj2" fmla="val 66231"/>
              </a:avLst>
            </a:prstGeom>
            <a:solidFill>
              <a:schemeClr val="bg2">
                <a:lumMod val="50000"/>
              </a:schemeClr>
            </a:solidFill>
            <a:ln w="9525" algn="ctr">
              <a:solidFill>
                <a:srgbClr val="FFCC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410884" y="3094728"/>
            <a:ext cx="2522887" cy="2605087"/>
            <a:chOff x="573" y="2064"/>
            <a:chExt cx="1782" cy="1536"/>
          </a:xfrm>
          <a:solidFill>
            <a:srgbClr val="F2EDA6"/>
          </a:solidFill>
        </p:grpSpPr>
        <p:sp>
          <p:nvSpPr>
            <p:cNvPr id="19480" name="Rectangle 24"/>
            <p:cNvSpPr>
              <a:spLocks noChangeArrowheads="1"/>
            </p:cNvSpPr>
            <p:nvPr/>
          </p:nvSpPr>
          <p:spPr bwMode="auto">
            <a:xfrm>
              <a:off x="573" y="2064"/>
              <a:ext cx="1782" cy="1536"/>
            </a:xfrm>
            <a:prstGeom prst="rect">
              <a:avLst/>
            </a:prstGeom>
            <a:solidFill>
              <a:srgbClr val="F8EEB2"/>
            </a:solidFill>
            <a:ln w="12700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1993" name="Text Box 25"/>
            <p:cNvSpPr txBox="1">
              <a:spLocks noChangeArrowheads="1"/>
            </p:cNvSpPr>
            <p:nvPr/>
          </p:nvSpPr>
          <p:spPr bwMode="auto">
            <a:xfrm>
              <a:off x="623" y="2322"/>
              <a:ext cx="1636" cy="10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mic Sans MS" pitchFamily="66" charset="0"/>
                </a:rPr>
                <a:t>ACUANNYA </a:t>
              </a:r>
            </a:p>
            <a:p>
              <a:pPr algn="ctr">
                <a:defRPr/>
              </a:pPr>
              <a:r>
                <a:rPr 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mic Sans MS" pitchFamily="66" charset="0"/>
                </a:rPr>
                <a:t> </a:t>
              </a:r>
            </a:p>
            <a:p>
              <a:pPr algn="ctr">
                <a:defRPr/>
              </a:pPr>
              <a:r>
                <a:rPr lang="en-US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mic Sans MS" pitchFamily="66" charset="0"/>
                </a:rPr>
                <a:t>Kurikulum</a:t>
              </a:r>
              <a:r>
                <a:rPr 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mic Sans MS" pitchFamily="66" charset="0"/>
                </a:rPr>
                <a:t> program </a:t>
              </a:r>
              <a:r>
                <a:rPr lang="en-US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mic Sans MS" pitchFamily="66" charset="0"/>
                </a:rPr>
                <a:t>studi</a:t>
              </a:r>
              <a:r>
                <a:rPr 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mic Sans MS" pitchFamily="66" charset="0"/>
                </a:rPr>
                <a:t> yang </a:t>
              </a:r>
              <a:r>
                <a:rPr lang="en-US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mic Sans MS" pitchFamily="66" charset="0"/>
                </a:rPr>
                <a:t>sudah</a:t>
              </a:r>
              <a:r>
                <a:rPr 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mic Sans MS" pitchFamily="66" charset="0"/>
                </a:rPr>
                <a:t> </a:t>
              </a:r>
              <a:r>
                <a:rPr lang="en-US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mic Sans MS" pitchFamily="66" charset="0"/>
                </a:rPr>
                <a:t>ada</a:t>
              </a:r>
              <a:r>
                <a:rPr 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mic Sans MS" pitchFamily="66" charset="0"/>
                </a:rPr>
                <a:t> </a:t>
              </a:r>
              <a:r>
                <a:rPr lang="en-US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mic Sans MS" pitchFamily="66" charset="0"/>
                </a:rPr>
                <a:t>atau</a:t>
              </a:r>
              <a:r>
                <a:rPr 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mic Sans MS" pitchFamily="66" charset="0"/>
                </a:rPr>
                <a:t> yang </a:t>
              </a:r>
              <a:r>
                <a:rPr lang="en-US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mic Sans MS" pitchFamily="66" charset="0"/>
                </a:rPr>
                <a:t>baku</a:t>
              </a:r>
              <a:r>
                <a:rPr 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mic Sans MS" pitchFamily="66" charset="0"/>
                </a:rPr>
                <a:t> </a:t>
              </a:r>
              <a:endPara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5397796" y="1934963"/>
            <a:ext cx="3327401" cy="828675"/>
            <a:chOff x="724" y="1089"/>
            <a:chExt cx="2096" cy="522"/>
          </a:xfrm>
        </p:grpSpPr>
        <p:sp>
          <p:nvSpPr>
            <p:cNvPr id="211995" name="Rectangle 27"/>
            <p:cNvSpPr>
              <a:spLocks noChangeArrowheads="1"/>
            </p:cNvSpPr>
            <p:nvPr/>
          </p:nvSpPr>
          <p:spPr bwMode="auto">
            <a:xfrm>
              <a:off x="724" y="1271"/>
              <a:ext cx="2096" cy="340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 w="19050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000" dirty="0" err="1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itchFamily="66" charset="0"/>
                  <a:cs typeface="Arial" pitchFamily="34" charset="0"/>
                </a:rPr>
                <a:t>Rumusan</a:t>
              </a:r>
              <a:r>
                <a:rPr lang="en-US" sz="20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itchFamily="66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itchFamily="66" charset="0"/>
                  <a:cs typeface="Arial" pitchFamily="34" charset="0"/>
                </a:rPr>
                <a:t>tujuan</a:t>
              </a:r>
              <a:r>
                <a:rPr lang="en-US" sz="20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itchFamily="66" charset="0"/>
                  <a:cs typeface="Arial" pitchFamily="34" charset="0"/>
                </a:rPr>
                <a:t> </a:t>
              </a:r>
              <a:r>
                <a:rPr lang="en-US" sz="200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itchFamily="66" charset="0"/>
                  <a:cs typeface="Arial" pitchFamily="34" charset="0"/>
                </a:rPr>
                <a:t>Pendidikan</a:t>
              </a:r>
              <a:endPara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19479" name="AutoShape 28"/>
            <p:cNvSpPr>
              <a:spLocks noChangeArrowheads="1"/>
            </p:cNvSpPr>
            <p:nvPr/>
          </p:nvSpPr>
          <p:spPr bwMode="auto">
            <a:xfrm>
              <a:off x="1601" y="1089"/>
              <a:ext cx="336" cy="144"/>
            </a:xfrm>
            <a:prstGeom prst="downArrow">
              <a:avLst>
                <a:gd name="adj1" fmla="val 53778"/>
                <a:gd name="adj2" fmla="val 66231"/>
              </a:avLst>
            </a:prstGeom>
            <a:solidFill>
              <a:schemeClr val="bg2">
                <a:lumMod val="50000"/>
              </a:schemeClr>
            </a:solidFill>
            <a:ln w="9525" algn="ctr">
              <a:solidFill>
                <a:srgbClr val="FFCC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12004" name="Text Box 36"/>
          <p:cNvSpPr txBox="1">
            <a:spLocks noChangeArrowheads="1"/>
          </p:cNvSpPr>
          <p:nvPr/>
        </p:nvSpPr>
        <p:spPr bwMode="auto">
          <a:xfrm>
            <a:off x="285750" y="300335"/>
            <a:ext cx="85534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 dirty="0" smtClean="0">
                <a:ln w="11430"/>
                <a:solidFill>
                  <a:schemeClr val="bg2">
                    <a:lumMod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PENYUSUNAN KURIKULUM YANG BIASA DILAKUKAN</a:t>
            </a:r>
            <a:endParaRPr lang="en-US" sz="2000" b="1" dirty="0">
              <a:ln w="11430"/>
              <a:solidFill>
                <a:schemeClr val="bg2">
                  <a:lumMod val="2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9469" name="AutoShape 38"/>
          <p:cNvSpPr>
            <a:spLocks noChangeArrowheads="1"/>
          </p:cNvSpPr>
          <p:nvPr/>
        </p:nvSpPr>
        <p:spPr bwMode="auto">
          <a:xfrm>
            <a:off x="417288" y="1324794"/>
            <a:ext cx="4419600" cy="574432"/>
          </a:xfrm>
          <a:prstGeom prst="wedgeRectCallout">
            <a:avLst>
              <a:gd name="adj1" fmla="val 59722"/>
              <a:gd name="adj2" fmla="val 12441"/>
            </a:avLst>
          </a:prstGeom>
          <a:solidFill>
            <a:schemeClr val="bg2"/>
          </a:solidFill>
          <a:ln w="6350" algn="ctr">
            <a:solidFill>
              <a:schemeClr val="bg2">
                <a:lumMod val="50000"/>
              </a:schemeClr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b="1" dirty="0" err="1">
                <a:solidFill>
                  <a:prstClr val="black"/>
                </a:solidFill>
              </a:rPr>
              <a:t>Dilakukan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 err="1">
                <a:solidFill>
                  <a:prstClr val="black"/>
                </a:solidFill>
              </a:rPr>
              <a:t>untuk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 err="1" smtClean="0">
                <a:solidFill>
                  <a:prstClr val="black"/>
                </a:solidFill>
              </a:rPr>
              <a:t>evaluasi</a:t>
            </a:r>
            <a:r>
              <a:rPr lang="en-US" b="1" dirty="0" smtClean="0">
                <a:solidFill>
                  <a:prstClr val="black"/>
                </a:solidFill>
              </a:rPr>
              <a:t> </a:t>
            </a:r>
            <a:r>
              <a:rPr lang="en-US" b="1" dirty="0" err="1">
                <a:solidFill>
                  <a:prstClr val="black"/>
                </a:solidFill>
              </a:rPr>
              <a:t>kurikulum</a:t>
            </a:r>
            <a:r>
              <a:rPr lang="en-US" b="1" dirty="0">
                <a:solidFill>
                  <a:prstClr val="black"/>
                </a:solidFill>
              </a:rPr>
              <a:t> lama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470" name="AutoShape 39"/>
          <p:cNvSpPr>
            <a:spLocks noChangeArrowheads="1"/>
          </p:cNvSpPr>
          <p:nvPr/>
        </p:nvSpPr>
        <p:spPr bwMode="auto">
          <a:xfrm>
            <a:off x="417288" y="2207962"/>
            <a:ext cx="4419600" cy="533400"/>
          </a:xfrm>
          <a:prstGeom prst="wedgeRectCallout">
            <a:avLst>
              <a:gd name="adj1" fmla="val 59986"/>
              <a:gd name="adj2" fmla="val 13924"/>
            </a:avLst>
          </a:prstGeom>
          <a:solidFill>
            <a:schemeClr val="bg2"/>
          </a:solidFill>
          <a:ln w="6350" algn="ctr">
            <a:solidFill>
              <a:schemeClr val="bg2">
                <a:lumMod val="50000"/>
              </a:schemeClr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b="1">
                <a:solidFill>
                  <a:prstClr val="black"/>
                </a:solidFill>
              </a:rPr>
              <a:t>Dirumuskan </a:t>
            </a:r>
            <a:r>
              <a:rPr lang="en-US" b="1" smtClean="0">
                <a:solidFill>
                  <a:prstClr val="black"/>
                </a:solidFill>
              </a:rPr>
              <a:t>oleh Senat dan Pimpinan PT 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Rectangular Callout 41"/>
          <p:cNvSpPr/>
          <p:nvPr/>
        </p:nvSpPr>
        <p:spPr>
          <a:xfrm>
            <a:off x="3103338" y="3105150"/>
            <a:ext cx="1752600" cy="2593848"/>
          </a:xfrm>
          <a:prstGeom prst="wedgeRectCallout">
            <a:avLst>
              <a:gd name="adj1" fmla="val 73886"/>
              <a:gd name="adj2" fmla="val 9902"/>
            </a:avLst>
          </a:prstGeom>
          <a:noFill/>
          <a:ln w="9525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en-US" b="1" smtClean="0">
                <a:solidFill>
                  <a:prstClr val="black"/>
                </a:solidFill>
              </a:rPr>
              <a:t>Tim </a:t>
            </a:r>
          </a:p>
          <a:p>
            <a:pPr algn="ctr" eaLnBrk="0" hangingPunct="0"/>
            <a:r>
              <a:rPr lang="en-US" b="1" smtClean="0">
                <a:solidFill>
                  <a:prstClr val="black"/>
                </a:solidFill>
              </a:rPr>
              <a:t>Pengembang </a:t>
            </a:r>
          </a:p>
          <a:p>
            <a:pPr algn="ctr" eaLnBrk="0" hangingPunct="0"/>
            <a:r>
              <a:rPr lang="en-US" b="1" smtClean="0">
                <a:solidFill>
                  <a:prstClr val="black"/>
                </a:solidFill>
              </a:rPr>
              <a:t>Kurikulum</a:t>
            </a:r>
          </a:p>
          <a:p>
            <a:pPr algn="ctr" eaLnBrk="0" hangingPunct="0"/>
            <a:r>
              <a:rPr lang="en-US" b="1" smtClean="0">
                <a:solidFill>
                  <a:prstClr val="black"/>
                </a:solidFill>
              </a:rPr>
              <a:t>Program</a:t>
            </a:r>
          </a:p>
          <a:p>
            <a:pPr algn="ctr" eaLnBrk="0" hangingPunct="0"/>
            <a:r>
              <a:rPr lang="en-US" b="1" smtClean="0">
                <a:solidFill>
                  <a:prstClr val="black"/>
                </a:solidFill>
              </a:rPr>
              <a:t>studi</a:t>
            </a:r>
          </a:p>
        </p:txBody>
      </p:sp>
      <p:sp>
        <p:nvSpPr>
          <p:cNvPr id="46" name="Rectangular Callout 45"/>
          <p:cNvSpPr/>
          <p:nvPr/>
        </p:nvSpPr>
        <p:spPr>
          <a:xfrm>
            <a:off x="426353" y="5845066"/>
            <a:ext cx="4438650" cy="612648"/>
          </a:xfrm>
          <a:prstGeom prst="wedgeRectCallout">
            <a:avLst>
              <a:gd name="adj1" fmla="val 59805"/>
              <a:gd name="adj2" fmla="val 12764"/>
            </a:avLst>
          </a:prstGeom>
          <a:solidFill>
            <a:schemeClr val="bg2"/>
          </a:solidFill>
          <a:ln w="6350">
            <a:solidFill>
              <a:schemeClr val="bg2">
                <a:lumMod val="50000"/>
              </a:schemeClr>
            </a:solidFill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prstClr val="black"/>
                </a:solidFill>
              </a:rPr>
              <a:t>Setiap</a:t>
            </a:r>
            <a:r>
              <a:rPr lang="en-US" b="1" dirty="0" smtClean="0">
                <a:solidFill>
                  <a:prstClr val="black"/>
                </a:solidFill>
              </a:rPr>
              <a:t> </a:t>
            </a:r>
            <a:r>
              <a:rPr lang="en-US" b="1" dirty="0" err="1" smtClean="0">
                <a:solidFill>
                  <a:prstClr val="black"/>
                </a:solidFill>
              </a:rPr>
              <a:t>dosen</a:t>
            </a:r>
            <a:r>
              <a:rPr lang="en-US" b="1" dirty="0" smtClean="0">
                <a:solidFill>
                  <a:prstClr val="black"/>
                </a:solidFill>
              </a:rPr>
              <a:t> </a:t>
            </a:r>
            <a:r>
              <a:rPr lang="en-US" b="1" dirty="0" err="1" smtClean="0">
                <a:solidFill>
                  <a:prstClr val="black"/>
                </a:solidFill>
              </a:rPr>
              <a:t>pengampu</a:t>
            </a:r>
            <a:r>
              <a:rPr lang="en-US" b="1" dirty="0" smtClean="0">
                <a:solidFill>
                  <a:prstClr val="black"/>
                </a:solidFill>
              </a:rPr>
              <a:t> </a:t>
            </a:r>
            <a:r>
              <a:rPr lang="en-US" b="1" dirty="0" err="1" smtClean="0">
                <a:solidFill>
                  <a:prstClr val="black"/>
                </a:solidFill>
              </a:rPr>
              <a:t>mata</a:t>
            </a:r>
            <a:r>
              <a:rPr lang="en-US" b="1" dirty="0" smtClean="0">
                <a:solidFill>
                  <a:prstClr val="black"/>
                </a:solidFill>
              </a:rPr>
              <a:t> </a:t>
            </a:r>
            <a:r>
              <a:rPr lang="en-US" b="1" dirty="0" err="1" smtClean="0">
                <a:solidFill>
                  <a:prstClr val="black"/>
                </a:solidFill>
              </a:rPr>
              <a:t>kuliah</a:t>
            </a:r>
            <a:r>
              <a:rPr lang="en-US" b="1" dirty="0" smtClean="0">
                <a:solidFill>
                  <a:prstClr val="black"/>
                </a:solidFill>
              </a:rPr>
              <a:t> </a:t>
            </a:r>
            <a:endParaRPr lang="en-US" dirty="0" smtClean="0">
              <a:solidFill>
                <a:prstClr val="black"/>
              </a:solidFill>
            </a:endParaRPr>
          </a:p>
        </p:txBody>
      </p:sp>
      <p:grpSp>
        <p:nvGrpSpPr>
          <p:cNvPr id="5" name="Group 46"/>
          <p:cNvGrpSpPr/>
          <p:nvPr/>
        </p:nvGrpSpPr>
        <p:grpSpPr>
          <a:xfrm>
            <a:off x="5398476" y="2810367"/>
            <a:ext cx="3326424" cy="2875327"/>
            <a:chOff x="5436576" y="2810365"/>
            <a:chExt cx="3200400" cy="2875327"/>
          </a:xfrm>
        </p:grpSpPr>
        <p:sp>
          <p:nvSpPr>
            <p:cNvPr id="19458" name="Rectangle 2"/>
            <p:cNvSpPr>
              <a:spLocks noChangeArrowheads="1"/>
            </p:cNvSpPr>
            <p:nvPr/>
          </p:nvSpPr>
          <p:spPr bwMode="auto">
            <a:xfrm>
              <a:off x="5436576" y="3094892"/>
              <a:ext cx="3200400" cy="2590800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 w="9525" algn="ctr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 eaLnBrk="0" hangingPunct="0"/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6" name="Group 7"/>
            <p:cNvGrpSpPr>
              <a:grpSpLocks/>
            </p:cNvGrpSpPr>
            <p:nvPr/>
          </p:nvGrpSpPr>
          <p:grpSpPr bwMode="auto">
            <a:xfrm>
              <a:off x="5748582" y="3211634"/>
              <a:ext cx="2649538" cy="1512888"/>
              <a:chOff x="935" y="1805"/>
              <a:chExt cx="1669" cy="953"/>
            </a:xfrm>
          </p:grpSpPr>
          <p:sp>
            <p:nvSpPr>
              <p:cNvPr id="19492" name="Text Box 8"/>
              <p:cNvSpPr txBox="1">
                <a:spLocks noChangeArrowheads="1"/>
              </p:cNvSpPr>
              <p:nvPr/>
            </p:nvSpPr>
            <p:spPr bwMode="auto">
              <a:xfrm>
                <a:off x="981" y="1805"/>
                <a:ext cx="157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</a:rPr>
                  <a:t>Mata </a:t>
                </a:r>
                <a:r>
                  <a:rPr lang="en-US" dirty="0" err="1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</a:rPr>
                  <a:t>kuliah</a:t>
                </a:r>
                <a:r>
                  <a:rPr lang="en-US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</a:rPr>
                  <a:t> </a:t>
                </a:r>
                <a:r>
                  <a:rPr lang="en-US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</a:rPr>
                  <a:t>&amp; </a:t>
                </a:r>
                <a:r>
                  <a:rPr lang="en-US" dirty="0" err="1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</a:rPr>
                  <a:t>sks</a:t>
                </a:r>
                <a:r>
                  <a:rPr lang="en-US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</a:rPr>
                  <a:t> </a:t>
                </a:r>
                <a:endParaRPr lang="en-US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itchFamily="66" charset="0"/>
                </a:endParaRPr>
              </a:p>
            </p:txBody>
          </p:sp>
          <p:sp>
            <p:nvSpPr>
              <p:cNvPr id="19493" name="Rectangle 9"/>
              <p:cNvSpPr>
                <a:spLocks noChangeArrowheads="1"/>
              </p:cNvSpPr>
              <p:nvPr/>
            </p:nvSpPr>
            <p:spPr bwMode="auto">
              <a:xfrm>
                <a:off x="935" y="2182"/>
                <a:ext cx="1669" cy="43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 err="1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  <a:cs typeface="Arial" charset="0"/>
                  </a:rPr>
                  <a:t>Struktur</a:t>
                </a:r>
                <a:r>
                  <a:rPr lang="en-US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  <a:cs typeface="Arial" charset="0"/>
                  </a:rPr>
                  <a:t> </a:t>
                </a:r>
                <a:r>
                  <a:rPr lang="en-US" dirty="0" err="1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  <a:cs typeface="Arial" charset="0"/>
                  </a:rPr>
                  <a:t>kurikulum</a:t>
                </a:r>
                <a:endParaRPr lang="en-US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itchFamily="66" charset="0"/>
                  <a:cs typeface="Arial" charset="0"/>
                </a:endParaRPr>
              </a:p>
            </p:txBody>
          </p:sp>
          <p:sp>
            <p:nvSpPr>
              <p:cNvPr id="19494" name="AutoShape 10"/>
              <p:cNvSpPr>
                <a:spLocks noChangeArrowheads="1"/>
              </p:cNvSpPr>
              <p:nvPr/>
            </p:nvSpPr>
            <p:spPr bwMode="auto">
              <a:xfrm>
                <a:off x="1598" y="2614"/>
                <a:ext cx="336" cy="144"/>
              </a:xfrm>
              <a:prstGeom prst="downArrow">
                <a:avLst>
                  <a:gd name="adj1" fmla="val 53778"/>
                  <a:gd name="adj2" fmla="val 66231"/>
                </a:avLst>
              </a:prstGeom>
              <a:solidFill>
                <a:srgbClr val="FFC000"/>
              </a:solidFill>
              <a:ln w="9525" algn="ctr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495" name="AutoShape 11"/>
              <p:cNvSpPr>
                <a:spLocks noChangeArrowheads="1"/>
              </p:cNvSpPr>
              <p:nvPr/>
            </p:nvSpPr>
            <p:spPr bwMode="auto">
              <a:xfrm>
                <a:off x="1600" y="2086"/>
                <a:ext cx="336" cy="144"/>
              </a:xfrm>
              <a:prstGeom prst="downArrow">
                <a:avLst>
                  <a:gd name="adj1" fmla="val 53778"/>
                  <a:gd name="adj2" fmla="val 66231"/>
                </a:avLst>
              </a:prstGeom>
              <a:solidFill>
                <a:srgbClr val="FFC000"/>
              </a:solidFill>
              <a:ln w="9525" algn="ctr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7" name="Group 18"/>
            <p:cNvGrpSpPr>
              <a:grpSpLocks/>
            </p:cNvGrpSpPr>
            <p:nvPr/>
          </p:nvGrpSpPr>
          <p:grpSpPr bwMode="auto">
            <a:xfrm>
              <a:off x="5833025" y="2810365"/>
              <a:ext cx="2457451" cy="2713038"/>
              <a:chOff x="971" y="1570"/>
              <a:chExt cx="1548" cy="1709"/>
            </a:xfrm>
          </p:grpSpPr>
          <p:sp>
            <p:nvSpPr>
              <p:cNvPr id="19482" name="Text Box 19"/>
              <p:cNvSpPr txBox="1">
                <a:spLocks noChangeArrowheads="1"/>
              </p:cNvSpPr>
              <p:nvPr/>
            </p:nvSpPr>
            <p:spPr bwMode="auto">
              <a:xfrm>
                <a:off x="971" y="2872"/>
                <a:ext cx="1548" cy="40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dirty="0" err="1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</a:rPr>
                  <a:t>Bahan</a:t>
                </a:r>
                <a:r>
                  <a:rPr lang="en-US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</a:rPr>
                  <a:t> </a:t>
                </a:r>
                <a:r>
                  <a:rPr lang="en-US" dirty="0" err="1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</a:rPr>
                  <a:t>kajian</a:t>
                </a:r>
                <a:r>
                  <a:rPr lang="en-US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</a:rPr>
                  <a:t> </a:t>
                </a:r>
                <a:r>
                  <a:rPr lang="en-US" dirty="0" err="1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</a:rPr>
                  <a:t>setiap</a:t>
                </a:r>
                <a:r>
                  <a:rPr lang="en-US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</a:rPr>
                  <a:t> </a:t>
                </a:r>
                <a:r>
                  <a:rPr lang="en-US" dirty="0" err="1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</a:rPr>
                  <a:t>bidang</a:t>
                </a:r>
                <a:r>
                  <a:rPr lang="en-US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</a:rPr>
                  <a:t> </a:t>
                </a:r>
                <a:r>
                  <a:rPr lang="en-US" dirty="0" err="1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mic Sans MS" pitchFamily="66" charset="0"/>
                  </a:rPr>
                  <a:t>ilmu</a:t>
                </a:r>
                <a:endParaRPr lang="en-US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itchFamily="66" charset="0"/>
                </a:endParaRPr>
              </a:p>
            </p:txBody>
          </p:sp>
          <p:sp>
            <p:nvSpPr>
              <p:cNvPr id="19484" name="AutoShape 21"/>
              <p:cNvSpPr>
                <a:spLocks noChangeArrowheads="1"/>
              </p:cNvSpPr>
              <p:nvPr/>
            </p:nvSpPr>
            <p:spPr bwMode="auto">
              <a:xfrm>
                <a:off x="1562" y="1570"/>
                <a:ext cx="336" cy="144"/>
              </a:xfrm>
              <a:prstGeom prst="downArrow">
                <a:avLst>
                  <a:gd name="adj1" fmla="val 53778"/>
                  <a:gd name="adj2" fmla="val 66231"/>
                </a:avLst>
              </a:prstGeom>
              <a:solidFill>
                <a:schemeClr val="bg2">
                  <a:lumMod val="50000"/>
                </a:schemeClr>
              </a:solidFill>
              <a:ln w="9525" algn="ctr">
                <a:solidFill>
                  <a:srgbClr val="FFCC66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8" name="Group 37"/>
          <p:cNvGrpSpPr/>
          <p:nvPr/>
        </p:nvGrpSpPr>
        <p:grpSpPr>
          <a:xfrm>
            <a:off x="5377414" y="1061112"/>
            <a:ext cx="3328436" cy="838200"/>
            <a:chOff x="5377414" y="1143000"/>
            <a:chExt cx="3328436" cy="838200"/>
          </a:xfrm>
        </p:grpSpPr>
        <p:grpSp>
          <p:nvGrpSpPr>
            <p:cNvPr id="9" name="Group 13"/>
            <p:cNvGrpSpPr>
              <a:grpSpLocks/>
            </p:cNvGrpSpPr>
            <p:nvPr/>
          </p:nvGrpSpPr>
          <p:grpSpPr bwMode="auto">
            <a:xfrm>
              <a:off x="5377414" y="1143000"/>
              <a:ext cx="3328436" cy="838200"/>
              <a:chOff x="720" y="546"/>
              <a:chExt cx="2016" cy="528"/>
            </a:xfrm>
          </p:grpSpPr>
          <p:sp>
            <p:nvSpPr>
              <p:cNvPr id="19488" name="Rectangle 14"/>
              <p:cNvSpPr>
                <a:spLocks noChangeArrowheads="1"/>
              </p:cNvSpPr>
              <p:nvPr/>
            </p:nvSpPr>
            <p:spPr bwMode="auto">
              <a:xfrm>
                <a:off x="720" y="546"/>
                <a:ext cx="2016" cy="528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 w="9525" algn="ctr">
                <a:noFill/>
                <a:miter lim="800000"/>
                <a:headEnd/>
                <a:tailEnd/>
              </a:ln>
              <a:effectLst/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1983" name="Rectangle 15"/>
              <p:cNvSpPr>
                <a:spLocks noChangeArrowheads="1"/>
              </p:cNvSpPr>
              <p:nvPr/>
            </p:nvSpPr>
            <p:spPr bwMode="auto">
              <a:xfrm>
                <a:off x="1872" y="581"/>
                <a:ext cx="816" cy="4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ahoma" pitchFamily="34" charset="0"/>
                  </a:rPr>
                  <a:t>Tracer Study</a:t>
                </a:r>
                <a:r>
                  <a:rPr lang="en-US" sz="2000" b="1" dirty="0">
                    <a:solidFill>
                      <a:srgbClr val="FFFF00"/>
                    </a:solidFill>
                    <a:latin typeface="Tahoma" pitchFamily="34" charset="0"/>
                  </a:rPr>
                  <a:t> </a:t>
                </a:r>
                <a:endParaRPr lang="en-US" sz="2000" b="1" dirty="0">
                  <a:solidFill>
                    <a:srgbClr val="FFFF00"/>
                  </a:solidFill>
                  <a:latin typeface="Tahoma" pitchFamily="34" charset="0"/>
                  <a:sym typeface="Wingdings" pitchFamily="2" charset="2"/>
                </a:endParaRPr>
              </a:p>
            </p:txBody>
          </p:sp>
          <p:sp>
            <p:nvSpPr>
              <p:cNvPr id="211984" name="Rectangle 16"/>
              <p:cNvSpPr>
                <a:spLocks noChangeArrowheads="1"/>
              </p:cNvSpPr>
              <p:nvPr/>
            </p:nvSpPr>
            <p:spPr bwMode="auto">
              <a:xfrm>
                <a:off x="768" y="579"/>
                <a:ext cx="816" cy="4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2000" b="1" dirty="0" err="1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6" charset="0"/>
                  </a:rPr>
                  <a:t>Analisis</a:t>
                </a:r>
                <a:r>
                  <a:rPr 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6" charset="0"/>
                  </a:rPr>
                  <a:t> </a:t>
                </a:r>
                <a:r>
                  <a:rPr lang="en-US" sz="20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6" charset="0"/>
                  </a:rPr>
                  <a:t>SWOT</a:t>
                </a:r>
                <a:r>
                  <a:rPr lang="en-US" sz="2000" b="1" dirty="0" smtClean="0">
                    <a:solidFill>
                      <a:srgbClr val="FFFF00"/>
                    </a:solidFill>
                    <a:latin typeface="Comic Sans MS" pitchFamily="66" charset="0"/>
                  </a:rPr>
                  <a:t> </a:t>
                </a:r>
                <a:endParaRPr lang="en-US" sz="2000" b="1" dirty="0">
                  <a:solidFill>
                    <a:srgbClr val="FFFF00"/>
                  </a:solidFill>
                  <a:latin typeface="Comic Sans MS" pitchFamily="66" charset="0"/>
                  <a:sym typeface="Wingdings" pitchFamily="2" charset="2"/>
                </a:endParaRPr>
              </a:p>
            </p:txBody>
          </p:sp>
        </p:grpSp>
        <p:sp>
          <p:nvSpPr>
            <p:cNvPr id="37" name="Rectangle 16"/>
            <p:cNvSpPr>
              <a:spLocks noChangeArrowheads="1"/>
            </p:cNvSpPr>
            <p:nvPr/>
          </p:nvSpPr>
          <p:spPr bwMode="auto">
            <a:xfrm>
              <a:off x="6672826" y="1347788"/>
              <a:ext cx="813824" cy="404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000" b="1" dirty="0" err="1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dan</a:t>
              </a:r>
              <a:r>
                <a:rPr lang="en-US" sz="2000" b="1" dirty="0" smtClean="0">
                  <a:solidFill>
                    <a:srgbClr val="FFFF00"/>
                  </a:solidFill>
                  <a:latin typeface="Comic Sans MS" pitchFamily="66" charset="0"/>
                </a:rPr>
                <a:t> </a:t>
              </a:r>
              <a:endParaRPr lang="en-US" sz="2000" b="1" dirty="0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370459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9" grpId="0" animBg="1"/>
      <p:bldP spid="19470" grpId="0" animBg="1"/>
      <p:bldP spid="42" grpId="0" animBg="1"/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8"/>
          <p:cNvGrpSpPr/>
          <p:nvPr/>
        </p:nvGrpSpPr>
        <p:grpSpPr>
          <a:xfrm>
            <a:off x="0" y="2765387"/>
            <a:ext cx="9133367" cy="2503046"/>
            <a:chOff x="10633" y="607313"/>
            <a:chExt cx="9133367" cy="2102549"/>
          </a:xfrm>
        </p:grpSpPr>
        <p:sp>
          <p:nvSpPr>
            <p:cNvPr id="91" name="Rectangle 90"/>
            <p:cNvSpPr/>
            <p:nvPr/>
          </p:nvSpPr>
          <p:spPr>
            <a:xfrm>
              <a:off x="6898733" y="609600"/>
              <a:ext cx="2245267" cy="2100262"/>
            </a:xfrm>
            <a:prstGeom prst="rect">
              <a:avLst/>
            </a:prstGeom>
            <a:solidFill>
              <a:srgbClr val="F1EBD3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10633" y="609599"/>
              <a:ext cx="2163763" cy="2100263"/>
            </a:xfrm>
            <a:prstGeom prst="rect">
              <a:avLst/>
            </a:prstGeom>
            <a:solidFill>
              <a:srgbClr val="F1EBD3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2173925" y="607313"/>
              <a:ext cx="4772026" cy="2100262"/>
            </a:xfrm>
            <a:prstGeom prst="rect">
              <a:avLst/>
            </a:prstGeom>
            <a:solidFill>
              <a:srgbClr val="F1EB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98"/>
          <p:cNvGrpSpPr/>
          <p:nvPr/>
        </p:nvGrpSpPr>
        <p:grpSpPr>
          <a:xfrm>
            <a:off x="0" y="5311842"/>
            <a:ext cx="9133367" cy="1354480"/>
            <a:chOff x="10633" y="607313"/>
            <a:chExt cx="9133367" cy="2102549"/>
          </a:xfrm>
        </p:grpSpPr>
        <p:sp>
          <p:nvSpPr>
            <p:cNvPr id="100" name="Rectangle 99"/>
            <p:cNvSpPr/>
            <p:nvPr/>
          </p:nvSpPr>
          <p:spPr>
            <a:xfrm>
              <a:off x="6898733" y="609600"/>
              <a:ext cx="2245267" cy="2100262"/>
            </a:xfrm>
            <a:prstGeom prst="rect">
              <a:avLst/>
            </a:prstGeom>
            <a:solidFill>
              <a:srgbClr val="F1EBD3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10633" y="609599"/>
              <a:ext cx="2163763" cy="2100263"/>
            </a:xfrm>
            <a:prstGeom prst="rect">
              <a:avLst/>
            </a:prstGeom>
            <a:solidFill>
              <a:srgbClr val="F1EBD3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173925" y="607313"/>
              <a:ext cx="4772026" cy="2100262"/>
            </a:xfrm>
            <a:prstGeom prst="rect">
              <a:avLst/>
            </a:prstGeom>
            <a:solidFill>
              <a:srgbClr val="F1EB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9"/>
          <p:cNvGrpSpPr/>
          <p:nvPr/>
        </p:nvGrpSpPr>
        <p:grpSpPr>
          <a:xfrm>
            <a:off x="10633" y="607313"/>
            <a:ext cx="9133367" cy="2102549"/>
            <a:chOff x="10633" y="607313"/>
            <a:chExt cx="9133367" cy="2102549"/>
          </a:xfrm>
        </p:grpSpPr>
        <p:sp>
          <p:nvSpPr>
            <p:cNvPr id="71" name="Rectangle 70"/>
            <p:cNvSpPr/>
            <p:nvPr/>
          </p:nvSpPr>
          <p:spPr>
            <a:xfrm>
              <a:off x="6898733" y="609600"/>
              <a:ext cx="2245267" cy="2100262"/>
            </a:xfrm>
            <a:prstGeom prst="rect">
              <a:avLst/>
            </a:prstGeom>
            <a:solidFill>
              <a:srgbClr val="F1EBD3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0633" y="609599"/>
              <a:ext cx="2163763" cy="2100263"/>
            </a:xfrm>
            <a:prstGeom prst="rect">
              <a:avLst/>
            </a:prstGeom>
            <a:solidFill>
              <a:srgbClr val="F1EBD3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173925" y="607313"/>
              <a:ext cx="4772026" cy="2100262"/>
            </a:xfrm>
            <a:prstGeom prst="rect">
              <a:avLst/>
            </a:prstGeom>
            <a:solidFill>
              <a:srgbClr val="F1EB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027" name="TextBox 73"/>
          <p:cNvSpPr txBox="1">
            <a:spLocks noChangeArrowheads="1"/>
          </p:cNvSpPr>
          <p:nvPr/>
        </p:nvSpPr>
        <p:spPr bwMode="auto">
          <a:xfrm>
            <a:off x="1868488" y="127000"/>
            <a:ext cx="5334000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770" tIns="42885" rIns="85770" bIns="42885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b="1" dirty="0">
                <a:ln w="50800"/>
                <a:solidFill>
                  <a:srgbClr val="D62900"/>
                </a:solidFill>
                <a:latin typeface="Arial Black" pitchFamily="34" charset="0"/>
              </a:rPr>
              <a:t>TAHAPAN PENYUSUNAN KURIKULUM</a:t>
            </a:r>
          </a:p>
        </p:txBody>
      </p:sp>
      <p:grpSp>
        <p:nvGrpSpPr>
          <p:cNvPr id="5" name="Group 82"/>
          <p:cNvGrpSpPr>
            <a:grpSpLocks/>
          </p:cNvGrpSpPr>
          <p:nvPr/>
        </p:nvGrpSpPr>
        <p:grpSpPr bwMode="auto">
          <a:xfrm>
            <a:off x="7160403" y="5619750"/>
            <a:ext cx="1808162" cy="738664"/>
            <a:chOff x="7101204" y="5892295"/>
            <a:chExt cx="1768586" cy="734536"/>
          </a:xfrm>
        </p:grpSpPr>
        <p:sp>
          <p:nvSpPr>
            <p:cNvPr id="77" name="TextBox 32"/>
            <p:cNvSpPr txBox="1">
              <a:spLocks noChangeArrowheads="1"/>
            </p:cNvSpPr>
            <p:nvPr/>
          </p:nvSpPr>
          <p:spPr bwMode="auto">
            <a:xfrm>
              <a:off x="7304614" y="5892295"/>
              <a:ext cx="1565176" cy="734536"/>
            </a:xfrm>
            <a:prstGeom prst="rect">
              <a:avLst/>
            </a:prstGeom>
            <a:solidFill>
              <a:srgbClr val="FF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Konsep</a:t>
              </a:r>
              <a:r>
                <a:rPr lang="en-US" sz="1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 &amp; </a:t>
              </a:r>
              <a:r>
                <a:rPr lang="en-US" sz="1400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Strategi</a:t>
              </a:r>
              <a:r>
                <a:rPr lang="en-US" sz="1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400" b="1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pembelajaran</a:t>
              </a:r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79" name="Right Arrow 78"/>
            <p:cNvSpPr/>
            <p:nvPr/>
          </p:nvSpPr>
          <p:spPr bwMode="auto">
            <a:xfrm flipH="1" flipV="1">
              <a:off x="7101204" y="6002795"/>
              <a:ext cx="156828" cy="497268"/>
            </a:xfrm>
            <a:prstGeom prst="rightArrow">
              <a:avLst>
                <a:gd name="adj1" fmla="val 50000"/>
                <a:gd name="adj2" fmla="val 71256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7086600" y="1752600"/>
            <a:ext cx="1835162" cy="492443"/>
            <a:chOff x="6471413" y="1863518"/>
            <a:chExt cx="1835412" cy="491827"/>
          </a:xfrm>
          <a:solidFill>
            <a:srgbClr val="FF8A3B"/>
          </a:solidFill>
        </p:grpSpPr>
        <p:sp>
          <p:nvSpPr>
            <p:cNvPr id="90" name="TextBox 35"/>
            <p:cNvSpPr txBox="1">
              <a:spLocks noChangeArrowheads="1"/>
            </p:cNvSpPr>
            <p:nvPr/>
          </p:nvSpPr>
          <p:spPr bwMode="auto">
            <a:xfrm>
              <a:off x="6679975" y="1863518"/>
              <a:ext cx="1626850" cy="4918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pPr algn="ctr">
                <a:defRPr/>
              </a:pPr>
              <a:r>
                <a:rPr lang="en-US" sz="1300" b="1" dirty="0" err="1">
                  <a:ln w="50800"/>
                  <a:solidFill>
                    <a:schemeClr val="bg1"/>
                  </a:solidFill>
                  <a:latin typeface="Arial" pitchFamily="34" charset="0"/>
                </a:rPr>
                <a:t>Deskripsi</a:t>
              </a:r>
              <a:r>
                <a:rPr lang="en-US" sz="1300" b="1" dirty="0">
                  <a:ln w="50800"/>
                  <a:solidFill>
                    <a:schemeClr val="bg1"/>
                  </a:solidFill>
                  <a:latin typeface="Arial" pitchFamily="34" charset="0"/>
                </a:rPr>
                <a:t> </a:t>
              </a:r>
              <a:endParaRPr lang="en-US" sz="1300" b="1" dirty="0" smtClean="0">
                <a:ln w="50800"/>
                <a:solidFill>
                  <a:schemeClr val="bg1"/>
                </a:solidFill>
                <a:latin typeface="Arial" pitchFamily="34" charset="0"/>
              </a:endParaRPr>
            </a:p>
            <a:p>
              <a:pPr algn="ctr">
                <a:defRPr/>
              </a:pPr>
              <a:r>
                <a:rPr lang="en-US" sz="1300" b="1" dirty="0" smtClean="0">
                  <a:ln w="50800"/>
                  <a:solidFill>
                    <a:schemeClr val="bg1"/>
                  </a:solidFill>
                  <a:latin typeface="Arial" pitchFamily="34" charset="0"/>
                </a:rPr>
                <a:t>KKNI </a:t>
              </a:r>
              <a:r>
                <a:rPr lang="en-US" sz="1300" b="1" dirty="0">
                  <a:ln w="50800"/>
                  <a:solidFill>
                    <a:schemeClr val="bg1"/>
                  </a:solidFill>
                  <a:latin typeface="Arial" pitchFamily="34" charset="0"/>
                </a:rPr>
                <a:t>&amp; </a:t>
              </a:r>
              <a:r>
                <a:rPr lang="en-US" sz="1300" b="1" dirty="0" smtClean="0">
                  <a:ln w="50800"/>
                  <a:solidFill>
                    <a:schemeClr val="bg1"/>
                  </a:solidFill>
                  <a:latin typeface="Arial" pitchFamily="34" charset="0"/>
                </a:rPr>
                <a:t> SNPT</a:t>
              </a:r>
              <a:endParaRPr lang="en-US" sz="1300" b="1" dirty="0">
                <a:ln w="50800"/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93" name="Right Arrow 92"/>
            <p:cNvSpPr/>
            <p:nvPr/>
          </p:nvSpPr>
          <p:spPr>
            <a:xfrm flipH="1" flipV="1">
              <a:off x="6471413" y="1884753"/>
              <a:ext cx="152420" cy="464225"/>
            </a:xfrm>
            <a:prstGeom prst="rightArrow">
              <a:avLst>
                <a:gd name="adj1" fmla="val 50000"/>
                <a:gd name="adj2" fmla="val 71256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7" name="Group 58"/>
          <p:cNvGrpSpPr/>
          <p:nvPr/>
        </p:nvGrpSpPr>
        <p:grpSpPr>
          <a:xfrm>
            <a:off x="2209800" y="2573445"/>
            <a:ext cx="4664075" cy="2737520"/>
            <a:chOff x="2209800" y="2520280"/>
            <a:chExt cx="4664075" cy="2737520"/>
          </a:xfrm>
        </p:grpSpPr>
        <p:sp>
          <p:nvSpPr>
            <p:cNvPr id="25" name="Rectangle 24"/>
            <p:cNvSpPr/>
            <p:nvPr/>
          </p:nvSpPr>
          <p:spPr>
            <a:xfrm>
              <a:off x="2209800" y="2724150"/>
              <a:ext cx="4664075" cy="2533650"/>
            </a:xfrm>
            <a:prstGeom prst="rect">
              <a:avLst/>
            </a:prstGeom>
            <a:noFill/>
            <a:ln w="12700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70" tIns="42885" rIns="85770" bIns="42885" anchor="ctr"/>
            <a:lstStyle/>
            <a:p>
              <a:pPr algn="ctr">
                <a:defRPr/>
              </a:pPr>
              <a:endParaRPr lang="en-US" dirty="0"/>
            </a:p>
          </p:txBody>
        </p:sp>
        <p:grpSp>
          <p:nvGrpSpPr>
            <p:cNvPr id="8" name="Group 72"/>
            <p:cNvGrpSpPr/>
            <p:nvPr/>
          </p:nvGrpSpPr>
          <p:grpSpPr>
            <a:xfrm>
              <a:off x="2286000" y="2520280"/>
              <a:ext cx="4531425" cy="2562052"/>
              <a:chOff x="2286000" y="2520280"/>
              <a:chExt cx="4531425" cy="2562052"/>
            </a:xfrm>
          </p:grpSpPr>
          <p:grpSp>
            <p:nvGrpSpPr>
              <p:cNvPr id="9" name="Group 77"/>
              <p:cNvGrpSpPr>
                <a:grpSpLocks/>
              </p:cNvGrpSpPr>
              <p:nvPr/>
            </p:nvGrpSpPr>
            <p:grpSpPr bwMode="auto">
              <a:xfrm>
                <a:off x="4317347" y="2520280"/>
                <a:ext cx="431377" cy="535807"/>
                <a:chOff x="4196304" y="2812237"/>
                <a:chExt cx="431328" cy="522982"/>
              </a:xfrm>
              <a:solidFill>
                <a:srgbClr val="FAEEBC"/>
              </a:solidFill>
            </p:grpSpPr>
            <p:cxnSp>
              <p:nvCxnSpPr>
                <p:cNvPr id="69" name="Straight Arrow Connector 68"/>
                <p:cNvCxnSpPr/>
                <p:nvPr/>
              </p:nvCxnSpPr>
              <p:spPr>
                <a:xfrm>
                  <a:off x="4196304" y="3334546"/>
                  <a:ext cx="431328" cy="673"/>
                </a:xfrm>
                <a:prstGeom prst="straightConnector1">
                  <a:avLst/>
                </a:prstGeom>
                <a:grpFill/>
                <a:ln>
                  <a:solidFill>
                    <a:schemeClr val="tx1"/>
                  </a:solidFill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 rot="5400000">
                  <a:off x="4147237" y="3073728"/>
                  <a:ext cx="522982" cy="0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71"/>
              <p:cNvGrpSpPr/>
              <p:nvPr/>
            </p:nvGrpSpPr>
            <p:grpSpPr>
              <a:xfrm>
                <a:off x="2286000" y="2819400"/>
                <a:ext cx="4531425" cy="2262932"/>
                <a:chOff x="2286000" y="2819400"/>
                <a:chExt cx="4531425" cy="2262932"/>
              </a:xfrm>
            </p:grpSpPr>
            <p:grpSp>
              <p:nvGrpSpPr>
                <p:cNvPr id="13" name="Group 60"/>
                <p:cNvGrpSpPr>
                  <a:grpSpLocks/>
                </p:cNvGrpSpPr>
                <p:nvPr/>
              </p:nvGrpSpPr>
              <p:grpSpPr bwMode="auto">
                <a:xfrm>
                  <a:off x="2286000" y="2819400"/>
                  <a:ext cx="3276600" cy="2262932"/>
                  <a:chOff x="2164696" y="3069469"/>
                  <a:chExt cx="3276600" cy="2265341"/>
                </a:xfrm>
                <a:solidFill>
                  <a:srgbClr val="FAEEBC"/>
                </a:solidFill>
              </p:grpSpPr>
              <p:sp>
                <p:nvSpPr>
                  <p:cNvPr id="52263" name="Text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64696" y="3069469"/>
                    <a:ext cx="2031346" cy="1571331"/>
                  </a:xfrm>
                  <a:prstGeom prst="rect">
                    <a:avLst/>
                  </a:prstGeom>
                  <a:noFill/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114300">
                      <a:defRPr/>
                    </a:pPr>
                    <a:r>
                      <a:rPr lang="en-US" sz="1600" b="1" dirty="0" err="1" smtClean="0"/>
                      <a:t>Pemilihan</a:t>
                    </a:r>
                    <a:r>
                      <a:rPr lang="en-US" sz="1600" b="1" dirty="0" smtClean="0">
                        <a:latin typeface="+mn-lt"/>
                      </a:rPr>
                      <a:t> </a:t>
                    </a:r>
                    <a:r>
                      <a:rPr lang="en-US" sz="1600" b="1" dirty="0" err="1">
                        <a:latin typeface="+mn-lt"/>
                      </a:rPr>
                      <a:t>bahan</a:t>
                    </a:r>
                    <a:r>
                      <a:rPr lang="en-US" sz="1600" b="1" dirty="0">
                        <a:latin typeface="+mn-lt"/>
                      </a:rPr>
                      <a:t> </a:t>
                    </a:r>
                    <a:r>
                      <a:rPr lang="en-US" sz="1600" b="1" dirty="0" err="1">
                        <a:latin typeface="+mn-lt"/>
                      </a:rPr>
                      <a:t>kajian</a:t>
                    </a:r>
                    <a:r>
                      <a:rPr lang="en-US" sz="1600" b="1" dirty="0">
                        <a:latin typeface="+mn-lt"/>
                      </a:rPr>
                      <a:t> :</a:t>
                    </a:r>
                  </a:p>
                  <a:p>
                    <a:pPr marL="114300">
                      <a:defRPr/>
                    </a:pPr>
                    <a:r>
                      <a:rPr lang="en-US" sz="1600" dirty="0">
                        <a:latin typeface="+mn-lt"/>
                      </a:rPr>
                      <a:t>Tingkat </a:t>
                    </a:r>
                    <a:r>
                      <a:rPr lang="en-US" sz="1600" dirty="0" err="1">
                        <a:latin typeface="+mn-lt"/>
                      </a:rPr>
                      <a:t>keluasan</a:t>
                    </a:r>
                    <a:r>
                      <a:rPr lang="en-US" sz="1600" dirty="0">
                        <a:latin typeface="+mn-lt"/>
                      </a:rPr>
                      <a:t>,</a:t>
                    </a:r>
                  </a:p>
                  <a:p>
                    <a:pPr marL="114300">
                      <a:defRPr/>
                    </a:pPr>
                    <a:r>
                      <a:rPr lang="en-US" sz="1600" dirty="0">
                        <a:latin typeface="+mn-lt"/>
                      </a:rPr>
                      <a:t>Tingkat </a:t>
                    </a:r>
                    <a:r>
                      <a:rPr lang="en-US" sz="1600" dirty="0" err="1">
                        <a:latin typeface="+mn-lt"/>
                      </a:rPr>
                      <a:t>kedalaman</a:t>
                    </a:r>
                    <a:r>
                      <a:rPr lang="en-US" sz="1600" dirty="0">
                        <a:latin typeface="+mn-lt"/>
                      </a:rPr>
                      <a:t>,</a:t>
                    </a:r>
                  </a:p>
                  <a:p>
                    <a:pPr marL="114300">
                      <a:defRPr/>
                    </a:pPr>
                    <a:r>
                      <a:rPr lang="en-US" sz="1600" dirty="0">
                        <a:latin typeface="+mn-lt"/>
                      </a:rPr>
                      <a:t>Tingkat </a:t>
                    </a:r>
                    <a:r>
                      <a:rPr lang="en-US" sz="1600" dirty="0" err="1">
                        <a:latin typeface="+mn-lt"/>
                      </a:rPr>
                      <a:t>kemampuan</a:t>
                    </a:r>
                    <a:r>
                      <a:rPr lang="en-US" sz="1600" dirty="0">
                        <a:latin typeface="+mn-lt"/>
                      </a:rPr>
                      <a:t>  yang </a:t>
                    </a:r>
                    <a:r>
                      <a:rPr lang="en-US" sz="1600" dirty="0" err="1">
                        <a:latin typeface="+mn-lt"/>
                      </a:rPr>
                      <a:t>ingin</a:t>
                    </a:r>
                    <a:r>
                      <a:rPr lang="en-US" sz="1600" dirty="0">
                        <a:latin typeface="+mn-lt"/>
                      </a:rPr>
                      <a:t> </a:t>
                    </a:r>
                    <a:r>
                      <a:rPr lang="en-US" sz="1600" dirty="0" err="1">
                        <a:latin typeface="+mn-lt"/>
                      </a:rPr>
                      <a:t>dicapai</a:t>
                    </a:r>
                    <a:endParaRPr lang="en-US" dirty="0">
                      <a:latin typeface="+mn-lt"/>
                    </a:endParaRPr>
                  </a:p>
                </p:txBody>
              </p:sp>
              <p:sp>
                <p:nvSpPr>
                  <p:cNvPr id="52264" name="Text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96596" y="4749412"/>
                    <a:ext cx="2044700" cy="585398"/>
                  </a:xfrm>
                  <a:prstGeom prst="rect">
                    <a:avLst/>
                  </a:prstGeom>
                  <a:noFill/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en-US" sz="1600" b="1" err="1">
                        <a:latin typeface="+mn-lt"/>
                      </a:rPr>
                      <a:t>Konsep</a:t>
                    </a:r>
                    <a:r>
                      <a:rPr lang="en-US" sz="1600" b="1">
                        <a:latin typeface="+mn-lt"/>
                      </a:rPr>
                      <a:t> </a:t>
                    </a:r>
                    <a:r>
                      <a:rPr lang="en-US" sz="1600" b="1" smtClean="0">
                        <a:latin typeface="+mn-lt"/>
                      </a:rPr>
                      <a:t>mata kuliah terintegrasi       </a:t>
                    </a:r>
                    <a:endParaRPr lang="en-US" sz="1600" b="1" dirty="0">
                      <a:latin typeface="+mn-lt"/>
                    </a:endParaRPr>
                  </a:p>
                </p:txBody>
              </p:sp>
            </p:grpSp>
            <p:grpSp>
              <p:nvGrpSpPr>
                <p:cNvPr id="14" name="Group 61"/>
                <p:cNvGrpSpPr>
                  <a:grpSpLocks/>
                </p:cNvGrpSpPr>
                <p:nvPr/>
              </p:nvGrpSpPr>
              <p:grpSpPr bwMode="auto">
                <a:xfrm>
                  <a:off x="4760025" y="2843161"/>
                  <a:ext cx="2057400" cy="1513516"/>
                  <a:chOff x="4607189" y="3184148"/>
                  <a:chExt cx="2057400" cy="1482164"/>
                </a:xfrm>
                <a:solidFill>
                  <a:srgbClr val="FAEEBC"/>
                </a:solidFill>
              </p:grpSpPr>
              <p:sp>
                <p:nvSpPr>
                  <p:cNvPr id="52257" name="TextBox 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07189" y="3184148"/>
                    <a:ext cx="2057400" cy="572662"/>
                  </a:xfrm>
                  <a:prstGeom prst="rect">
                    <a:avLst/>
                  </a:prstGeom>
                  <a:noFill/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en-US" sz="1600" b="1" dirty="0" err="1">
                        <a:latin typeface="+mn-lt"/>
                      </a:rPr>
                      <a:t>Matriks</a:t>
                    </a:r>
                    <a:r>
                      <a:rPr lang="en-US" sz="1600" b="1" dirty="0">
                        <a:latin typeface="+mn-lt"/>
                      </a:rPr>
                      <a:t> </a:t>
                    </a:r>
                    <a:r>
                      <a:rPr lang="en-US" sz="1600" b="1" dirty="0" smtClean="0"/>
                      <a:t> </a:t>
                    </a:r>
                    <a:r>
                      <a:rPr lang="en-US" sz="1600" b="1" dirty="0" err="1" smtClean="0"/>
                      <a:t>bhn</a:t>
                    </a:r>
                    <a:r>
                      <a:rPr lang="en-US" sz="1600" b="1" dirty="0" smtClean="0"/>
                      <a:t> </a:t>
                    </a:r>
                    <a:r>
                      <a:rPr lang="en-US" sz="1600" b="1" dirty="0" err="1" smtClean="0"/>
                      <a:t>kajian</a:t>
                    </a:r>
                    <a:r>
                      <a:rPr lang="en-US" sz="1600" b="1" dirty="0" smtClean="0"/>
                      <a:t> -</a:t>
                    </a:r>
                  </a:p>
                  <a:p>
                    <a:pPr algn="ctr">
                      <a:defRPr/>
                    </a:pPr>
                    <a:r>
                      <a:rPr lang="en-US" sz="1600" b="1" dirty="0" err="1" smtClean="0"/>
                      <a:t>capaian</a:t>
                    </a:r>
                    <a:r>
                      <a:rPr lang="en-US" sz="1600" b="1" dirty="0" smtClean="0"/>
                      <a:t> </a:t>
                    </a:r>
                    <a:r>
                      <a:rPr lang="en-US" sz="1600" b="1" dirty="0" err="1" smtClean="0"/>
                      <a:t>pembelajaran</a:t>
                    </a:r>
                    <a:r>
                      <a:rPr lang="en-US" sz="1600" b="1" dirty="0" smtClean="0"/>
                      <a:t> </a:t>
                    </a:r>
                    <a:endParaRPr lang="en-US" sz="1600" b="1" dirty="0">
                      <a:latin typeface="+mn-lt"/>
                    </a:endParaRPr>
                  </a:p>
                </p:txBody>
              </p:sp>
              <p:sp>
                <p:nvSpPr>
                  <p:cNvPr id="52258" name="Text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07189" y="4093650"/>
                    <a:ext cx="2057400" cy="572662"/>
                  </a:xfrm>
                  <a:prstGeom prst="rect">
                    <a:avLst/>
                  </a:prstGeom>
                  <a:noFill/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en-US" sz="1600" b="1" dirty="0" err="1">
                        <a:latin typeface="+mn-lt"/>
                      </a:rPr>
                      <a:t>Konsep</a:t>
                    </a:r>
                    <a:r>
                      <a:rPr lang="en-US" sz="1600" b="1" dirty="0">
                        <a:latin typeface="+mn-lt"/>
                      </a:rPr>
                      <a:t> </a:t>
                    </a:r>
                    <a:r>
                      <a:rPr lang="en-US" sz="1600" b="1" dirty="0" err="1">
                        <a:latin typeface="+mn-lt"/>
                      </a:rPr>
                      <a:t>mata</a:t>
                    </a:r>
                    <a:r>
                      <a:rPr lang="en-US" sz="1600" b="1" dirty="0">
                        <a:latin typeface="+mn-lt"/>
                      </a:rPr>
                      <a:t> </a:t>
                    </a:r>
                    <a:r>
                      <a:rPr lang="en-US" sz="1600" b="1" dirty="0" err="1">
                        <a:latin typeface="+mn-lt"/>
                      </a:rPr>
                      <a:t>kuliah</a:t>
                    </a:r>
                    <a:r>
                      <a:rPr lang="en-US" sz="1600" b="1" dirty="0">
                        <a:latin typeface="+mn-lt"/>
                      </a:rPr>
                      <a:t> </a:t>
                    </a:r>
                    <a:r>
                      <a:rPr lang="en-US" sz="1600" b="1" dirty="0" err="1" smtClean="0">
                        <a:latin typeface="+mn-lt"/>
                      </a:rPr>
                      <a:t>dan</a:t>
                    </a:r>
                    <a:r>
                      <a:rPr lang="en-US" sz="1600" b="1" dirty="0" smtClean="0">
                        <a:latin typeface="+mn-lt"/>
                      </a:rPr>
                      <a:t> </a:t>
                    </a:r>
                    <a:r>
                      <a:rPr lang="en-US" sz="1600" b="1" dirty="0" err="1">
                        <a:latin typeface="+mn-lt"/>
                      </a:rPr>
                      <a:t>besarnya</a:t>
                    </a:r>
                    <a:r>
                      <a:rPr lang="en-US" sz="1600" b="1" dirty="0">
                        <a:latin typeface="+mn-lt"/>
                      </a:rPr>
                      <a:t> </a:t>
                    </a:r>
                    <a:r>
                      <a:rPr lang="en-US" sz="1600" b="1" dirty="0" err="1">
                        <a:latin typeface="+mn-lt"/>
                      </a:rPr>
                      <a:t>sks</a:t>
                    </a:r>
                    <a:endParaRPr lang="en-US" sz="1600" b="1" dirty="0">
                      <a:latin typeface="+mn-lt"/>
                    </a:endParaRPr>
                  </a:p>
                </p:txBody>
              </p:sp>
              <p:cxnSp>
                <p:nvCxnSpPr>
                  <p:cNvPr id="46" name="Straight Arrow Connector 45"/>
                  <p:cNvCxnSpPr/>
                  <p:nvPr/>
                </p:nvCxnSpPr>
                <p:spPr>
                  <a:xfrm rot="5400000">
                    <a:off x="5752162" y="3913578"/>
                    <a:ext cx="360108" cy="1588"/>
                  </a:xfrm>
                  <a:prstGeom prst="straightConnector1">
                    <a:avLst/>
                  </a:prstGeom>
                  <a:grpFill/>
                  <a:ln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3" name="Elbow Connector 112"/>
                <p:cNvCxnSpPr/>
                <p:nvPr/>
              </p:nvCxnSpPr>
              <p:spPr>
                <a:xfrm>
                  <a:off x="3048000" y="4400550"/>
                  <a:ext cx="476250" cy="381000"/>
                </a:xfrm>
                <a:prstGeom prst="bentConnector3">
                  <a:avLst>
                    <a:gd name="adj1" fmla="val -6000"/>
                  </a:avLst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Elbow Connector 119"/>
                <p:cNvCxnSpPr/>
                <p:nvPr/>
              </p:nvCxnSpPr>
              <p:spPr>
                <a:xfrm rot="10800000" flipV="1">
                  <a:off x="5562600" y="4381500"/>
                  <a:ext cx="514350" cy="381000"/>
                </a:xfrm>
                <a:prstGeom prst="bentConnector3">
                  <a:avLst>
                    <a:gd name="adj1" fmla="val -1851"/>
                  </a:avLst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5" name="Group 73"/>
          <p:cNvGrpSpPr/>
          <p:nvPr/>
        </p:nvGrpSpPr>
        <p:grpSpPr>
          <a:xfrm>
            <a:off x="2971800" y="5163297"/>
            <a:ext cx="3114046" cy="1389982"/>
            <a:chOff x="2948050" y="5139547"/>
            <a:chExt cx="3114046" cy="1389982"/>
          </a:xfrm>
        </p:grpSpPr>
        <p:sp>
          <p:nvSpPr>
            <p:cNvPr id="68" name="Rectangle 67"/>
            <p:cNvSpPr/>
            <p:nvPr/>
          </p:nvSpPr>
          <p:spPr bwMode="auto">
            <a:xfrm>
              <a:off x="2948050" y="5466496"/>
              <a:ext cx="3114046" cy="1063033"/>
            </a:xfrm>
            <a:prstGeom prst="rect">
              <a:avLst/>
            </a:prstGeom>
            <a:noFill/>
            <a:ln w="12700" cap="flat" cmpd="sng" algn="ctr">
              <a:solidFill>
                <a:schemeClr val="bg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lIns="85770" tIns="42885" rIns="85770" bIns="42885"/>
            <a:lstStyle/>
            <a:p>
              <a:pPr algn="ctr">
                <a:defRPr/>
              </a:pPr>
              <a:endParaRPr lang="en-US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endParaRPr>
            </a:p>
          </p:txBody>
        </p:sp>
        <p:grpSp>
          <p:nvGrpSpPr>
            <p:cNvPr id="16" name="Group 64"/>
            <p:cNvGrpSpPr>
              <a:grpSpLocks/>
            </p:cNvGrpSpPr>
            <p:nvPr/>
          </p:nvGrpSpPr>
          <p:grpSpPr bwMode="auto">
            <a:xfrm>
              <a:off x="3215018" y="5139547"/>
              <a:ext cx="2590800" cy="994568"/>
              <a:chOff x="1936481" y="5750219"/>
              <a:chExt cx="2590800" cy="990969"/>
            </a:xfrm>
          </p:grpSpPr>
          <p:sp>
            <p:nvSpPr>
              <p:cNvPr id="43039" name="TextBox 31"/>
              <p:cNvSpPr txBox="1">
                <a:spLocks noChangeArrowheads="1"/>
              </p:cNvSpPr>
              <p:nvPr/>
            </p:nvSpPr>
            <p:spPr bwMode="auto">
              <a:xfrm>
                <a:off x="1936481" y="6097194"/>
                <a:ext cx="2590800" cy="6439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b="1" dirty="0" err="1" smtClean="0">
                    <a:latin typeface="Arial Narrow" pitchFamily="34" charset="0"/>
                    <a:cs typeface="Arial" charset="0"/>
                  </a:rPr>
                  <a:t>Struktur</a:t>
                </a:r>
                <a:r>
                  <a:rPr lang="en-US" b="1" dirty="0" smtClean="0">
                    <a:latin typeface="Arial Narrow" pitchFamily="34" charset="0"/>
                    <a:cs typeface="Arial" charset="0"/>
                  </a:rPr>
                  <a:t> </a:t>
                </a:r>
                <a:r>
                  <a:rPr lang="en-US" b="1" dirty="0" err="1" smtClean="0">
                    <a:latin typeface="Arial Narrow" pitchFamily="34" charset="0"/>
                    <a:cs typeface="Arial" charset="0"/>
                  </a:rPr>
                  <a:t>kurikulum</a:t>
                </a:r>
                <a:r>
                  <a:rPr lang="en-US" b="1" dirty="0" smtClean="0">
                    <a:latin typeface="Arial Narrow" pitchFamily="34" charset="0"/>
                    <a:cs typeface="Arial" charset="0"/>
                  </a:rPr>
                  <a:t>  &amp;</a:t>
                </a:r>
              </a:p>
              <a:p>
                <a:pPr algn="ctr"/>
                <a:r>
                  <a:rPr lang="en-US" b="1" dirty="0" err="1" smtClean="0">
                    <a:latin typeface="Arial Narrow" pitchFamily="34" charset="0"/>
                    <a:cs typeface="Arial" charset="0"/>
                  </a:rPr>
                  <a:t>Rancangan</a:t>
                </a:r>
                <a:r>
                  <a:rPr lang="en-US" b="1" dirty="0" smtClean="0">
                    <a:latin typeface="Arial Narrow" pitchFamily="34" charset="0"/>
                    <a:cs typeface="Arial" charset="0"/>
                  </a:rPr>
                  <a:t> </a:t>
                </a:r>
                <a:r>
                  <a:rPr lang="en-US" b="1" dirty="0" err="1" smtClean="0">
                    <a:latin typeface="Arial Narrow" pitchFamily="34" charset="0"/>
                    <a:cs typeface="Arial" charset="0"/>
                  </a:rPr>
                  <a:t>pembelajaran</a:t>
                </a:r>
                <a:endParaRPr lang="en-US" sz="2000" b="1" dirty="0">
                  <a:latin typeface="Arial Narrow" pitchFamily="34" charset="0"/>
                  <a:cs typeface="Arial" charset="0"/>
                </a:endParaRPr>
              </a:p>
            </p:txBody>
          </p:sp>
          <p:cxnSp>
            <p:nvCxnSpPr>
              <p:cNvPr id="56" name="Straight Arrow Connector 55"/>
              <p:cNvCxnSpPr/>
              <p:nvPr/>
            </p:nvCxnSpPr>
            <p:spPr>
              <a:xfrm rot="5400000">
                <a:off x="3067498" y="5901275"/>
                <a:ext cx="303699" cy="1587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2983921" y="6157991"/>
            <a:ext cx="3057145" cy="332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5770" tIns="42885" rIns="85770" bIns="42885">
            <a:spAutoFit/>
          </a:bodyPr>
          <a:lstStyle/>
          <a:p>
            <a:pPr algn="ctr"/>
            <a:r>
              <a:rPr lang="en-US" sz="1600" b="1" i="1" dirty="0">
                <a:solidFill>
                  <a:srgbClr val="C00000"/>
                </a:solidFill>
                <a:cs typeface="Arial" charset="0"/>
              </a:rPr>
              <a:t>DOKUMEN KURIKULUM BARU</a:t>
            </a:r>
          </a:p>
        </p:txBody>
      </p:sp>
      <p:sp>
        <p:nvSpPr>
          <p:cNvPr id="74" name="Pentagon 73"/>
          <p:cNvSpPr/>
          <p:nvPr/>
        </p:nvSpPr>
        <p:spPr>
          <a:xfrm>
            <a:off x="155570" y="708835"/>
            <a:ext cx="1828800" cy="762000"/>
          </a:xfrm>
          <a:prstGeom prst="homePlate">
            <a:avLst>
              <a:gd name="adj" fmla="val 37500"/>
            </a:avLst>
          </a:prstGeom>
          <a:solidFill>
            <a:srgbClr val="585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err="1" smtClean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Kebijakan</a:t>
            </a:r>
            <a:r>
              <a:rPr lang="en-US" sz="1400" b="1" dirty="0" smtClean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 </a:t>
            </a:r>
            <a:r>
              <a:rPr lang="en-US" sz="1400" b="1" dirty="0" err="1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Universitas</a:t>
            </a:r>
            <a:r>
              <a:rPr lang="en-US" sz="14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 &amp; Program </a:t>
            </a:r>
            <a:r>
              <a:rPr lang="en-US" sz="1400" b="1" dirty="0" err="1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Studi</a:t>
            </a:r>
            <a:r>
              <a:rPr lang="en-US" sz="14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 </a:t>
            </a:r>
          </a:p>
        </p:txBody>
      </p:sp>
      <p:grpSp>
        <p:nvGrpSpPr>
          <p:cNvPr id="17" name="Group 59"/>
          <p:cNvGrpSpPr/>
          <p:nvPr/>
        </p:nvGrpSpPr>
        <p:grpSpPr>
          <a:xfrm>
            <a:off x="152401" y="2895600"/>
            <a:ext cx="1831969" cy="2209800"/>
            <a:chOff x="225431" y="2895600"/>
            <a:chExt cx="1831969" cy="2209800"/>
          </a:xfrm>
        </p:grpSpPr>
        <p:grpSp>
          <p:nvGrpSpPr>
            <p:cNvPr id="19" name="Group 59"/>
            <p:cNvGrpSpPr>
              <a:grpSpLocks/>
            </p:cNvGrpSpPr>
            <p:nvPr/>
          </p:nvGrpSpPr>
          <p:grpSpPr bwMode="auto">
            <a:xfrm>
              <a:off x="225431" y="3770189"/>
              <a:ext cx="1814688" cy="510225"/>
              <a:chOff x="323524" y="3076706"/>
              <a:chExt cx="1814686" cy="508962"/>
            </a:xfrm>
            <a:solidFill>
              <a:srgbClr val="666633"/>
            </a:solidFill>
          </p:grpSpPr>
          <p:sp>
            <p:nvSpPr>
              <p:cNvPr id="63" name="TextBox 62"/>
              <p:cNvSpPr txBox="1"/>
              <p:nvPr/>
            </p:nvSpPr>
            <p:spPr>
              <a:xfrm>
                <a:off x="323524" y="3076706"/>
                <a:ext cx="1523998" cy="49122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sz="1300" b="1" dirty="0" err="1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</a:rPr>
                  <a:t>Peta</a:t>
                </a:r>
                <a:r>
                  <a:rPr lang="en-US" sz="13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</a:rPr>
                  <a:t> </a:t>
                </a:r>
                <a:r>
                  <a:rPr lang="en-US" sz="1300" b="1" dirty="0" err="1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</a:rPr>
                  <a:t>keilmuan</a:t>
                </a:r>
                <a:r>
                  <a:rPr lang="en-US" sz="13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</a:rPr>
                  <a:t> </a:t>
                </a:r>
                <a:r>
                  <a:rPr lang="en-US" sz="13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</a:rPr>
                  <a:t>Program Studi</a:t>
                </a:r>
              </a:p>
            </p:txBody>
          </p:sp>
          <p:sp>
            <p:nvSpPr>
              <p:cNvPr id="64" name="Right Arrow 63"/>
              <p:cNvSpPr/>
              <p:nvPr/>
            </p:nvSpPr>
            <p:spPr>
              <a:xfrm>
                <a:off x="1909615" y="3110576"/>
                <a:ext cx="228595" cy="475092"/>
              </a:xfrm>
              <a:prstGeom prst="rightArrow">
                <a:avLst>
                  <a:gd name="adj1" fmla="val 50000"/>
                  <a:gd name="adj2" fmla="val 71256"/>
                </a:avLst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8" name="Pentagon 77"/>
            <p:cNvSpPr/>
            <p:nvPr/>
          </p:nvSpPr>
          <p:spPr>
            <a:xfrm>
              <a:off x="228600" y="2895600"/>
              <a:ext cx="1828800" cy="762000"/>
            </a:xfrm>
            <a:prstGeom prst="homePlate">
              <a:avLst>
                <a:gd name="adj" fmla="val 37500"/>
              </a:avLst>
            </a:prstGeom>
            <a:solidFill>
              <a:srgbClr val="5852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 err="1" smtClean="0">
                  <a:solidFill>
                    <a:schemeClr val="bg1"/>
                  </a:solidFill>
                  <a:latin typeface="Arial" pitchFamily="34" charset="0"/>
                </a:rPr>
                <a:t>Kelompok</a:t>
              </a:r>
              <a:r>
                <a:rPr lang="en-US" sz="1400" b="1" dirty="0" smtClean="0">
                  <a:solidFill>
                    <a:schemeClr val="bg1"/>
                  </a:solidFill>
                  <a:latin typeface="Arial" pitchFamily="34" charset="0"/>
                </a:rPr>
                <a:t> </a:t>
              </a:r>
              <a:r>
                <a:rPr lang="en-US" sz="1400" b="1" dirty="0" err="1" smtClean="0">
                  <a:solidFill>
                    <a:schemeClr val="bg1"/>
                  </a:solidFill>
                  <a:latin typeface="Arial" pitchFamily="34" charset="0"/>
                </a:rPr>
                <a:t>Studi</a:t>
              </a:r>
              <a:r>
                <a:rPr lang="en-US" sz="1400" b="1" dirty="0" smtClean="0">
                  <a:solidFill>
                    <a:schemeClr val="bg1"/>
                  </a:solidFill>
                  <a:latin typeface="Arial" pitchFamily="34" charset="0"/>
                </a:rPr>
                <a:t>/       </a:t>
              </a:r>
              <a:r>
                <a:rPr lang="en-US" sz="1400" b="1" dirty="0" err="1" smtClean="0">
                  <a:solidFill>
                    <a:schemeClr val="bg1"/>
                  </a:solidFill>
                  <a:latin typeface="Arial" pitchFamily="34" charset="0"/>
                </a:rPr>
                <a:t>Bidang</a:t>
              </a:r>
              <a:r>
                <a:rPr lang="en-US" sz="1400" b="1" dirty="0" smtClean="0">
                  <a:solidFill>
                    <a:schemeClr val="bg1"/>
                  </a:solidFill>
                  <a:latin typeface="Arial" pitchFamily="34" charset="0"/>
                </a:rPr>
                <a:t> </a:t>
              </a:r>
              <a:r>
                <a:rPr lang="en-US" sz="1400" b="1" dirty="0" err="1" smtClean="0">
                  <a:solidFill>
                    <a:schemeClr val="bg1"/>
                  </a:solidFill>
                  <a:latin typeface="Arial" pitchFamily="34" charset="0"/>
                </a:rPr>
                <a:t>studi</a:t>
              </a:r>
              <a:r>
                <a:rPr lang="en-US" sz="1400" b="1" dirty="0" smtClean="0">
                  <a:solidFill>
                    <a:schemeClr val="bg1"/>
                  </a:solidFill>
                  <a:latin typeface="Arial" pitchFamily="34" charset="0"/>
                </a:rPr>
                <a:t> / </a:t>
              </a:r>
              <a:r>
                <a:rPr lang="en-US" sz="1400" b="1" dirty="0" err="1" smtClean="0">
                  <a:solidFill>
                    <a:schemeClr val="bg1"/>
                  </a:solidFill>
                  <a:latin typeface="Arial" pitchFamily="34" charset="0"/>
                </a:rPr>
                <a:t>Laboratorium</a:t>
              </a:r>
              <a:endParaRPr lang="en-US" sz="1400" b="1" dirty="0" smtClean="0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80" name="Pentagon 79"/>
            <p:cNvSpPr/>
            <p:nvPr/>
          </p:nvSpPr>
          <p:spPr>
            <a:xfrm>
              <a:off x="228600" y="4495800"/>
              <a:ext cx="1828800" cy="609600"/>
            </a:xfrm>
            <a:prstGeom prst="homePlate">
              <a:avLst>
                <a:gd name="adj" fmla="val 37500"/>
              </a:avLst>
            </a:prstGeom>
            <a:solidFill>
              <a:srgbClr val="5852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smtClean="0">
                  <a:solidFill>
                    <a:srgbClr val="FFFF00"/>
                  </a:solidFill>
                  <a:latin typeface="Arial" pitchFamily="34" charset="0"/>
                </a:rPr>
                <a:t>Keterlibatan </a:t>
              </a:r>
              <a:r>
                <a:rPr lang="en-US" sz="1400" b="1" smtClean="0">
                  <a:solidFill>
                    <a:schemeClr val="bg1"/>
                  </a:solidFill>
                  <a:latin typeface="Arial" pitchFamily="34" charset="0"/>
                </a:rPr>
                <a:t>semua dosen</a:t>
              </a:r>
            </a:p>
          </p:txBody>
        </p:sp>
      </p:grpSp>
      <p:sp>
        <p:nvSpPr>
          <p:cNvPr id="81" name="Pentagon 80"/>
          <p:cNvSpPr/>
          <p:nvPr/>
        </p:nvSpPr>
        <p:spPr>
          <a:xfrm>
            <a:off x="155570" y="1828800"/>
            <a:ext cx="1828800" cy="762000"/>
          </a:xfrm>
          <a:prstGeom prst="homePlate">
            <a:avLst>
              <a:gd name="adj" fmla="val 37500"/>
            </a:avLst>
          </a:prstGeom>
          <a:solidFill>
            <a:srgbClr val="585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Tugas</a:t>
            </a:r>
            <a:r>
              <a:rPr lang="en-US" sz="1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 Tim </a:t>
            </a:r>
          </a:p>
          <a:p>
            <a:r>
              <a:rPr lang="en-US" sz="1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Pengembang Kurikulum Prodi</a:t>
            </a:r>
          </a:p>
        </p:txBody>
      </p:sp>
      <p:sp>
        <p:nvSpPr>
          <p:cNvPr id="82" name="Pentagon 81"/>
          <p:cNvSpPr/>
          <p:nvPr/>
        </p:nvSpPr>
        <p:spPr>
          <a:xfrm rot="10800000" flipV="1">
            <a:off x="7130901" y="715743"/>
            <a:ext cx="1828800" cy="762000"/>
          </a:xfrm>
          <a:prstGeom prst="homePlate">
            <a:avLst>
              <a:gd name="adj" fmla="val 37500"/>
            </a:avLst>
          </a:prstGeom>
          <a:solidFill>
            <a:srgbClr val="585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b="1" dirty="0" err="1" smtClean="0">
                <a:solidFill>
                  <a:srgbClr val="FFFF00"/>
                </a:solidFill>
                <a:latin typeface="Arial" pitchFamily="34" charset="0"/>
              </a:rPr>
              <a:t>Masukan</a:t>
            </a:r>
            <a:r>
              <a:rPr lang="en-US" sz="1400" b="1" dirty="0" smtClean="0">
                <a:solidFill>
                  <a:srgbClr val="FFFF00"/>
                </a:solidFill>
                <a:latin typeface="Arial" pitchFamily="34" charset="0"/>
              </a:rPr>
              <a:t> 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</a:rPr>
              <a:t>Asosiasi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</a:rPr>
              <a:t> &amp;       Stake holders</a:t>
            </a:r>
          </a:p>
        </p:txBody>
      </p:sp>
      <p:sp>
        <p:nvSpPr>
          <p:cNvPr id="87" name="Pentagon 86"/>
          <p:cNvSpPr/>
          <p:nvPr/>
        </p:nvSpPr>
        <p:spPr>
          <a:xfrm>
            <a:off x="155570" y="5638800"/>
            <a:ext cx="1828800" cy="609600"/>
          </a:xfrm>
          <a:prstGeom prst="homePlate">
            <a:avLst>
              <a:gd name="adj" fmla="val 37500"/>
            </a:avLst>
          </a:prstGeom>
          <a:solidFill>
            <a:srgbClr val="585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smtClean="0">
                <a:solidFill>
                  <a:srgbClr val="FFFF00"/>
                </a:solidFill>
                <a:latin typeface="Arial" pitchFamily="34" charset="0"/>
              </a:rPr>
              <a:t>Ketetapan </a:t>
            </a:r>
            <a:r>
              <a:rPr lang="en-US" sz="1400" b="1" smtClean="0">
                <a:solidFill>
                  <a:schemeClr val="bg1"/>
                </a:solidFill>
                <a:latin typeface="Arial" pitchFamily="34" charset="0"/>
              </a:rPr>
              <a:t>Program studi</a:t>
            </a:r>
          </a:p>
        </p:txBody>
      </p:sp>
      <p:grpSp>
        <p:nvGrpSpPr>
          <p:cNvPr id="20" name="Group 60"/>
          <p:cNvGrpSpPr/>
          <p:nvPr/>
        </p:nvGrpSpPr>
        <p:grpSpPr>
          <a:xfrm>
            <a:off x="7086600" y="2362200"/>
            <a:ext cx="1905000" cy="2775548"/>
            <a:chOff x="6994252" y="2646505"/>
            <a:chExt cx="1905000" cy="2448711"/>
          </a:xfrm>
        </p:grpSpPr>
        <p:grpSp>
          <p:nvGrpSpPr>
            <p:cNvPr id="21" name="Group 63"/>
            <p:cNvGrpSpPr>
              <a:grpSpLocks/>
            </p:cNvGrpSpPr>
            <p:nvPr/>
          </p:nvGrpSpPr>
          <p:grpSpPr bwMode="auto">
            <a:xfrm>
              <a:off x="7062541" y="4571996"/>
              <a:ext cx="1833808" cy="523220"/>
              <a:chOff x="6769708" y="5039381"/>
              <a:chExt cx="1568068" cy="522231"/>
            </a:xfrm>
            <a:solidFill>
              <a:srgbClr val="669900"/>
            </a:solidFill>
          </p:grpSpPr>
          <p:sp>
            <p:nvSpPr>
              <p:cNvPr id="37925" name="TextBox 29"/>
              <p:cNvSpPr txBox="1">
                <a:spLocks noChangeArrowheads="1"/>
              </p:cNvSpPr>
              <p:nvPr/>
            </p:nvSpPr>
            <p:spPr bwMode="auto">
              <a:xfrm>
                <a:off x="6955982" y="5039381"/>
                <a:ext cx="1381794" cy="522231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400" b="1" err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</a:rPr>
                  <a:t>Konsep</a:t>
                </a:r>
                <a:r>
                  <a:rPr lang="en-US" sz="14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</a:rPr>
                  <a:t> </a:t>
                </a:r>
                <a:r>
                  <a:rPr lang="en-US" sz="1400" b="1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</a:rPr>
                  <a:t>         kurikulum</a:t>
                </a:r>
                <a:endParaRPr lang="en-US" sz="1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</a:endParaRPr>
              </a:p>
            </p:txBody>
          </p:sp>
          <p:sp>
            <p:nvSpPr>
              <p:cNvPr id="86" name="Right Arrow 85"/>
              <p:cNvSpPr/>
              <p:nvPr/>
            </p:nvSpPr>
            <p:spPr>
              <a:xfrm flipH="1" flipV="1">
                <a:off x="6769708" y="5041383"/>
                <a:ext cx="150886" cy="444821"/>
              </a:xfrm>
              <a:prstGeom prst="rightArrow">
                <a:avLst>
                  <a:gd name="adj1" fmla="val 50000"/>
                  <a:gd name="adj2" fmla="val 71256"/>
                </a:avLst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23" name="Group 93"/>
            <p:cNvGrpSpPr>
              <a:grpSpLocks/>
            </p:cNvGrpSpPr>
            <p:nvPr/>
          </p:nvGrpSpPr>
          <p:grpSpPr bwMode="auto">
            <a:xfrm>
              <a:off x="6994252" y="2646505"/>
              <a:ext cx="1850744" cy="492442"/>
              <a:chOff x="6465963" y="1912607"/>
              <a:chExt cx="1851003" cy="491826"/>
            </a:xfrm>
            <a:solidFill>
              <a:srgbClr val="669900"/>
            </a:solidFill>
          </p:grpSpPr>
          <p:sp>
            <p:nvSpPr>
              <p:cNvPr id="95" name="TextBox 35"/>
              <p:cNvSpPr txBox="1">
                <a:spLocks noChangeArrowheads="1"/>
              </p:cNvSpPr>
              <p:nvPr/>
            </p:nvSpPr>
            <p:spPr bwMode="auto">
              <a:xfrm>
                <a:off x="6694594" y="1912607"/>
                <a:ext cx="1622372" cy="491826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3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</a:rPr>
                  <a:t>4 </a:t>
                </a:r>
                <a:r>
                  <a:rPr lang="en-US" sz="1300" b="1" dirty="0" err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</a:rPr>
                  <a:t>pilar</a:t>
                </a:r>
                <a:r>
                  <a:rPr lang="en-US" sz="13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</a:rPr>
                  <a:t> </a:t>
                </a:r>
                <a:r>
                  <a:rPr lang="en-US" sz="1300" b="1" dirty="0" err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</a:rPr>
                  <a:t>pendidikan</a:t>
                </a:r>
                <a:r>
                  <a:rPr lang="en-US" sz="13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</a:rPr>
                  <a:t> UNESCO</a:t>
                </a:r>
              </a:p>
            </p:txBody>
          </p:sp>
          <p:sp>
            <p:nvSpPr>
              <p:cNvPr id="96" name="Right Arrow 95"/>
              <p:cNvSpPr/>
              <p:nvPr/>
            </p:nvSpPr>
            <p:spPr>
              <a:xfrm flipH="1" flipV="1">
                <a:off x="6465963" y="1912608"/>
                <a:ext cx="152421" cy="482330"/>
              </a:xfrm>
              <a:prstGeom prst="rightArrow">
                <a:avLst>
                  <a:gd name="adj1" fmla="val 50000"/>
                  <a:gd name="adj2" fmla="val 71256"/>
                </a:avLst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88" name="Pentagon 87"/>
            <p:cNvSpPr/>
            <p:nvPr/>
          </p:nvSpPr>
          <p:spPr>
            <a:xfrm rot="10800000" flipV="1">
              <a:off x="7070452" y="3386002"/>
              <a:ext cx="1828800" cy="762000"/>
            </a:xfrm>
            <a:prstGeom prst="homePlate">
              <a:avLst>
                <a:gd name="adj" fmla="val 30000"/>
              </a:avLst>
            </a:prstGeom>
            <a:solidFill>
              <a:srgbClr val="5852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400" b="1" dirty="0" err="1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</a:rPr>
                <a:t>Tugas</a:t>
              </a:r>
              <a:r>
                <a:rPr lang="en-US" sz="14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</a:rPr>
                <a:t> </a:t>
              </a:r>
              <a:r>
                <a:rPr lang="en-US" sz="1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</a:rPr>
                <a:t>Tim   </a:t>
              </a:r>
              <a:r>
                <a:rPr lang="en-US" sz="1400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</a:rPr>
                <a:t>Pengembang</a:t>
              </a:r>
              <a:r>
                <a:rPr lang="en-US" sz="1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</a:rPr>
                <a:t> </a:t>
              </a:r>
              <a:r>
                <a:rPr lang="en-US" sz="1400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</a:rPr>
                <a:t>Kurikulum</a:t>
              </a:r>
              <a:r>
                <a:rPr lang="en-US" sz="1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</a:rPr>
                <a:t> Prodi </a:t>
              </a:r>
              <a:endParaRPr lang="en-US" sz="1400" b="1" dirty="0" smtClean="0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grpSp>
        <p:nvGrpSpPr>
          <p:cNvPr id="24" name="Group 4"/>
          <p:cNvGrpSpPr/>
          <p:nvPr/>
        </p:nvGrpSpPr>
        <p:grpSpPr>
          <a:xfrm>
            <a:off x="2219325" y="673925"/>
            <a:ext cx="4667250" cy="1981200"/>
            <a:chOff x="2219325" y="673925"/>
            <a:chExt cx="4667250" cy="1981200"/>
          </a:xfrm>
        </p:grpSpPr>
        <p:grpSp>
          <p:nvGrpSpPr>
            <p:cNvPr id="26" name="Group 57"/>
            <p:cNvGrpSpPr/>
            <p:nvPr/>
          </p:nvGrpSpPr>
          <p:grpSpPr>
            <a:xfrm>
              <a:off x="2219325" y="673925"/>
              <a:ext cx="4667250" cy="1981200"/>
              <a:chOff x="2206625" y="685800"/>
              <a:chExt cx="4667250" cy="19812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206625" y="685800"/>
                <a:ext cx="4667250" cy="1981200"/>
              </a:xfrm>
              <a:prstGeom prst="rect">
                <a:avLst/>
              </a:prstGeom>
              <a:noFill/>
              <a:ln w="12700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85770" tIns="42885" rIns="85770" bIns="42885"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grpSp>
            <p:nvGrpSpPr>
              <p:cNvPr id="28" name="Group 46"/>
              <p:cNvGrpSpPr>
                <a:grpSpLocks/>
              </p:cNvGrpSpPr>
              <p:nvPr/>
            </p:nvGrpSpPr>
            <p:grpSpPr bwMode="auto">
              <a:xfrm>
                <a:off x="2303463" y="758811"/>
                <a:ext cx="4429125" cy="651290"/>
                <a:chOff x="2212002" y="337993"/>
                <a:chExt cx="4428455" cy="653132"/>
              </a:xfrm>
            </p:grpSpPr>
            <p:sp>
              <p:nvSpPr>
                <p:cNvPr id="52274" name="TextBox 7"/>
                <p:cNvSpPr txBox="1">
                  <a:spLocks noChangeArrowheads="1"/>
                </p:cNvSpPr>
                <p:nvPr/>
              </p:nvSpPr>
              <p:spPr bwMode="auto">
                <a:xfrm>
                  <a:off x="2212002" y="342966"/>
                  <a:ext cx="1599958" cy="64815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en-US" sz="1400" b="1" dirty="0" err="1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Analisis</a:t>
                  </a:r>
                  <a:r>
                    <a:rPr lang="en-US" sz="1400" b="1" dirty="0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SWOT</a:t>
                  </a:r>
                </a:p>
                <a:p>
                  <a:pPr>
                    <a:defRPr/>
                  </a:pPr>
                  <a:r>
                    <a:rPr lang="en-US" sz="1100" dirty="0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(University values)</a:t>
                  </a:r>
                </a:p>
                <a:p>
                  <a:pPr>
                    <a:defRPr/>
                  </a:pPr>
                  <a:r>
                    <a:rPr lang="en-US" sz="1100" dirty="0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(Scientific vision Prodi)</a:t>
                  </a:r>
                </a:p>
              </p:txBody>
            </p:sp>
            <p:sp>
              <p:nvSpPr>
                <p:cNvPr id="52275" name="TextBox 8"/>
                <p:cNvSpPr txBox="1">
                  <a:spLocks noChangeArrowheads="1"/>
                </p:cNvSpPr>
                <p:nvPr/>
              </p:nvSpPr>
              <p:spPr bwMode="auto">
                <a:xfrm>
                  <a:off x="5165892" y="337993"/>
                  <a:ext cx="1474565" cy="64815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anchor="ctr">
                  <a:spAutoFit/>
                </a:bodyPr>
                <a:lstStyle/>
                <a:p>
                  <a:pPr algn="r">
                    <a:defRPr/>
                  </a:pPr>
                  <a:r>
                    <a:rPr lang="en-US" sz="1400" b="1" dirty="0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Tracer study</a:t>
                  </a:r>
                </a:p>
                <a:p>
                  <a:pPr algn="r">
                    <a:defRPr/>
                  </a:pPr>
                  <a:r>
                    <a:rPr lang="en-US" sz="1100" dirty="0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(Need assessment)</a:t>
                  </a:r>
                </a:p>
                <a:p>
                  <a:pPr algn="r">
                    <a:defRPr/>
                  </a:pPr>
                  <a:r>
                    <a:rPr lang="en-US" sz="1100" dirty="0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(Market signal)</a:t>
                  </a:r>
                </a:p>
              </p:txBody>
            </p:sp>
          </p:grpSp>
          <p:grpSp>
            <p:nvGrpSpPr>
              <p:cNvPr id="29" name="Group 49"/>
              <p:cNvGrpSpPr>
                <a:grpSpLocks/>
              </p:cNvGrpSpPr>
              <p:nvPr/>
            </p:nvGrpSpPr>
            <p:grpSpPr bwMode="auto">
              <a:xfrm>
                <a:off x="3352800" y="1430245"/>
                <a:ext cx="2362200" cy="1167730"/>
                <a:chOff x="3231520" y="1658883"/>
                <a:chExt cx="2362487" cy="1167464"/>
              </a:xfrm>
              <a:solidFill>
                <a:srgbClr val="FFFFCC"/>
              </a:solidFill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3718611" y="1658883"/>
                  <a:ext cx="1447976" cy="307707"/>
                </a:xfrm>
                <a:prstGeom prst="rect">
                  <a:avLst/>
                </a:prstGeom>
                <a:noFill/>
                <a:ln w="9525">
                  <a:noFill/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US" sz="1400" b="1" dirty="0">
                      <a:ln w="1905"/>
                      <a:solidFill>
                        <a:schemeClr val="tx1"/>
                      </a:solidFill>
                      <a:cs typeface="Arial" pitchFamily="34" charset="0"/>
                    </a:rPr>
                    <a:t>PROFIL LULUSAN</a:t>
                  </a:r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3231520" y="2195548"/>
                  <a:ext cx="2362487" cy="6307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1200" b="1" dirty="0">
                      <a:ln w="1905"/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Arial" pitchFamily="34" charset="0"/>
                    </a:rPr>
                    <a:t>RUMUSAN</a:t>
                  </a:r>
                </a:p>
                <a:p>
                  <a:pPr algn="ctr">
                    <a:defRPr/>
                  </a:pPr>
                  <a:r>
                    <a:rPr lang="en-US" sz="1200" b="1" dirty="0">
                      <a:ln w="1905"/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Arial" pitchFamily="34" charset="0"/>
                    </a:rPr>
                    <a:t>CAPAIAN PEMBELAJARAN </a:t>
                  </a:r>
                  <a:endParaRPr lang="en-US" sz="11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</a:endParaRPr>
                </a:p>
                <a:p>
                  <a:pPr algn="ctr">
                    <a:defRPr/>
                  </a:pPr>
                  <a:r>
                    <a:rPr lang="en-US" sz="1100" dirty="0">
                      <a:ln w="1905"/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Arial" pitchFamily="34" charset="0"/>
                    </a:rPr>
                    <a:t>(Learning </a:t>
                  </a:r>
                  <a:r>
                    <a:rPr lang="en-US" sz="1100" dirty="0" smtClean="0">
                      <a:ln w="1905"/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Arial" pitchFamily="34" charset="0"/>
                    </a:rPr>
                    <a:t>Outcomes)</a:t>
                  </a:r>
                  <a:endParaRPr lang="en-US" sz="1200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Arial" pitchFamily="34" charset="0"/>
                  </a:endParaRPr>
                </a:p>
              </p:txBody>
            </p:sp>
            <p:cxnSp>
              <p:nvCxnSpPr>
                <p:cNvPr id="18" name="Straight Arrow Connector 17"/>
                <p:cNvCxnSpPr/>
                <p:nvPr/>
              </p:nvCxnSpPr>
              <p:spPr>
                <a:xfrm rot="5400000">
                  <a:off x="4316265" y="2072740"/>
                  <a:ext cx="228162" cy="2114"/>
                </a:xfrm>
                <a:prstGeom prst="straightConnector1">
                  <a:avLst/>
                </a:prstGeom>
                <a:grpFill/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0" name="Elbow Connector 29"/>
            <p:cNvCxnSpPr/>
            <p:nvPr/>
          </p:nvCxnSpPr>
          <p:spPr>
            <a:xfrm>
              <a:off x="3930501" y="1080734"/>
              <a:ext cx="513420" cy="324534"/>
            </a:xfrm>
            <a:prstGeom prst="bentConnector3">
              <a:avLst>
                <a:gd name="adj1" fmla="val 99702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Elbow Connector 82"/>
            <p:cNvCxnSpPr/>
            <p:nvPr/>
          </p:nvCxnSpPr>
          <p:spPr>
            <a:xfrm rot="10800000" flipV="1">
              <a:off x="4748721" y="1079203"/>
              <a:ext cx="509079" cy="324534"/>
            </a:xfrm>
            <a:prstGeom prst="bentConnector3">
              <a:avLst>
                <a:gd name="adj1" fmla="val 100126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8831104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4" grpId="0" animBg="1"/>
      <p:bldP spid="81" grpId="0" animBg="1"/>
      <p:bldP spid="82" grpId="0" animBg="1"/>
      <p:bldP spid="8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195</TotalTime>
  <Words>336</Words>
  <Application>Microsoft Office PowerPoint</Application>
  <PresentationFormat>On-screen Show (4:3)</PresentationFormat>
  <Paragraphs>119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Origin</vt:lpstr>
      <vt:lpstr>Prosedur Penyusunan Kurikulum Perguruan Tinggi)</vt:lpstr>
      <vt:lpstr>Slide 2</vt:lpstr>
      <vt:lpstr>Alasan Perubahan Kurikulum</vt:lpstr>
      <vt:lpstr>Slide 4</vt:lpstr>
      <vt:lpstr>Slide 5</vt:lpstr>
      <vt:lpstr>Slide 6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Penyusunan Kurikulum Perguruan Tinggi Berbasis KKNI (Kerangka Kualifikasi Nasional Indonesia)</dc:title>
  <dc:creator>Abdul Muhid</dc:creator>
  <cp:lastModifiedBy>Prapto</cp:lastModifiedBy>
  <cp:revision>10</cp:revision>
  <dcterms:created xsi:type="dcterms:W3CDTF">2015-05-22T10:03:44Z</dcterms:created>
  <dcterms:modified xsi:type="dcterms:W3CDTF">2020-08-26T08:06:57Z</dcterms:modified>
</cp:coreProperties>
</file>