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19"/>
  </p:notesMasterIdLst>
  <p:sldIdLst>
    <p:sldId id="256" r:id="rId2"/>
    <p:sldId id="270" r:id="rId3"/>
    <p:sldId id="281" r:id="rId4"/>
    <p:sldId id="266" r:id="rId5"/>
    <p:sldId id="267" r:id="rId6"/>
    <p:sldId id="282" r:id="rId7"/>
    <p:sldId id="257" r:id="rId8"/>
    <p:sldId id="258" r:id="rId9"/>
    <p:sldId id="259" r:id="rId10"/>
    <p:sldId id="260" r:id="rId11"/>
    <p:sldId id="269" r:id="rId12"/>
    <p:sldId id="261" r:id="rId13"/>
    <p:sldId id="262" r:id="rId14"/>
    <p:sldId id="263" r:id="rId15"/>
    <p:sldId id="264" r:id="rId16"/>
    <p:sldId id="279" r:id="rId17"/>
    <p:sldId id="283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003300"/>
    <a:srgbClr val="996633"/>
    <a:srgbClr val="800000"/>
    <a:srgbClr val="777777"/>
    <a:srgbClr val="FF3300"/>
    <a:srgbClr val="CC00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56" d="100"/>
          <a:sy n="56" d="100"/>
        </p:scale>
        <p:origin x="-1099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EFE303D-4248-4BB1-B20E-48B9074C2FEA}" type="datetimeFigureOut">
              <a:rPr lang="en-US"/>
              <a:pPr>
                <a:defRPr/>
              </a:pPr>
              <a:t>03-Aug-20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F8E6B72-FB4D-40F6-93CD-D948B3B9C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7480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7481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43C19-8CA2-45FA-ADB8-F32EF566B5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5EC45-00CB-45EE-9941-B0FD263B83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DE6E5-40FE-4B93-9E64-39D292CA7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D6000-891F-4FB2-93C9-3E9985C2BC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E8986-485C-4047-BA4F-92B2CA12E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8FF35-7393-40B5-BA0B-60221352B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2E472-05EB-4196-BC6B-D3EDF9B3E4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3DAA-B950-4810-BB8C-0B038D8BC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2C5DA-C208-4F01-ABC4-0E9BABB98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C14D6-9D7E-404B-A290-C4DF677517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B9AA8-95B2-4DCD-9605-43131507C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907D4-00CD-4A76-A13A-37DBF39C06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14643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3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3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3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3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4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4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4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4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4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4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4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4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4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4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5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5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5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5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5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45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6456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6457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6458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59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6B4B427-25D5-4BD9-928B-8ACC8E58FA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6460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7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9_ILMU%20DAN%20TEKNOLOGI.ppt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0" y="381000"/>
            <a:ext cx="9296400" cy="7010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7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0"/>
            <a:ext cx="7239000" cy="69532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180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838200"/>
            <a:ext cx="7086600" cy="2514600"/>
          </a:xfrm>
        </p:spPr>
        <p:txBody>
          <a:bodyPr/>
          <a:lstStyle/>
          <a:p>
            <a:pPr eaLnBrk="1" hangingPunct="1">
              <a:defRPr/>
            </a:pPr>
            <a:r>
              <a:rPr lang="id-ID" sz="4400" b="1" smtClean="0">
                <a:solidFill>
                  <a:srgbClr val="FF3300"/>
                </a:solidFill>
                <a:latin typeface="Comic Sans MS" pitchFamily="66" charset="0"/>
              </a:rPr>
              <a:t>BAB VIII</a:t>
            </a:r>
            <a:r>
              <a:rPr lang="id-ID" sz="4400" b="1" dirty="0" smtClean="0">
                <a:solidFill>
                  <a:srgbClr val="FF3300"/>
                </a:solidFill>
                <a:latin typeface="Comic Sans MS" pitchFamily="66" charset="0"/>
              </a:rPr>
              <a:t/>
            </a:r>
            <a:br>
              <a:rPr lang="id-ID" sz="4400" b="1" dirty="0" smtClean="0">
                <a:solidFill>
                  <a:srgbClr val="FF3300"/>
                </a:solidFill>
                <a:latin typeface="Comic Sans MS" pitchFamily="66" charset="0"/>
              </a:rPr>
            </a:br>
            <a:r>
              <a:rPr lang="en-US" sz="4400" b="1" dirty="0" smtClean="0">
                <a:solidFill>
                  <a:srgbClr val="FF3300"/>
                </a:solidFill>
                <a:latin typeface="Comic Sans MS" pitchFamily="66" charset="0"/>
              </a:rPr>
              <a:t>ILMU DAN TEKNO</a:t>
            </a:r>
            <a:r>
              <a:rPr lang="en-US" sz="4400" b="1" dirty="0" smtClean="0">
                <a:solidFill>
                  <a:srgbClr val="FFCC00"/>
                </a:solidFill>
                <a:latin typeface="Comic Sans MS" pitchFamily="66" charset="0"/>
              </a:rPr>
              <a:t>LOG</a:t>
            </a:r>
            <a:r>
              <a:rPr lang="en-US" sz="4400" b="1" dirty="0" smtClean="0">
                <a:solidFill>
                  <a:srgbClr val="FF3300"/>
                </a:solidFill>
                <a:latin typeface="Comic Sans MS" pitchFamily="66" charset="0"/>
              </a:rPr>
              <a:t>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smtClean="0"/>
              <a:t>DESKRIPSI ILMU DAN TEKNOLOGI</a:t>
            </a:r>
          </a:p>
        </p:txBody>
      </p:sp>
      <p:graphicFrame>
        <p:nvGraphicFramePr>
          <p:cNvPr id="186410" name="Group 42"/>
          <p:cNvGraphicFramePr>
            <a:graphicFrameLocks noGrp="1"/>
          </p:cNvGraphicFramePr>
          <p:nvPr>
            <p:ph idx="1"/>
          </p:nvPr>
        </p:nvGraphicFramePr>
        <p:xfrm>
          <a:off x="0" y="673100"/>
          <a:ext cx="9144000" cy="6195251"/>
        </p:xfrm>
        <a:graphic>
          <a:graphicData uri="http://schemas.openxmlformats.org/drawingml/2006/table">
            <a:tbl>
              <a:tblPr/>
              <a:tblGrid>
                <a:gridCol w="3657600"/>
                <a:gridCol w="5486400"/>
              </a:tblGrid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Pandangan Lama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Pandangan Baru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400">
                <a:tc>
                  <a:txBody>
                    <a:bodyPr/>
                    <a:lstStyle/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Sebagai Proses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(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Scientific Processes/ Methods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)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Sebagai Produk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Scientific Products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)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Paradigma Etika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Scientific Attitudes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Ilmu            Nilai</a:t>
                      </a:r>
                    </a:p>
                    <a:p>
                      <a:pPr marL="795338" marR="0" lvl="1" indent="-3365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Nilai Sosial</a:t>
                      </a:r>
                    </a:p>
                    <a:p>
                      <a:pPr marL="795338" marR="0" lvl="1" indent="-3365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Nilai Politik</a:t>
                      </a:r>
                    </a:p>
                    <a:p>
                      <a:pPr marL="795338" marR="0" lvl="1" indent="-3365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Nilai Ekonomi</a:t>
                      </a:r>
                    </a:p>
                    <a:p>
                      <a:pPr marL="795338" marR="0" lvl="1" indent="-3365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Nilai Agama</a:t>
                      </a:r>
                    </a:p>
                    <a:p>
                      <a:pPr marL="795338" marR="0" lvl="1" indent="-3365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Nilai Teoretik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Hakikat Realitas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  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Pemahaman terhadap realitas bersifat provisional (janggelan)</a:t>
                      </a:r>
                      <a:endParaRPr kumimoji="0" 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Pengetahuan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   </a:t>
                      </a: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Pengetahuan yang diperoleh melalui daur hipotetiko-dedukto-verifikatif adalah Ilmu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78" name="Line 43"/>
          <p:cNvSpPr>
            <a:spLocks noChangeShapeType="1"/>
          </p:cNvSpPr>
          <p:nvPr/>
        </p:nvSpPr>
        <p:spPr bwMode="auto">
          <a:xfrm>
            <a:off x="4953000" y="16002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800" b="1" dirty="0" smtClean="0">
                <a:latin typeface="Arial" charset="0"/>
              </a:rPr>
              <a:t>SISTEM NILAI</a:t>
            </a:r>
            <a:r>
              <a:rPr lang="en-US" sz="3800" dirty="0" smtClean="0"/>
              <a:t/>
            </a:r>
            <a:br>
              <a:rPr lang="en-US" sz="3800" dirty="0" smtClean="0"/>
            </a:br>
            <a:r>
              <a:rPr lang="en-US" sz="2400" dirty="0" smtClean="0"/>
              <a:t>(Eduard </a:t>
            </a:r>
            <a:r>
              <a:rPr lang="en-US" sz="2400" dirty="0" err="1" smtClean="0"/>
              <a:t>Spranger</a:t>
            </a:r>
            <a:r>
              <a:rPr lang="en-US" sz="2400" dirty="0" smtClean="0"/>
              <a:t>)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sz="2800" dirty="0" smtClean="0"/>
              <a:t>Ada 6 nilai pokok dalam setiap kebudayaan 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sz="2800" dirty="0" smtClean="0"/>
              <a:t>1. Nilai teori yang menentukan identitas sesuatu.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sz="2800" dirty="0" smtClean="0"/>
              <a:t>2. Nilai ekonomi yang berupa utilitas atau kegunaan.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sz="2800" dirty="0" smtClean="0"/>
              <a:t>3. Nilai agama yang berbentuk das Heilige atau ke</a:t>
            </a:r>
            <a:r>
              <a:rPr lang="id-ID" sz="2800" dirty="0" smtClean="0"/>
              <a:t>sucia</a:t>
            </a:r>
            <a:r>
              <a:rPr lang="fi-FI" sz="2800" dirty="0" smtClean="0"/>
              <a:t>n.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sz="2800" dirty="0" smtClean="0"/>
              <a:t>4. Nilai seni yang menjelmakan expressiveness atau keekspresian.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sz="2800" dirty="0" smtClean="0"/>
              <a:t>5. Nilai kuasa atau politik.</a:t>
            </a:r>
            <a:endParaRPr lang="es-ES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s-ES" sz="2800" dirty="0" smtClean="0"/>
              <a:t>6. </a:t>
            </a:r>
            <a:r>
              <a:rPr lang="es-ES" sz="2800" dirty="0" err="1" smtClean="0"/>
              <a:t>Nilai</a:t>
            </a:r>
            <a:r>
              <a:rPr lang="es-ES" sz="2800" dirty="0" smtClean="0"/>
              <a:t> solidaritas yang </a:t>
            </a:r>
            <a:r>
              <a:rPr lang="es-ES" sz="2800" dirty="0" err="1" smtClean="0"/>
              <a:t>menjelma</a:t>
            </a:r>
            <a:r>
              <a:rPr lang="es-ES" sz="2800" dirty="0" smtClean="0"/>
              <a:t> </a:t>
            </a:r>
            <a:r>
              <a:rPr lang="es-ES" sz="2800" dirty="0" err="1" smtClean="0"/>
              <a:t>dalam</a:t>
            </a:r>
            <a:r>
              <a:rPr lang="es-ES" sz="2800" dirty="0" smtClean="0"/>
              <a:t> cinta, </a:t>
            </a:r>
            <a:r>
              <a:rPr lang="es-ES" sz="2800" dirty="0" err="1" smtClean="0"/>
              <a:t>persahabatan</a:t>
            </a:r>
            <a:r>
              <a:rPr lang="es-ES" sz="2800" dirty="0" smtClean="0"/>
              <a:t>, </a:t>
            </a:r>
            <a:r>
              <a:rPr lang="es-ES" sz="2800" dirty="0" err="1" smtClean="0"/>
              <a:t>gotong</a:t>
            </a:r>
            <a:r>
              <a:rPr lang="es-ES" sz="2800" dirty="0" smtClean="0"/>
              <a:t> </a:t>
            </a:r>
            <a:r>
              <a:rPr lang="es-ES" sz="2800" dirty="0" err="1" smtClean="0"/>
              <a:t>royong</a:t>
            </a:r>
            <a:r>
              <a:rPr lang="es-ES" sz="2800" dirty="0" smtClean="0"/>
              <a:t> dan </a:t>
            </a:r>
            <a:r>
              <a:rPr lang="es-ES" sz="2800" dirty="0" err="1" smtClean="0"/>
              <a:t>lain-lain</a:t>
            </a:r>
            <a:r>
              <a:rPr lang="es-ES" sz="2800" dirty="0" smtClean="0"/>
              <a:t>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smtClean="0"/>
              <a:t>DESKRIPSI ILMU DAN TEKNOLOGI</a:t>
            </a:r>
          </a:p>
        </p:txBody>
      </p:sp>
      <p:graphicFrame>
        <p:nvGraphicFramePr>
          <p:cNvPr id="188436" name="Group 20"/>
          <p:cNvGraphicFramePr>
            <a:graphicFrameLocks noGrp="1"/>
          </p:cNvGraphicFramePr>
          <p:nvPr>
            <p:ph idx="1"/>
          </p:nvPr>
        </p:nvGraphicFramePr>
        <p:xfrm>
          <a:off x="0" y="882650"/>
          <a:ext cx="9144000" cy="5756339"/>
        </p:xfrm>
        <a:graphic>
          <a:graphicData uri="http://schemas.openxmlformats.org/drawingml/2006/table">
            <a:tbl>
              <a:tblPr/>
              <a:tblGrid>
                <a:gridCol w="3657600"/>
                <a:gridCol w="5486400"/>
              </a:tblGrid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Pandangan Lama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Pandangan Baru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400">
                <a:tc>
                  <a:txBody>
                    <a:bodyPr/>
                    <a:lstStyle/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Paradigma Etika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(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Scientific Attitudes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)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Ø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Universalisme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   Tidak tergantung ras, warna kulit, keyakinan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Ø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Komunalisme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   Milik umum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Ø"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Disinterestedness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   Kosokbali propaganda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Ø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Skeptisisme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   Lawan kebenaran performatif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3550" marR="0" lvl="0" indent="-4635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Komplementaritas antara Ilmu dan Pengetahuan</a:t>
                      </a:r>
                    </a:p>
                    <a:p>
                      <a:pPr marL="463550" marR="0" lvl="0" indent="-4635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   </a:t>
                      </a: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Ilmu dan Pengetahuan saling melengkapi</a:t>
                      </a:r>
                    </a:p>
                    <a:p>
                      <a:pPr marL="463550" marR="0" lvl="0" indent="-4635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Teknologi</a:t>
                      </a:r>
                    </a:p>
                    <a:p>
                      <a:pPr marL="463550" marR="0" lvl="0" indent="-4635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   </a:t>
                      </a: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Hasil-hasil Ilmu Terapan yang ditransformasikan menjadi bahan, piranti, prosedur, atau teknik proses pengolahan, dsb.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smtClean="0"/>
              <a:t>DESKRIPSI ILMU DAN TEKNOLOGI</a:t>
            </a:r>
          </a:p>
        </p:txBody>
      </p:sp>
      <p:graphicFrame>
        <p:nvGraphicFramePr>
          <p:cNvPr id="189456" name="Group 16"/>
          <p:cNvGraphicFramePr>
            <a:graphicFrameLocks noGrp="1"/>
          </p:cNvGraphicFramePr>
          <p:nvPr>
            <p:ph idx="1"/>
          </p:nvPr>
        </p:nvGraphicFramePr>
        <p:xfrm>
          <a:off x="0" y="881063"/>
          <a:ext cx="9144000" cy="5219891"/>
        </p:xfrm>
        <a:graphic>
          <a:graphicData uri="http://schemas.openxmlformats.org/drawingml/2006/table">
            <a:tbl>
              <a:tblPr/>
              <a:tblGrid>
                <a:gridCol w="3657600"/>
                <a:gridCol w="5486400"/>
              </a:tblGrid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Pandangan Lama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Pandangan Baru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5400">
                <a:tc>
                  <a:txBody>
                    <a:bodyPr/>
                    <a:lstStyle/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Sebagai Proses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(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Scientific Processes/ Methods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)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Sebagai Produk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Scientific Products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)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Paradigma Etika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Scientific Attitudes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)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3550" marR="0" lvl="0" indent="-4635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Kekuasan atas Manusia</a:t>
                      </a:r>
                    </a:p>
                    <a:p>
                      <a:pPr marL="463550" marR="0" lvl="0" indent="-4635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   Penindasan terhadap rakyat yang lemah:</a:t>
                      </a:r>
                    </a:p>
                    <a:p>
                      <a:pPr marL="57785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buChar char="Ø"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Bidang militer</a:t>
                      </a:r>
                    </a:p>
                    <a:p>
                      <a:pPr marL="57785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buChar char="Ø"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Bidang Ekonomi</a:t>
                      </a:r>
                    </a:p>
                    <a:p>
                      <a:pPr marL="57785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buChar char="Ø"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Berbagai bentuk eksploitasi</a:t>
                      </a:r>
                    </a:p>
                    <a:p>
                      <a:pPr marL="57785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buChar char="Ø"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Pembagian kerja yang tidak adil</a:t>
                      </a:r>
                    </a:p>
                    <a:p>
                      <a:pPr marL="57785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buChar char="Ø"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Birokrasi pemerintah</a:t>
                      </a:r>
                    </a:p>
                    <a:p>
                      <a:pPr marL="57785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buChar char="Ø"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Perusakan lingkungan</a:t>
                      </a:r>
                    </a:p>
                    <a:p>
                      <a:pPr marL="57785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buChar char="Ø"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Pola hidup konsumtif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smtClean="0"/>
              <a:t>DESKRIPSI ILMU DAN TEKNOLOGI</a:t>
            </a:r>
          </a:p>
        </p:txBody>
      </p:sp>
      <p:graphicFrame>
        <p:nvGraphicFramePr>
          <p:cNvPr id="190481" name="Group 17"/>
          <p:cNvGraphicFramePr>
            <a:graphicFrameLocks noGrp="1"/>
          </p:cNvGraphicFramePr>
          <p:nvPr>
            <p:ph idx="1"/>
          </p:nvPr>
        </p:nvGraphicFramePr>
        <p:xfrm>
          <a:off x="0" y="901700"/>
          <a:ext cx="9144000" cy="5118101"/>
        </p:xfrm>
        <a:graphic>
          <a:graphicData uri="http://schemas.openxmlformats.org/drawingml/2006/table">
            <a:tbl>
              <a:tblPr/>
              <a:tblGrid>
                <a:gridCol w="3657600"/>
                <a:gridCol w="5486400"/>
              </a:tblGrid>
              <a:tr h="773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Pandangan Lama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Pandangan Baru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4988">
                <a:tc>
                  <a:txBody>
                    <a:bodyPr/>
                    <a:lstStyle/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Sebagai Proses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(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Scientific Processes/ Methods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)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Sebagai Produk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Scientific Products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)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Paradigma Etika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Scientific Attitudes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)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Kekuasaan atas Kebudayaan</a:t>
                      </a:r>
                    </a:p>
                    <a:p>
                      <a:pPr marL="795338" marR="0" lvl="1" indent="-3381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Melunturkan nilai-nilai kebudayaan yang dijunjung tinggi</a:t>
                      </a:r>
                    </a:p>
                    <a:p>
                      <a:pPr marL="795338" marR="0" lvl="1" indent="-3381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Krisis identitas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Kekuasaan atas Alam</a:t>
                      </a:r>
                    </a:p>
                    <a:p>
                      <a:pPr marL="795338" marR="0" lvl="1" indent="-3381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Memusnahkan spesiesnya sendiri</a:t>
                      </a:r>
                    </a:p>
                    <a:p>
                      <a:pPr marL="795338" marR="0" lvl="1" indent="-3381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Memusnahkan seluruh kehidupan di bumi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502" name="Rectangle 14"/>
          <p:cNvSpPr>
            <a:spLocks noChangeArrowheads="1"/>
          </p:cNvSpPr>
          <p:nvPr/>
        </p:nvSpPr>
        <p:spPr bwMode="auto">
          <a:xfrm>
            <a:off x="1968500" y="193675"/>
            <a:ext cx="5118100" cy="425450"/>
          </a:xfrm>
          <a:prstGeom prst="rect">
            <a:avLst/>
          </a:prstGeom>
          <a:solidFill>
            <a:srgbClr val="CC0000"/>
          </a:solidFill>
          <a:ln w="28575">
            <a:solidFill>
              <a:srgbClr val="FFCC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fi-FI" sz="2000" b="1">
                <a:latin typeface="Arial" charset="0"/>
                <a:ea typeface="Times New Roman" pitchFamily="18" charset="0"/>
                <a:cs typeface="Arial" charset="0"/>
              </a:rPr>
              <a:t>EVALUASI ETIS – POLITIS – RELIGIUS</a:t>
            </a:r>
            <a:endParaRPr lang="en-US" b="1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191503" name="Rectangle 15"/>
          <p:cNvSpPr>
            <a:spLocks noChangeArrowheads="1"/>
          </p:cNvSpPr>
          <p:nvPr/>
        </p:nvSpPr>
        <p:spPr bwMode="auto">
          <a:xfrm>
            <a:off x="533400" y="6384925"/>
            <a:ext cx="792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fi-FI" sz="2000" b="1">
                <a:solidFill>
                  <a:schemeClr val="tx2"/>
                </a:solidFill>
                <a:latin typeface="Arial" charset="0"/>
                <a:ea typeface="Times New Roman" pitchFamily="18" charset="0"/>
                <a:cs typeface="Arial" charset="0"/>
              </a:rPr>
              <a:t>TAHAP PENGEMBANGAN ILMU DAN TEKNOLOGI</a:t>
            </a:r>
            <a:endParaRPr lang="fi-FI" sz="2000">
              <a:solidFill>
                <a:schemeClr val="tx2"/>
              </a:solidFill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191504" name="Text Box 16"/>
          <p:cNvSpPr txBox="1">
            <a:spLocks noChangeArrowheads="1"/>
          </p:cNvSpPr>
          <p:nvPr/>
        </p:nvSpPr>
        <p:spPr bwMode="auto">
          <a:xfrm>
            <a:off x="2667000" y="1371600"/>
            <a:ext cx="3657600" cy="425450"/>
          </a:xfrm>
          <a:prstGeom prst="rect">
            <a:avLst/>
          </a:prstGeom>
          <a:solidFill>
            <a:srgbClr val="CC0000"/>
          </a:solidFill>
          <a:ln w="28575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PENERAPAN TEKNOLOGI</a:t>
            </a:r>
          </a:p>
        </p:txBody>
      </p:sp>
      <p:sp>
        <p:nvSpPr>
          <p:cNvPr id="191505" name="Text Box 17"/>
          <p:cNvSpPr txBox="1">
            <a:spLocks noChangeArrowheads="1"/>
          </p:cNvSpPr>
          <p:nvPr/>
        </p:nvSpPr>
        <p:spPr bwMode="auto">
          <a:xfrm>
            <a:off x="2438400" y="2590800"/>
            <a:ext cx="4114800" cy="700088"/>
          </a:xfrm>
          <a:prstGeom prst="rect">
            <a:avLst/>
          </a:prstGeom>
          <a:solidFill>
            <a:srgbClr val="CC0000"/>
          </a:solidFill>
          <a:ln w="28575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PENGEMBANGAN TEKNOLOGI</a:t>
            </a:r>
          </a:p>
          <a:p>
            <a:pPr algn="ctr"/>
            <a:r>
              <a:rPr lang="en-US"/>
              <a:t>(</a:t>
            </a:r>
            <a:r>
              <a:rPr lang="en-US" i="1"/>
              <a:t>Technological Development</a:t>
            </a:r>
            <a:r>
              <a:rPr lang="en-US"/>
              <a:t>)</a:t>
            </a:r>
          </a:p>
        </p:txBody>
      </p:sp>
      <p:sp>
        <p:nvSpPr>
          <p:cNvPr id="191506" name="Text Box 18"/>
          <p:cNvSpPr txBox="1">
            <a:spLocks noChangeArrowheads="1"/>
          </p:cNvSpPr>
          <p:nvPr/>
        </p:nvSpPr>
        <p:spPr bwMode="auto">
          <a:xfrm>
            <a:off x="2438400" y="4038600"/>
            <a:ext cx="4114800" cy="730250"/>
          </a:xfrm>
          <a:prstGeom prst="rect">
            <a:avLst/>
          </a:prstGeom>
          <a:solidFill>
            <a:srgbClr val="CC0000"/>
          </a:solidFill>
          <a:ln w="28575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 smtClean="0">
                <a:latin typeface="Arial" charset="0"/>
              </a:rPr>
              <a:t>PENELITIAN </a:t>
            </a:r>
            <a:r>
              <a:rPr lang="en-US" sz="2000" b="1" dirty="0">
                <a:latin typeface="Arial" charset="0"/>
              </a:rPr>
              <a:t>TERAPAN</a:t>
            </a:r>
          </a:p>
          <a:p>
            <a:pPr algn="ctr"/>
            <a:r>
              <a:rPr lang="en-US" sz="2000" dirty="0"/>
              <a:t>(</a:t>
            </a:r>
            <a:r>
              <a:rPr lang="en-US" sz="2000" i="1" dirty="0"/>
              <a:t>Applied Research</a:t>
            </a:r>
            <a:r>
              <a:rPr lang="en-US" sz="2000" dirty="0"/>
              <a:t>)</a:t>
            </a:r>
          </a:p>
        </p:txBody>
      </p:sp>
      <p:sp>
        <p:nvSpPr>
          <p:cNvPr id="191507" name="Text Box 19"/>
          <p:cNvSpPr txBox="1">
            <a:spLocks noChangeArrowheads="1"/>
          </p:cNvSpPr>
          <p:nvPr/>
        </p:nvSpPr>
        <p:spPr bwMode="auto">
          <a:xfrm>
            <a:off x="2438400" y="5486400"/>
            <a:ext cx="4114800" cy="730250"/>
          </a:xfrm>
          <a:prstGeom prst="rect">
            <a:avLst/>
          </a:prstGeom>
          <a:solidFill>
            <a:srgbClr val="CC0000"/>
          </a:solidFill>
          <a:ln w="28575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i-FI" sz="2000" b="1">
                <a:latin typeface="Arial" charset="0"/>
              </a:rPr>
              <a:t>PENELITIAN DASAR</a:t>
            </a:r>
            <a:endParaRPr lang="en-US" sz="2000" b="1">
              <a:latin typeface="Arial" charset="0"/>
            </a:endParaRPr>
          </a:p>
          <a:p>
            <a:pPr algn="ctr"/>
            <a:r>
              <a:rPr lang="fi-FI" sz="2000"/>
              <a:t>(</a:t>
            </a:r>
            <a:r>
              <a:rPr lang="fi-FI" sz="2000" i="1"/>
              <a:t>Basic Research</a:t>
            </a:r>
            <a:r>
              <a:rPr lang="fi-FI" sz="2000"/>
              <a:t>)</a:t>
            </a:r>
            <a:endParaRPr lang="en-US" sz="2000"/>
          </a:p>
        </p:txBody>
      </p:sp>
      <p:sp>
        <p:nvSpPr>
          <p:cNvPr id="191508" name="AutoShape 20"/>
          <p:cNvSpPr>
            <a:spLocks noChangeArrowheads="1"/>
          </p:cNvSpPr>
          <p:nvPr/>
        </p:nvSpPr>
        <p:spPr bwMode="auto">
          <a:xfrm rot="-5400000">
            <a:off x="4248150" y="590550"/>
            <a:ext cx="609600" cy="8001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1509" name="AutoShape 21"/>
          <p:cNvSpPr>
            <a:spLocks noChangeArrowheads="1"/>
          </p:cNvSpPr>
          <p:nvPr/>
        </p:nvSpPr>
        <p:spPr bwMode="auto">
          <a:xfrm rot="-5400000">
            <a:off x="4210050" y="1809750"/>
            <a:ext cx="609600" cy="8001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1510" name="AutoShape 22"/>
          <p:cNvSpPr>
            <a:spLocks noChangeArrowheads="1"/>
          </p:cNvSpPr>
          <p:nvPr/>
        </p:nvSpPr>
        <p:spPr bwMode="auto">
          <a:xfrm rot="-5400000">
            <a:off x="4210050" y="3257550"/>
            <a:ext cx="609600" cy="8001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1511" name="AutoShape 23"/>
          <p:cNvSpPr>
            <a:spLocks noChangeArrowheads="1"/>
          </p:cNvSpPr>
          <p:nvPr/>
        </p:nvSpPr>
        <p:spPr bwMode="auto">
          <a:xfrm rot="-5400000">
            <a:off x="4210050" y="4705350"/>
            <a:ext cx="609600" cy="8001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1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1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1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1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1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9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9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1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1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9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1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1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1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9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1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1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91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502" grpId="0" animBg="1"/>
      <p:bldP spid="191503" grpId="0"/>
      <p:bldP spid="191504" grpId="0" animBg="1"/>
      <p:bldP spid="191505" grpId="0" animBg="1"/>
      <p:bldP spid="191506" grpId="0" animBg="1"/>
      <p:bldP spid="191507" grpId="0" animBg="1"/>
      <p:bldP spid="191508" grpId="0" animBg="1"/>
      <p:bldP spid="191509" grpId="0" animBg="1"/>
      <p:bldP spid="191510" grpId="0" animBg="1"/>
      <p:bldP spid="1915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86" name="Straight Connector 85"/>
          <p:cNvCxnSpPr/>
          <p:nvPr/>
        </p:nvCxnSpPr>
        <p:spPr bwMode="auto">
          <a:xfrm>
            <a:off x="228600" y="1524000"/>
            <a:ext cx="304800" cy="158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/>
          <p:nvPr/>
        </p:nvCxnSpPr>
        <p:spPr bwMode="auto">
          <a:xfrm>
            <a:off x="228600" y="6508750"/>
            <a:ext cx="304800" cy="158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/>
          <p:nvPr/>
        </p:nvCxnSpPr>
        <p:spPr bwMode="auto">
          <a:xfrm>
            <a:off x="228600" y="5637213"/>
            <a:ext cx="304800" cy="158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2" name="Straight Connector 91"/>
          <p:cNvCxnSpPr/>
          <p:nvPr/>
        </p:nvCxnSpPr>
        <p:spPr bwMode="auto">
          <a:xfrm>
            <a:off x="228600" y="4494213"/>
            <a:ext cx="304800" cy="158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3" name="Straight Connector 92"/>
          <p:cNvCxnSpPr/>
          <p:nvPr/>
        </p:nvCxnSpPr>
        <p:spPr bwMode="auto">
          <a:xfrm>
            <a:off x="228600" y="3232150"/>
            <a:ext cx="304800" cy="158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Straight Connector 95"/>
          <p:cNvCxnSpPr/>
          <p:nvPr/>
        </p:nvCxnSpPr>
        <p:spPr bwMode="auto">
          <a:xfrm>
            <a:off x="8610600" y="5715000"/>
            <a:ext cx="304800" cy="158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94"/>
          <p:cNvCxnSpPr/>
          <p:nvPr/>
        </p:nvCxnSpPr>
        <p:spPr bwMode="auto">
          <a:xfrm>
            <a:off x="8610600" y="6477000"/>
            <a:ext cx="304800" cy="158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extBox 3"/>
          <p:cNvSpPr txBox="1">
            <a:spLocks noChangeArrowheads="1"/>
          </p:cNvSpPr>
          <p:nvPr/>
        </p:nvSpPr>
        <p:spPr bwMode="auto">
          <a:xfrm>
            <a:off x="76200" y="115888"/>
            <a:ext cx="1676400" cy="6461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FFFF00"/>
            </a:solidFill>
            <a:miter lim="800000"/>
            <a:headEnd/>
            <a:tailEnd/>
          </a:ln>
          <a:scene3d>
            <a:camera prst="perspectiveRelaxedModerately"/>
            <a:lightRig rig="threePt" dir="t"/>
          </a:scene3d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2"/>
                </a:solidFill>
              </a:rPr>
              <a:t>MASYARAKAT TRADISIONAL</a:t>
            </a:r>
          </a:p>
        </p:txBody>
      </p:sp>
      <p:sp>
        <p:nvSpPr>
          <p:cNvPr id="17411" name="TextBox 4"/>
          <p:cNvSpPr txBox="1">
            <a:spLocks noChangeArrowheads="1"/>
          </p:cNvSpPr>
          <p:nvPr/>
        </p:nvSpPr>
        <p:spPr bwMode="auto">
          <a:xfrm>
            <a:off x="2971800" y="76200"/>
            <a:ext cx="2895600" cy="369888"/>
          </a:xfrm>
          <a:prstGeom prst="rect">
            <a:avLst/>
          </a:prstGeom>
          <a:solidFill>
            <a:srgbClr val="FFC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accent2"/>
                </a:solidFill>
              </a:rPr>
              <a:t>PROSES MODERNISASI</a:t>
            </a:r>
          </a:p>
        </p:txBody>
      </p:sp>
      <p:sp>
        <p:nvSpPr>
          <p:cNvPr id="17412" name="TextBox 5"/>
          <p:cNvSpPr txBox="1">
            <a:spLocks noChangeArrowheads="1"/>
          </p:cNvSpPr>
          <p:nvPr/>
        </p:nvSpPr>
        <p:spPr bwMode="auto">
          <a:xfrm>
            <a:off x="7315200" y="115888"/>
            <a:ext cx="1752600" cy="6461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FFFF00"/>
            </a:solidFill>
            <a:miter lim="800000"/>
            <a:headEnd/>
            <a:tailEnd/>
          </a:ln>
          <a:scene3d>
            <a:camera prst="perspectiveRelaxedModerately"/>
            <a:lightRig rig="threePt" dir="t"/>
          </a:scene3d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accent2"/>
                </a:solidFill>
              </a:rPr>
              <a:t>MASYARAKAT  MODERN</a:t>
            </a:r>
          </a:p>
        </p:txBody>
      </p:sp>
      <p:sp>
        <p:nvSpPr>
          <p:cNvPr id="17413" name="TextBox 6"/>
          <p:cNvSpPr txBox="1">
            <a:spLocks noChangeArrowheads="1"/>
          </p:cNvSpPr>
          <p:nvPr/>
        </p:nvSpPr>
        <p:spPr bwMode="auto">
          <a:xfrm>
            <a:off x="457200" y="1244600"/>
            <a:ext cx="1143000" cy="584200"/>
          </a:xfrm>
          <a:prstGeom prst="rect">
            <a:avLst/>
          </a:prstGeom>
          <a:solidFill>
            <a:srgbClr val="00206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NILAI TEORI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954338"/>
            <a:ext cx="1143000" cy="584200"/>
          </a:xfrm>
          <a:prstGeom prst="rect">
            <a:avLst/>
          </a:prstGeom>
          <a:solidFill>
            <a:schemeClr val="accent5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/>
              <a:t>NILAI SOSIAL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4216400"/>
            <a:ext cx="1143000" cy="584200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/>
              <a:t>NILAI  EKONOMI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5359400"/>
            <a:ext cx="1143000" cy="5842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/>
              <a:t>NILAI KUASA</a:t>
            </a:r>
          </a:p>
        </p:txBody>
      </p:sp>
      <p:sp>
        <p:nvSpPr>
          <p:cNvPr id="17417" name="TextBox 10"/>
          <p:cNvSpPr txBox="1">
            <a:spLocks noChangeArrowheads="1"/>
          </p:cNvSpPr>
          <p:nvPr/>
        </p:nvSpPr>
        <p:spPr bwMode="auto">
          <a:xfrm>
            <a:off x="457200" y="6197600"/>
            <a:ext cx="1143000" cy="584200"/>
          </a:xfrm>
          <a:prstGeom prst="rect">
            <a:avLst/>
          </a:prstGeom>
          <a:solidFill>
            <a:srgbClr val="0033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NILAI AGAMA</a:t>
            </a:r>
          </a:p>
        </p:txBody>
      </p:sp>
      <p:sp>
        <p:nvSpPr>
          <p:cNvPr id="17418" name="TextBox 12"/>
          <p:cNvSpPr txBox="1">
            <a:spLocks noChangeArrowheads="1"/>
          </p:cNvSpPr>
          <p:nvPr/>
        </p:nvSpPr>
        <p:spPr bwMode="auto">
          <a:xfrm>
            <a:off x="7467600" y="1219200"/>
            <a:ext cx="1143000" cy="584200"/>
          </a:xfrm>
          <a:prstGeom prst="rect">
            <a:avLst/>
          </a:prstGeom>
          <a:solidFill>
            <a:srgbClr val="00206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NILAI TEORI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67600" y="2844800"/>
            <a:ext cx="1143000" cy="584200"/>
          </a:xfrm>
          <a:prstGeom prst="rect">
            <a:avLst/>
          </a:prstGeom>
          <a:solidFill>
            <a:schemeClr val="accent5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/>
              <a:t>NILAI SOSIAL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67600" y="4216400"/>
            <a:ext cx="1143000" cy="584200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/>
              <a:t>NILAI  EKONOMI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43800" y="5435600"/>
            <a:ext cx="1143000" cy="5842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/>
              <a:t>NILAI KUASA</a:t>
            </a:r>
          </a:p>
        </p:txBody>
      </p:sp>
      <p:sp>
        <p:nvSpPr>
          <p:cNvPr id="17422" name="TextBox 16"/>
          <p:cNvSpPr txBox="1">
            <a:spLocks noChangeArrowheads="1"/>
          </p:cNvSpPr>
          <p:nvPr/>
        </p:nvSpPr>
        <p:spPr bwMode="auto">
          <a:xfrm>
            <a:off x="7543800" y="6197600"/>
            <a:ext cx="1143000" cy="584200"/>
          </a:xfrm>
          <a:prstGeom prst="rect">
            <a:avLst/>
          </a:prstGeom>
          <a:solidFill>
            <a:srgbClr val="0033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NILAI AGAMA</a:t>
            </a:r>
          </a:p>
        </p:txBody>
      </p:sp>
      <p:sp>
        <p:nvSpPr>
          <p:cNvPr id="17423" name="TextBox 17"/>
          <p:cNvSpPr txBox="1">
            <a:spLocks noChangeArrowheads="1"/>
          </p:cNvSpPr>
          <p:nvPr/>
        </p:nvSpPr>
        <p:spPr bwMode="auto">
          <a:xfrm>
            <a:off x="1828800" y="609600"/>
            <a:ext cx="1828800" cy="338138"/>
          </a:xfrm>
          <a:prstGeom prst="rect">
            <a:avLst/>
          </a:prstGeom>
          <a:solidFill>
            <a:srgbClr val="00206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Mistik Sistemik</a:t>
            </a:r>
          </a:p>
        </p:txBody>
      </p:sp>
      <p:sp>
        <p:nvSpPr>
          <p:cNvPr id="17424" name="TextBox 18"/>
          <p:cNvSpPr txBox="1">
            <a:spLocks noChangeArrowheads="1"/>
          </p:cNvSpPr>
          <p:nvPr/>
        </p:nvSpPr>
        <p:spPr bwMode="auto">
          <a:xfrm>
            <a:off x="6019800" y="457200"/>
            <a:ext cx="1219200" cy="338138"/>
          </a:xfrm>
          <a:prstGeom prst="rect">
            <a:avLst/>
          </a:prstGeom>
          <a:solidFill>
            <a:srgbClr val="00206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Analisis</a:t>
            </a:r>
          </a:p>
        </p:txBody>
      </p:sp>
      <p:sp>
        <p:nvSpPr>
          <p:cNvPr id="17425" name="TextBox 19"/>
          <p:cNvSpPr txBox="1">
            <a:spLocks noChangeArrowheads="1"/>
          </p:cNvSpPr>
          <p:nvPr/>
        </p:nvSpPr>
        <p:spPr bwMode="auto">
          <a:xfrm>
            <a:off x="1828800" y="990600"/>
            <a:ext cx="2971800" cy="338138"/>
          </a:xfrm>
          <a:prstGeom prst="rect">
            <a:avLst/>
          </a:prstGeom>
          <a:solidFill>
            <a:srgbClr val="00206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 err="1"/>
              <a:t>Pengalaman</a:t>
            </a:r>
            <a:r>
              <a:rPr lang="en-US" sz="1600" dirty="0"/>
              <a:t>, </a:t>
            </a:r>
            <a:r>
              <a:rPr lang="en-US" sz="1600" dirty="0" err="1"/>
              <a:t>Perasaan</a:t>
            </a:r>
            <a:r>
              <a:rPr lang="en-US" sz="1600" dirty="0"/>
              <a:t>, </a:t>
            </a:r>
            <a:r>
              <a:rPr lang="en-US" sz="1600" dirty="0" err="1" smtClean="0"/>
              <a:t>Intuisi</a:t>
            </a:r>
            <a:endParaRPr lang="en-US" sz="1600" dirty="0"/>
          </a:p>
        </p:txBody>
      </p:sp>
      <p:sp>
        <p:nvSpPr>
          <p:cNvPr id="17426" name="TextBox 20"/>
          <p:cNvSpPr txBox="1">
            <a:spLocks noChangeArrowheads="1"/>
          </p:cNvSpPr>
          <p:nvPr/>
        </p:nvSpPr>
        <p:spPr bwMode="auto">
          <a:xfrm>
            <a:off x="1828800" y="1371600"/>
            <a:ext cx="1828800" cy="338138"/>
          </a:xfrm>
          <a:prstGeom prst="rect">
            <a:avLst/>
          </a:prstGeom>
          <a:solidFill>
            <a:srgbClr val="00206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Peralatan Primitif</a:t>
            </a:r>
          </a:p>
        </p:txBody>
      </p:sp>
      <p:sp>
        <p:nvSpPr>
          <p:cNvPr id="17427" name="TextBox 21"/>
          <p:cNvSpPr txBox="1">
            <a:spLocks noChangeArrowheads="1"/>
          </p:cNvSpPr>
          <p:nvPr/>
        </p:nvSpPr>
        <p:spPr bwMode="auto">
          <a:xfrm>
            <a:off x="1828800" y="1752600"/>
            <a:ext cx="1828800" cy="338138"/>
          </a:xfrm>
          <a:prstGeom prst="rect">
            <a:avLst/>
          </a:prstGeom>
          <a:solidFill>
            <a:srgbClr val="00206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Kebiasaan</a:t>
            </a:r>
          </a:p>
        </p:txBody>
      </p:sp>
      <p:sp>
        <p:nvSpPr>
          <p:cNvPr id="17428" name="TextBox 22"/>
          <p:cNvSpPr txBox="1">
            <a:spLocks noChangeArrowheads="1"/>
          </p:cNvSpPr>
          <p:nvPr/>
        </p:nvSpPr>
        <p:spPr bwMode="auto">
          <a:xfrm>
            <a:off x="1828800" y="6443663"/>
            <a:ext cx="1676400" cy="338137"/>
          </a:xfrm>
          <a:prstGeom prst="rect">
            <a:avLst/>
          </a:prstGeom>
          <a:solidFill>
            <a:srgbClr val="0033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Fatalisme</a:t>
            </a:r>
          </a:p>
        </p:txBody>
      </p:sp>
      <p:sp>
        <p:nvSpPr>
          <p:cNvPr id="17429" name="TextBox 23"/>
          <p:cNvSpPr txBox="1">
            <a:spLocks noChangeArrowheads="1"/>
          </p:cNvSpPr>
          <p:nvPr/>
        </p:nvSpPr>
        <p:spPr bwMode="auto">
          <a:xfrm>
            <a:off x="4419600" y="6443663"/>
            <a:ext cx="2514600" cy="338137"/>
          </a:xfrm>
          <a:prstGeom prst="rect">
            <a:avLst/>
          </a:prstGeom>
          <a:solidFill>
            <a:srgbClr val="0033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Aktif memperbaiki nasib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28800" y="5224463"/>
            <a:ext cx="2667000" cy="338137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Keptsn</a:t>
            </a:r>
            <a:r>
              <a:rPr lang="en-US" sz="1600" dirty="0"/>
              <a:t> </a:t>
            </a:r>
            <a:r>
              <a:rPr lang="en-US" sz="1600" dirty="0" err="1"/>
              <a:t>srg</a:t>
            </a:r>
            <a:r>
              <a:rPr lang="en-US" sz="1600" dirty="0"/>
              <a:t> </a:t>
            </a:r>
            <a:r>
              <a:rPr lang="en-US" sz="1600" dirty="0" err="1"/>
              <a:t>diambil</a:t>
            </a:r>
            <a:r>
              <a:rPr lang="en-US" sz="1600" dirty="0"/>
              <a:t> org lain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605463"/>
            <a:ext cx="2209800" cy="338137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Orientasi</a:t>
            </a:r>
            <a:r>
              <a:rPr lang="en-US" sz="1600" dirty="0"/>
              <a:t> </a:t>
            </a:r>
            <a:r>
              <a:rPr lang="en-US" sz="1600" dirty="0" err="1"/>
              <a:t>stabilitas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1828800" y="5986463"/>
            <a:ext cx="2209800" cy="338137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Menolak</a:t>
            </a:r>
            <a:r>
              <a:rPr lang="en-US" sz="1600" dirty="0"/>
              <a:t> </a:t>
            </a:r>
            <a:r>
              <a:rPr lang="en-US" sz="1600" dirty="0" err="1"/>
              <a:t>perubahan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1828800" y="2438400"/>
            <a:ext cx="1524000" cy="338138"/>
          </a:xfrm>
          <a:prstGeom prst="rect">
            <a:avLst/>
          </a:prstGeom>
          <a:solidFill>
            <a:schemeClr val="accent5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Pengalaman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1828800" y="2819400"/>
            <a:ext cx="1524000" cy="338138"/>
          </a:xfrm>
          <a:prstGeom prst="rect">
            <a:avLst/>
          </a:prstGeom>
          <a:solidFill>
            <a:schemeClr val="accent5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Generalis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1828800" y="3200400"/>
            <a:ext cx="1524000" cy="338138"/>
          </a:xfrm>
          <a:prstGeom prst="rect">
            <a:avLst/>
          </a:prstGeom>
          <a:solidFill>
            <a:schemeClr val="accent5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/>
              <a:t>Status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28800" y="3581400"/>
            <a:ext cx="1524000" cy="338138"/>
          </a:xfrm>
          <a:prstGeom prst="rect">
            <a:avLst/>
          </a:prstGeom>
          <a:solidFill>
            <a:schemeClr val="accent5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Kekerabatan</a:t>
            </a:r>
            <a:r>
              <a:rPr lang="en-US" sz="1600" dirty="0"/>
              <a:t>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28800" y="4005263"/>
            <a:ext cx="2514600" cy="338137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Insentif</a:t>
            </a:r>
            <a:r>
              <a:rPr lang="en-US" sz="1600" dirty="0"/>
              <a:t> non-</a:t>
            </a:r>
            <a:r>
              <a:rPr lang="en-US" sz="1600" dirty="0" err="1"/>
              <a:t>ekonomis</a:t>
            </a:r>
            <a:endParaRPr lang="en-US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1828800" y="4386263"/>
            <a:ext cx="2514600" cy="338137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Kerja</a:t>
            </a:r>
            <a:r>
              <a:rPr lang="en-US" sz="1600" dirty="0"/>
              <a:t> </a:t>
            </a:r>
            <a:r>
              <a:rPr lang="en-US" sz="1600" dirty="0" err="1"/>
              <a:t>utk</a:t>
            </a:r>
            <a:r>
              <a:rPr lang="en-US" sz="1600" dirty="0"/>
              <a:t> </a:t>
            </a:r>
            <a:r>
              <a:rPr lang="en-US" sz="1600" dirty="0" err="1"/>
              <a:t>subsistensi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1828800" y="4767263"/>
            <a:ext cx="2514600" cy="338137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Pola</a:t>
            </a:r>
            <a:r>
              <a:rPr lang="en-US" sz="1600" dirty="0"/>
              <a:t> </a:t>
            </a:r>
            <a:r>
              <a:rPr lang="en-US" sz="1600" dirty="0" err="1"/>
              <a:t>konsumsi</a:t>
            </a:r>
            <a:r>
              <a:rPr lang="en-US" sz="1600" dirty="0"/>
              <a:t> </a:t>
            </a:r>
            <a:r>
              <a:rPr lang="en-US" sz="1600" dirty="0" err="1"/>
              <a:t>konsumtif</a:t>
            </a:r>
            <a:endParaRPr lang="en-US" sz="1600" dirty="0"/>
          </a:p>
        </p:txBody>
      </p:sp>
      <p:sp>
        <p:nvSpPr>
          <p:cNvPr id="17440" name="TextBox 34"/>
          <p:cNvSpPr txBox="1">
            <a:spLocks noChangeArrowheads="1"/>
          </p:cNvSpPr>
          <p:nvPr/>
        </p:nvSpPr>
        <p:spPr bwMode="auto">
          <a:xfrm>
            <a:off x="6019800" y="838200"/>
            <a:ext cx="1219200" cy="338138"/>
          </a:xfrm>
          <a:prstGeom prst="rect">
            <a:avLst/>
          </a:prstGeom>
          <a:solidFill>
            <a:srgbClr val="00206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Rasional </a:t>
            </a:r>
          </a:p>
        </p:txBody>
      </p:sp>
      <p:sp>
        <p:nvSpPr>
          <p:cNvPr id="17441" name="TextBox 35"/>
          <p:cNvSpPr txBox="1">
            <a:spLocks noChangeArrowheads="1"/>
          </p:cNvSpPr>
          <p:nvPr/>
        </p:nvSpPr>
        <p:spPr bwMode="auto">
          <a:xfrm>
            <a:off x="6019800" y="1219200"/>
            <a:ext cx="1219200" cy="338138"/>
          </a:xfrm>
          <a:prstGeom prst="rect">
            <a:avLst/>
          </a:prstGeom>
          <a:solidFill>
            <a:srgbClr val="00206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Ilmiah</a:t>
            </a:r>
          </a:p>
        </p:txBody>
      </p:sp>
      <p:sp>
        <p:nvSpPr>
          <p:cNvPr id="17442" name="TextBox 36"/>
          <p:cNvSpPr txBox="1">
            <a:spLocks noChangeArrowheads="1"/>
          </p:cNvSpPr>
          <p:nvPr/>
        </p:nvSpPr>
        <p:spPr bwMode="auto">
          <a:xfrm>
            <a:off x="6019800" y="1600200"/>
            <a:ext cx="1219200" cy="338138"/>
          </a:xfrm>
          <a:prstGeom prst="rect">
            <a:avLst/>
          </a:prstGeom>
          <a:solidFill>
            <a:srgbClr val="00206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Teknologi </a:t>
            </a:r>
          </a:p>
        </p:txBody>
      </p:sp>
      <p:sp>
        <p:nvSpPr>
          <p:cNvPr id="17443" name="TextBox 37"/>
          <p:cNvSpPr txBox="1">
            <a:spLocks noChangeArrowheads="1"/>
          </p:cNvSpPr>
          <p:nvPr/>
        </p:nvSpPr>
        <p:spPr bwMode="auto">
          <a:xfrm>
            <a:off x="6019800" y="1981200"/>
            <a:ext cx="1219200" cy="338138"/>
          </a:xfrm>
          <a:prstGeom prst="rect">
            <a:avLst/>
          </a:prstGeom>
          <a:solidFill>
            <a:srgbClr val="00206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Efisiensi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19800" y="2438400"/>
            <a:ext cx="1219200" cy="338138"/>
          </a:xfrm>
          <a:prstGeom prst="rect">
            <a:avLst/>
          </a:prstGeom>
          <a:solidFill>
            <a:schemeClr val="accent5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Pendidikan</a:t>
            </a:r>
            <a:r>
              <a:rPr lang="en-US" sz="1600" dirty="0"/>
              <a:t>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019800" y="2819400"/>
            <a:ext cx="1219200" cy="338138"/>
          </a:xfrm>
          <a:prstGeom prst="rect">
            <a:avLst/>
          </a:prstGeom>
          <a:solidFill>
            <a:schemeClr val="accent5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Keahlian</a:t>
            </a:r>
            <a:r>
              <a:rPr lang="en-US" sz="1600" dirty="0"/>
              <a:t>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019800" y="3200400"/>
            <a:ext cx="1219200" cy="338138"/>
          </a:xfrm>
          <a:prstGeom prst="rect">
            <a:avLst/>
          </a:prstGeom>
          <a:solidFill>
            <a:schemeClr val="accent5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Prestasi</a:t>
            </a:r>
            <a:r>
              <a:rPr lang="en-US" sz="1600" dirty="0"/>
              <a:t> 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019800" y="3581400"/>
            <a:ext cx="1219200" cy="338138"/>
          </a:xfrm>
          <a:prstGeom prst="rect">
            <a:avLst/>
          </a:prstGeom>
          <a:solidFill>
            <a:schemeClr val="accent5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Individu</a:t>
            </a:r>
            <a:r>
              <a:rPr lang="en-US" sz="1600" dirty="0"/>
              <a:t>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800600" y="5181600"/>
            <a:ext cx="2514600" cy="338138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Keptsn</a:t>
            </a:r>
            <a:r>
              <a:rPr lang="en-US" sz="1600" dirty="0"/>
              <a:t> </a:t>
            </a:r>
            <a:r>
              <a:rPr lang="en-US" sz="1600" dirty="0" err="1"/>
              <a:t>srg</a:t>
            </a:r>
            <a:r>
              <a:rPr lang="en-US" sz="1600" dirty="0"/>
              <a:t> </a:t>
            </a:r>
            <a:r>
              <a:rPr lang="en-US" sz="1600" dirty="0" err="1"/>
              <a:t>diambil</a:t>
            </a:r>
            <a:r>
              <a:rPr lang="en-US" sz="1600" dirty="0"/>
              <a:t> </a:t>
            </a:r>
            <a:r>
              <a:rPr lang="en-US" sz="1600" dirty="0" err="1"/>
              <a:t>sendiri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5105400" y="5605463"/>
            <a:ext cx="2209800" cy="338137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Orientasi</a:t>
            </a:r>
            <a:r>
              <a:rPr lang="en-US" sz="1600" dirty="0"/>
              <a:t> pd </a:t>
            </a:r>
            <a:r>
              <a:rPr lang="en-US" sz="1600" dirty="0" err="1"/>
              <a:t>kemajuan</a:t>
            </a:r>
            <a:endParaRPr 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5105400" y="5986463"/>
            <a:ext cx="2209800" cy="338137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Menerima</a:t>
            </a:r>
            <a:r>
              <a:rPr lang="en-US" sz="1600" dirty="0"/>
              <a:t> </a:t>
            </a:r>
            <a:r>
              <a:rPr lang="en-US" sz="1600" dirty="0" err="1"/>
              <a:t>perubahan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4724400" y="4005263"/>
            <a:ext cx="2514600" cy="338137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Insentif</a:t>
            </a:r>
            <a:r>
              <a:rPr lang="en-US" sz="1600" dirty="0"/>
              <a:t> </a:t>
            </a:r>
            <a:r>
              <a:rPr lang="en-US" sz="1600" dirty="0" err="1"/>
              <a:t>ekonomis</a:t>
            </a:r>
            <a:endParaRPr lang="en-US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4724400" y="4386263"/>
            <a:ext cx="2514600" cy="338137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Kerja</a:t>
            </a:r>
            <a:r>
              <a:rPr lang="en-US" sz="1600" dirty="0"/>
              <a:t> </a:t>
            </a:r>
            <a:r>
              <a:rPr lang="en-US" sz="1600" dirty="0" err="1"/>
              <a:t>keras</a:t>
            </a:r>
            <a:endParaRPr lang="en-US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4724400" y="4767263"/>
            <a:ext cx="2514600" cy="338137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 err="1"/>
              <a:t>Pola</a:t>
            </a:r>
            <a:r>
              <a:rPr lang="en-US" sz="1600" dirty="0"/>
              <a:t> </a:t>
            </a:r>
            <a:r>
              <a:rPr lang="en-US" sz="1600" dirty="0" err="1"/>
              <a:t>konsumsi</a:t>
            </a:r>
            <a:r>
              <a:rPr lang="en-US" sz="1600" dirty="0"/>
              <a:t> </a:t>
            </a:r>
            <a:r>
              <a:rPr lang="en-US" sz="1600" dirty="0" err="1"/>
              <a:t>produktif</a:t>
            </a:r>
            <a:endParaRPr lang="en-US" sz="1600" dirty="0"/>
          </a:p>
        </p:txBody>
      </p:sp>
      <p:cxnSp>
        <p:nvCxnSpPr>
          <p:cNvPr id="50" name="Straight Arrow Connector 49"/>
          <p:cNvCxnSpPr>
            <a:cxnSpLocks noChangeShapeType="1"/>
          </p:cNvCxnSpPr>
          <p:nvPr/>
        </p:nvCxnSpPr>
        <p:spPr bwMode="auto">
          <a:xfrm>
            <a:off x="1752600" y="304800"/>
            <a:ext cx="1219200" cy="1588"/>
          </a:xfrm>
          <a:prstGeom prst="straightConnector1">
            <a:avLst/>
          </a:prstGeom>
          <a:noFill/>
          <a:ln w="38100" algn="ctr">
            <a:solidFill>
              <a:srgbClr val="99CCFF"/>
            </a:solidFill>
            <a:round/>
            <a:headEnd/>
            <a:tailEnd type="arrow" w="med" len="med"/>
          </a:ln>
        </p:spPr>
      </p:cxnSp>
      <p:cxnSp>
        <p:nvCxnSpPr>
          <p:cNvPr id="51" name="Straight Arrow Connector 50"/>
          <p:cNvCxnSpPr>
            <a:cxnSpLocks noChangeShapeType="1"/>
          </p:cNvCxnSpPr>
          <p:nvPr/>
        </p:nvCxnSpPr>
        <p:spPr bwMode="auto">
          <a:xfrm>
            <a:off x="5867400" y="304800"/>
            <a:ext cx="1371600" cy="1588"/>
          </a:xfrm>
          <a:prstGeom prst="straightConnector1">
            <a:avLst/>
          </a:prstGeom>
          <a:noFill/>
          <a:ln w="38100" algn="ctr">
            <a:solidFill>
              <a:srgbClr val="99CCFF"/>
            </a:solidFill>
            <a:round/>
            <a:headEnd/>
            <a:tailEnd type="arrow" w="med" len="med"/>
          </a:ln>
        </p:spPr>
      </p:cxnSp>
      <p:cxnSp>
        <p:nvCxnSpPr>
          <p:cNvPr id="52" name="Straight Arrow Connector 51"/>
          <p:cNvCxnSpPr>
            <a:stCxn id="17423" idx="3"/>
            <a:endCxn id="17424" idx="1"/>
          </p:cNvCxnSpPr>
          <p:nvPr/>
        </p:nvCxnSpPr>
        <p:spPr bwMode="auto">
          <a:xfrm flipV="1">
            <a:off x="3657600" y="627063"/>
            <a:ext cx="2362200" cy="1524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17425" idx="3"/>
            <a:endCxn id="17440" idx="1"/>
          </p:cNvCxnSpPr>
          <p:nvPr/>
        </p:nvCxnSpPr>
        <p:spPr bwMode="auto">
          <a:xfrm flipV="1">
            <a:off x="4800600" y="1008063"/>
            <a:ext cx="1219200" cy="1524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>
            <a:stCxn id="17425" idx="3"/>
            <a:endCxn id="17441" idx="1"/>
          </p:cNvCxnSpPr>
          <p:nvPr/>
        </p:nvCxnSpPr>
        <p:spPr bwMode="auto">
          <a:xfrm>
            <a:off x="4800600" y="1160463"/>
            <a:ext cx="1219200" cy="2286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9" name="Straight Arrow Connector 58"/>
          <p:cNvCxnSpPr>
            <a:stCxn id="17426" idx="3"/>
            <a:endCxn id="17442" idx="1"/>
          </p:cNvCxnSpPr>
          <p:nvPr/>
        </p:nvCxnSpPr>
        <p:spPr bwMode="auto">
          <a:xfrm>
            <a:off x="3657600" y="1541463"/>
            <a:ext cx="2362200" cy="2286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1" name="Straight Arrow Connector 60"/>
          <p:cNvCxnSpPr>
            <a:stCxn id="17427" idx="3"/>
          </p:cNvCxnSpPr>
          <p:nvPr/>
        </p:nvCxnSpPr>
        <p:spPr bwMode="auto">
          <a:xfrm>
            <a:off x="3657600" y="1922463"/>
            <a:ext cx="2362200" cy="21113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2" name="Straight Arrow Connector 61"/>
          <p:cNvCxnSpPr>
            <a:stCxn id="28" idx="3"/>
            <a:endCxn id="39" idx="1"/>
          </p:cNvCxnSpPr>
          <p:nvPr/>
        </p:nvCxnSpPr>
        <p:spPr bwMode="auto">
          <a:xfrm>
            <a:off x="3352800" y="2606675"/>
            <a:ext cx="2667000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4" name="Straight Arrow Connector 63"/>
          <p:cNvCxnSpPr>
            <a:stCxn id="29" idx="3"/>
            <a:endCxn id="40" idx="1"/>
          </p:cNvCxnSpPr>
          <p:nvPr/>
        </p:nvCxnSpPr>
        <p:spPr bwMode="auto">
          <a:xfrm>
            <a:off x="3352800" y="2987675"/>
            <a:ext cx="2667000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>
            <a:stCxn id="30" idx="3"/>
            <a:endCxn id="41" idx="1"/>
          </p:cNvCxnSpPr>
          <p:nvPr/>
        </p:nvCxnSpPr>
        <p:spPr bwMode="auto">
          <a:xfrm>
            <a:off x="3352800" y="3368675"/>
            <a:ext cx="2667000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31" idx="3"/>
            <a:endCxn id="42" idx="1"/>
          </p:cNvCxnSpPr>
          <p:nvPr/>
        </p:nvCxnSpPr>
        <p:spPr bwMode="auto">
          <a:xfrm>
            <a:off x="3352800" y="3749675"/>
            <a:ext cx="2667000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32" idx="3"/>
            <a:endCxn id="46" idx="1"/>
          </p:cNvCxnSpPr>
          <p:nvPr/>
        </p:nvCxnSpPr>
        <p:spPr bwMode="auto">
          <a:xfrm flipV="1">
            <a:off x="4343400" y="4173538"/>
            <a:ext cx="381000" cy="15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/>
          <p:nvPr/>
        </p:nvCxnSpPr>
        <p:spPr bwMode="auto">
          <a:xfrm flipV="1">
            <a:off x="4343400" y="4572000"/>
            <a:ext cx="3810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2" name="Straight Arrow Connector 71"/>
          <p:cNvCxnSpPr/>
          <p:nvPr/>
        </p:nvCxnSpPr>
        <p:spPr bwMode="auto">
          <a:xfrm flipV="1">
            <a:off x="4343400" y="4953000"/>
            <a:ext cx="3810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stCxn id="26" idx="3"/>
            <a:endCxn id="44" idx="1"/>
          </p:cNvCxnSpPr>
          <p:nvPr/>
        </p:nvCxnSpPr>
        <p:spPr bwMode="auto">
          <a:xfrm>
            <a:off x="4038600" y="5775325"/>
            <a:ext cx="1066800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5" name="Straight Arrow Connector 74"/>
          <p:cNvCxnSpPr>
            <a:stCxn id="27" idx="3"/>
          </p:cNvCxnSpPr>
          <p:nvPr/>
        </p:nvCxnSpPr>
        <p:spPr bwMode="auto">
          <a:xfrm>
            <a:off x="4038600" y="6156325"/>
            <a:ext cx="1066800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17428" idx="3"/>
            <a:endCxn id="17429" idx="1"/>
          </p:cNvCxnSpPr>
          <p:nvPr/>
        </p:nvCxnSpPr>
        <p:spPr bwMode="auto">
          <a:xfrm>
            <a:off x="3505200" y="6613525"/>
            <a:ext cx="9144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25" idx="3"/>
          </p:cNvCxnSpPr>
          <p:nvPr/>
        </p:nvCxnSpPr>
        <p:spPr bwMode="auto">
          <a:xfrm>
            <a:off x="4495800" y="5394325"/>
            <a:ext cx="304800" cy="1587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Connector 82"/>
          <p:cNvCxnSpPr/>
          <p:nvPr/>
        </p:nvCxnSpPr>
        <p:spPr bwMode="auto">
          <a:xfrm rot="5400000">
            <a:off x="-2706687" y="3619500"/>
            <a:ext cx="5868988" cy="158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Connector 83"/>
          <p:cNvCxnSpPr/>
          <p:nvPr/>
        </p:nvCxnSpPr>
        <p:spPr bwMode="auto">
          <a:xfrm rot="5400000">
            <a:off x="6020594" y="3602831"/>
            <a:ext cx="5791200" cy="158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4" name="Straight Connector 93"/>
          <p:cNvCxnSpPr/>
          <p:nvPr/>
        </p:nvCxnSpPr>
        <p:spPr bwMode="auto">
          <a:xfrm>
            <a:off x="8610600" y="1524000"/>
            <a:ext cx="304800" cy="158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>
            <a:off x="8610600" y="4494213"/>
            <a:ext cx="304800" cy="158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/>
          <p:nvPr/>
        </p:nvCxnSpPr>
        <p:spPr bwMode="auto">
          <a:xfrm>
            <a:off x="8610600" y="3122613"/>
            <a:ext cx="304800" cy="158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4" name="Straight Connector 113"/>
          <p:cNvCxnSpPr>
            <a:stCxn id="17413" idx="3"/>
            <a:endCxn id="17423" idx="1"/>
          </p:cNvCxnSpPr>
          <p:nvPr/>
        </p:nvCxnSpPr>
        <p:spPr bwMode="auto">
          <a:xfrm flipV="1">
            <a:off x="1600200" y="779463"/>
            <a:ext cx="228600" cy="7572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5" name="Straight Connector 114"/>
          <p:cNvCxnSpPr/>
          <p:nvPr/>
        </p:nvCxnSpPr>
        <p:spPr bwMode="auto">
          <a:xfrm rot="5400000" flipH="1" flipV="1">
            <a:off x="1449387" y="2778126"/>
            <a:ext cx="530225" cy="2286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/>
          <p:nvPr/>
        </p:nvCxnSpPr>
        <p:spPr bwMode="auto">
          <a:xfrm flipV="1">
            <a:off x="1600200" y="4195763"/>
            <a:ext cx="228600" cy="2238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Connector 118"/>
          <p:cNvCxnSpPr/>
          <p:nvPr/>
        </p:nvCxnSpPr>
        <p:spPr bwMode="auto">
          <a:xfrm flipV="1">
            <a:off x="1600200" y="5414963"/>
            <a:ext cx="228600" cy="2238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0" name="Straight Connector 119"/>
          <p:cNvCxnSpPr/>
          <p:nvPr/>
        </p:nvCxnSpPr>
        <p:spPr bwMode="auto">
          <a:xfrm flipV="1">
            <a:off x="1600200" y="3008313"/>
            <a:ext cx="228600" cy="2254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/>
          <p:nvPr/>
        </p:nvCxnSpPr>
        <p:spPr bwMode="auto">
          <a:xfrm flipV="1">
            <a:off x="1600200" y="1295400"/>
            <a:ext cx="228600" cy="22383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3" name="Straight Connector 122"/>
          <p:cNvCxnSpPr>
            <a:stCxn id="17413" idx="3"/>
            <a:endCxn id="17426" idx="1"/>
          </p:cNvCxnSpPr>
          <p:nvPr/>
        </p:nvCxnSpPr>
        <p:spPr bwMode="auto">
          <a:xfrm>
            <a:off x="1600200" y="1536700"/>
            <a:ext cx="228600" cy="476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/>
          <p:cNvCxnSpPr/>
          <p:nvPr/>
        </p:nvCxnSpPr>
        <p:spPr bwMode="auto">
          <a:xfrm>
            <a:off x="1600200" y="3305175"/>
            <a:ext cx="228600" cy="476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Connector 125"/>
          <p:cNvCxnSpPr/>
          <p:nvPr/>
        </p:nvCxnSpPr>
        <p:spPr bwMode="auto">
          <a:xfrm>
            <a:off x="1600200" y="4567238"/>
            <a:ext cx="228600" cy="476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Straight Connector 126"/>
          <p:cNvCxnSpPr/>
          <p:nvPr/>
        </p:nvCxnSpPr>
        <p:spPr bwMode="auto">
          <a:xfrm>
            <a:off x="1600200" y="5715000"/>
            <a:ext cx="228600" cy="476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Straight Connector 127"/>
          <p:cNvCxnSpPr/>
          <p:nvPr/>
        </p:nvCxnSpPr>
        <p:spPr bwMode="auto">
          <a:xfrm>
            <a:off x="7239000" y="1447800"/>
            <a:ext cx="228600" cy="476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Straight Connector 128"/>
          <p:cNvCxnSpPr>
            <a:endCxn id="14" idx="1"/>
          </p:cNvCxnSpPr>
          <p:nvPr/>
        </p:nvCxnSpPr>
        <p:spPr bwMode="auto">
          <a:xfrm>
            <a:off x="7239000" y="3043238"/>
            <a:ext cx="228600" cy="9366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0" name="Straight Connector 129"/>
          <p:cNvCxnSpPr/>
          <p:nvPr/>
        </p:nvCxnSpPr>
        <p:spPr bwMode="auto">
          <a:xfrm>
            <a:off x="7239000" y="4567238"/>
            <a:ext cx="228600" cy="476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1" name="Straight Connector 130"/>
          <p:cNvCxnSpPr/>
          <p:nvPr/>
        </p:nvCxnSpPr>
        <p:spPr bwMode="auto">
          <a:xfrm>
            <a:off x="7315200" y="5786438"/>
            <a:ext cx="228600" cy="476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31"/>
          <p:cNvCxnSpPr/>
          <p:nvPr/>
        </p:nvCxnSpPr>
        <p:spPr bwMode="auto">
          <a:xfrm>
            <a:off x="1600200" y="6624638"/>
            <a:ext cx="228600" cy="476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3" name="Straight Connector 132"/>
          <p:cNvCxnSpPr/>
          <p:nvPr/>
        </p:nvCxnSpPr>
        <p:spPr bwMode="auto">
          <a:xfrm>
            <a:off x="6934200" y="6629400"/>
            <a:ext cx="609600" cy="158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8" name="Straight Connector 137"/>
          <p:cNvCxnSpPr>
            <a:stCxn id="17413" idx="3"/>
            <a:endCxn id="17427" idx="1"/>
          </p:cNvCxnSpPr>
          <p:nvPr/>
        </p:nvCxnSpPr>
        <p:spPr bwMode="auto">
          <a:xfrm>
            <a:off x="1600200" y="1536700"/>
            <a:ext cx="228600" cy="38576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9" name="Straight Connector 138"/>
          <p:cNvCxnSpPr/>
          <p:nvPr/>
        </p:nvCxnSpPr>
        <p:spPr bwMode="auto">
          <a:xfrm>
            <a:off x="1600200" y="3352800"/>
            <a:ext cx="228600" cy="38576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0" name="Straight Connector 139"/>
          <p:cNvCxnSpPr/>
          <p:nvPr/>
        </p:nvCxnSpPr>
        <p:spPr bwMode="auto">
          <a:xfrm>
            <a:off x="1600200" y="4648200"/>
            <a:ext cx="228600" cy="38576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1" name="Straight Connector 140"/>
          <p:cNvCxnSpPr/>
          <p:nvPr/>
        </p:nvCxnSpPr>
        <p:spPr bwMode="auto">
          <a:xfrm>
            <a:off x="1600200" y="5791200"/>
            <a:ext cx="228600" cy="38576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6" name="Straight Connector 165"/>
          <p:cNvCxnSpPr>
            <a:stCxn id="17424" idx="3"/>
            <a:endCxn id="17418" idx="1"/>
          </p:cNvCxnSpPr>
          <p:nvPr/>
        </p:nvCxnSpPr>
        <p:spPr bwMode="auto">
          <a:xfrm>
            <a:off x="7239000" y="627063"/>
            <a:ext cx="228600" cy="8842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7" name="Straight Connector 166"/>
          <p:cNvCxnSpPr>
            <a:endCxn id="14" idx="1"/>
          </p:cNvCxnSpPr>
          <p:nvPr/>
        </p:nvCxnSpPr>
        <p:spPr bwMode="auto">
          <a:xfrm rot="16200000" flipH="1">
            <a:off x="7126287" y="2795588"/>
            <a:ext cx="454025" cy="2286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9" name="Straight Connector 168"/>
          <p:cNvCxnSpPr/>
          <p:nvPr/>
        </p:nvCxnSpPr>
        <p:spPr bwMode="auto">
          <a:xfrm rot="16200000" flipH="1">
            <a:off x="7127081" y="4226719"/>
            <a:ext cx="452438" cy="2286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0" name="Straight Connector 169"/>
          <p:cNvCxnSpPr/>
          <p:nvPr/>
        </p:nvCxnSpPr>
        <p:spPr bwMode="auto">
          <a:xfrm rot="16200000" flipH="1">
            <a:off x="7202487" y="5449888"/>
            <a:ext cx="454025" cy="2286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1" name="Straight Connector 170"/>
          <p:cNvCxnSpPr>
            <a:stCxn id="41" idx="3"/>
            <a:endCxn id="14" idx="1"/>
          </p:cNvCxnSpPr>
          <p:nvPr/>
        </p:nvCxnSpPr>
        <p:spPr bwMode="auto">
          <a:xfrm flipV="1">
            <a:off x="7239000" y="3136900"/>
            <a:ext cx="228600" cy="23256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Straight Connector 173"/>
          <p:cNvCxnSpPr>
            <a:stCxn id="42" idx="3"/>
          </p:cNvCxnSpPr>
          <p:nvPr/>
        </p:nvCxnSpPr>
        <p:spPr bwMode="auto">
          <a:xfrm flipV="1">
            <a:off x="7239000" y="3124200"/>
            <a:ext cx="228600" cy="62706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Straight Connector 175"/>
          <p:cNvCxnSpPr>
            <a:stCxn id="48" idx="3"/>
          </p:cNvCxnSpPr>
          <p:nvPr/>
        </p:nvCxnSpPr>
        <p:spPr bwMode="auto">
          <a:xfrm flipV="1">
            <a:off x="7239000" y="4572000"/>
            <a:ext cx="228600" cy="3651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8" name="Straight Connector 177"/>
          <p:cNvCxnSpPr>
            <a:stCxn id="45" idx="3"/>
          </p:cNvCxnSpPr>
          <p:nvPr/>
        </p:nvCxnSpPr>
        <p:spPr bwMode="auto">
          <a:xfrm flipV="1">
            <a:off x="7315200" y="5791200"/>
            <a:ext cx="228600" cy="3651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Connector 179"/>
          <p:cNvCxnSpPr>
            <a:stCxn id="17442" idx="3"/>
          </p:cNvCxnSpPr>
          <p:nvPr/>
        </p:nvCxnSpPr>
        <p:spPr bwMode="auto">
          <a:xfrm flipV="1">
            <a:off x="7239000" y="1447800"/>
            <a:ext cx="228600" cy="32226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2" name="Straight Connector 181"/>
          <p:cNvCxnSpPr>
            <a:stCxn id="17443" idx="3"/>
          </p:cNvCxnSpPr>
          <p:nvPr/>
        </p:nvCxnSpPr>
        <p:spPr bwMode="auto">
          <a:xfrm flipV="1">
            <a:off x="7239000" y="1524000"/>
            <a:ext cx="228600" cy="62706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7" name="Straight Connector 186"/>
          <p:cNvCxnSpPr/>
          <p:nvPr/>
        </p:nvCxnSpPr>
        <p:spPr bwMode="auto">
          <a:xfrm rot="16200000" flipH="1">
            <a:off x="7127081" y="1178719"/>
            <a:ext cx="452438" cy="2286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7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05800" cy="4675187"/>
          </a:xfrm>
        </p:spPr>
        <p:txBody>
          <a:bodyPr/>
          <a:lstStyle/>
          <a:p>
            <a:pPr>
              <a:defRPr/>
            </a:pPr>
            <a:r>
              <a:rPr lang="en-US" sz="3200" b="1" dirty="0" smtClean="0">
                <a:solidFill>
                  <a:srgbClr val="00B0F0"/>
                </a:solidFill>
              </a:rPr>
              <a:t>PERBEDAAN ANTARA </a:t>
            </a:r>
            <a:br>
              <a:rPr lang="en-US" sz="3200" b="1" dirty="0" smtClean="0">
                <a:solidFill>
                  <a:srgbClr val="00B0F0"/>
                </a:solidFill>
              </a:rPr>
            </a:br>
            <a:r>
              <a:rPr lang="en-US" sz="3200" b="1" dirty="0" smtClean="0">
                <a:solidFill>
                  <a:srgbClr val="00B0F0"/>
                </a:solidFill>
              </a:rPr>
              <a:t>MASYARAKAT TRADISIONAL DAN </a:t>
            </a:r>
            <a:br>
              <a:rPr lang="en-US" sz="3200" b="1" dirty="0" smtClean="0">
                <a:solidFill>
                  <a:srgbClr val="00B0F0"/>
                </a:solidFill>
              </a:rPr>
            </a:br>
            <a:r>
              <a:rPr lang="en-US" sz="3200" b="1" dirty="0" smtClean="0">
                <a:solidFill>
                  <a:srgbClr val="00B0F0"/>
                </a:solidFill>
              </a:rPr>
              <a:t>MASYARAKAT MODERN </a:t>
            </a:r>
            <a:br>
              <a:rPr lang="en-US" sz="3200" b="1" dirty="0" smtClean="0">
                <a:solidFill>
                  <a:srgbClr val="00B0F0"/>
                </a:solidFill>
              </a:rPr>
            </a:br>
            <a:r>
              <a:rPr lang="en-US" sz="3200" b="1" dirty="0" smtClean="0">
                <a:solidFill>
                  <a:srgbClr val="00B0F0"/>
                </a:solidFill>
              </a:rPr>
              <a:t>DALAM MENGIMPLEMENTASIKAN SISTEM NILAI</a:t>
            </a:r>
            <a:endParaRPr lang="en-US" sz="32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500" tmFilter="0,0; .5, 0; 1, 1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5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0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0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0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2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5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7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7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>
                      <p:stCondLst>
                        <p:cond delay="indefinite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8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0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3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5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8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0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3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5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5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0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2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5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7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5" fill="hold">
                      <p:stCondLst>
                        <p:cond delay="indefinite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2" fill="hold">
                      <p:stCondLst>
                        <p:cond delay="indefinite"/>
                      </p:stCondLst>
                      <p:childTnLst>
                        <p:par>
                          <p:cTn id="433" fill="hold">
                            <p:stCondLst>
                              <p:cond delay="0"/>
                            </p:stCondLst>
                            <p:childTnLst>
                              <p:par>
                                <p:cTn id="4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6" fill="hold">
                      <p:stCondLst>
                        <p:cond delay="indefinite"/>
                      </p:stCondLst>
                      <p:childTnLst>
                        <p:par>
                          <p:cTn id="447" fill="hold">
                            <p:stCondLst>
                              <p:cond delay="0"/>
                            </p:stCondLst>
                            <p:childTnLst>
                              <p:par>
                                <p:cTn id="44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4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6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9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1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4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6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7" fill="hold">
                      <p:stCondLst>
                        <p:cond delay="indefinite"/>
                      </p:stCondLst>
                      <p:childTnLst>
                        <p:par>
                          <p:cTn id="478" fill="hold">
                            <p:stCondLst>
                              <p:cond delay="0"/>
                            </p:stCondLst>
                            <p:childTnLst>
                              <p:par>
                                <p:cTn id="47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6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7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8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1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3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6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7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8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9" fill="hold">
                      <p:stCondLst>
                        <p:cond delay="indefinite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5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6" fill="hold">
                      <p:stCondLst>
                        <p:cond delay="indefinite"/>
                      </p:stCondLst>
                      <p:childTnLst>
                        <p:par>
                          <p:cTn id="517" fill="hold">
                            <p:stCondLst>
                              <p:cond delay="0"/>
                            </p:stCondLst>
                            <p:childTnLst>
                              <p:par>
                                <p:cTn id="5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3" fill="hold">
                      <p:stCondLst>
                        <p:cond delay="indefinite"/>
                      </p:stCondLst>
                      <p:childTnLst>
                        <p:par>
                          <p:cTn id="524" fill="hold">
                            <p:stCondLst>
                              <p:cond delay="0"/>
                            </p:stCondLst>
                            <p:childTnLst>
                              <p:par>
                                <p:cTn id="5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fill="hold">
                      <p:stCondLst>
                        <p:cond delay="indefinite"/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7" fill="hold">
                      <p:stCondLst>
                        <p:cond delay="indefinite"/>
                      </p:stCondLst>
                      <p:childTnLst>
                        <p:par>
                          <p:cTn id="538" fill="hold">
                            <p:stCondLst>
                              <p:cond delay="0"/>
                            </p:stCondLst>
                            <p:childTnLst>
                              <p:par>
                                <p:cTn id="5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4" fill="hold">
                      <p:stCondLst>
                        <p:cond delay="indefinite"/>
                      </p:stCondLst>
                      <p:childTnLst>
                        <p:par>
                          <p:cTn id="545" fill="hold">
                            <p:stCondLst>
                              <p:cond delay="0"/>
                            </p:stCondLst>
                            <p:childTnLst>
                              <p:par>
                                <p:cTn id="5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1" fill="hold">
                      <p:stCondLst>
                        <p:cond delay="indefinite"/>
                      </p:stCondLst>
                      <p:childTnLst>
                        <p:par>
                          <p:cTn id="552" fill="hold">
                            <p:stCondLst>
                              <p:cond delay="0"/>
                            </p:stCondLst>
                            <p:childTnLst>
                              <p:par>
                                <p:cTn id="55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5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6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7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0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1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2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5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6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7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8" fill="hold">
                      <p:stCondLst>
                        <p:cond delay="indefinite"/>
                      </p:stCondLst>
                      <p:childTnLst>
                        <p:par>
                          <p:cTn id="569" fill="hold">
                            <p:stCondLst>
                              <p:cond delay="0"/>
                            </p:stCondLst>
                            <p:childTnLst>
                              <p:par>
                                <p:cTn id="57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2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3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4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7" dur="1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8" dur="1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9" dur="10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0" fill="hold">
                      <p:stCondLst>
                        <p:cond delay="indefinite"/>
                      </p:stCondLst>
                      <p:childTnLst>
                        <p:par>
                          <p:cTn id="581" fill="hold">
                            <p:stCondLst>
                              <p:cond delay="0"/>
                            </p:stCondLst>
                            <p:childTnLst>
                              <p:par>
                                <p:cTn id="58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7" fill="hold">
                      <p:stCondLst>
                        <p:cond delay="indefinite"/>
                      </p:stCondLst>
                      <p:childTnLst>
                        <p:par>
                          <p:cTn id="588" fill="hold">
                            <p:stCondLst>
                              <p:cond delay="0"/>
                            </p:stCondLst>
                            <p:childTnLst>
                              <p:par>
                                <p:cTn id="5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1" dur="10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2" dur="10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3" dur="10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4" fill="hold">
                      <p:stCondLst>
                        <p:cond delay="indefinite"/>
                      </p:stCondLst>
                      <p:childTnLst>
                        <p:par>
                          <p:cTn id="595" fill="hold">
                            <p:stCondLst>
                              <p:cond delay="0"/>
                            </p:stCondLst>
                            <p:childTnLst>
                              <p:par>
                                <p:cTn id="59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8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9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0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  <p:bldP spid="17413" grpId="0" animBg="1"/>
      <p:bldP spid="8" grpId="0" animBg="1"/>
      <p:bldP spid="9" grpId="0" animBg="1"/>
      <p:bldP spid="10" grpId="0" animBg="1"/>
      <p:bldP spid="17417" grpId="0" animBg="1"/>
      <p:bldP spid="17418" grpId="0" animBg="1"/>
      <p:bldP spid="14" grpId="0" animBg="1"/>
      <p:bldP spid="15" grpId="0" animBg="1"/>
      <p:bldP spid="16" grpId="0" animBg="1"/>
      <p:bldP spid="17422" grpId="0" animBg="1"/>
      <p:bldP spid="17423" grpId="0" animBg="1"/>
      <p:bldP spid="17424" grpId="0" animBg="1"/>
      <p:bldP spid="17425" grpId="0" animBg="1"/>
      <p:bldP spid="17426" grpId="0" animBg="1"/>
      <p:bldP spid="17427" grpId="0" animBg="1"/>
      <p:bldP spid="17428" grpId="0" animBg="1"/>
      <p:bldP spid="17429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17440" grpId="0" animBg="1"/>
      <p:bldP spid="17441" grpId="0" animBg="1"/>
      <p:bldP spid="17442" grpId="0" animBg="1"/>
      <p:bldP spid="17443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10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BAHAN 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 err="1" smtClean="0"/>
              <a:t>Carilah</a:t>
            </a:r>
            <a:r>
              <a:rPr lang="en-US" sz="3600" dirty="0" smtClean="0"/>
              <a:t> </a:t>
            </a:r>
            <a:r>
              <a:rPr lang="en-US" sz="3600" dirty="0" err="1" smtClean="0"/>
              <a:t>contoh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</a:t>
            </a:r>
            <a:r>
              <a:rPr lang="en-US" sz="3600" dirty="0" err="1" smtClean="0"/>
              <a:t>masing-masing</a:t>
            </a:r>
            <a:r>
              <a:rPr lang="en-US" sz="3600" dirty="0" smtClean="0"/>
              <a:t> </a:t>
            </a:r>
            <a:r>
              <a:rPr lang="en-US" sz="3600" dirty="0" err="1" smtClean="0"/>
              <a:t>pengembangan</a:t>
            </a:r>
            <a:r>
              <a:rPr lang="en-US" sz="3600" dirty="0" smtClean="0"/>
              <a:t> </a:t>
            </a:r>
            <a:r>
              <a:rPr lang="en-US" sz="3600" dirty="0" err="1" smtClean="0"/>
              <a:t>sistem</a:t>
            </a:r>
            <a:r>
              <a:rPr lang="en-US" sz="3600" dirty="0" smtClean="0"/>
              <a:t> </a:t>
            </a:r>
            <a:r>
              <a:rPr lang="en-US" sz="3600" dirty="0" err="1" smtClean="0"/>
              <a:t>nilai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 smtClean="0"/>
              <a:t>masyarakat</a:t>
            </a:r>
            <a:r>
              <a:rPr lang="en-US" sz="3600" dirty="0" smtClean="0"/>
              <a:t> </a:t>
            </a:r>
            <a:r>
              <a:rPr lang="en-US" sz="3600" dirty="0" err="1" smtClean="0"/>
              <a:t>tradisional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masyarakat</a:t>
            </a:r>
            <a:r>
              <a:rPr lang="en-US" sz="3600" dirty="0" smtClean="0"/>
              <a:t> modern yang </a:t>
            </a:r>
            <a:r>
              <a:rPr lang="en-US" sz="3600" dirty="0" err="1" smtClean="0"/>
              <a:t>menunjukkan</a:t>
            </a:r>
            <a:r>
              <a:rPr lang="en-US" sz="3600" dirty="0" smtClean="0"/>
              <a:t> </a:t>
            </a:r>
            <a:r>
              <a:rPr lang="en-US" sz="3600" dirty="0" err="1" smtClean="0"/>
              <a:t>perubahan</a:t>
            </a:r>
            <a:r>
              <a:rPr lang="en-US" sz="3600" dirty="0" smtClean="0"/>
              <a:t> </a:t>
            </a:r>
            <a:r>
              <a:rPr lang="en-US" sz="3600" dirty="0" err="1" smtClean="0"/>
              <a:t>sistem</a:t>
            </a:r>
            <a:r>
              <a:rPr lang="en-US" sz="3600" dirty="0" smtClean="0"/>
              <a:t> </a:t>
            </a:r>
            <a:r>
              <a:rPr lang="en-US" sz="3600" dirty="0" err="1" smtClean="0"/>
              <a:t>nilai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diterapkan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kehidupan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5902325"/>
          </a:xfrm>
        </p:spPr>
        <p:txBody>
          <a:bodyPr/>
          <a:lstStyle/>
          <a:p>
            <a:pPr marL="795338" indent="-795338" eaLnBrk="1" hangingPunct="1">
              <a:buFont typeface="Wingdings" pitchFamily="2" charset="2"/>
              <a:buNone/>
              <a:defRPr/>
            </a:pPr>
            <a:endParaRPr lang="en-US" sz="4800" smtClean="0"/>
          </a:p>
          <a:p>
            <a:pPr marL="795338" indent="-795338" eaLnBrk="1" hangingPunct="1">
              <a:defRPr/>
            </a:pPr>
            <a:r>
              <a:rPr lang="en-US" sz="4800" smtClean="0"/>
              <a:t>Ilmu/</a:t>
            </a:r>
          </a:p>
          <a:p>
            <a:pPr marL="795338" indent="-795338" eaLnBrk="1" hangingPunct="1">
              <a:buFont typeface="Wingdings" pitchFamily="2" charset="2"/>
              <a:buNone/>
              <a:defRPr/>
            </a:pPr>
            <a:r>
              <a:rPr lang="en-US" sz="4800" smtClean="0"/>
              <a:t>	Ilmu Pengetahuan/</a:t>
            </a:r>
          </a:p>
          <a:p>
            <a:pPr marL="795338" indent="-795338" eaLnBrk="1" hangingPunct="1">
              <a:buFont typeface="Wingdings" pitchFamily="2" charset="2"/>
              <a:buNone/>
              <a:defRPr/>
            </a:pPr>
            <a:r>
              <a:rPr lang="en-US" sz="4800" smtClean="0"/>
              <a:t>	Pengetahuan Ilmiah ?</a:t>
            </a:r>
          </a:p>
          <a:p>
            <a:pPr marL="795338" indent="-795338" eaLnBrk="1" hangingPunct="1">
              <a:buFont typeface="Wingdings" pitchFamily="2" charset="2"/>
              <a:buNone/>
              <a:defRPr/>
            </a:pPr>
            <a:endParaRPr lang="en-US" sz="1800" smtClean="0"/>
          </a:p>
          <a:p>
            <a:pPr marL="795338" indent="-795338" eaLnBrk="1" hangingPunct="1">
              <a:defRPr/>
            </a:pPr>
            <a:r>
              <a:rPr lang="en-US" sz="4800" smtClean="0"/>
              <a:t>Teknologi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7813"/>
            <a:ext cx="3657600" cy="560387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800" b="1" smtClean="0"/>
              <a:t>TEKNOLOGI ?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991600" cy="4911725"/>
          </a:xfrm>
        </p:spPr>
        <p:txBody>
          <a:bodyPr/>
          <a:lstStyle/>
          <a:p>
            <a:pPr marL="463550" indent="-46355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(a) </a:t>
            </a:r>
            <a:r>
              <a:rPr lang="en-US" sz="2800" dirty="0" err="1" smtClean="0"/>
              <a:t>Ilmu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menyelidiki</a:t>
            </a:r>
            <a:r>
              <a:rPr lang="en-US" sz="2800" dirty="0" smtClean="0"/>
              <a:t> </a:t>
            </a:r>
            <a:r>
              <a:rPr lang="en-US" sz="2800" dirty="0" err="1" smtClean="0"/>
              <a:t>cara</a:t>
            </a:r>
            <a:r>
              <a:rPr lang="en-US" sz="2800" dirty="0" smtClean="0"/>
              <a:t>- </a:t>
            </a:r>
            <a:r>
              <a:rPr lang="en-US" sz="2800" dirty="0" err="1" smtClean="0"/>
              <a:t>cara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teknik</a:t>
            </a:r>
            <a:r>
              <a:rPr lang="en-US" sz="2800" dirty="0" smtClean="0"/>
              <a:t>; (b) </a:t>
            </a:r>
            <a:r>
              <a:rPr lang="en-US" sz="2800" dirty="0" err="1" smtClean="0"/>
              <a:t>Ilmu</a:t>
            </a:r>
            <a:r>
              <a:rPr lang="en-US" sz="2800" dirty="0" smtClean="0"/>
              <a:t>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pabrik-pabrik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industri</a:t>
            </a:r>
            <a:r>
              <a:rPr lang="en-US" sz="2800" dirty="0" smtClean="0"/>
              <a:t>- </a:t>
            </a:r>
            <a:r>
              <a:rPr lang="en-US" sz="2800" dirty="0" err="1" smtClean="0"/>
              <a:t>industri</a:t>
            </a:r>
            <a:r>
              <a:rPr lang="en-US" sz="2800" dirty="0" smtClean="0"/>
              <a:t> (</a:t>
            </a:r>
            <a:r>
              <a:rPr lang="en-US" sz="2800" dirty="0" err="1" smtClean="0"/>
              <a:t>Harahap</a:t>
            </a:r>
            <a:r>
              <a:rPr lang="en-US" sz="2800" dirty="0" smtClean="0"/>
              <a:t>, </a:t>
            </a:r>
            <a:r>
              <a:rPr lang="en-US" sz="2800" dirty="0" err="1" smtClean="0"/>
              <a:t>Poerbahawadja</a:t>
            </a:r>
            <a:r>
              <a:rPr lang="en-US" sz="2800" dirty="0" smtClean="0"/>
              <a:t>, 1982).</a:t>
            </a:r>
          </a:p>
          <a:p>
            <a:pPr marL="463550" indent="-46355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cabang</a:t>
            </a:r>
            <a:r>
              <a:rPr lang="en-US" sz="2800" dirty="0" smtClean="0"/>
              <a:t> </a:t>
            </a:r>
            <a:r>
              <a:rPr lang="en-US" sz="2800" dirty="0" err="1" smtClean="0"/>
              <a:t>ilmu</a:t>
            </a:r>
            <a:r>
              <a:rPr lang="en-US" sz="2800" dirty="0" smtClean="0"/>
              <a:t>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berkenaan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industri</a:t>
            </a:r>
            <a:r>
              <a:rPr lang="en-US" sz="2800" dirty="0" smtClean="0"/>
              <a:t> </a:t>
            </a:r>
            <a:r>
              <a:rPr lang="en-US" sz="2800" dirty="0" err="1" smtClean="0"/>
              <a:t>bangunan</a:t>
            </a:r>
            <a:r>
              <a:rPr lang="en-US" sz="2800" dirty="0" smtClean="0"/>
              <a:t>, </a:t>
            </a:r>
            <a:r>
              <a:rPr lang="en-US" sz="2800" dirty="0" err="1" smtClean="0"/>
              <a:t>mesin-mesin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sebagainya</a:t>
            </a:r>
            <a:r>
              <a:rPr lang="en-US" sz="2800" dirty="0" smtClean="0"/>
              <a:t> (</a:t>
            </a:r>
            <a:r>
              <a:rPr lang="en-US" sz="2800" dirty="0" err="1" smtClean="0"/>
              <a:t>Salim</a:t>
            </a:r>
            <a:r>
              <a:rPr lang="en-US" sz="2800" dirty="0" smtClean="0"/>
              <a:t>, 1985).</a:t>
            </a:r>
          </a:p>
          <a:p>
            <a:pPr marL="463550" indent="-46355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800" dirty="0" err="1" smtClean="0"/>
              <a:t>Menurut</a:t>
            </a:r>
            <a:r>
              <a:rPr lang="en-US" sz="2800" dirty="0" smtClean="0"/>
              <a:t> </a:t>
            </a:r>
            <a:r>
              <a:rPr lang="en-US" sz="2800" dirty="0" err="1" smtClean="0"/>
              <a:t>Kamus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 </a:t>
            </a:r>
            <a:r>
              <a:rPr lang="en-US" sz="2800" dirty="0" err="1" smtClean="0"/>
              <a:t>Bahasa</a:t>
            </a:r>
            <a:r>
              <a:rPr lang="en-US" sz="2800" dirty="0" smtClean="0"/>
              <a:t> Indonesia (1990)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(a) </a:t>
            </a: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ilmiah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praktis</a:t>
            </a:r>
            <a:r>
              <a:rPr lang="en-US" sz="2800" dirty="0" smtClean="0"/>
              <a:t> </a:t>
            </a:r>
            <a:r>
              <a:rPr lang="en-US" sz="2800" dirty="0" err="1" smtClean="0"/>
              <a:t>ilmu</a:t>
            </a:r>
            <a:r>
              <a:rPr lang="en-US" sz="2800" dirty="0" smtClean="0"/>
              <a:t>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 </a:t>
            </a:r>
            <a:r>
              <a:rPr lang="en-US" sz="2800" dirty="0" err="1" smtClean="0"/>
              <a:t>terapan</a:t>
            </a:r>
            <a:r>
              <a:rPr lang="en-US" sz="2800" dirty="0" smtClean="0"/>
              <a:t>; (b) </a:t>
            </a:r>
            <a:r>
              <a:rPr lang="en-US" sz="2800" dirty="0" err="1" smtClean="0"/>
              <a:t>Keseluruhan</a:t>
            </a:r>
            <a:r>
              <a:rPr lang="en-US" sz="2800" dirty="0" smtClean="0"/>
              <a:t> </a:t>
            </a:r>
            <a:r>
              <a:rPr lang="en-US" sz="2800" dirty="0" err="1" smtClean="0"/>
              <a:t>sarana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menyediakan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-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diperlukan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kelangsungan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kenyamanan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7813"/>
            <a:ext cx="3581400" cy="560387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800" b="1" smtClean="0"/>
              <a:t>TEKNOLOGI ?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991600" cy="6019800"/>
          </a:xfrm>
        </p:spPr>
        <p:txBody>
          <a:bodyPr/>
          <a:lstStyle/>
          <a:p>
            <a:pPr marL="463550" indent="-463550" eaLnBrk="1" hangingPunct="1">
              <a:lnSpc>
                <a:spcPct val="80000"/>
              </a:lnSpc>
              <a:buFont typeface="Wingdings" pitchFamily="2" charset="2"/>
              <a:buAutoNum type="arabicPeriod" startAt="4"/>
              <a:defRPr/>
            </a:pPr>
            <a:r>
              <a:rPr lang="en-US" sz="2800" dirty="0" err="1" smtClean="0"/>
              <a:t>Menurut</a:t>
            </a:r>
            <a:r>
              <a:rPr lang="en-US" sz="2800" dirty="0" smtClean="0"/>
              <a:t> Rogers (</a:t>
            </a:r>
            <a:r>
              <a:rPr lang="en-US" sz="2800" dirty="0" err="1" smtClean="0"/>
              <a:t>Seels</a:t>
            </a:r>
            <a:r>
              <a:rPr lang="en-US" sz="2800" dirty="0" smtClean="0"/>
              <a:t>, Richey, 1994)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rancangan</a:t>
            </a:r>
            <a:r>
              <a:rPr lang="en-US" sz="2800" dirty="0" smtClean="0"/>
              <a:t> </a:t>
            </a:r>
            <a:r>
              <a:rPr lang="en-US" sz="2800" dirty="0" err="1" smtClean="0"/>
              <a:t>langkah</a:t>
            </a:r>
            <a:r>
              <a:rPr lang="en-US" sz="2800" dirty="0" smtClean="0"/>
              <a:t> instrumental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memperkecil</a:t>
            </a:r>
            <a:r>
              <a:rPr lang="en-US" sz="2800" dirty="0" smtClean="0"/>
              <a:t> </a:t>
            </a:r>
            <a:r>
              <a:rPr lang="en-US" sz="2800" dirty="0" err="1" smtClean="0"/>
              <a:t>keraguan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sebab</a:t>
            </a:r>
            <a:r>
              <a:rPr lang="en-US" sz="2800" dirty="0" smtClean="0"/>
              <a:t> </a:t>
            </a:r>
            <a:r>
              <a:rPr lang="en-US" sz="2800" dirty="0" err="1" smtClean="0"/>
              <a:t>akibat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diharapkan</a:t>
            </a:r>
            <a:r>
              <a:rPr lang="en-US" sz="2800" dirty="0" smtClean="0"/>
              <a:t>.</a:t>
            </a:r>
          </a:p>
          <a:p>
            <a:pPr marL="463550" indent="-463550" eaLnBrk="1" hangingPunct="1">
              <a:lnSpc>
                <a:spcPct val="80000"/>
              </a:lnSpc>
              <a:buFont typeface="Wingdings" pitchFamily="2" charset="2"/>
              <a:buAutoNum type="arabicPeriod" startAt="4"/>
              <a:defRPr/>
            </a:pPr>
            <a:r>
              <a:rPr lang="sv-SE" sz="2800" dirty="0" smtClean="0"/>
              <a:t>Teknologi adalah ilmu pengetahuan mengenai pembangunan dan industri (Sudarsono Saliman).</a:t>
            </a:r>
            <a:endParaRPr lang="en-US" sz="2800" dirty="0" smtClean="0"/>
          </a:p>
          <a:p>
            <a:pPr marL="463550" indent="-463550" eaLnBrk="1" hangingPunct="1">
              <a:lnSpc>
                <a:spcPct val="80000"/>
              </a:lnSpc>
              <a:buFont typeface="Wingdings" pitchFamily="2" charset="2"/>
              <a:buAutoNum type="arabicPeriod" startAt="4"/>
              <a:defRPr/>
            </a:pPr>
            <a:r>
              <a:rPr lang="sv-SE" sz="2800" dirty="0" smtClean="0"/>
              <a:t>Dari Wikipedia, Teknologi adalah pengembangan dan aplikasi dari alat, mesin, material dan proses yang menolong manusia menyelesaikan masalahnya.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aktivitas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,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mulai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</a:t>
            </a:r>
            <a:r>
              <a:rPr lang="en-US" sz="2800" dirty="0" err="1" smtClean="0"/>
              <a:t>sains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teknik</a:t>
            </a:r>
            <a:r>
              <a:rPr lang="en-US" sz="2800" dirty="0" smtClean="0"/>
              <a:t>. </a:t>
            </a:r>
          </a:p>
          <a:p>
            <a:pPr marL="463550" indent="-463550" eaLnBrk="1" hangingPunct="1">
              <a:lnSpc>
                <a:spcPct val="80000"/>
              </a:lnSpc>
              <a:buFont typeface="Wingdings" pitchFamily="2" charset="2"/>
              <a:buAutoNum type="arabicPeriod" startAt="4"/>
              <a:defRPr/>
            </a:pPr>
            <a:r>
              <a:rPr lang="en-US" sz="2800" dirty="0" err="1" smtClean="0"/>
              <a:t>Dalam</a:t>
            </a:r>
            <a:r>
              <a:rPr lang="en-US" sz="2800" dirty="0" smtClean="0"/>
              <a:t> Random House Dictionary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dikutip</a:t>
            </a:r>
            <a:r>
              <a:rPr lang="en-US" sz="2800" dirty="0" smtClean="0"/>
              <a:t> </a:t>
            </a:r>
            <a:r>
              <a:rPr lang="en-US" sz="2800" dirty="0" err="1" smtClean="0"/>
              <a:t>Naisbitt</a:t>
            </a:r>
            <a:r>
              <a:rPr lang="en-US" sz="2800" dirty="0" smtClean="0"/>
              <a:t> (2002),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benda</a:t>
            </a:r>
            <a:r>
              <a:rPr lang="en-US" sz="2800" dirty="0" smtClean="0"/>
              <a:t>,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objek</a:t>
            </a:r>
            <a:r>
              <a:rPr lang="en-US" sz="2800" dirty="0" smtClean="0"/>
              <a:t>, </a:t>
            </a:r>
            <a:r>
              <a:rPr lang="en-US" sz="2800" dirty="0" err="1" smtClean="0"/>
              <a:t>bahan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wujud</a:t>
            </a:r>
            <a:r>
              <a:rPr lang="en-US" sz="2800" dirty="0" smtClean="0"/>
              <a:t> yang </a:t>
            </a:r>
            <a:r>
              <a:rPr lang="en-US" sz="2800" dirty="0" err="1" smtClean="0"/>
              <a:t>jelas-jelas</a:t>
            </a:r>
            <a:r>
              <a:rPr lang="en-US" sz="2800" dirty="0" smtClean="0"/>
              <a:t> </a:t>
            </a:r>
            <a:r>
              <a:rPr lang="en-US" sz="2800" dirty="0" err="1" smtClean="0"/>
              <a:t>berbeda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7813"/>
            <a:ext cx="3581400" cy="560387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800" b="1" smtClean="0"/>
              <a:t>TEKNOLOGI ?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991600" cy="5562600"/>
          </a:xfrm>
        </p:spPr>
        <p:txBody>
          <a:bodyPr/>
          <a:lstStyle/>
          <a:p>
            <a:pPr marL="509588" indent="-509588" eaLnBrk="1" hangingPunct="1">
              <a:lnSpc>
                <a:spcPct val="80000"/>
              </a:lnSpc>
              <a:buFont typeface="Wingdings" pitchFamily="2" charset="2"/>
              <a:buAutoNum type="arabicPeriod" startAt="8"/>
              <a:defRPr/>
            </a:pP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cara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sesuatu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memenuhi</a:t>
            </a:r>
            <a:r>
              <a:rPr lang="en-US" sz="2800" dirty="0" smtClean="0"/>
              <a:t> </a:t>
            </a:r>
            <a:r>
              <a:rPr lang="en-US" sz="2800" dirty="0" err="1" smtClean="0"/>
              <a:t>kebutuhan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 </a:t>
            </a:r>
            <a:r>
              <a:rPr lang="en-US" sz="2800" dirty="0" err="1" smtClean="0"/>
              <a:t>alat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akal</a:t>
            </a:r>
            <a:r>
              <a:rPr lang="en-US" sz="2800" dirty="0" smtClean="0"/>
              <a:t>,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seakan-akan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memperpanjang</a:t>
            </a:r>
            <a:r>
              <a:rPr lang="en-US" sz="2800" dirty="0" smtClean="0"/>
              <a:t>, </a:t>
            </a:r>
            <a:r>
              <a:rPr lang="en-US" sz="2800" dirty="0" err="1" smtClean="0"/>
              <a:t>memperkuat</a:t>
            </a:r>
            <a:r>
              <a:rPr lang="en-US" sz="2800" dirty="0" smtClean="0"/>
              <a:t>,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ampuh</a:t>
            </a:r>
            <a:r>
              <a:rPr lang="en-US" sz="2800" dirty="0" smtClean="0"/>
              <a:t> </a:t>
            </a:r>
            <a:r>
              <a:rPr lang="en-US" sz="2800" dirty="0" err="1" smtClean="0"/>
              <a:t>anggota</a:t>
            </a:r>
            <a:r>
              <a:rPr lang="en-US" sz="2800" dirty="0" smtClean="0"/>
              <a:t> </a:t>
            </a:r>
            <a:r>
              <a:rPr lang="en-US" sz="2800" dirty="0" err="1" smtClean="0"/>
              <a:t>tubuh</a:t>
            </a:r>
            <a:r>
              <a:rPr lang="en-US" sz="2800" dirty="0" smtClean="0"/>
              <a:t>, </a:t>
            </a:r>
            <a:r>
              <a:rPr lang="en-US" sz="2800" dirty="0" err="1" smtClean="0"/>
              <a:t>pancaindera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otak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(</a:t>
            </a:r>
            <a:r>
              <a:rPr lang="en-US" sz="2800" dirty="0" err="1" smtClean="0"/>
              <a:t>Iskandar</a:t>
            </a:r>
            <a:r>
              <a:rPr lang="en-US" sz="2800" dirty="0" smtClean="0"/>
              <a:t> </a:t>
            </a:r>
            <a:r>
              <a:rPr lang="en-US" sz="2800" dirty="0" err="1" smtClean="0"/>
              <a:t>Alisyahbana</a:t>
            </a:r>
            <a:r>
              <a:rPr lang="en-US" sz="2800" dirty="0" smtClean="0"/>
              <a:t>).</a:t>
            </a:r>
          </a:p>
          <a:p>
            <a:pPr marL="509588" indent="-509588" eaLnBrk="1" hangingPunct="1">
              <a:lnSpc>
                <a:spcPct val="80000"/>
              </a:lnSpc>
              <a:buFont typeface="Wingdings" pitchFamily="2" charset="2"/>
              <a:buAutoNum type="arabicPeriod" startAt="8"/>
              <a:defRPr/>
            </a:pP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keseluruhan</a:t>
            </a:r>
            <a:r>
              <a:rPr lang="en-US" sz="2800" dirty="0" smtClean="0"/>
              <a:t> </a:t>
            </a:r>
            <a:r>
              <a:rPr lang="en-US" sz="2800" dirty="0" err="1" smtClean="0"/>
              <a:t>metode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rasional</a:t>
            </a:r>
            <a:r>
              <a:rPr lang="en-US" sz="2800" dirty="0" smtClean="0"/>
              <a:t> </a:t>
            </a:r>
            <a:r>
              <a:rPr lang="en-US" sz="2800" dirty="0" err="1" smtClean="0"/>
              <a:t>mengarah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ciri</a:t>
            </a:r>
            <a:r>
              <a:rPr lang="en-US" sz="2800" dirty="0" smtClean="0"/>
              <a:t> </a:t>
            </a:r>
            <a:r>
              <a:rPr lang="en-US" sz="2800" dirty="0" err="1" smtClean="0"/>
              <a:t>efisiensi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bidang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(</a:t>
            </a:r>
            <a:r>
              <a:rPr lang="en-US" sz="2800" dirty="0" err="1" smtClean="0"/>
              <a:t>Ellul</a:t>
            </a:r>
            <a:r>
              <a:rPr lang="en-US" sz="2800" dirty="0" smtClean="0"/>
              <a:t>).</a:t>
            </a:r>
          </a:p>
          <a:p>
            <a:pPr marL="509588" indent="-509588" eaLnBrk="1" hangingPunct="1">
              <a:lnSpc>
                <a:spcPct val="80000"/>
              </a:lnSpc>
              <a:buFont typeface="Wingdings" pitchFamily="2" charset="2"/>
              <a:buAutoNum type="arabicPeriod" startAt="8"/>
              <a:defRPr/>
            </a:pP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tambah</a:t>
            </a:r>
            <a:r>
              <a:rPr lang="en-US" sz="2800" dirty="0" smtClean="0"/>
              <a:t>,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menghasilkan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,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terpisah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lain yang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bagian</a:t>
            </a:r>
            <a:r>
              <a:rPr lang="en-US" sz="2800" dirty="0" smtClean="0"/>
              <a:t> integral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(</a:t>
            </a:r>
            <a:r>
              <a:rPr lang="en-US" sz="2800" dirty="0" err="1" smtClean="0"/>
              <a:t>Miarso</a:t>
            </a:r>
            <a:r>
              <a:rPr lang="en-US" sz="2800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hQSEBUTExQWFBUUFhsaGRcYGBobGxgYHRwYGBgcGxofGyYfGB0jGhgfHy8gJScpLS0sGB4xNTAqNSYrLCkBCQoKDgwOGg8PGi0kHyQsLCwsLCwsLCwsLCwsLCwsLCwsLCwsLCwsLCwsLCwsLCwsLCwpLCwsLCwsLCwsLCwsLP/AABEIALkBEQMBIgACEQEDEQH/xAAcAAACAwEBAQEAAAAAAAAAAAAEBQIDBgEABwj/xABLEAABAgMFBAcFAwkHAwQDAAABAhEAAyEEBRIxQSJRYXEGEzKBkaGxFEJSwdEjkvAHFTNicoLS4fEkU2OTorLCNETiVHODsxYXQ//EABoBAAMBAQEBAAAAAAAAAAAAAAECAwAEBQb/xAAoEQACAgEEAQQBBQEAAAAAAAAAAQIRIQMSMUFRBBMiYXEUMoGR8AX/2gAMAwEAAhEDEQA/AH6pc6wpnWmcoqQuYU9SoqaZjcg1DZVplXLKM/ZLOJsqZOQqaFy1B5aVqLJILqFcQSFApck5h4nfF4S7TNXimTVISCXUpOJASahIcpJ3Ze89BC+ReU6zP1KihM0JeqFFWHMktQFzRqhneIUl+BbQ7XYplpkqNkE9YlllLUpnYB9nEWUNwdxxFTrvNtsSZa5q1S0qLdWo48RYZoDnJq6GkaT8nU2UqVMMoBFUhcsaLD7YLmiktTLZMaa2XZLmqlqWl1SlYkHcWb8chDpdho+S2695hLmb1YQSxQGxHtClA7gjKGEuYeoZSvs5pSrC5BSt2dCtQWdtKUziPSexrVeKwtJSlRO0lOzhY4SXDFROp9IzqFKMs9ao7CdlGjgsCW5NxjRlTtiMcXLOxOFqxyw+ApObZhRdzTV3DkwXJmEOjrFqZ2KlHkwLt/OALqWkpCqhSqmnZUHDpfTfvaL59tWkA789D+PSKRlGkBsy9rWtC1Ixr2VEdpW/nCS8LctJrMW3BSvrGgvRlT1UYsmjEHIVjM35L01cRzq02dMci+beSyXC5n31fWIe3zP7yZ99X1itMg6kDmfkIjMSAKeJ+kTdvk6V9B1ltUwn9Iv76vrF1ttUzB215/Er6wFYu1BV4DYFTnlpFb+Fk2vmaCVaV4RtryHvK3c4KliYRRanz7SvrA0iW7CGcqyhmOesJGN5IsFX1gBVjWwD9pX9IG9rWUvjWBl2j9YcKlbLADLLSKbYgBBLafT5w7gZAN32heNQxrP2TDaV8POAVzJoLYlPxUr6wbYrO00py2WrvwAH1iUuyJBNQW5HSJt02XTwgVM5b9pQ/fP1glEwsXmL++fIj8UicqUnMlu4/wBIIVJSoF3G6h+msDMhXgCly1KU4mrLZMV5ce+IqmqC2eYealO/jByJWAUcnUj8Vji0lSnY7hx+dYxrK5Jm4xtLA/aL5c2iy1zp3xKIf4jBaVHdlygabaFAhhrqc/KkFqkKnkndM+YVKBUpgB7yt8CXva5iJ6ClawClThzoUtnlDSwrJUXYUGVYHvWxGZOQHYYFkkNXaS2kClQ6Fnt005zZv+YoejR7Gs5qmHnMmH/lDAXCn4l/eOXdFkq4EtVJPNSvmYzi/BkLkhW8/eV9YsFsKffb95vnDAXTJSXaWnmR8zHCbOkfpJP3kZ90JtY6aQB+d2znH75PoY4L2UUlpkw0OXWH0EHi+bO36WX3V9AY4b8ksSFk0qAiYf8AjG2V2H+D6H1vE+Bj0W+1J4/dP0j0WpeTno+VWuULNPEzrZayVrBCSSQcwSMLKSHZ65HdBE6+7OuzJQmSgTcTlSUYU6saVU+Jmo1aCgiFsVim2gFGIlwVFFUAKphzcOBUM9c4BTdQSlKyCxU+KopuDkEht4GcUTaTXk52Nei16rkThMQpQT7wQ5BG4jUAjnG/tfTFaFJ26F60Z2diO0DXdHz5LJb2daQX7CmBbPtYmr+DBciajqEAqGJ+y6iqpeqiNr4X4aw0JOKcUBs097X318wE5EAM9K5ls8gOFHhBKKVBSVByX1bs0oo0bMxRKaUOtUUMCxSS6igkVYV8KjOPWuXt4TLWSVAoYsNqqmUSHb5iogXfJgmTJCThSVLGb4SwyOzvZ90Ts+1MUlll0EgvhdgBQGp17+cUKs8yUlWOZLSSpOFAUcaQXAdsxq2LMu8Ajrpk1OM1SkMWZLPVzViDxgbaw+gC68J5xkh6UqSSN+dTCO3uoO1Px+O+NJedkVicsXr2d+9qEtUwntkjZo5rp4QidPJ0x4ESpVd0UKFO8fOD7XMI2SNo74DlSCogecDU8IvF4yG3bZSa5Pl8o0sm61lCcNmxpJO0oEg5jIMBXWBrmsKSoBVAASWNcI+ZcDvEa62XlgSEiimD/q7h3Zd0eh6TThTlPhHFr6jukZad16TVITwyb/U8W2WXalEhKQeZ/wDKBbxt5Us66Qwu+3sO1X8COukstYOW5Fc4WpDYkAd7vv1MEJxTJW1suC45HPhlFlsthYlRcwLYJz4kEsCCeW/yjm1oqSbisFNOdSycspHXqIbtry4MINmWtJ2U76/gCF9lmp6yn95O8HDeTwabbLfv3Ev4CPNf7md/SBzOTkM+RNfCL/aGqyjxwkfSJSbVKBJ2q57CuLaUguXb5ZpgmF+CQPNUbCMwX2kkdlQPd3e9ERaFHJKvEQYu3J0lzKbygf8AOKvbP8JQ5rSPR4IChClYXY5b/wCUUrC1ADCw5/0gwW5s0j77+iIHn24lmAFRqT5NCSryNTL7HLwlVK4XHdU651ga9ytM5GFSkgyySxZ6gD0g6xWl8QYUAqAeLu8BX4grmoAUoDqj2VM7qpUZ6wHSWBl9gipRVmqaf31/WIfmhLVSSDvKj6mJpsPFZ4Y1V7ni1NlGWAHm59TxiQ9lSLlQB+jSO4RYm70DMIB5pDecWCxpAfAjP4R8xEsMtNR1Q7kDSNQu5nZcpA96SBxUn+cGS1yUgvOQ7e659IFF4IdhMSP3gI8b1lsftBlv4cIKSFtn07rE/H5GPRT7SPijsXwSPk9/XfhmFSlunE+JGJSWU6gmrMXpud+cE2bqjZsPWEzPhU/MCgrXc9QHgy9bQqXNVLIEuzqmLQqYQ6gCXVhL5UxAH4m1hbItSEzD1JQEuwCgVghsCtkhJAOeb7WjAQ+1RZFgarOuVUS5mEguooJZORbQjXODFygUImSzjSCElKcxwKT2RShqIts8hBdQPaBCUCYtkcHOddKhn3UstMoYVIS2LciqnFC9QQdXYOxhUkLZ2TNVMUpJSrCkYqNsUcAs4OvFm5RfMmiimUlKSQAAdBXCysWEkPUAB84z82cpJbExapWMWE1AAJdiPKDZSwvIEFaqpSW2SA1XZuHHjAw8BovlTgCCk40kglRORDsCHIU3NoPtl5lgcIlElsSSoJL6YXNOAZ4SXdaBLmlJTsGgCQ1dCXck084aWsIWM8Q1f5gVSQT9IMXjnIr5wBTppKQ6qge6QAz+RpWBBh1UT3wxTaZaUJRgJLmrJOpOb8IjNtSTkgjiyfrCy+2dURRaZaTVxw1geXIrQGnOHHtCSewqnFP1jqbSP7tT7ysfIaQU6DZRYFBBPcMtHCvkIstFvKszqY5NmAiicLfrO/kIgqwINTPlhg7AqUQBU0Cchvj1PTpe2mzi1czYvnLcvFlntOHLeIrt6pQSAiZjzchJAGTZlzBdhXZxLAWmYV4nJDHEl07IrSgzr2zHV7ieFwGsElWkR6x2oCYCXbFXWhofKDbN7KteHAraICakfCCDU1JKq5UTxi20XPJSpJSqYA4IC0kEsUlsho9QWygS2qLsVQVi+xTHKc6rmk0Gp51gggs+GZXgmviuBLCsNJDNtTPNVPCGuDexoKP9BHgy5PR6KkT2FZayOIQ/++DJFpDn7NZ5GXQZfFvgcyzUYfP6jOJSJSgHw04n/wAYCbTo1IYImk5INd6k/J4klCsLYQSNSuvfswEZswVwjz+kS9qW+SRxr9aw24FHptjXizAGRDnhq0FJshDMlIHefGg3wOnGz/IwVKUss6m7h9OcbHRi1EqpdhRmAPE1rA5sYXPSFOEiTkFYc1kad8F2eUoKUCsqAAZ2pn8IG7WALfZZftCTMTiSmVQneVq8coV8BsPN0yTTap/iL/iiC7js/wAIPNRL+ecUYJADiUluUe+yDnq0U/VBhWg2Fi4bPpLl+EWqu2SMpUvvAgOTakfAgVOSR4wT19HYZbs4G3wGzikoFMMsbqprv1ifWpYsUktQABuLkRQJ6hmzcu+OTLWpmfR6g7uXH0hqNZ9EflHooxnhHIoQPmN4XgnqZmNyjGppaVLepcMS4Ad38oWSloCgoIGFI2g3FgtJzFSMnqRnAd43icagCarWC6QzBRypQRVItBDzCSATkA4wmin+Eka6M8Bzt0ySQ7Ra0pSUgkAOSkgHAoH3QzhL0xJ+IvmIAtSQtXWrxjrD2ixFBQYqcK0ihcwGY4INSpwptlhl7ztmOcFiWteEFRUnCMAz2S7AAuwaF3OfQvAOFpGIqImLqGZ2DUYVHB4aWooxhhMs4wIPVhQThSUirOXFcTM7HKkC2O6ULCykEqFSFKFAkOSCaE8HJro4MRl2pYmrUleZrUpdmAcChIG8GGb24Y1XwctRJmtLlrVmcBdJZgasxZuVDB1nngYVgYiouAQlad4SWO71ELZLFS3ORBIzOZ7Ld9Dui6zWoyVLMtZHulqOg6UoS/zicXmzNBV7WVWN2EvemoqaOO/5wKJLPtpoOHltQfLtYWlGMFZwsCpOI0JFTwbyiAUgFuqOlOrirSZWLaQDLs+ZKwPu/WJKsiX/AEnhh+kNEt/dEfuo+sQmFqmWrgwRw4xtg1iyehKQClT1rlSmeW+B7KJZxlYUWlMGIFSGLuDRoY3jPxJAwKSz54d3AmFstP2cw70pHr9I9PSS9n/eTi1ZVJtCmYkYCMn+X9I1F0WJCpKD7OZimSVHEACCpemIYaIKXbTSkZe1SQEJU5UFlQP6q0uCH5EHxgmzW44QMa0hqbRatKszO58YMHSLS4NVJu2QMJVLnJ2iykkFvfThGIg7OvCjvT2F1AvOTgSmi0E1LghwKDCzd8IrNeKkrRiWopSoUc0GrbqGGUi93UgCbMqKhVdoAYQ7dkkqHKLaie1k0LLM+CzFqYl9+1DmXZlmlKcSPJoTyl/ZWPLM67yDWNRLsqiXxIB79O8R4mHJ2dzxEo9lUcykE7z/ACia7GsCi0UG5WWsXqu5RzmoHDCog/62yiwXapOc6Vl/dv6rhmqyKKkSnqFpL8Fd2sXGyqV74Hcp/MwYm6Q3/UIB/YTrzUYr9l32kcaS4FYyG6KTJWEpYoq1MOQPfBMmxrIcrZjogafjKIpsoIH9qyypKH/GJy7IBT2knkZef3YWzMuwlKlJJcEA5BObjQcIplWIzZynUpIShPZapKlmrg6RYlASSMePEBUkHU7hTfHLHJxWhZYlIloGerrPpGfAUXLuRP8AezT+8P4YkboRrMm/5hgn2JJPZ8CfrHfzbL1R5q+sBRbGBBdEtqqmH/5l08xHUXTKZsS/81frirBBupBL4PB/wIhLudL9h33/AFMDazWUKuqRvV3zJhH+6KjdFnY0Fd6l/NX4aDk3YkZpHhSLUXYkucAZvhBHdTdpDKEm6o1o1PsiNw/HfHoK6ofCPCPRfZIgfEJ9jCp0wksEqUW94F6Uo6eIiMlCVFWMBKEntJdOJL5Gu1UOAXPKKrbPK5hwNRawOLKU9eW+OybA0szFqwBtlJbbUdzF0kBzkRTMPSLFaLbbYZaZuzkqo2wMDs4JOW5uIiftjhJdwAyiggYSMQT2ndxwyhbItvZGagczQnnpmHfjBP51BSyiValIDDfQ8NHOsS3JXWBdrYUlYCfs5pJI7FU5nUEAa1qY7aXUlSxLONAGOYkggu2YdiSzYh31rCr2hNSxIVUBqgg0y01/pEDaWNCAGqzuo0KhmScgYylimZRDEpVhJBDUJds2FA27iGzzg2WmWVgyzsqY7bJwLB2hSixR+TZZQBJWucCkJxKBzBIIfVVQCecetN34UJJKSxZwoK4EEPssa1AMZNrKNXk0EyWQwDJoxCThBzZTaE5nmYBVNUFdo13LP8UF3FOR7OAUqUUu9HqdoV7/ADaJzcBI+zUP3KM8VXyRRAk20JftKb/3FejxC1TkFglRpmSpX1gldDiCGP7FDlpyzikFIYYC/wCwfwKP5QRuSi0YWDHTe/zilEsGUsFwEhOIipyJIHeQBxMEXthKNkEAHMpanPKAjMAlLJLBZAJ3U+Ss49LSdaS/Jx6sbl/QLYPtOtkgJTi25WJ1PMS755kpcOzPpSApJKqHAoYSXSwbCMVWApRqjURBdoMuYkkKSuXUMzEOVJ9TUZiDrykVKklMuRMAW41epTvWoKcYchTLOD3ktRBMygO99eJEEWFSesQ/xp5doQom2h+y4SAwHDidSczxMH3CQqfLSrs4nO5hXJuEaWo6dje32P8ApLMRis+HBSb7rClN0HSZqX2sFDqE8YX9JjL/ALPgZxNaiSnShyhwLdKq+D7p05iPLS+TLv8AaiaPZjmmV4J+kWFVnGkrkyYqFuk4aKQ44fyaLkWiU74k8aVdt7VjNC0QMyzj3ZXgmOtILUleCPrEjMl5jq2fKng31iC5kpvczg0E6JkkBgJYLUOzFvtKKVlji6YpRPla9X4iOlculJfiNIzRiZWCuhphGRB3k5OIXmxlc8jGtITLR2SAXdeZ5CGUnDiUQ1Bo2v8ATygeRIx2hYC1oAloolTVxLqaeUI+Ak0XccutnHnNmDyBiwXbSqpp5zpjf7olMupT0tM4c1p+aYgi6VnK1TjyUn+GBbrAaOrsH6y6f40z+KPIu0Z9ZNO/7aYf+UVG6Zj0tM4n9pP0aCU3RM/9RPbmnv0jbmYHNkxGmMijHrJn8UEJsDA1X/mTKf6o7MuWYS5tM7PeP4Y6q5Zh/wC4na6j6Q3ys1G66nn4n6x6I+xK+NUeimSNHwmetXWzASWClH/UfAfSJG0GaMMwKmuc8SnfM0LvSj0G+C75tKFWmYpKlqWVqzbCGJ7I1yz8jnC+fY5ssJWpJGL3s6nexzOccvyirWQUQm/ZukigFN4LvtDIFqd8Dy7UMiH2WKXA8C1D3awwtc1Z7WFWIDLCSampIcg0ap3ZwHLCMO2ZiRopKU5tkXruqD3QWtzsKyTtI6nC4dKgSHyKctGeo9ICTIx0QcTjVgxzbd4wXLImyyxKiguEGpGbjjvpBUhQxYUgLcB1KS4G7UOWy0841UOlmlyV2aUUy1S8WYSTvfck6kHdD63WmalADhCGAKWSQQDUKycHNm0hdel6GUkEHVkhkl+ABBYbz/KJ2W/560jZlZZKQ/rDJqP8lPZk+x3YFqMsCWzBRFUtUGrYaEavWLJypgqwPByB6Qqk3raMmls5bCAkN3COi85pVtS0kMaAkOdD3buMOtQPsPyGTbetA/RpLipKjpmzDlE5E5U1K1YACnNllmJbKBU3ioBzJfgJyhx+GOWe2kJIWglVS4WQBnhGFi/PWsTlNnToQW9KVNfgjetsYdWujjIFsueZ4NCe02VSJGEhTKW4FAWKUkcPrBc2bLmIcyT1mijMUQC4d0hjv1ixdulpphmkM4STLI3PVyGEU09aUVTB6nT09R/BUsCK0XfOQkYSQnQLl0rudKgO4xeUY7PhmrJmImOgpQS6VDaToAAUpI0hpbrzTNlolJQpO27qwtkpgAkmMwL+SMknxEW/VTfRD9On2TNjIySo8ykeQf1jRWZMmzTACdrLEmorqAS/nrGVXfxILAV5fSFhtFchGetOX0N7KSyfSbXYzPQlUopWJcwKIdOKh0BOKtBQZsOMGCUopChiAIcOhQ+XrGEua1qYqLBKWQnitbhPgHV+6N8fQrvtSxLSyVdkAqKwSaAPU7h6xPb/AGTna7wRlSlp94DmldfBMNpNrSwdY3dmZ/DFUy3PklYJ5H0McstvORx5mmEnzBrTVoP5J8l6rUksMaavop28IjMnJbtev0i5FtSPjCnoerXQNwSd58YjNt4IrOU24pX/AAwdqMD9cj+8R5/SOpnSwazEePfHpduQzGYPMd2Udl3mgKotNdSruyf8PE3kJ6ZhIXhIZhlz3wJYbKlVqWoh8MtG/evcYnbLaCpbHEMKapqHcuKZltIpskkzLQo41p+yRRCimrrqRCGseYE5ADw+seTLGqU+A/DwKbtUCSJ0/wDzD9Ij+bV6WmeP3x80w1jBqrMknIeMXCzoow03n6wtF3zB/wBzO4VT4VTEFWGdpaptf2MvuQ8aXJmxyqUlve3ds/WKl2YMa0G9RhYbJOf/AKqYe6U//wBcdNjnYT/aF8sMrjX9HFXqRl0A+gdWN/r9I9FPUr+M+CfpHo1/RLJ8SnXY82cqccJV1hRh1mBVAWdtXyhhMtVmCEsVBSpYJJSpZxgVwlSsIDvoYEm3g5mSyAJZmLJKHJJfLNySWLd2+Fy8JYAHeKB2YMPXwjnjNRVJCllosoLk0TixICv0jDMKUkcvVgYpUXxMMQCioI4B3cJr2dxgi1WSZgSpVE6YQM6uCpnzJpF1w3VjJdfVqSQcYLbOr6ZCM1YyTYukz0FYMpGE6tlwce74nug2fbEy0qWQBiqwAqTkzZk7oKvDqkKmLTRJJLqOjvoOO7dChSLRLWmb1MpYwBSUzNoIxVClJBACykcWGkBKzqitqt8i9SwpWOc4JBCAK4TVh45ni8XIl2lKR9tKS5IAIc86JNDpFl7S1JMspqoTEkOKO5ZwcxSGabztiFlU6cEIAqJaEJelMkAgVz8IKSWWNJvpgEidMlIUZy8WYCQGLgtnqaZQfZjMWkK66WnUp6tam3glwCRAP5smTUicJvVsVFIALpYgEmtCQYHt9inJllS7TMLAUdWuXvRscsHPDGMy2rSkqJS2myoPu96O2O91rC8KUlSU9gvV2bXLTnANmunDZDPWolRJYE5VCTQjacHN/QxVdyOrnLJIpKB5jEk+kI0V0mt3+8Bqb7SlBXh7idp9U+MGXbOVPkzJmDAEu1Xxb6tQQuvS75U4JnIok9sDMZA/zhfNSpM6WBQOlJYsD3CDSfAl08jRc0pKSND45tAF4WCbMGJUopCQ5IQQANXO6C5gLgvqNWrz0iNnnTVlSOsWtDAVWpmLu4JqKaxrtguhZYZKlqEqXhUpqDChy3EisMEdDJylMrqwTVipI9OEA2uwTev2VKK0sQt+ylIDEq0Yb9BB0vpNNUrDjxUqopFS4cJDDCn113RRJVbYspvmI26uVLKUCRLUlDkVV26YlZ6kAB9AIOF7ltlCQBkMRLDyhUpbnN6589aRauZpxOkeTqas93J9dp6Gk4R+K/oNN8Tf1R3CkNLNabSkBpSVgtVxz0MJJe0Utr/SB7v6QrmzOqRJKlB2AXuJD9mhp4mOj0knK7Z5P/VjGMYqKS56NQu02iryCAcmBz3uxgefbZ7f9OocQD9GgC19IzKlylqRMSJqSpNWOx2sxk7h9Yqtv5QUIUEqTMDoQqje8kKGubKaO+s4PBz4CvzzMBLpObVTR92QIiyz3ooqcoIO7CfGAZnSmWyJjrwzHUHDkAKUitTqPIQ1um+DOdUpRUlDBQNC54FizQOOw5LEW7GtbfCngQxO/dnA0tI9oWSckIDYiHqs5Ah6UiVotJMxSnHYYkHKta74jddjE+etSnICEDMh6q3QlqwfYb1g0Kn4LmfxRAzyPfmh/wDEX/FB5uSWNFD95X1imbcqa7SwP21fWKKSFv7IItiv7yb99UXJtq2/STPvP6iK5d1JHvrzbtGLxc4btrHeD/xg76ZrZH21ek1ffg/gjhti2frVUHwS/wCCIm6TpMV/pPyjqrp061X3UnPug7r8/wBmtn0DGd/kPpHo97Kd58I9DZJ2z5FaEKm4iosJc5aSpDBQTiYlTVZny3h84UqkVAxYSwYZsNK5+EaKaRLm9U2HrFLZhqrg3xCO2q6k2S0ylulYUk4iwYLYlJSCdlizE5O8SULywyQtuWyBU0iYMQQSFJfC7OWSqubHJt1NbrbNSFrUkYUEDZGQA/HlFLlOJywfJ6NpXUN4woValzVOmUZspB2w7BR+F91KtCN42l4QrLLpa+uXjr1aCCkH3j8R/V3DXONb1K0pUtO1Km1UhbmWSw1FZa+MI/zhPWshN3ygpnqVuwBbNYGQoGjsu23gpGJCJEtJ2SQHZPEAk4YpH48GdvkX3rKxTEYiEhKkqJb4QSPWBLROM1Y2FdSDQAHa/W5bon0illQQkFsa0jhWnhw4Ry2C0AHFa1lKciNkMKb6CJpXks1aL7NNly0F1nqworB76fjUwstMxc4iZhJRiIShs9+WZPlFVlsShiVMJJICkgl8wpiRvplFSb+VLliUONXOSs055HPnG2iSfURra1K6tUs4QlAfCC5SokPiJJrls6HvilVmUpM2YnBj+zQEuHYVUpiXYMKtV48ZqVSZhUGKmWAnLETV97AtA0i1ITPOKoUlO1UszEhtXpnlAi1IGnJq6Hd3ITKlYG/aO/e40NHfcIAt9hwTEH3SpJGvHwb1gi13tJLjEW04RTZ7ekpKHJSGMtRqSBRn3vBms2jQfTOKSSQBqQ3OvlEilMpMwguGTsMRhL1rroYotFtKagAIFWftM5Y8OGUDyrzM+WoEBIExDAUzU59IEfKDO2MVWllqGEnEQBoAwBJbU1zMZs0UcND8jQw0tN8dXOKClJBOZ0emfIeUK5VsKVqKUheJOGofUO248YZRdm07Vj675hwpJ3CDnOfGFlhfAnECDuMMUF6cY8nVVSZ9j6WV6UfwEWGcAsPkFP4F/wAc4zF1Xz7PaFTQkrJCmYthJUa8f5xrbrk2dS8M9a5bsxSARmQXc0084z8y450mYJkqWssPeCGer50O8GOr0qSTb7PJ/wCtJOSiBWm3KnnERUBZJxE5gAVJPhCq8J5WsE6IQO5KEpHkIMt16TUkoV4Fv+OcLFKc1py0j0Io8VmkuJGKQRsmpA3iusE2S1KkTlpSUBJZ0qycNVtYX9HW6xYSSUtQkAEsUsSHLeJiN9zgmaXD7nf01ico28CrwM746TTDMUshCcUhUsYUsljkQGYHcfOArJeJTKdM2cFFGilDaHfUZwFarfMXIAUoFIFA4FHbsxdY5v2FQ+yQ+7ajVSDVE7t6U2kKUTPmqAQogFas2oc9DWNVcl/LVJT1loVjYkkl83909qPnco9rl9IYyraUhhmzQ2pbGULHN/8AS+fLtJEmcvAAlnwqrhD1KRR+EaK574tE6yy5gWtS1BWIlMrC4UoBqDRu+PnF5TSpbnNhD6476WiSlAUwS+mTkkuNRXugOlFMVxHnSXpBaLKiW6WWtzthJGENkEnefKE0j8odoqFJlEN8J/ihZ0lvJU1aMRxYENo1SSWhTLPpDRXxAoqz9Q/ndO6OwmxR6BkhtMNfxUu0qWlwUzCUilNohq1D5Z+sDInKXtLNS7vyHo8G30SZkx0gfaElshnlm+9h/KEduvMIZA7SstWG818N8TbKwheWevG0KWTKlhyzqZqDg9HPkIZ3QJQkBOEJcsWNe7kKHnAtitqZaQJdmdndcw9otUqDEAmC51/zgHQJUsZ7KC41yDb82hlSNKTl+B/Z7WkKCkuVAYcQCi4DjQNvi2yzsLCTKmUIJomvetQPhGYTeVqWnF1yyHFJeya8g/GF02YsgmZMWunvLUQPOHbEir4Kb/mdh8gtPk7nzguxmXMBMw0UkhAdsJNBMNC4GiSN2rMqt84TMCQalaRpyGcP09GFpUCUgkb1AimrAVc8Yn+C88KkK7UoBKg5LFsRLlRGZ8fJoRixvtM7/KNnN6MqUnCGAA91mFKhtS/EQIbkXICcSELZz2iHzqTmmm7dGronHArRISLPN6wTHSHSUjZ90AKeuh8oRBZmTNhL0NN39I0V4IV1SmTQgksS38+cILibrqudlTANm1HfSGjFIdOk2is3PMzUkpD1Og5+MMbEEBQQlZW1ezhqxOpi+ZYVKUwGHEchiNaVId3/ABSJybFgWC1RqzMmtCxqfFso1t8mtWXrXKomd1hSqgwM76u+jQbZlWBAIEtaXLnFjNRlQbnyeEl9IcIA1VBFns7BLEr2xiO6inHERNRdKmO2lyO5VosqtrEiWSSNqVmxzcnJqtDETbFhJVOCmFQAlP3QEkv3xiLUtWIsaA5U3RZZZCjVRS25g+mYbJjCZQ25Vg0l4XlYZdOpWos9VFLg5Gh3QgtXSuU/2cjDzWo/NvKFfSKaTND/AAJFKCjgUhalEUjoxauQ61prEWMrXfqyoEAJbc/zMQkW+ZNmJC1E1GfOAloJcwTdiD1g5j1h9kVHCA5ylLLLekVbVMDAMWplQNC54YX8P7VOP65hv0e6BT7bJVOklJwrwlJOE5Au5pqIpBNpJEpYtsBuZxLmL3MPME+UV9JQOupxjYXN+Tu1IlzJc5PVpJcrBSqgGYAVU8KQNfP5OLVNJmScExNfeCS7Amij843tyUuCW5N2YGGdlV9k3OF9os6pa1IWGUkkEbiKEQRLVsDmYWatFYq2CpU0WJnNFUeh6syk0SmzCS5gyzW9SQACA0AR6A4pqjJ0Hzldap1GusUSZIKyCaAGuUUPHsTPyMZRoDaP0ZgT+D/KPQM/GOxtrOez59fd5pQtYdyVqABLVKjroNXgu7bRYbOk45yZq1VUpEoqdWTAqYBIyhLaujdpXPmrmSUkFamSo5ByQ2FXi8Wyrp6tzMsIUG0Kj5PEk1E6HlUhzP6eWNI2Jc1enaQjhknERC609NFEFUqwJYe+rGrxNIIk9KJUsACyiWdXSzDwfSGlm6VylBhMSndiLPzyHc8PvsRIylnvy0zc5QTLyAloo/mRFaLxlYx12JKRXCZZUCf1gFJoNw1zpSNpjxB0rQon4SkeOEEs8CzEAnCtbqIBoFFI0yDnPXyibl2USbwfPlTQFyyWYTEkvQMC9Y+hTr1SofZCTMrkJyhyFRXuMfO51Fo4TB6xq59nkEleCW9XwgZux1jX8RZDFcy0lTJs8oBn/SLPdQRfKsk4HFORKUAKIBUQ+hLmrQtkT5YZjh5AhvCOzLwIymLGhGLz2uOkBsFhd9SD1K3S32ZOo0LUaMP0XT/akgv2V5An3TpGmTeM4hSDNStC0kVBJIqC1aZ5wnskzqJwnITjwhQYHN3SdM6wU65CjV+yK+EjjXLw13QJeMvDKKiMmc13jwgM9OElO3KWnfkfVoovDpJJmyVIS+IswIbUP5RmKosEM0KnSRn9octaPDafKPuoJo5qB6xnrrmgWmQVEABbl8suMb9FrQRQvw/ppGTpIafJlV3OCSS/eY77IEkKepDdwDDLkI1S0g7mfXjxakL75CRLYYXxClKZxObxwCLyjB9IR9qP2B6mGd1WBKpKKB1A14uYXdIw04fs/MxobhvazosyErqoAuMP6xPfFr+CC7vAL+bA+XDWBpti6tSNHUPURK/L+JWnqVLQlqime/fC60W4TBtrmnmUkfyhVG0GNmntPQ5U2cVqUAiYSoYSCoDShIGu+Nt0Uug2ezBEteFTnaLVDk1DkHOMR0VtM2akjrJhShgBQqyyDCgpxj6tZrDgkJTqEhyd7axXQ05yk3eELqyxQJabbOwFKihbjPI+TvCWZbZqBhFAa6sTkH1bkMoZ2i14aEDnpCK8J/WBeFYBDAaimYzhNWcn2Lp4MNbOii5k1alT5ZmKJUoFMxJclzTB6QMu6EpAQJ8oqS7jbd6v7m6NParNNWBkQ+YT6bUK53RpZUCjEVPUFPCuTxBSm+WXTijLTbCQrDRX7OUW2a5J0xGNKCU4gh/1jp9To43xpFdFlkt1YJ1YlwCzUI4jxEaq4LuMqSEEAKDgJUABUk4jvbdFXqNK6F+LPk6rModoEcw0QwR9Pt3R/r04Z05KcK1Hskk5ZHFkzUG4Qvs3QFExJKZzAB3UkHVgWC8XkfKHjNyM3FGACIslWYqISKlVB30ja/8A63UxPXSUhOZKiA28nDQc4oubo2UWpGIpmISp3SXSoAFQrxp4wZS2qzLY8I+zf/jh+NP4749DZk7o9G3M5siNViBUoGinL1ALOz0JbwgO02YJbCCoa183JaGou9QUpyopKnqBk5pQ174jMsdcOAnWoDDTcx7vOOx6O5ZVf76HTaEkyUku4J3ukE8m1PCE9puuxrLGSh+ACT/pIHc8bCbYkpAdKg+qWHzqaRTOswAcJ5k5EeMc8vTtdh3Hz+3dEZJLykTU8j5gEZd8BC4VJYdbMJ3Pl3aRvfZcRoQkvQAE+US/M7p2grvAr84gtN9BPmNs6NYlJwHCxBro3M5/WL1WKYMTYWJ2igsfEvrxjcTruS7JFK5hopN2pA0GtPxSAgMyE261y1ETBMTluUMnzBY00EDTrFKTmT3pw794jbLsoOTEtuA1c6QHabClmLqdh2Sp+LgZcac4La8BSb7MzJwEbLH18P5RapB1TVuXk0GTehQVUKIOgCR8yM4usPQpSC5nFPIEFqHu5QL+gCopcZU8YBvGzAIJwgENVg+cbmZcwwllLWd5A07nGW+FdouRSnSUoLVxOcqEu9HjX0G6MEmQFzEIVkXfkA/yhii50ZoX4EwTaLtTLny1MWDgtvIpDBVlQzlbb8ST8njdDXbE8y7lpDCasDUYqGPWJCzM2i437Ljg49IZ+yIX/wD1lkHctPoWPlBMy7cCcSWNRkx45g/KJyY0bszl+3eSoKAepSdMqwyua9psmUEiypUEvtOMRqTnqa+EaW6+jUxZKloKXUSCpsjrvqYe2bo4B2nJ3Cggxk6SRmmfLulN9i0JR9kqWpBObZECmW8QgCo+32votZ5wZUozOCSSR3gsnvIhZM/JjZ3/AERl/vqUo+YSP9UXV1dMCltFHQKXOTZFKkqQlSphqoOKAAecaKbedsUS2BdAHlqIam07gJz4wZZujEmzSwGKUp+NVN71pC+8Omdmk7KSZqvhTX8dwib1JR+N/wAG27nYDabvnLLzJUw8lZ/dV8oq6uVKUnFLMtXukqIL8MTHwjovK32s/ZpFnlnU9o8vwIvHQKZhJTaVFZLqMxKVpV+7h2WPEwqTYGkhjd86UpJxoB3qKlA8PTSB12uzpSqYhRBB2UEjE9WyqQ403aQot8wyUiScGJCNrCnCkqJclgAC4L5aQ06E9DFEifaEJEgDGjGS6le6cILBNXc57oCctR7V12MohiLLKEtJtK8M+YOs6tD4gkmhUSddxPpDOZfEpWyiSpUveFpCnZlAoW4/GkI+lVrUVzJlASEhSsjQEAZ1zJ58oX2Hp3IQgJVKmgpzNC51JqDUmBDVak9vAZRVBF4XYrrkqloKUfCVFRfWoSAAc2aLrFd84Lx/ZuxpgJG5ztAqMRl9PLL/AIg44K+RLwfJ6W2RTDrhyIUD4N5QO7FrBC1WLrAytrVhk4/VZqcXML5tiWASgFRY7JIByy0Eav2er4WKhmzE08cooRYUpfMv8RKvDESRGdt/ICVcGg6tfwny+sehowj0dO1ELYHNtCi7jC5IfhXQH8PFapFCX76P4tpxh7ovn8kxNOcekp4H3GTElOInEop56aglqcogqTLBNcXjyY0Yiu+NZMyVzMWI7I5RG14F3WY9E5iWSxGWTDe7cNIn1wUHCkhtAMn4vlplD8+9zjicu+J73HBrXgyNpkIxZhR3gk7vHOLPza4DIJej573NDGsR2vxuMES/nCRipPJtxj5V1jIAuNaepiS7qIc4Hq+YOemUauX+k7ovEUWnBrgO4x35vOiOVH8aNHjdxbI8BT8Avw1jYS+yInDLTh4NuMcq6HYMRXfQcN8cm3RiAbA2uInEDWgGXGsa5WnOOnt/u/OGcILoN1yYJHRCWC5CVc0jTlQf1zga23EkOAhxqEsCRnQ584+j6GKJ2aYnPSg1hCqVHySd0AkzS+2g64cNR5iKZn5LiKypy0k5OzaZsQdY+wJ7BiaOyecRjox7G9xnx+zfk9tyQ6bUlxkHffSppp57orVYr2lZhMwD3cY2noHTiD72j7JL+noInB9mFWgvVZ8gl9MLwlJHWWReEfCmgHcmnjFdp/KoVJwBrOpu0ZeIvwGJhTVo+x2LsjkPSM9f36UcvmIScZKP7mH3fo+PhSLVMxWi8UqD0G0j/cPSNhcFzWJDdWuSTqcaST6vD3dHLL2k8zE4r5AepfIfZ7NLzBSQw94EfyhffV7olSzgUlbEJUApLoJBdw1MjnV406cu6J2r9Cnn8jHS53B7cAi12fHrnkJtltlmcQUqWARwS5IPBhWNJffSjQFOBLlIBAoAwA8PAGNbdXaTyX84Hndg93pHBtahSfPI61fowHRW75lttSpqjsSjqHTiILBsuJ3xr7N0NQlZVM6ubioQZSEg7nzJb5xprm7Cv2/kIYGPQ9PpQjBYyLv3cmNtHQ2yqUkeySSmrqASlmyoA5fyaB535NLCS4lYDoUqWG5DEQ/c0bsxwR0tQfMUFNLoz1muYIAGNagke8QX8RTuaJC6k1z8ofx6M1GuA2vBHCN0dguPRPHgjSP/2Q=="/>
          <p:cNvSpPr>
            <a:spLocks noChangeAspect="1" noChangeArrowheads="1"/>
          </p:cNvSpPr>
          <p:nvPr/>
        </p:nvSpPr>
        <p:spPr bwMode="auto">
          <a:xfrm>
            <a:off x="0" y="-858838"/>
            <a:ext cx="2600325" cy="17621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hQSEBUTExQWFBUUFhsaGRcYGBobGxgYHRwYGBgcGxofGyYfGB0jGhgfHy8gJScpLS0sGB4xNTAqNSYrLCkBCQoKDgwOGg8PGi0kHyQsLCwsLCwsLCwsLCwsLCwsLCwsLCwsLCwsLCwsLCwsLCwsLCwpLCwsLCwsLCwsLCwsLP/AABEIALkBEQMBIgACEQEDEQH/xAAcAAACAwEBAQEAAAAAAAAAAAAEBQIDBgEABwj/xABLEAABAgMFBAcFAwkHAwQDAAABAhEAAyEEBRIxQSJRYXEGEzKBkaGxFEJSwdEjkvAHFTNicoLS4fEkU2OTorLCNETiVHODsxYXQ//EABoBAAMBAQEBAAAAAAAAAAAAAAECAwAEBQb/xAAoEQACAgEEAQQBBQEAAAAAAAAAAQIRIQMSMUFRBBMiYXEUMoGR8AX/2gAMAwEAAhEDEQA/AH6pc6wpnWmcoqQuYU9SoqaZjcg1DZVplXLKM/ZLOJsqZOQqaFy1B5aVqLJILqFcQSFApck5h4nfF4S7TNXimTVISCXUpOJASahIcpJ3Ze89BC+ReU6zP1KihM0JeqFFWHMktQFzRqhneIUl+BbQ7XYplpkqNkE9YlllLUpnYB9nEWUNwdxxFTrvNtsSZa5q1S0qLdWo48RYZoDnJq6GkaT8nU2UqVMMoBFUhcsaLD7YLmiktTLZMaa2XZLmqlqWl1SlYkHcWb8chDpdho+S2695hLmb1YQSxQGxHtClA7gjKGEuYeoZSvs5pSrC5BSt2dCtQWdtKUziPSexrVeKwtJSlRO0lOzhY4SXDFROp9IzqFKMs9ao7CdlGjgsCW5NxjRlTtiMcXLOxOFqxyw+ApObZhRdzTV3DkwXJmEOjrFqZ2KlHkwLt/OALqWkpCqhSqmnZUHDpfTfvaL59tWkA789D+PSKRlGkBsy9rWtC1Ixr2VEdpW/nCS8LctJrMW3BSvrGgvRlT1UYsmjEHIVjM35L01cRzq02dMci+beSyXC5n31fWIe3zP7yZ99X1itMg6kDmfkIjMSAKeJ+kTdvk6V9B1ltUwn9Iv76vrF1ttUzB215/Er6wFYu1BV4DYFTnlpFb+Fk2vmaCVaV4RtryHvK3c4KliYRRanz7SvrA0iW7CGcqyhmOesJGN5IsFX1gBVjWwD9pX9IG9rWUvjWBl2j9YcKlbLADLLSKbYgBBLafT5w7gZAN32heNQxrP2TDaV8POAVzJoLYlPxUr6wbYrO00py2WrvwAH1iUuyJBNQW5HSJt02XTwgVM5b9pQ/fP1glEwsXmL++fIj8UicqUnMlu4/wBIIVJSoF3G6h+msDMhXgCly1KU4mrLZMV5ce+IqmqC2eYealO/jByJWAUcnUj8Vji0lSnY7hx+dYxrK5Jm4xtLA/aL5c2iy1zp3xKIf4jBaVHdlygabaFAhhrqc/KkFqkKnkndM+YVKBUpgB7yt8CXva5iJ6ClawClThzoUtnlDSwrJUXYUGVYHvWxGZOQHYYFkkNXaS2kClQ6Fnt005zZv+YoejR7Gs5qmHnMmH/lDAXCn4l/eOXdFkq4EtVJPNSvmYzi/BkLkhW8/eV9YsFsKffb95vnDAXTJSXaWnmR8zHCbOkfpJP3kZ90JtY6aQB+d2znH75PoY4L2UUlpkw0OXWH0EHi+bO36WX3V9AY4b8ksSFk0qAiYf8AjG2V2H+D6H1vE+Bj0W+1J4/dP0j0WpeTno+VWuULNPEzrZayVrBCSSQcwSMLKSHZ65HdBE6+7OuzJQmSgTcTlSUYU6saVU+Jmo1aCgiFsVim2gFGIlwVFFUAKphzcOBUM9c4BTdQSlKyCxU+KopuDkEht4GcUTaTXk52Nei16rkThMQpQT7wQ5BG4jUAjnG/tfTFaFJ26F60Z2diO0DXdHz5LJb2daQX7CmBbPtYmr+DBciajqEAqGJ+y6iqpeqiNr4X4aw0JOKcUBs097X318wE5EAM9K5ls8gOFHhBKKVBSVByX1bs0oo0bMxRKaUOtUUMCxSS6igkVYV8KjOPWuXt4TLWSVAoYsNqqmUSHb5iogXfJgmTJCThSVLGb4SwyOzvZ90Ts+1MUlll0EgvhdgBQGp17+cUKs8yUlWOZLSSpOFAUcaQXAdsxq2LMu8Ajrpk1OM1SkMWZLPVzViDxgbaw+gC68J5xkh6UqSSN+dTCO3uoO1Px+O+NJedkVicsXr2d+9qEtUwntkjZo5rp4QidPJ0x4ESpVd0UKFO8fOD7XMI2SNo74DlSCogecDU8IvF4yG3bZSa5Pl8o0sm61lCcNmxpJO0oEg5jIMBXWBrmsKSoBVAASWNcI+ZcDvEa62XlgSEiimD/q7h3Zd0eh6TThTlPhHFr6jukZad16TVITwyb/U8W2WXalEhKQeZ/wDKBbxt5Us66Qwu+3sO1X8COukstYOW5Fc4WpDYkAd7vv1MEJxTJW1suC45HPhlFlsthYlRcwLYJz4kEsCCeW/yjm1oqSbisFNOdSycspHXqIbtry4MINmWtJ2U76/gCF9lmp6yn95O8HDeTwabbLfv3Ev4CPNf7md/SBzOTkM+RNfCL/aGqyjxwkfSJSbVKBJ2q57CuLaUguXb5ZpgmF+CQPNUbCMwX2kkdlQPd3e9ERaFHJKvEQYu3J0lzKbygf8AOKvbP8JQ5rSPR4IChClYXY5b/wCUUrC1ADCw5/0gwW5s0j77+iIHn24lmAFRqT5NCSryNTL7HLwlVK4XHdU651ga9ytM5GFSkgyySxZ6gD0g6xWl8QYUAqAeLu8BX4grmoAUoDqj2VM7qpUZ6wHSWBl9gipRVmqaf31/WIfmhLVSSDvKj6mJpsPFZ4Y1V7ni1NlGWAHm59TxiQ9lSLlQB+jSO4RYm70DMIB5pDecWCxpAfAjP4R8xEsMtNR1Q7kDSNQu5nZcpA96SBxUn+cGS1yUgvOQ7e659IFF4IdhMSP3gI8b1lsftBlv4cIKSFtn07rE/H5GPRT7SPijsXwSPk9/XfhmFSlunE+JGJSWU6gmrMXpud+cE2bqjZsPWEzPhU/MCgrXc9QHgy9bQqXNVLIEuzqmLQqYQ6gCXVhL5UxAH4m1hbItSEzD1JQEuwCgVghsCtkhJAOeb7WjAQ+1RZFgarOuVUS5mEguooJZORbQjXODFygUImSzjSCElKcxwKT2RShqIts8hBdQPaBCUCYtkcHOddKhn3UstMoYVIS2LciqnFC9QQdXYOxhUkLZ2TNVMUpJSrCkYqNsUcAs4OvFm5RfMmiimUlKSQAAdBXCysWEkPUAB84z82cpJbExapWMWE1AAJdiPKDZSwvIEFaqpSW2SA1XZuHHjAw8BovlTgCCk40kglRORDsCHIU3NoPtl5lgcIlElsSSoJL6YXNOAZ4SXdaBLmlJTsGgCQ1dCXck084aWsIWM8Q1f5gVSQT9IMXjnIr5wBTppKQ6qge6QAz+RpWBBh1UT3wxTaZaUJRgJLmrJOpOb8IjNtSTkgjiyfrCy+2dURRaZaTVxw1geXIrQGnOHHtCSewqnFP1jqbSP7tT7ysfIaQU6DZRYFBBPcMtHCvkIstFvKszqY5NmAiicLfrO/kIgqwINTPlhg7AqUQBU0Cchvj1PTpe2mzi1czYvnLcvFlntOHLeIrt6pQSAiZjzchJAGTZlzBdhXZxLAWmYV4nJDHEl07IrSgzr2zHV7ieFwGsElWkR6x2oCYCXbFXWhofKDbN7KteHAraICakfCCDU1JKq5UTxi20XPJSpJSqYA4IC0kEsUlsho9QWygS2qLsVQVi+xTHKc6rmk0Gp51gggs+GZXgmviuBLCsNJDNtTPNVPCGuDexoKP9BHgy5PR6KkT2FZayOIQ/++DJFpDn7NZ5GXQZfFvgcyzUYfP6jOJSJSgHw04n/wAYCbTo1IYImk5INd6k/J4klCsLYQSNSuvfswEZswVwjz+kS9qW+SRxr9aw24FHptjXizAGRDnhq0FJshDMlIHefGg3wOnGz/IwVKUss6m7h9OcbHRi1EqpdhRmAPE1rA5sYXPSFOEiTkFYc1kad8F2eUoKUCsqAAZ2pn8IG7WALfZZftCTMTiSmVQneVq8coV8BsPN0yTTap/iL/iiC7js/wAIPNRL+ecUYJADiUluUe+yDnq0U/VBhWg2Fi4bPpLl+EWqu2SMpUvvAgOTakfAgVOSR4wT19HYZbs4G3wGzikoFMMsbqprv1ifWpYsUktQABuLkRQJ6hmzcu+OTLWpmfR6g7uXH0hqNZ9EflHooxnhHIoQPmN4XgnqZmNyjGppaVLepcMS4Ad38oWSloCgoIGFI2g3FgtJzFSMnqRnAd43icagCarWC6QzBRypQRVItBDzCSATkA4wmin+Eka6M8Bzt0ySQ7Ra0pSUgkAOSkgHAoH3QzhL0xJ+IvmIAtSQtXWrxjrD2ixFBQYqcK0ihcwGY4INSpwptlhl7ztmOcFiWteEFRUnCMAz2S7AAuwaF3OfQvAOFpGIqImLqGZ2DUYVHB4aWooxhhMs4wIPVhQThSUirOXFcTM7HKkC2O6ULCykEqFSFKFAkOSCaE8HJro4MRl2pYmrUleZrUpdmAcChIG8GGb24Y1XwctRJmtLlrVmcBdJZgasxZuVDB1nngYVgYiouAQlad4SWO71ELZLFS3ORBIzOZ7Ld9Dui6zWoyVLMtZHulqOg6UoS/zicXmzNBV7WVWN2EvemoqaOO/5wKJLPtpoOHltQfLtYWlGMFZwsCpOI0JFTwbyiAUgFuqOlOrirSZWLaQDLs+ZKwPu/WJKsiX/AEnhh+kNEt/dEfuo+sQmFqmWrgwRw4xtg1iyehKQClT1rlSmeW+B7KJZxlYUWlMGIFSGLuDRoY3jPxJAwKSz54d3AmFstP2cw70pHr9I9PSS9n/eTi1ZVJtCmYkYCMn+X9I1F0WJCpKD7OZimSVHEACCpemIYaIKXbTSkZe1SQEJU5UFlQP6q0uCH5EHxgmzW44QMa0hqbRatKszO58YMHSLS4NVJu2QMJVLnJ2iykkFvfThGIg7OvCjvT2F1AvOTgSmi0E1LghwKDCzd8IrNeKkrRiWopSoUc0GrbqGGUi93UgCbMqKhVdoAYQ7dkkqHKLaie1k0LLM+CzFqYl9+1DmXZlmlKcSPJoTyl/ZWPLM67yDWNRLsqiXxIB79O8R4mHJ2dzxEo9lUcykE7z/ACia7GsCi0UG5WWsXqu5RzmoHDCog/62yiwXapOc6Vl/dv6rhmqyKKkSnqFpL8Fd2sXGyqV74Hcp/MwYm6Q3/UIB/YTrzUYr9l32kcaS4FYyG6KTJWEpYoq1MOQPfBMmxrIcrZjogafjKIpsoIH9qyypKH/GJy7IBT2knkZef3YWzMuwlKlJJcEA5BObjQcIplWIzZynUpIShPZapKlmrg6RYlASSMePEBUkHU7hTfHLHJxWhZYlIloGerrPpGfAUXLuRP8AezT+8P4YkboRrMm/5hgn2JJPZ8CfrHfzbL1R5q+sBRbGBBdEtqqmH/5l08xHUXTKZsS/81frirBBupBL4PB/wIhLudL9h33/AFMDazWUKuqRvV3zJhH+6KjdFnY0Fd6l/NX4aDk3YkZpHhSLUXYkucAZvhBHdTdpDKEm6o1o1PsiNw/HfHoK6ofCPCPRfZIgfEJ9jCp0wksEqUW94F6Uo6eIiMlCVFWMBKEntJdOJL5Gu1UOAXPKKrbPK5hwNRawOLKU9eW+OybA0szFqwBtlJbbUdzF0kBzkRTMPSLFaLbbYZaZuzkqo2wMDs4JOW5uIiftjhJdwAyiggYSMQT2ndxwyhbItvZGagczQnnpmHfjBP51BSyiValIDDfQ8NHOsS3JXWBdrYUlYCfs5pJI7FU5nUEAa1qY7aXUlSxLONAGOYkggu2YdiSzYh31rCr2hNSxIVUBqgg0y01/pEDaWNCAGqzuo0KhmScgYylimZRDEpVhJBDUJds2FA27iGzzg2WmWVgyzsqY7bJwLB2hSixR+TZZQBJWucCkJxKBzBIIfVVQCecetN34UJJKSxZwoK4EEPssa1AMZNrKNXk0EyWQwDJoxCThBzZTaE5nmYBVNUFdo13LP8UF3FOR7OAUqUUu9HqdoV7/ADaJzcBI+zUP3KM8VXyRRAk20JftKb/3FejxC1TkFglRpmSpX1gldDiCGP7FDlpyzikFIYYC/wCwfwKP5QRuSi0YWDHTe/zilEsGUsFwEhOIipyJIHeQBxMEXthKNkEAHMpanPKAjMAlLJLBZAJ3U+Ss49LSdaS/Jx6sbl/QLYPtOtkgJTi25WJ1PMS755kpcOzPpSApJKqHAoYSXSwbCMVWApRqjURBdoMuYkkKSuXUMzEOVJ9TUZiDrykVKklMuRMAW41epTvWoKcYchTLOD3ktRBMygO99eJEEWFSesQ/xp5doQom2h+y4SAwHDidSczxMH3CQqfLSrs4nO5hXJuEaWo6dje32P8ApLMRis+HBSb7rClN0HSZqX2sFDqE8YX9JjL/ALPgZxNaiSnShyhwLdKq+D7p05iPLS+TLv8AaiaPZjmmV4J+kWFVnGkrkyYqFuk4aKQ44fyaLkWiU74k8aVdt7VjNC0QMyzj3ZXgmOtILUleCPrEjMl5jq2fKng31iC5kpvczg0E6JkkBgJYLUOzFvtKKVlji6YpRPla9X4iOlculJfiNIzRiZWCuhphGRB3k5OIXmxlc8jGtITLR2SAXdeZ5CGUnDiUQ1Bo2v8ATygeRIx2hYC1oAloolTVxLqaeUI+Ak0XccutnHnNmDyBiwXbSqpp5zpjf7olMupT0tM4c1p+aYgi6VnK1TjyUn+GBbrAaOrsH6y6f40z+KPIu0Z9ZNO/7aYf+UVG6Zj0tM4n9pP0aCU3RM/9RPbmnv0jbmYHNkxGmMijHrJn8UEJsDA1X/mTKf6o7MuWYS5tM7PeP4Y6q5Zh/wC4na6j6Q3ys1G66nn4n6x6I+xK+NUeimSNHwmetXWzASWClH/UfAfSJG0GaMMwKmuc8SnfM0LvSj0G+C75tKFWmYpKlqWVqzbCGJ7I1yz8jnC+fY5ssJWpJGL3s6nexzOccvyirWQUQm/ZukigFN4LvtDIFqd8Dy7UMiH2WKXA8C1D3awwtc1Z7WFWIDLCSampIcg0ap3ZwHLCMO2ZiRopKU5tkXruqD3QWtzsKyTtI6nC4dKgSHyKctGeo9ICTIx0QcTjVgxzbd4wXLImyyxKiguEGpGbjjvpBUhQxYUgLcB1KS4G7UOWy0841UOlmlyV2aUUy1S8WYSTvfck6kHdD63WmalADhCGAKWSQQDUKycHNm0hdel6GUkEHVkhkl+ABBYbz/KJ2W/560jZlZZKQ/rDJqP8lPZk+x3YFqMsCWzBRFUtUGrYaEavWLJypgqwPByB6Qqk3raMmls5bCAkN3COi85pVtS0kMaAkOdD3buMOtQPsPyGTbetA/RpLipKjpmzDlE5E5U1K1YACnNllmJbKBU3ioBzJfgJyhx+GOWe2kJIWglVS4WQBnhGFi/PWsTlNnToQW9KVNfgjetsYdWujjIFsueZ4NCe02VSJGEhTKW4FAWKUkcPrBc2bLmIcyT1mijMUQC4d0hjv1ixdulpphmkM4STLI3PVyGEU09aUVTB6nT09R/BUsCK0XfOQkYSQnQLl0rudKgO4xeUY7PhmrJmImOgpQS6VDaToAAUpI0hpbrzTNlolJQpO27qwtkpgAkmMwL+SMknxEW/VTfRD9On2TNjIySo8ykeQf1jRWZMmzTACdrLEmorqAS/nrGVXfxILAV5fSFhtFchGetOX0N7KSyfSbXYzPQlUopWJcwKIdOKh0BOKtBQZsOMGCUopChiAIcOhQ+XrGEua1qYqLBKWQnitbhPgHV+6N8fQrvtSxLSyVdkAqKwSaAPU7h6xPb/AGTna7wRlSlp94DmldfBMNpNrSwdY3dmZ/DFUy3PklYJ5H0McstvORx5mmEnzBrTVoP5J8l6rUksMaavop28IjMnJbtev0i5FtSPjCnoerXQNwSd58YjNt4IrOU24pX/AAwdqMD9cj+8R5/SOpnSwazEePfHpduQzGYPMd2Udl3mgKotNdSruyf8PE3kJ6ZhIXhIZhlz3wJYbKlVqWoh8MtG/evcYnbLaCpbHEMKapqHcuKZltIpskkzLQo41p+yRRCimrrqRCGseYE5ADw+seTLGqU+A/DwKbtUCSJ0/wDzD9Ij+bV6WmeP3x80w1jBqrMknIeMXCzoow03n6wtF3zB/wBzO4VT4VTEFWGdpaptf2MvuQ8aXJmxyqUlve3ds/WKl2YMa0G9RhYbJOf/AKqYe6U//wBcdNjnYT/aF8sMrjX9HFXqRl0A+gdWN/r9I9FPUr+M+CfpHo1/RLJ8SnXY82cqccJV1hRh1mBVAWdtXyhhMtVmCEsVBSpYJJSpZxgVwlSsIDvoYEm3g5mSyAJZmLJKHJJfLNySWLd2+Fy8JYAHeKB2YMPXwjnjNRVJCllosoLk0TixICv0jDMKUkcvVgYpUXxMMQCioI4B3cJr2dxgi1WSZgSpVE6YQM6uCpnzJpF1w3VjJdfVqSQcYLbOr6ZCM1YyTYukz0FYMpGE6tlwce74nug2fbEy0qWQBiqwAqTkzZk7oKvDqkKmLTRJJLqOjvoOO7dChSLRLWmb1MpYwBSUzNoIxVClJBACykcWGkBKzqitqt8i9SwpWOc4JBCAK4TVh45ni8XIl2lKR9tKS5IAIc86JNDpFl7S1JMspqoTEkOKO5ZwcxSGabztiFlU6cEIAqJaEJelMkAgVz8IKSWWNJvpgEidMlIUZy8WYCQGLgtnqaZQfZjMWkK66WnUp6tam3glwCRAP5smTUicJvVsVFIALpYgEmtCQYHt9inJllS7TMLAUdWuXvRscsHPDGMy2rSkqJS2myoPu96O2O91rC8KUlSU9gvV2bXLTnANmunDZDPWolRJYE5VCTQjacHN/QxVdyOrnLJIpKB5jEk+kI0V0mt3+8Bqb7SlBXh7idp9U+MGXbOVPkzJmDAEu1Xxb6tQQuvS75U4JnIok9sDMZA/zhfNSpM6WBQOlJYsD3CDSfAl08jRc0pKSND45tAF4WCbMGJUopCQ5IQQANXO6C5gLgvqNWrz0iNnnTVlSOsWtDAVWpmLu4JqKaxrtguhZYZKlqEqXhUpqDChy3EisMEdDJylMrqwTVipI9OEA2uwTev2VKK0sQt+ylIDEq0Yb9BB0vpNNUrDjxUqopFS4cJDDCn113RRJVbYspvmI26uVLKUCRLUlDkVV26YlZ6kAB9AIOF7ltlCQBkMRLDyhUpbnN6589aRauZpxOkeTqas93J9dp6Gk4R+K/oNN8Tf1R3CkNLNabSkBpSVgtVxz0MJJe0Utr/SB7v6QrmzOqRJKlB2AXuJD9mhp4mOj0knK7Z5P/VjGMYqKS56NQu02iryCAcmBz3uxgefbZ7f9OocQD9GgC19IzKlylqRMSJqSpNWOx2sxk7h9Yqtv5QUIUEqTMDoQqje8kKGubKaO+s4PBz4CvzzMBLpObVTR92QIiyz3ooqcoIO7CfGAZnSmWyJjrwzHUHDkAKUitTqPIQ1um+DOdUpRUlDBQNC54FizQOOw5LEW7GtbfCngQxO/dnA0tI9oWSckIDYiHqs5Ah6UiVotJMxSnHYYkHKta74jddjE+etSnICEDMh6q3QlqwfYb1g0Kn4LmfxRAzyPfmh/wDEX/FB5uSWNFD95X1imbcqa7SwP21fWKKSFv7IItiv7yb99UXJtq2/STPvP6iK5d1JHvrzbtGLxc4btrHeD/xg76ZrZH21ek1ffg/gjhti2frVUHwS/wCCIm6TpMV/pPyjqrp061X3UnPug7r8/wBmtn0DGd/kPpHo97Kd58I9DZJ2z5FaEKm4iosJc5aSpDBQTiYlTVZny3h84UqkVAxYSwYZsNK5+EaKaRLm9U2HrFLZhqrg3xCO2q6k2S0ylulYUk4iwYLYlJSCdlizE5O8SULywyQtuWyBU0iYMQQSFJfC7OWSqubHJt1NbrbNSFrUkYUEDZGQA/HlFLlOJywfJ6NpXUN4woValzVOmUZspB2w7BR+F91KtCN42l4QrLLpa+uXjr1aCCkH3j8R/V3DXONb1K0pUtO1Km1UhbmWSw1FZa+MI/zhPWshN3ygpnqVuwBbNYGQoGjsu23gpGJCJEtJ2SQHZPEAk4YpH48GdvkX3rKxTEYiEhKkqJb4QSPWBLROM1Y2FdSDQAHa/W5bon0illQQkFsa0jhWnhw4Ry2C0AHFa1lKciNkMKb6CJpXks1aL7NNly0F1nqworB76fjUwstMxc4iZhJRiIShs9+WZPlFVlsShiVMJJICkgl8wpiRvplFSb+VLliUONXOSs055HPnG2iSfURra1K6tUs4QlAfCC5SokPiJJrls6HvilVmUpM2YnBj+zQEuHYVUpiXYMKtV48ZqVSZhUGKmWAnLETV97AtA0i1ITPOKoUlO1UszEhtXpnlAi1IGnJq6Hd3ITKlYG/aO/e40NHfcIAt9hwTEH3SpJGvHwb1gi13tJLjEW04RTZ7ekpKHJSGMtRqSBRn3vBms2jQfTOKSSQBqQ3OvlEilMpMwguGTsMRhL1rroYotFtKagAIFWftM5Y8OGUDyrzM+WoEBIExDAUzU59IEfKDO2MVWllqGEnEQBoAwBJbU1zMZs0UcND8jQw0tN8dXOKClJBOZ0emfIeUK5VsKVqKUheJOGofUO248YZRdm07Vj675hwpJ3CDnOfGFlhfAnECDuMMUF6cY8nVVSZ9j6WV6UfwEWGcAsPkFP4F/wAc4zF1Xz7PaFTQkrJCmYthJUa8f5xrbrk2dS8M9a5bsxSARmQXc0084z8y450mYJkqWssPeCGer50O8GOr0qSTb7PJ/wCtJOSiBWm3KnnERUBZJxE5gAVJPhCq8J5WsE6IQO5KEpHkIMt16TUkoV4Fv+OcLFKc1py0j0Io8VmkuJGKQRsmpA3iusE2S1KkTlpSUBJZ0qycNVtYX9HW6xYSSUtQkAEsUsSHLeJiN9zgmaXD7nf01ico28CrwM746TTDMUshCcUhUsYUsljkQGYHcfOArJeJTKdM2cFFGilDaHfUZwFarfMXIAUoFIFA4FHbsxdY5v2FQ+yQ+7ajVSDVE7t6U2kKUTPmqAQogFas2oc9DWNVcl/LVJT1loVjYkkl83909qPnco9rl9IYyraUhhmzQ2pbGULHN/8AS+fLtJEmcvAAlnwqrhD1KRR+EaK574tE6yy5gWtS1BWIlMrC4UoBqDRu+PnF5TSpbnNhD6476WiSlAUwS+mTkkuNRXugOlFMVxHnSXpBaLKiW6WWtzthJGENkEnefKE0j8odoqFJlEN8J/ihZ0lvJU1aMRxYENo1SSWhTLPpDRXxAoqz9Q/ndO6OwmxR6BkhtMNfxUu0qWlwUzCUilNohq1D5Z+sDInKXtLNS7vyHo8G30SZkx0gfaElshnlm+9h/KEduvMIZA7SstWG818N8TbKwheWevG0KWTKlhyzqZqDg9HPkIZ3QJQkBOEJcsWNe7kKHnAtitqZaQJdmdndcw9otUqDEAmC51/zgHQJUsZ7KC41yDb82hlSNKTl+B/Z7WkKCkuVAYcQCi4DjQNvi2yzsLCTKmUIJomvetQPhGYTeVqWnF1yyHFJeya8g/GF02YsgmZMWunvLUQPOHbEir4Kb/mdh8gtPk7nzguxmXMBMw0UkhAdsJNBMNC4GiSN2rMqt84TMCQalaRpyGcP09GFpUCUgkb1AimrAVc8Yn+C88KkK7UoBKg5LFsRLlRGZ8fJoRixvtM7/KNnN6MqUnCGAA91mFKhtS/EQIbkXICcSELZz2iHzqTmmm7dGronHArRISLPN6wTHSHSUjZ90AKeuh8oRBZmTNhL0NN39I0V4IV1SmTQgksS38+cILibrqudlTANm1HfSGjFIdOk2is3PMzUkpD1Og5+MMbEEBQQlZW1ezhqxOpi+ZYVKUwGHEchiNaVId3/ABSJybFgWC1RqzMmtCxqfFso1t8mtWXrXKomd1hSqgwM76u+jQbZlWBAIEtaXLnFjNRlQbnyeEl9IcIA1VBFns7BLEr2xiO6inHERNRdKmO2lyO5VosqtrEiWSSNqVmxzcnJqtDETbFhJVOCmFQAlP3QEkv3xiLUtWIsaA5U3RZZZCjVRS25g+mYbJjCZQ25Vg0l4XlYZdOpWos9VFLg5Gh3QgtXSuU/2cjDzWo/NvKFfSKaTND/AAJFKCjgUhalEUjoxauQ61prEWMrXfqyoEAJbc/zMQkW+ZNmJC1E1GfOAloJcwTdiD1g5j1h9kVHCA5ylLLLekVbVMDAMWplQNC54YX8P7VOP65hv0e6BT7bJVOklJwrwlJOE5Au5pqIpBNpJEpYtsBuZxLmL3MPME+UV9JQOupxjYXN+Tu1IlzJc5PVpJcrBSqgGYAVU8KQNfP5OLVNJmScExNfeCS7Amij843tyUuCW5N2YGGdlV9k3OF9os6pa1IWGUkkEbiKEQRLVsDmYWatFYq2CpU0WJnNFUeh6syk0SmzCS5gyzW9SQACA0AR6A4pqjJ0Hzldap1GusUSZIKyCaAGuUUPHsTPyMZRoDaP0ZgT+D/KPQM/GOxtrOez59fd5pQtYdyVqABLVKjroNXgu7bRYbOk45yZq1VUpEoqdWTAqYBIyhLaujdpXPmrmSUkFamSo5ByQ2FXi8Wyrp6tzMsIUG0Kj5PEk1E6HlUhzP6eWNI2Jc1enaQjhknERC609NFEFUqwJYe+rGrxNIIk9KJUsACyiWdXSzDwfSGlm6VylBhMSndiLPzyHc8PvsRIylnvy0zc5QTLyAloo/mRFaLxlYx12JKRXCZZUCf1gFJoNw1zpSNpjxB0rQon4SkeOEEs8CzEAnCtbqIBoFFI0yDnPXyibl2USbwfPlTQFyyWYTEkvQMC9Y+hTr1SofZCTMrkJyhyFRXuMfO51Fo4TB6xq59nkEleCW9XwgZux1jX8RZDFcy0lTJs8oBn/SLPdQRfKsk4HFORKUAKIBUQ+hLmrQtkT5YZjh5AhvCOzLwIymLGhGLz2uOkBsFhd9SD1K3S32ZOo0LUaMP0XT/akgv2V5An3TpGmTeM4hSDNStC0kVBJIqC1aZ5wnskzqJwnITjwhQYHN3SdM6wU65CjV+yK+EjjXLw13QJeMvDKKiMmc13jwgM9OElO3KWnfkfVoovDpJJmyVIS+IswIbUP5RmKosEM0KnSRn9octaPDafKPuoJo5qB6xnrrmgWmQVEABbl8suMb9FrQRQvw/ppGTpIafJlV3OCSS/eY77IEkKepDdwDDLkI1S0g7mfXjxakL75CRLYYXxClKZxObxwCLyjB9IR9qP2B6mGd1WBKpKKB1A14uYXdIw04fs/MxobhvazosyErqoAuMP6xPfFr+CC7vAL+bA+XDWBpti6tSNHUPURK/L+JWnqVLQlqime/fC60W4TBtrmnmUkfyhVG0GNmntPQ5U2cVqUAiYSoYSCoDShIGu+Nt0Uug2ezBEteFTnaLVDk1DkHOMR0VtM2akjrJhShgBQqyyDCgpxj6tZrDgkJTqEhyd7axXQ05yk3eELqyxQJabbOwFKihbjPI+TvCWZbZqBhFAa6sTkH1bkMoZ2i14aEDnpCK8J/WBeFYBDAaimYzhNWcn2Lp4MNbOii5k1alT5ZmKJUoFMxJclzTB6QMu6EpAQJ8oqS7jbd6v7m6NParNNWBkQ+YT6bUK53RpZUCjEVPUFPCuTxBSm+WXTijLTbCQrDRX7OUW2a5J0xGNKCU4gh/1jp9To43xpFdFlkt1YJ1YlwCzUI4jxEaq4LuMqSEEAKDgJUABUk4jvbdFXqNK6F+LPk6rModoEcw0QwR9Pt3R/r04Z05KcK1Hskk5ZHFkzUG4Qvs3QFExJKZzAB3UkHVgWC8XkfKHjNyM3FGACIslWYqISKlVB30ja/8A63UxPXSUhOZKiA28nDQc4oubo2UWpGIpmISp3SXSoAFQrxp4wZS2qzLY8I+zf/jh+NP4749DZk7o9G3M5siNViBUoGinL1ALOz0JbwgO02YJbCCoa183JaGou9QUpyopKnqBk5pQ174jMsdcOAnWoDDTcx7vOOx6O5ZVf76HTaEkyUku4J3ukE8m1PCE9puuxrLGSh+ACT/pIHc8bCbYkpAdKg+qWHzqaRTOswAcJ5k5EeMc8vTtdh3Hz+3dEZJLykTU8j5gEZd8BC4VJYdbMJ3Pl3aRvfZcRoQkvQAE+US/M7p2grvAr84gtN9BPmNs6NYlJwHCxBro3M5/WL1WKYMTYWJ2igsfEvrxjcTruS7JFK5hopN2pA0GtPxSAgMyE261y1ETBMTluUMnzBY00EDTrFKTmT3pw794jbLsoOTEtuA1c6QHabClmLqdh2Sp+LgZcac4La8BSb7MzJwEbLH18P5RapB1TVuXk0GTehQVUKIOgCR8yM4usPQpSC5nFPIEFqHu5QL+gCopcZU8YBvGzAIJwgENVg+cbmZcwwllLWd5A07nGW+FdouRSnSUoLVxOcqEu9HjX0G6MEmQFzEIVkXfkA/yhii50ZoX4EwTaLtTLny1MWDgtvIpDBVlQzlbb8ST8njdDXbE8y7lpDCasDUYqGPWJCzM2i437Ljg49IZ+yIX/wD1lkHctPoWPlBMy7cCcSWNRkx45g/KJyY0bszl+3eSoKAepSdMqwyua9psmUEiypUEvtOMRqTnqa+EaW6+jUxZKloKXUSCpsjrvqYe2bo4B2nJ3Cggxk6SRmmfLulN9i0JR9kqWpBObZECmW8QgCo+32votZ5wZUozOCSSR3gsnvIhZM/JjZ3/AERl/vqUo+YSP9UXV1dMCltFHQKXOTZFKkqQlSphqoOKAAecaKbedsUS2BdAHlqIam07gJz4wZZujEmzSwGKUp+NVN71pC+8Omdmk7KSZqvhTX8dwib1JR+N/wAG27nYDabvnLLzJUw8lZ/dV8oq6uVKUnFLMtXukqIL8MTHwjovK32s/ZpFnlnU9o8vwIvHQKZhJTaVFZLqMxKVpV+7h2WPEwqTYGkhjd86UpJxoB3qKlA8PTSB12uzpSqYhRBB2UEjE9WyqQ403aQot8wyUiScGJCNrCnCkqJclgAC4L5aQ06E9DFEifaEJEgDGjGS6le6cILBNXc57oCctR7V12MohiLLKEtJtK8M+YOs6tD4gkmhUSddxPpDOZfEpWyiSpUveFpCnZlAoW4/GkI+lVrUVzJlASEhSsjQEAZ1zJ58oX2Hp3IQgJVKmgpzNC51JqDUmBDVak9vAZRVBF4XYrrkqloKUfCVFRfWoSAAc2aLrFd84Lx/ZuxpgJG5ztAqMRl9PLL/AIg44K+RLwfJ6W2RTDrhyIUD4N5QO7FrBC1WLrAytrVhk4/VZqcXML5tiWASgFRY7JIByy0Eav2er4WKhmzE08cooRYUpfMv8RKvDESRGdt/ICVcGg6tfwny+sehowj0dO1ELYHNtCi7jC5IfhXQH8PFapFCX76P4tpxh7ovn8kxNOcekp4H3GTElOInEop56aglqcogqTLBNcXjyY0Yiu+NZMyVzMWI7I5RG14F3WY9E5iWSxGWTDe7cNIn1wUHCkhtAMn4vlplD8+9zjicu+J73HBrXgyNpkIxZhR3gk7vHOLPza4DIJej573NDGsR2vxuMES/nCRipPJtxj5V1jIAuNaepiS7qIc4Hq+YOemUauX+k7ovEUWnBrgO4x35vOiOVH8aNHjdxbI8BT8Avw1jYS+yInDLTh4NuMcq6HYMRXfQcN8cm3RiAbA2uInEDWgGXGsa5WnOOnt/u/OGcILoN1yYJHRCWC5CVc0jTlQf1zga23EkOAhxqEsCRnQ584+j6GKJ2aYnPSg1hCqVHySd0AkzS+2g64cNR5iKZn5LiKypy0k5OzaZsQdY+wJ7BiaOyecRjox7G9xnx+zfk9tyQ6bUlxkHffSppp57orVYr2lZhMwD3cY2noHTiD72j7JL+noInB9mFWgvVZ8gl9MLwlJHWWReEfCmgHcmnjFdp/KoVJwBrOpu0ZeIvwGJhTVo+x2LsjkPSM9f36UcvmIScZKP7mH3fo+PhSLVMxWi8UqD0G0j/cPSNhcFzWJDdWuSTqcaST6vD3dHLL2k8zE4r5AepfIfZ7NLzBSQw94EfyhffV7olSzgUlbEJUApLoJBdw1MjnV406cu6J2r9Cnn8jHS53B7cAi12fHrnkJtltlmcQUqWARwS5IPBhWNJffSjQFOBLlIBAoAwA8PAGNbdXaTyX84Hndg93pHBtahSfPI61fowHRW75lttSpqjsSjqHTiILBsuJ3xr7N0NQlZVM6ubioQZSEg7nzJb5xprm7Cv2/kIYGPQ9PpQjBYyLv3cmNtHQ2yqUkeySSmrqASlmyoA5fyaB535NLCS4lYDoUqWG5DEQ/c0bsxwR0tQfMUFNLoz1muYIAGNagke8QX8RTuaJC6k1z8ofx6M1GuA2vBHCN0dguPRPHgjSP/2Q=="/>
          <p:cNvSpPr>
            <a:spLocks noChangeAspect="1" noChangeArrowheads="1"/>
          </p:cNvSpPr>
          <p:nvPr/>
        </p:nvSpPr>
        <p:spPr bwMode="auto">
          <a:xfrm>
            <a:off x="0" y="-858838"/>
            <a:ext cx="2600325" cy="17621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http://t3.gstatic.com/images?q=tbn:ANd9GcRbx5uHu8iNOazrkhGZudcys_d_UyEALf8BP4MaiNziMqWX_zv9wqJZKjH4y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08160" cy="6858000"/>
          </a:xfrm>
          <a:prstGeom prst="rect">
            <a:avLst/>
          </a:prstGeom>
          <a:noFill/>
        </p:spPr>
      </p:pic>
      <p:sp>
        <p:nvSpPr>
          <p:cNvPr id="1034" name="AutoShape 10" descr="http://t0.gstatic.com/images?q=tbn:ANd9GcTRZnRj6LOVymM5rEVswbuAPgVErc0uGdL23Rpzd1h-5iE07Mv5"/>
          <p:cNvSpPr>
            <a:spLocks noChangeAspect="1" noChangeArrowheads="1"/>
          </p:cNvSpPr>
          <p:nvPr/>
        </p:nvSpPr>
        <p:spPr bwMode="auto">
          <a:xfrm>
            <a:off x="0" y="-1000125"/>
            <a:ext cx="2228850" cy="20478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82" name="Rectangle 34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latin typeface="Arial" charset="0"/>
              </a:rPr>
              <a:t>PENGETAHUAN</a:t>
            </a:r>
          </a:p>
        </p:txBody>
      </p:sp>
      <p:graphicFrame>
        <p:nvGraphicFramePr>
          <p:cNvPr id="181300" name="Group 52"/>
          <p:cNvGraphicFramePr>
            <a:graphicFrameLocks noGrp="1"/>
          </p:cNvGraphicFramePr>
          <p:nvPr>
            <p:ph idx="1"/>
          </p:nvPr>
        </p:nvGraphicFramePr>
        <p:xfrm>
          <a:off x="0" y="1066800"/>
          <a:ext cx="9144000" cy="3463925"/>
        </p:xfrm>
        <a:graphic>
          <a:graphicData uri="http://schemas.openxmlformats.org/drawingml/2006/table">
            <a:tbl>
              <a:tblPr/>
              <a:tblGrid>
                <a:gridCol w="2371725"/>
                <a:gridCol w="2200275"/>
                <a:gridCol w="4572000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Landasan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Keilmuan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Pertanyaan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Jawaban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yang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Diharapkan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ONTOLOGI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Apa 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Deskripsi suatu objek filsafat/ilmu/pengetahuan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  </a:t>
                      </a:r>
                      <a:r>
                        <a:rPr kumimoji="0" lang="fi-FI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* </a:t>
                      </a:r>
                      <a:r>
                        <a:rPr kumimoji="0" lang="fi-FI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hlinkClick r:id="rId2" action="ppaction://hlinkpres?slideindex=16&amp;slidetitle=Slide 16"/>
                        </a:rPr>
                        <a:t>Objek material</a:t>
                      </a:r>
                      <a:endParaRPr kumimoji="0" lang="fi-FI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  * Objek formal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latin typeface="Arial" charset="0"/>
              </a:rPr>
              <a:t>PENGETAHUAN</a:t>
            </a:r>
          </a:p>
        </p:txBody>
      </p:sp>
      <p:graphicFrame>
        <p:nvGraphicFramePr>
          <p:cNvPr id="184347" name="Group 27"/>
          <p:cNvGraphicFramePr>
            <a:graphicFrameLocks noGrp="1"/>
          </p:cNvGraphicFramePr>
          <p:nvPr>
            <p:ph idx="1"/>
          </p:nvPr>
        </p:nvGraphicFramePr>
        <p:xfrm>
          <a:off x="0" y="1066800"/>
          <a:ext cx="9144000" cy="5791201"/>
        </p:xfrm>
        <a:graphic>
          <a:graphicData uri="http://schemas.openxmlformats.org/drawingml/2006/table">
            <a:tbl>
              <a:tblPr/>
              <a:tblGrid>
                <a:gridCol w="2371725"/>
                <a:gridCol w="2200275"/>
                <a:gridCol w="4572000"/>
              </a:tblGrid>
              <a:tr h="1246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Landasan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Keilmuan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Pertanyaan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Jawaban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yang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Diharapkan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EPISTEMOLOGI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Mengapa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Preskripsi/prosedur baku untuk memperoleh kebenaran ilmiah.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"/>
                        <a:tabLst/>
                      </a:pPr>
                      <a:r>
                        <a:rPr kumimoji="0" 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Penggunaan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akal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sehat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  (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trial and error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"/>
                        <a:tabLst/>
                      </a:pPr>
                      <a:r>
                        <a:rPr kumimoji="0" 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Penalaran deduktif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"/>
                        <a:tabLst/>
                      </a:pPr>
                      <a:r>
                        <a:rPr kumimoji="0" 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Penalaran induktif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"/>
                        <a:tabLst/>
                      </a:pPr>
                      <a:r>
                        <a:rPr kumimoji="0" 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Metode ilmiah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"/>
                        <a:tabLst/>
                      </a:pPr>
                      <a:r>
                        <a:rPr kumimoji="0" 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Intuisi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"/>
                        <a:tabLst/>
                      </a:pPr>
                      <a:r>
                        <a:rPr kumimoji="0" 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Wahyu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latin typeface="Arial" charset="0"/>
              </a:rPr>
              <a:t>PENGETAHUAN</a:t>
            </a:r>
          </a:p>
        </p:txBody>
      </p:sp>
      <p:graphicFrame>
        <p:nvGraphicFramePr>
          <p:cNvPr id="185362" name="Group 18"/>
          <p:cNvGraphicFramePr>
            <a:graphicFrameLocks noGrp="1"/>
          </p:cNvGraphicFramePr>
          <p:nvPr>
            <p:ph idx="1"/>
          </p:nvPr>
        </p:nvGraphicFramePr>
        <p:xfrm>
          <a:off x="0" y="1066800"/>
          <a:ext cx="9144000" cy="5791201"/>
        </p:xfrm>
        <a:graphic>
          <a:graphicData uri="http://schemas.openxmlformats.org/drawingml/2006/table">
            <a:tbl>
              <a:tblPr/>
              <a:tblGrid>
                <a:gridCol w="2371725"/>
                <a:gridCol w="2200275"/>
                <a:gridCol w="4572000"/>
              </a:tblGrid>
              <a:tr h="1246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Landasan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Keilmuan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Pertanyaan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Jawaban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yang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Diharapkan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AKSIOLOGI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Untuk apa 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75" marR="0" lvl="0" indent="-3968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Kemanfaatan pengetahuan bagi kehidupan dunia dan akhirat</a:t>
                      </a:r>
                    </a:p>
                    <a:p>
                      <a:pPr marL="396875" marR="0" lvl="0" indent="-3968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Kebutuhan sandang, pangan</a:t>
                      </a:r>
                    </a:p>
                    <a:p>
                      <a:pPr marL="396875" marR="0" lvl="0" indent="-3968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Ketenteraman hati</a:t>
                      </a:r>
                    </a:p>
                    <a:p>
                      <a:pPr marL="396875" marR="0" lvl="0" indent="-3968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Peningkatan taraf hidup</a:t>
                      </a:r>
                    </a:p>
                    <a:p>
                      <a:pPr marL="396875" marR="0" lvl="0" indent="-3968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Kenikmatan yang timbul dari karya-karya seni, teknologi, dsb.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  <a:p>
                      <a:pPr marL="396875" marR="0" lvl="0" indent="-3968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Kepuasan diri, orang banyak, kelompok tertentu, dsb.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defaul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default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963</TotalTime>
  <Words>814</Words>
  <Application>Microsoft PowerPoint</Application>
  <PresentationFormat>On-screen Show (4:3)</PresentationFormat>
  <Paragraphs>178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</vt:lpstr>
      <vt:lpstr>BAB VIII ILMU DAN TEKNOLOGI</vt:lpstr>
      <vt:lpstr>Slide 2</vt:lpstr>
      <vt:lpstr>TEKNOLOGI ?</vt:lpstr>
      <vt:lpstr>TEKNOLOGI ?</vt:lpstr>
      <vt:lpstr>TEKNOLOGI ?</vt:lpstr>
      <vt:lpstr>Slide 6</vt:lpstr>
      <vt:lpstr>PENGETAHUAN</vt:lpstr>
      <vt:lpstr>PENGETAHUAN</vt:lpstr>
      <vt:lpstr>PENGETAHUAN</vt:lpstr>
      <vt:lpstr>DESKRIPSI ILMU DAN TEKNOLOGI</vt:lpstr>
      <vt:lpstr>SISTEM NILAI (Eduard Spranger)</vt:lpstr>
      <vt:lpstr>DESKRIPSI ILMU DAN TEKNOLOGI</vt:lpstr>
      <vt:lpstr>DESKRIPSI ILMU DAN TEKNOLOGI</vt:lpstr>
      <vt:lpstr>DESKRIPSI ILMU DAN TEKNOLOGI</vt:lpstr>
      <vt:lpstr>Slide 15</vt:lpstr>
      <vt:lpstr>PERBEDAAN ANTARA  MASYARAKAT TRADISIONAL DAN  MASYARAKAT MODERN  DALAM MENGIMPLEMENTASIKAN SISTEM NILAI</vt:lpstr>
      <vt:lpstr>BAHAN DISKUSI</vt:lpstr>
    </vt:vector>
  </TitlesOfParts>
  <Company>kartindah 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ILMU DAN TEKNOLOGI</dc:title>
  <dc:creator>sutiman</dc:creator>
  <cp:lastModifiedBy>USER</cp:lastModifiedBy>
  <cp:revision>80</cp:revision>
  <cp:lastPrinted>1601-01-01T00:00:00Z</cp:lastPrinted>
  <dcterms:created xsi:type="dcterms:W3CDTF">2010-12-18T11:38:26Z</dcterms:created>
  <dcterms:modified xsi:type="dcterms:W3CDTF">2020-08-03T06:39:32Z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9</vt:i4>
  </property>
</Properties>
</file>