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4303" r:id="rId5"/>
  </p:sldMasterIdLst>
  <p:notesMasterIdLst>
    <p:notesMasterId r:id="rId68"/>
  </p:notesMasterIdLst>
  <p:sldIdLst>
    <p:sldId id="283" r:id="rId6"/>
    <p:sldId id="285" r:id="rId7"/>
    <p:sldId id="284" r:id="rId8"/>
    <p:sldId id="277" r:id="rId9"/>
    <p:sldId id="289" r:id="rId10"/>
    <p:sldId id="290" r:id="rId11"/>
    <p:sldId id="291" r:id="rId12"/>
    <p:sldId id="292" r:id="rId13"/>
    <p:sldId id="298" r:id="rId14"/>
    <p:sldId id="278" r:id="rId15"/>
    <p:sldId id="279" r:id="rId16"/>
    <p:sldId id="265" r:id="rId17"/>
    <p:sldId id="257" r:id="rId18"/>
    <p:sldId id="261" r:id="rId19"/>
    <p:sldId id="293" r:id="rId20"/>
    <p:sldId id="294" r:id="rId21"/>
    <p:sldId id="295" r:id="rId22"/>
    <p:sldId id="296" r:id="rId23"/>
    <p:sldId id="297" r:id="rId24"/>
    <p:sldId id="262" r:id="rId25"/>
    <p:sldId id="299" r:id="rId26"/>
    <p:sldId id="300" r:id="rId27"/>
    <p:sldId id="308" r:id="rId28"/>
    <p:sldId id="309" r:id="rId29"/>
    <p:sldId id="310" r:id="rId30"/>
    <p:sldId id="312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32" r:id="rId44"/>
    <p:sldId id="333" r:id="rId45"/>
    <p:sldId id="334" r:id="rId46"/>
    <p:sldId id="335" r:id="rId47"/>
    <p:sldId id="336" r:id="rId48"/>
    <p:sldId id="337" r:id="rId49"/>
    <p:sldId id="327" r:id="rId50"/>
    <p:sldId id="328" r:id="rId51"/>
    <p:sldId id="329" r:id="rId52"/>
    <p:sldId id="330" r:id="rId53"/>
    <p:sldId id="331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263" r:id="rId62"/>
    <p:sldId id="280" r:id="rId63"/>
    <p:sldId id="281" r:id="rId64"/>
    <p:sldId id="282" r:id="rId65"/>
    <p:sldId id="276" r:id="rId66"/>
    <p:sldId id="266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CCFF"/>
    <a:srgbClr val="FF99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DBF28D-5151-4127-9472-FF9CFC0187DF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A06E20-811D-4816-807A-8CC77747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1AF7FC-4D9C-43D2-943E-01AD41573AA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F305DF-DAA6-4501-B7F8-3366EE3AB494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DF55-09EE-47F7-A43C-B340F8104674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9DD6-0479-44A1-8739-679999E40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B42A-CE86-4DE1-A31D-14480238A407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9AAC-211D-43BD-8B46-36A9BB5F3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89D2-587D-4F6D-8BDD-A750A33DD859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463A-A640-4E91-8081-D3E1604F4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38F3-06BA-40B5-9F68-6AA7C6345256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2F03D21-CCF4-43F9-9CC7-3C40F5CCB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8340-089B-4C2A-A18F-C75CED047CE2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F7E0-54C5-4292-9116-4B42C46E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F87F-3301-40DF-B173-C994D6985211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34481D-2A58-4B3E-9E4B-6EE81DAA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E5B6-72B9-490A-8185-289895DA307C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D608-9601-478C-8D1E-E1C9C2927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02DF-1EA5-4E6E-806B-4A9D80517FEE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FE9B5E-CD98-4E45-862F-0857A0151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9082-5F37-4087-AE23-BE8101C4CA5A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E667-8026-4EC6-A975-5DBD13E4C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3349-A05C-4708-94C2-0BA25C620B4F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EA0CE4-C8AE-4E3C-B0A0-F8202EDC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97043AE-FF3F-47C5-9FBE-FEF56B733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FF60-3024-4E76-8AD6-4BC0E6EF03B8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264CD-DEE0-41C9-8200-322FA4358576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CA98-CCD2-497D-873E-AEC1668EF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38D-D104-457B-8261-9855A91DD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1202-2FDC-4CF4-B0ED-2EC03E2CF83D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9801-F609-4299-B696-4D4553275D01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C73E-E188-42F0-ADB4-BF13FF63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5022-B11A-4C3E-AA0C-807E13667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33D1-9983-47ED-BE6F-78F433E6203F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F40340D-859F-406E-B498-F114C4704ACA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6499C2F-D60F-4405-82F2-D0116B615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F3ABE6-FC53-471C-9D18-7BAFC8B0FAC0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48F7E1-16C0-49A9-91E2-BE0FDF5AE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68F5468-66E3-44CF-97FC-61A166D57F8D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53183B2-757F-4EC2-BD89-50F0D1AE2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43C774-BE88-4F41-8027-F6A0DBD2AE2F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FEDFF0-58DF-44A7-927F-E1E7C135D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FFF28D-7893-4E8B-8EAD-7F6259C8CFC4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A56313-A241-421E-9A9D-8434BC809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9B49A7-FCB7-497B-BE2D-CC3DF9423310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6257C7-907F-4139-8009-C63F2872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705E-ABE3-47E1-BB49-CA6C071CD541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66D9-54A9-4E9A-A46E-ECFA8D2A3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062B-03D3-4887-B89E-EE96FF2C67C4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BF34-E4C6-4E52-BCA6-98F47018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F836D5B-0E59-44F3-811C-3A89FFB755F6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073469D-8739-43BA-9DE0-39037CF65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531F775-0FC5-4262-BDE5-ECA1AF10CD6E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DB02B83-DAEB-46FF-B3DB-6F2E54A97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CCC9-546B-4720-B47B-A5204B56D492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723A-1FCD-4B9D-B381-A9B1311C3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8626-3F98-484F-9EFB-1B9B0D2EF4FD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8C56-5446-4DA5-AA46-7DD3CFA46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F3BB-5EF8-42A5-9B3A-F790EFCE99B0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E17D-71CD-4D9D-8203-9A64985FD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4038-8F5B-4DBF-B837-09D7FAC005D2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1652-72A6-470E-93D9-39D5E66F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234B-A7BE-4F35-A0CE-11BBEDD286CB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BC3D-41A5-4951-AA2C-293C2845E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24A3-AD45-4BF3-941A-5AC601E5DBDB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C2DB-1287-4A31-B267-EF5F7E8FA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E8AC-E626-4128-B359-90F6565BD8F1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DF61-EBA3-4EA0-ABC0-AFC660ACD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7472-6265-4931-A5DD-DC112B71BEE3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381B-CEE9-428A-9FC0-3380195C9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09E5-2F25-4FC5-89BD-21006F32671F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AFF9-DCD9-4AC9-BF83-B711449A5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7B4F-2B6E-4EB6-97D6-B76DE7BC2390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9DF8-DD9B-4A03-B5F7-E7142F22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5CD4-53C9-4087-A6A6-3AF37F47EAE9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82A18-BE44-45D0-9B61-2495175F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85004-6417-4702-8C12-6CBF82D08F1D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A35C7-3CF2-4F7E-BD9B-0C6CC5DE7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511F-B938-4E4D-B754-4F3E4FBB29D1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B6B4-3016-4447-8836-C2C7A5349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A153-5C6B-4577-904C-6AC0D53CA238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3446-4742-4701-892E-4933561A3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40340D-859F-406E-B498-F114C4704ACA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499C2F-D60F-4405-82F2-D0116B615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F3ABE6-FC53-471C-9D18-7BAFC8B0FAC0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48F7E1-16C0-49A9-91E2-BE0FDF5AEC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8F5468-66E3-44CF-97FC-61A166D57F8D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3183B2-757F-4EC2-BD89-50F0D1AE2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43C774-BE88-4F41-8027-F6A0DBD2AE2F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FEDFF0-58DF-44A7-927F-E1E7C135D2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FFF28D-7893-4E8B-8EAD-7F6259C8CFC4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A56313-A241-421E-9A9D-8434BC8093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FBD2-B4B5-44EA-B899-05E46B745B3A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25A8-942F-471E-91CA-E357C074E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9B49A7-FCB7-497B-BE2D-CC3DF9423310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6257C7-907F-4139-8009-C63F2872D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D5705E-ABE3-47E1-BB49-CA6C071CD541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C966D9-54A9-4E9A-A46E-ECFA8D2A3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836D5B-0E59-44F3-811C-3A89FFB755F6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73469D-8739-43BA-9DE0-39037CF659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D531F775-0FC5-4262-BDE5-ECA1AF10CD6E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DDB02B83-DAEB-46FF-B3DB-6F2E54A97C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35CCC9-546B-4720-B47B-A5204B56D492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3D723A-1FCD-4B9D-B381-A9B1311C3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418626-3F98-484F-9EFB-1B9B0D2EF4FD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EE8C56-5446-4DA5-AA46-7DD3CFA46C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66C9-3E76-4D4C-9726-1E0ED533F0B8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0EAA-2407-407B-B0AB-0475738E5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AD84-BDF6-46A9-AD69-5C9FF8F177CF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2812-1601-4B71-8BE1-13910FC1C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2808-ED59-41F2-8639-363DAEFAD25A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0C2CA-B747-4CE0-8AC3-5E25A149B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C574-FD8F-415D-AB28-403235838FA9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AC65-AAD0-40C0-8FD9-0DFB5EC09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11CA71E-BD32-4040-8E34-06641BAFF841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555240F-CC6D-4201-AF58-8FC367AF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64" r:id="rId2"/>
    <p:sldLayoutId id="2147484274" r:id="rId3"/>
    <p:sldLayoutId id="2147484263" r:id="rId4"/>
    <p:sldLayoutId id="2147484275" r:id="rId5"/>
    <p:sldLayoutId id="2147484262" r:id="rId6"/>
    <p:sldLayoutId id="2147484261" r:id="rId7"/>
    <p:sldLayoutId id="2147484276" r:id="rId8"/>
    <p:sldLayoutId id="2147484277" r:id="rId9"/>
    <p:sldLayoutId id="2147484260" r:id="rId10"/>
    <p:sldLayoutId id="21474842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78F2DE2-840F-4864-A1D4-58E7B1FE29A4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DAC0E59-5B3D-45A9-9FFF-B8E3CD5C8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54A9D856-8420-4418-A5C3-BFD8A83530CD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98619737-207A-466C-B9D7-C75BBD8B6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67" r:id="rId7"/>
    <p:sldLayoutId id="2147484295" r:id="rId8"/>
    <p:sldLayoutId id="2147484296" r:id="rId9"/>
    <p:sldLayoutId id="2147484266" r:id="rId10"/>
    <p:sldLayoutId id="2147484265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C0C588D0-CD3C-4CFB-91AF-3693B618D434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01AC921A-6B70-4976-880E-0A9E99942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72" r:id="rId2"/>
    <p:sldLayoutId id="2147484298" r:id="rId3"/>
    <p:sldLayoutId id="2147484271" r:id="rId4"/>
    <p:sldLayoutId id="2147484270" r:id="rId5"/>
    <p:sldLayoutId id="2147484269" r:id="rId6"/>
    <p:sldLayoutId id="2147484299" r:id="rId7"/>
    <p:sldLayoutId id="2147484300" r:id="rId8"/>
    <p:sldLayoutId id="2147484301" r:id="rId9"/>
    <p:sldLayoutId id="2147484268" r:id="rId10"/>
    <p:sldLayoutId id="21474843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E0559B6-374F-443D-8A8E-E6399D661570}" type="datetimeFigureOut">
              <a:rPr lang="en-US" smtClean="0"/>
              <a:pPr>
                <a:defRPr/>
              </a:pPr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8FC84F-74C1-45AA-B327-F20F11157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DASAR-DASAR%20PENGETAHUAN.ppt" TargetMode="Externa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DASAR-DASAR%20PENGETAHUAN.ppt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3_PENGETAHUAN.pp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862328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BAB  IV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LANDASAN PENELAAHAN ILMU</a:t>
            </a:r>
            <a:br>
              <a:rPr lang="id-ID" dirty="0" smtClean="0"/>
            </a:b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TANTANGAN !!!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5954" name="Picture 2" descr="http://tunturisusi.netai.net/circus/nuorallakavelij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9504"/>
            <a:ext cx="9144000" cy="613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211763"/>
          </a:xfrm>
        </p:spPr>
        <p:txBody>
          <a:bodyPr/>
          <a:lstStyle/>
          <a:p>
            <a:pPr marL="576263" indent="-539750">
              <a:buFont typeface="Wingdings" pitchFamily="2" charset="2"/>
              <a:buChar char="q"/>
            </a:pPr>
            <a:r>
              <a:rPr lang="en-US" dirty="0" err="1" smtClean="0"/>
              <a:t>Mampukah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atraksi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?</a:t>
            </a:r>
          </a:p>
          <a:p>
            <a:pPr marL="576263" indent="-539750">
              <a:buFont typeface="Wingdings" pitchFamily="2" charset="2"/>
              <a:buChar char="q"/>
            </a:pPr>
            <a:r>
              <a:rPr lang="en-US" dirty="0" err="1" smtClean="0"/>
              <a:t>Dapatkah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yang lain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?</a:t>
            </a:r>
          </a:p>
          <a:p>
            <a:pPr marL="576263" indent="-539750">
              <a:buFont typeface="Wingdings" pitchFamily="2" charset="2"/>
              <a:buChar char="q"/>
            </a:pP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?</a:t>
            </a:r>
          </a:p>
          <a:p>
            <a:pPr marL="576263" indent="-539750">
              <a:buFont typeface="Wingdings" pitchFamily="2" charset="2"/>
              <a:buChar char="q"/>
            </a:pP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  <a:latin typeface="Arial Rounded MT Bold" pitchFamily="34" charset="0"/>
                <a:hlinkClick r:id="rId2" action="ppaction://hlinkpres?slideindex=8&amp;slidetitle=Slide 8"/>
              </a:rPr>
              <a:t>Pengetahuan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Rounded MT Bold" pitchFamily="34" charset="0"/>
              </a:rPr>
              <a:t>manusia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Rounded MT Bold" pitchFamily="34" charset="0"/>
              </a:rPr>
              <a:t>berkembang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Rounded MT Bold" pitchFamily="34" charset="0"/>
              </a:rPr>
              <a:t>karena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: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298160"/>
          </a:xfrm>
        </p:spPr>
        <p:txBody>
          <a:bodyPr/>
          <a:lstStyle/>
          <a:p>
            <a:pPr marL="463550" indent="-463550" eaLnBrk="1" hangingPunct="1">
              <a:buFont typeface="Wingdings" pitchFamily="2" charset="2"/>
              <a:buChar char="q"/>
            </a:pPr>
            <a:r>
              <a:rPr lang="en-US" dirty="0" err="1" smtClean="0">
                <a:latin typeface="Arial Rounded MT Bold" pitchFamily="34" charset="0"/>
              </a:rPr>
              <a:t>Manusia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mempunyai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bahasa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mampu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mengkomunikasikan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informasi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jalan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pikiran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melatarbelakangi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informasi</a:t>
            </a:r>
            <a:endParaRPr lang="en-US" dirty="0" smtClean="0">
              <a:latin typeface="Arial Rounded MT Bold" pitchFamily="34" charset="0"/>
            </a:endParaRPr>
          </a:p>
          <a:p>
            <a:pPr marL="463550" indent="-463550" eaLnBrk="1" hangingPunct="1">
              <a:buFont typeface="Wingdings" pitchFamily="2" charset="2"/>
              <a:buChar char="q"/>
            </a:pPr>
            <a:r>
              <a:rPr lang="en-US" dirty="0" err="1" smtClean="0">
                <a:latin typeface="Arial Rounded MT Bold" pitchFamily="34" charset="0"/>
              </a:rPr>
              <a:t>Manusia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mampu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berpikir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menurut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alur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berpikir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tertentu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eaLnBrk="1" hangingPunct="1"/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Arial Rounded MT Bold" pitchFamily="34" charset="0"/>
              </a:rPr>
              <a:t>PENALARAN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52400" y="1698625"/>
            <a:ext cx="8839200" cy="5159375"/>
          </a:xfrm>
        </p:spPr>
        <p:txBody>
          <a:bodyPr/>
          <a:lstStyle/>
          <a:p>
            <a:pPr marL="688975" indent="-569913" eaLnBrk="1" hangingPunct="1"/>
            <a:r>
              <a:rPr lang="en-US" dirty="0" err="1" smtClean="0">
                <a:latin typeface="Arial Rounded MT Bold" pitchFamily="34" charset="0"/>
              </a:rPr>
              <a:t>Suatu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proses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berpikir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dalam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menarik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suatu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kesimpulan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berupa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pengetahuan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marL="688975" indent="-569913" eaLnBrk="1" hangingPunct="1"/>
            <a:r>
              <a:rPr lang="en-US" dirty="0" err="1" smtClean="0">
                <a:latin typeface="Arial Rounded MT Bold" pitchFamily="34" charset="0"/>
              </a:rPr>
              <a:t>Penalaran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menghasilkan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pengetahuan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dikaitkan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dengan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kegiatan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berpikir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bukan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dengan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perasaan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marL="688975" indent="-569913" eaLnBrk="1" hangingPunct="1"/>
            <a:r>
              <a:rPr lang="en-US" dirty="0" err="1" smtClean="0">
                <a:latin typeface="Arial Rounded MT Bold" pitchFamily="34" charset="0"/>
              </a:rPr>
              <a:t>Ciri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penalaran</a:t>
            </a:r>
            <a:r>
              <a:rPr lang="en-US" dirty="0" smtClean="0">
                <a:latin typeface="Arial Rounded MT Bold" pitchFamily="34" charset="0"/>
              </a:rPr>
              <a:t> :</a:t>
            </a:r>
          </a:p>
          <a:p>
            <a:pPr marL="688975" indent="-569913" eaLnBrk="1" hangingPunct="1">
              <a:buFont typeface="Wingdings 2" pitchFamily="18" charset="2"/>
              <a:buNone/>
            </a:pPr>
            <a:r>
              <a:rPr lang="en-US" dirty="0" smtClean="0">
                <a:latin typeface="Arial Rounded MT Bold" pitchFamily="34" charset="0"/>
              </a:rPr>
              <a:t>   	*  </a:t>
            </a:r>
            <a:r>
              <a:rPr lang="en-US" dirty="0" err="1" smtClean="0">
                <a:latin typeface="Arial Rounded MT Bold" pitchFamily="34" charset="0"/>
              </a:rPr>
              <a:t>adanya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suatu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pola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pikir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tertentu</a:t>
            </a:r>
            <a:r>
              <a:rPr lang="en-US" dirty="0" smtClean="0">
                <a:latin typeface="Arial Rounded MT Bold" pitchFamily="34" charset="0"/>
              </a:rPr>
              <a:t>  </a:t>
            </a:r>
          </a:p>
          <a:p>
            <a:pPr marL="688975" indent="-569913" eaLnBrk="1" hangingPunct="1">
              <a:buFont typeface="Wingdings 2" pitchFamily="18" charset="2"/>
              <a:buNone/>
            </a:pPr>
            <a:r>
              <a:rPr lang="en-US" dirty="0" smtClean="0">
                <a:latin typeface="Arial Rounded MT Bold" pitchFamily="34" charset="0"/>
              </a:rPr>
              <a:t>		  (</a:t>
            </a:r>
            <a:r>
              <a:rPr lang="en-US" dirty="0" err="1" smtClean="0">
                <a:latin typeface="Arial Rounded MT Bold" pitchFamily="34" charset="0"/>
              </a:rPr>
              <a:t>logika</a:t>
            </a:r>
            <a:r>
              <a:rPr lang="en-US" dirty="0" smtClean="0">
                <a:latin typeface="Arial Rounded MT Bold" pitchFamily="34" charset="0"/>
              </a:rPr>
              <a:t>)</a:t>
            </a:r>
          </a:p>
          <a:p>
            <a:pPr marL="688975" indent="-569913" eaLnBrk="1" hangingPunct="1">
              <a:buFont typeface="Wingdings 2" pitchFamily="18" charset="2"/>
              <a:buNone/>
            </a:pPr>
            <a:r>
              <a:rPr lang="en-US" dirty="0" smtClean="0">
                <a:latin typeface="Arial Rounded MT Bold" pitchFamily="34" charset="0"/>
              </a:rPr>
              <a:t>	*  </a:t>
            </a:r>
            <a:r>
              <a:rPr lang="en-US" dirty="0" err="1" smtClean="0">
                <a:latin typeface="Arial Rounded MT Bold" pitchFamily="34" charset="0"/>
              </a:rPr>
              <a:t>bersifat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analitik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solidFill>
                  <a:srgbClr val="7B9899"/>
                </a:solidFill>
                <a:latin typeface="Arial" charset="0"/>
                <a:cs typeface="Arial" charset="0"/>
              </a:rPr>
              <a:t>LOGIKA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Rounded MT Bold" pitchFamily="34" charset="0"/>
              </a:rPr>
              <a:t>LOGIKA DEDUKTIF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Arial Rounded MT Bold" pitchFamily="34" charset="0"/>
              </a:rPr>
              <a:t>    </a:t>
            </a:r>
            <a:r>
              <a:rPr lang="en-US" dirty="0" err="1" smtClean="0">
                <a:latin typeface="Arial Rounded MT Bold" pitchFamily="34" charset="0"/>
                <a:hlinkClick r:id="rId2" action="ppaction://hlinkpres?slideindex=10&amp;slidetitle=SILOGISME"/>
              </a:rPr>
              <a:t>Silogisme</a:t>
            </a:r>
            <a:endParaRPr lang="en-US" dirty="0" smtClean="0">
              <a:latin typeface="Arial Rounded MT Bold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Arial Rounded MT Bold" pitchFamily="34" charset="0"/>
              </a:rPr>
              <a:t>    	</a:t>
            </a:r>
            <a:r>
              <a:rPr lang="en-US" dirty="0" err="1" smtClean="0">
                <a:latin typeface="Arial Rounded MT Bold" pitchFamily="34" charset="0"/>
              </a:rPr>
              <a:t>Premis</a:t>
            </a:r>
            <a:r>
              <a:rPr lang="en-US" dirty="0" smtClean="0">
                <a:latin typeface="Arial Rounded MT Bold" pitchFamily="34" charset="0"/>
              </a:rPr>
              <a:t> mayor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dirty="0" err="1" smtClean="0">
                <a:latin typeface="Arial Rounded MT Bold" pitchFamily="34" charset="0"/>
              </a:rPr>
              <a:t>Premis</a:t>
            </a:r>
            <a:r>
              <a:rPr lang="en-US" dirty="0" smtClean="0">
                <a:latin typeface="Arial Rounded MT Bold" pitchFamily="34" charset="0"/>
              </a:rPr>
              <a:t> minor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dirty="0" err="1" smtClean="0">
                <a:latin typeface="Arial Rounded MT Bold" pitchFamily="34" charset="0"/>
              </a:rPr>
              <a:t>Konklusi</a:t>
            </a:r>
            <a:endParaRPr lang="en-US" dirty="0" smtClean="0">
              <a:latin typeface="Arial Rounded MT Bold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latin typeface="Arial Rounded MT Bold" pitchFamily="34" charset="0"/>
              </a:rPr>
              <a:t>LOGIKA INDUKTIF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SILOGISME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PREMIS MAYOR</a:t>
            </a:r>
          </a:p>
          <a:p>
            <a:pPr>
              <a:buFont typeface="Arial" charset="0"/>
              <a:buNone/>
            </a:pPr>
            <a:r>
              <a:rPr lang="en-US" smtClean="0"/>
              <a:t>	Seluruh unsur golongan gas mulia bersifat stabil</a:t>
            </a:r>
          </a:p>
          <a:p>
            <a:r>
              <a:rPr lang="en-US" smtClean="0"/>
              <a:t>PREMIS MINOR</a:t>
            </a:r>
          </a:p>
          <a:p>
            <a:pPr>
              <a:buFont typeface="Arial" charset="0"/>
              <a:buNone/>
            </a:pPr>
            <a:r>
              <a:rPr lang="en-US" smtClean="0"/>
              <a:t>	unsur neon termasuk golongan gas mulia</a:t>
            </a:r>
          </a:p>
          <a:p>
            <a:r>
              <a:rPr lang="en-US" smtClean="0"/>
              <a:t>KONKLUSI</a:t>
            </a:r>
          </a:p>
          <a:p>
            <a:pPr>
              <a:buFont typeface="Arial" charset="0"/>
              <a:buNone/>
            </a:pPr>
            <a:r>
              <a:rPr lang="en-US" smtClean="0"/>
              <a:t>	unsur neon bersifat stabil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SILOGISME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PREMIS MAYOR</a:t>
            </a:r>
          </a:p>
          <a:p>
            <a:pPr>
              <a:buFont typeface="Arial" charset="0"/>
              <a:buNone/>
            </a:pPr>
            <a:r>
              <a:rPr lang="en-US" smtClean="0"/>
              <a:t>	semua unsur golongan alkali  merupakan logam</a:t>
            </a:r>
          </a:p>
          <a:p>
            <a:r>
              <a:rPr lang="en-US" smtClean="0"/>
              <a:t>PREMIS MINOR</a:t>
            </a:r>
          </a:p>
          <a:p>
            <a:pPr>
              <a:buFont typeface="Arial" charset="0"/>
              <a:buNone/>
            </a:pPr>
            <a:r>
              <a:rPr lang="en-US" smtClean="0"/>
              <a:t>	unsur natrium termasuk golongan alkali</a:t>
            </a:r>
          </a:p>
          <a:p>
            <a:r>
              <a:rPr lang="en-US" smtClean="0"/>
              <a:t>KONKLUSI</a:t>
            </a:r>
          </a:p>
          <a:p>
            <a:pPr>
              <a:buFont typeface="Arial" charset="0"/>
              <a:buNone/>
            </a:pPr>
            <a:r>
              <a:rPr lang="en-US" smtClean="0"/>
              <a:t>	unsur natrium merupakan logam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SILOGISME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PREMIS MAYOR</a:t>
            </a:r>
          </a:p>
          <a:p>
            <a:pPr>
              <a:buFont typeface="Arial" charset="0"/>
              <a:buNone/>
            </a:pPr>
            <a:r>
              <a:rPr lang="en-US" smtClean="0"/>
              <a:t>	semua senyawa polar atom-atom penyusunnya memiliki tingkat keelektronegatifan yang berbeda</a:t>
            </a:r>
          </a:p>
          <a:p>
            <a:r>
              <a:rPr lang="en-US" smtClean="0"/>
              <a:t>PREMIS MINOR</a:t>
            </a:r>
          </a:p>
          <a:p>
            <a:pPr>
              <a:buFont typeface="Arial" charset="0"/>
              <a:buNone/>
            </a:pPr>
            <a:r>
              <a:rPr lang="en-US" smtClean="0"/>
              <a:t>	HCl termasuk senyawa polar</a:t>
            </a:r>
          </a:p>
          <a:p>
            <a:r>
              <a:rPr lang="en-US" smtClean="0"/>
              <a:t>KONKLUSI</a:t>
            </a:r>
          </a:p>
          <a:p>
            <a:pPr>
              <a:buFont typeface="Arial" charset="0"/>
              <a:buNone/>
            </a:pPr>
            <a:r>
              <a:rPr lang="en-US" smtClean="0"/>
              <a:t>	Atom H dan atom Cl memiliki tingkat keelektronegatifan yang berbeda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SILOGISME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r>
              <a:rPr lang="en-US" smtClean="0"/>
              <a:t>PREMIS MAYOR</a:t>
            </a:r>
          </a:p>
          <a:p>
            <a:pPr>
              <a:buFont typeface="Arial" charset="0"/>
              <a:buNone/>
            </a:pPr>
            <a:r>
              <a:rPr lang="en-US" smtClean="0"/>
              <a:t>	semua senyawa hidrokarbon jika dibakar sempurna menghasilkan karbondioksida (CO</a:t>
            </a:r>
            <a:r>
              <a:rPr lang="en-US" baseline="-25000" smtClean="0"/>
              <a:t>2</a:t>
            </a:r>
            <a:r>
              <a:rPr lang="en-US" smtClean="0"/>
              <a:t>) dan uap air (H</a:t>
            </a:r>
            <a:r>
              <a:rPr lang="en-US" baseline="-25000" smtClean="0"/>
              <a:t>2</a:t>
            </a:r>
            <a:r>
              <a:rPr lang="en-US" smtClean="0"/>
              <a:t>O)</a:t>
            </a:r>
          </a:p>
          <a:p>
            <a:r>
              <a:rPr lang="en-US" smtClean="0"/>
              <a:t>PREMIS MINOR</a:t>
            </a:r>
          </a:p>
          <a:p>
            <a:pPr>
              <a:buFont typeface="Arial" charset="0"/>
              <a:buNone/>
            </a:pPr>
            <a:r>
              <a:rPr lang="en-US" smtClean="0"/>
              <a:t>	bensin merupakan senyawa hidrokarbon</a:t>
            </a:r>
          </a:p>
          <a:p>
            <a:r>
              <a:rPr lang="en-US" smtClean="0"/>
              <a:t>KONKLUSI</a:t>
            </a:r>
          </a:p>
          <a:p>
            <a:pPr>
              <a:buFont typeface="Arial" charset="0"/>
              <a:buNone/>
            </a:pPr>
            <a:r>
              <a:rPr lang="en-US" smtClean="0"/>
              <a:t>	bensin jika dibakar sempurna menghasilkan karbondioksida dan uap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SILOGISME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r>
              <a:rPr lang="en-US" smtClean="0"/>
              <a:t>PREMIS MAYOR</a:t>
            </a:r>
          </a:p>
          <a:p>
            <a:pPr>
              <a:buFont typeface="Arial" charset="0"/>
              <a:buNone/>
            </a:pPr>
            <a:r>
              <a:rPr lang="en-US" smtClean="0"/>
              <a:t>	Basa kuat bereaksi dengan asam lemah menghasilkan garam bersifat basa. </a:t>
            </a:r>
          </a:p>
          <a:p>
            <a:r>
              <a:rPr lang="en-US" smtClean="0"/>
              <a:t>PREMIS MINOR</a:t>
            </a:r>
          </a:p>
          <a:p>
            <a:pPr>
              <a:buFont typeface="Arial" charset="0"/>
              <a:buNone/>
            </a:pPr>
            <a:r>
              <a:rPr lang="en-US" smtClean="0"/>
              <a:t>	NaOH merupakan basa kuat.</a:t>
            </a:r>
          </a:p>
          <a:p>
            <a:r>
              <a:rPr lang="en-US" smtClean="0"/>
              <a:t>KONKLUSI</a:t>
            </a:r>
          </a:p>
          <a:p>
            <a:pPr>
              <a:buFont typeface="Arial" charset="0"/>
              <a:buNone/>
            </a:pPr>
            <a:r>
              <a:rPr lang="en-US" smtClean="0"/>
              <a:t>	NaOH bila direaksikan dengan asam lemah menghasilkan garam bersifat basa.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d-ID" dirty="0" smtClean="0"/>
              <a:t>	</a:t>
            </a:r>
            <a:r>
              <a:rPr lang="id-ID" b="1" dirty="0" smtClean="0"/>
              <a:t>Kegiatan keilmuan dan pengembangan ilmu pengetahuan memerlukan </a:t>
            </a:r>
          </a:p>
          <a:p>
            <a:pPr algn="ctr">
              <a:buNone/>
            </a:pPr>
            <a:r>
              <a:rPr lang="id-ID" b="1" dirty="0" smtClean="0"/>
              <a:t>dua pertimbangan</a:t>
            </a:r>
            <a:endParaRPr lang="id-ID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524000" y="3276600"/>
            <a:ext cx="3124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4114800"/>
            <a:ext cx="277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Obyektivitas kebenaran</a:t>
            </a:r>
            <a:endParaRPr lang="id-ID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4343400"/>
            <a:ext cx="216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Nilai-nilai hidup </a:t>
            </a:r>
          </a:p>
          <a:p>
            <a:r>
              <a:rPr lang="id-ID" sz="2000" b="1" dirty="0" smtClean="0"/>
              <a:t>kemanusiaan</a:t>
            </a:r>
            <a:endParaRPr lang="id-ID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3276600"/>
            <a:ext cx="2895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SUMBER PENGETAHUAN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467600" cy="3048000"/>
          </a:xfrm>
        </p:spPr>
        <p:txBody>
          <a:bodyPr/>
          <a:lstStyle/>
          <a:p>
            <a:pPr marL="576263" indent="-539750" eaLnBrk="1" hangingPunct="1">
              <a:buFont typeface="Wingdings" pitchFamily="2" charset="2"/>
              <a:buChar char="q"/>
            </a:pPr>
            <a:r>
              <a:rPr lang="en-US" dirty="0" smtClean="0"/>
              <a:t>WAHYU</a:t>
            </a:r>
          </a:p>
          <a:p>
            <a:pPr marL="576263" indent="-539750" eaLnBrk="1" hangingPunct="1">
              <a:buFont typeface="Wingdings" pitchFamily="2" charset="2"/>
              <a:buChar char="q"/>
            </a:pPr>
            <a:r>
              <a:rPr lang="en-US" dirty="0" smtClean="0"/>
              <a:t>BERPIKIR INTUITIF</a:t>
            </a:r>
          </a:p>
          <a:p>
            <a:pPr marL="576263" indent="-539750" eaLnBrk="1" hangingPunct="1">
              <a:buFont typeface="Wingdings" pitchFamily="2" charset="2"/>
              <a:buChar char="q"/>
            </a:pPr>
            <a:r>
              <a:rPr lang="en-US" dirty="0" smtClean="0"/>
              <a:t>BERPIKIR DEDUKTIF</a:t>
            </a:r>
          </a:p>
          <a:p>
            <a:pPr marL="576263" indent="-539750" eaLnBrk="1" hangingPunct="1">
              <a:buFont typeface="Wingdings" pitchFamily="2" charset="2"/>
              <a:buChar char="q"/>
            </a:pPr>
            <a:r>
              <a:rPr lang="en-US" dirty="0" smtClean="0"/>
              <a:t>BERPIKIR INDUKTIF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C000"/>
                </a:solidFill>
                <a:latin typeface="Arial Rounded MT Bold" pitchFamily="34" charset="0"/>
              </a:rPr>
              <a:t>PENGETAHUAN</a:t>
            </a:r>
            <a:endParaRPr lang="en-US" sz="60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05800" cy="2362200"/>
          </a:xfrm>
        </p:spPr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Arial Rounded MT Bold" pitchFamily="34" charset="0"/>
              </a:rPr>
              <a:t>Pengertian</a:t>
            </a:r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Arial Rounded MT Bold" pitchFamily="34" charset="0"/>
              </a:rPr>
              <a:t>pengetahuan</a:t>
            </a:r>
            <a:endParaRPr lang="en-US" sz="48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Arial Rounded MT Bold" pitchFamily="34" charset="0"/>
              </a:rPr>
              <a:t>Landasan</a:t>
            </a:r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Arial Rounded MT Bold" pitchFamily="34" charset="0"/>
              </a:rPr>
              <a:t>keilmuan</a:t>
            </a:r>
            <a:endParaRPr lang="en-US" sz="48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Arial Rounded MT Bold" pitchFamily="34" charset="0"/>
              </a:rPr>
              <a:t>Tahap-tahap</a:t>
            </a:r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Arial Rounded MT Bold" pitchFamily="34" charset="0"/>
              </a:rPr>
              <a:t>perkembangan</a:t>
            </a:r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Arial Rounded MT Bold" pitchFamily="34" charset="0"/>
              </a:rPr>
              <a:t>pemahaman</a:t>
            </a:r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Arial Rounded MT Bold" pitchFamily="34" charset="0"/>
              </a:rPr>
              <a:t>manusia</a:t>
            </a:r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Arial Rounded MT Bold" pitchFamily="34" charset="0"/>
              </a:rPr>
              <a:t>terhadap</a:t>
            </a:r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Arial Rounded MT Bold" pitchFamily="34" charset="0"/>
              </a:rPr>
              <a:t>alam</a:t>
            </a:r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3124200"/>
          </a:xfrm>
        </p:spPr>
        <p:txBody>
          <a:bodyPr>
            <a:normAutofit fontScale="90000"/>
          </a:bodyPr>
          <a:lstStyle/>
          <a:p>
            <a:pPr marL="571500" indent="-571500" eaLnBrk="1" fontAlgn="auto" hangingPunct="1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00B0F0"/>
                </a:solidFill>
                <a:latin typeface="Arial Rounded MT Bold" pitchFamily="34" charset="0"/>
              </a:rPr>
              <a:t/>
            </a:r>
            <a:br>
              <a:rPr lang="id-ID" sz="4000" dirty="0" smtClean="0">
                <a:solidFill>
                  <a:srgbClr val="00B0F0"/>
                </a:solidFill>
                <a:latin typeface="Arial Rounded MT Bold" pitchFamily="34" charset="0"/>
              </a:rPr>
            </a:br>
            <a:r>
              <a:rPr lang="id-ID" sz="4000" dirty="0" smtClean="0">
                <a:solidFill>
                  <a:srgbClr val="00B0F0"/>
                </a:solidFill>
                <a:latin typeface="Arial Rounded MT Bold" pitchFamily="34" charset="0"/>
              </a:rPr>
              <a:t/>
            </a:r>
            <a:br>
              <a:rPr lang="id-ID" sz="4000" dirty="0" smtClean="0">
                <a:solidFill>
                  <a:srgbClr val="00B0F0"/>
                </a:solidFill>
                <a:latin typeface="Arial Rounded MT Bold" pitchFamily="34" charset="0"/>
              </a:rPr>
            </a:br>
            <a:r>
              <a:rPr lang="id-ID" sz="4000" dirty="0" smtClean="0">
                <a:solidFill>
                  <a:srgbClr val="00B0F0"/>
                </a:solidFill>
                <a:latin typeface="Arial Rounded MT Bold" pitchFamily="34" charset="0"/>
              </a:rPr>
              <a:t/>
            </a:r>
            <a:br>
              <a:rPr lang="id-ID" sz="4000" dirty="0" smtClean="0">
                <a:solidFill>
                  <a:srgbClr val="00B0F0"/>
                </a:solidFill>
                <a:latin typeface="Arial Rounded MT Bold" pitchFamily="34" charset="0"/>
              </a:rPr>
            </a:br>
            <a:r>
              <a:rPr lang="id-ID" sz="4000" dirty="0" smtClean="0">
                <a:solidFill>
                  <a:srgbClr val="00B0F0"/>
                </a:solidFill>
                <a:latin typeface="Arial Rounded MT Bold" pitchFamily="34" charset="0"/>
              </a:rPr>
              <a:t/>
            </a:r>
            <a:br>
              <a:rPr lang="id-ID" sz="4000" dirty="0" smtClean="0">
                <a:solidFill>
                  <a:srgbClr val="00B0F0"/>
                </a:solidFill>
                <a:latin typeface="Arial Rounded MT Bold" pitchFamily="34" charset="0"/>
              </a:rPr>
            </a:b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Pengetahuan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:</a:t>
            </a:r>
            <a:b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</a:b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adalah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khasanah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kekayaan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mental yang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secara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langsung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atau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tak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langsung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turut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memperkaya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kehidupan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Rounded MT Bold" pitchFamily="34" charset="0"/>
              </a:rPr>
              <a:t>kita</a:t>
            </a:r>
            <a: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  <a:t>.</a:t>
            </a:r>
            <a:br>
              <a:rPr lang="en-US" sz="3600" dirty="0" smtClean="0">
                <a:solidFill>
                  <a:srgbClr val="00B0F0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3733800"/>
            <a:ext cx="7924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/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Ilmu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/</a:t>
            </a: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Ilmu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Pengetahuan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/ </a:t>
            </a: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Pengetahuan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Ilmiah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 :</a:t>
            </a:r>
            <a:b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</a:b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adalah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pengetahuan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 yang </a:t>
            </a: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dibangun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dengan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pengembangan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metode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 Rounded MT Bold" pitchFamily="34" charset="0"/>
              </a:rPr>
              <a:t>ilmiah</a:t>
            </a:r>
            <a:r>
              <a:rPr lang="en-US" sz="3200" dirty="0">
                <a:solidFill>
                  <a:srgbClr val="00B0F0"/>
                </a:solidFill>
                <a:latin typeface="Arial Rounded MT Bold" pitchFamily="34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Arial Rounded MT Bold" pitchFamily="34" charset="0"/>
              </a:rPr>
              <a:t>TAHAP-TAHAP PEMAHAMAN MANUSIA TERHADAP ALAM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 err="1" smtClean="0">
                <a:latin typeface="Arial Rounded MT Bold" pitchFamily="34" charset="0"/>
              </a:rPr>
              <a:t>Tahap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pendekatan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  <a:hlinkClick r:id="rId2" action="ppaction://hlinkpres?slideindex=11&amp;slidetitle=Slide 11"/>
              </a:rPr>
              <a:t>mistik</a:t>
            </a:r>
            <a:endParaRPr lang="en-US" dirty="0" smtClean="0">
              <a:latin typeface="Arial Rounded MT Bold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 err="1" smtClean="0">
                <a:latin typeface="Arial Rounded MT Bold" pitchFamily="34" charset="0"/>
              </a:rPr>
              <a:t>Berorientasi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pada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pengalaman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berdasarkan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akal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sehat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dengan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metode</a:t>
            </a:r>
            <a:r>
              <a:rPr lang="en-US" dirty="0" smtClean="0">
                <a:latin typeface="Arial Rounded MT Bold" pitchFamily="34" charset="0"/>
              </a:rPr>
              <a:t> “trial &amp; error”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 err="1" smtClean="0">
                <a:latin typeface="Arial Rounded MT Bold" pitchFamily="34" charset="0"/>
              </a:rPr>
              <a:t>Rasionalisme</a:t>
            </a:r>
            <a:r>
              <a:rPr lang="en-US" dirty="0" smtClean="0">
                <a:latin typeface="Arial Rounded MT Bold" pitchFamily="34" charset="0"/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 err="1" smtClean="0">
                <a:latin typeface="Arial Rounded MT Bold" pitchFamily="34" charset="0"/>
              </a:rPr>
              <a:t>Empirisme</a:t>
            </a:r>
            <a:endParaRPr lang="en-US" dirty="0" smtClean="0">
              <a:latin typeface="Arial Rounded MT Bold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 err="1" smtClean="0">
                <a:latin typeface="Arial Rounded MT Bold" pitchFamily="34" charset="0"/>
              </a:rPr>
              <a:t>Metode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ilmiah</a:t>
            </a:r>
            <a:endParaRPr lang="en-US" dirty="0" smtClean="0">
              <a:latin typeface="Arial Rounded MT Bold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 Rounded MT Bold" pitchFamily="34" charset="0"/>
              </a:rPr>
              <a:t>PENDEKATAN MISTIK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20688">
              <a:buFont typeface="Wingdings" pitchFamily="2" charset="2"/>
              <a:buChar char="q"/>
            </a:pPr>
            <a:r>
              <a:rPr lang="en-US" smtClean="0"/>
              <a:t>Menghubungkan antara terjadinya peristiwa-peristiwa alam dengan kekuatan-kekuatan gaib di sekitar mereka (dewa, makhluk gaib, dsb.)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ttp://t3.gstatic.com/images?q=tbn:ANd9GcQNxdpLg9oN20M7c4gRUURNp-N_K908iN1HGHokFcy7uO7MGn4i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838200" y="5943600"/>
            <a:ext cx="2667000" cy="71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DEWA CIWA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upload.wikimedia.org/wikipedia/en/thumb/2/23/Mammoth_Ivory_Three_Star_Gods.JPG/300px-Mammoth_Ivory_Three_Star_Go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7467600" cy="71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DEWA DI 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49156" name="Picture 2" descr="http://ruangkumemajangkarya.files.wordpress.com/2011/11/dur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50180" name="Picture 2" descr="http://www.gambargratis.com/wp-content/uploads/2010/12/Foto-Patung-Sh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http://horasiohatorangan.files.wordpress.com/2009/03/33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350" y="0"/>
            <a:ext cx="5073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7620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75" y="2209800"/>
            <a:ext cx="31591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d:\My Documents\STM\Akademik\Filsafat Ilmu\Gambar\sesaj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508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d:\My Documents\STM\Akademik\Filsafat Ilmu\Gambar\saat-pemilu-dukun-pun-panen-sumber-foto-www-banjarmasinpost-co-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648200"/>
            <a:ext cx="2838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:\My Documents\STM\Akademik\Filsafat Ilmu\Gambar\mantri-kesehat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52400"/>
            <a:ext cx="3048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d:\My Documents\STM\Akademik\Filsafat Ilmu\Gambar\dok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606800"/>
            <a:ext cx="24193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Arrow 8"/>
          <p:cNvSpPr/>
          <p:nvPr/>
        </p:nvSpPr>
        <p:spPr>
          <a:xfrm rot="2408251">
            <a:off x="2362200" y="1981200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 rot="18887437">
            <a:off x="2633663" y="4308475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 rot="8745600">
            <a:off x="5832475" y="2005013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2907965">
            <a:off x="5908675" y="4443413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1">
                    <a:lumMod val="95000"/>
                  </a:schemeClr>
                </a:solidFill>
              </a:rPr>
              <a:t>DASAR-DASAR PENGETAHUAN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05800" cy="3048000"/>
          </a:xfrm>
        </p:spPr>
        <p:txBody>
          <a:bodyPr rtlCol="0">
            <a:no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Penalaran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Logika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Sumber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Pengetahuan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Kriteria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Kebenaran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2466" name="Picture 2" descr="d:\My Documents\STM\Akademik\Filsafat Ilmu\Gambar\earthquake_ni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24828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 descr="d:\My Documents\STM\Akademik\Filsafat Ilmu\Gambar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95550"/>
            <a:ext cx="442436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-Right Arrow 6"/>
          <p:cNvSpPr/>
          <p:nvPr/>
        </p:nvSpPr>
        <p:spPr>
          <a:xfrm>
            <a:off x="3048000" y="4038600"/>
            <a:ext cx="13716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53252" name="Picture 2" descr="http://pipimerah.blog.com/files/2010/09/snake_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3490" name="Picture 2" descr="d:\My Documents\STM\Akademik\Filsafat Ilmu\Gambar\gerhana gel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49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d:\My Documents\STM\Akademik\Filsafat Ilmu\Gambar\gerhana matah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d:\My Documents\STM\Akademik\Filsafat Ilmu\Gambar\gerhana mth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3894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d:\My Documents\STM\Akademik\Filsafat Ilmu\Gambar\gerhana+bulan2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4488" y="3429000"/>
            <a:ext cx="36433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381000"/>
            <a:ext cx="861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APAKAH GERHANA BULAN ITU  ???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81000" y="3429000"/>
            <a:ext cx="8305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accent2"/>
                </a:solidFill>
              </a:rPr>
              <a:t>BULAN DITELAN</a:t>
            </a:r>
            <a:r>
              <a:rPr lang="en-US" sz="6600">
                <a:solidFill>
                  <a:srgbClr val="FFFF00"/>
                </a:solidFill>
              </a:rPr>
              <a:t> </a:t>
            </a:r>
            <a:r>
              <a:rPr lang="en-US" sz="6600" b="1">
                <a:solidFill>
                  <a:srgbClr val="33CC33"/>
                </a:solidFill>
              </a:rPr>
              <a:t>BUTO IJO  </a:t>
            </a:r>
            <a:r>
              <a:rPr lang="en-US" sz="6600" b="1">
                <a:solidFill>
                  <a:schemeClr val="accent2"/>
                </a:solidFill>
              </a:rPr>
              <a:t>!!!</a:t>
            </a:r>
            <a:endParaRPr lang="en-US" sz="6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457200"/>
            <a:ext cx="8305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040188" algn="l"/>
              </a:tabLst>
            </a:pPr>
            <a:r>
              <a:rPr lang="en-US" sz="7200" b="1" dirty="0">
                <a:solidFill>
                  <a:srgbClr val="FFC000"/>
                </a:solidFill>
              </a:rPr>
              <a:t>GERHANA MATAHARI DAN BULAN ADALAH </a:t>
            </a:r>
            <a:r>
              <a:rPr lang="en-US" sz="7200" b="1" dirty="0">
                <a:solidFill>
                  <a:srgbClr val="00B0F0"/>
                </a:solidFill>
              </a:rPr>
              <a:t>PERISTIWA ALAM BIASA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7347" name="Oval 12"/>
          <p:cNvSpPr>
            <a:spLocks noChangeArrowheads="1"/>
          </p:cNvSpPr>
          <p:nvPr/>
        </p:nvSpPr>
        <p:spPr bwMode="auto">
          <a:xfrm>
            <a:off x="6172200" y="2819400"/>
            <a:ext cx="914400" cy="838200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3366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477000" y="2057400"/>
            <a:ext cx="976313" cy="336550"/>
            <a:chOff x="4116" y="1332"/>
            <a:chExt cx="615" cy="212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4116" y="1332"/>
              <a:ext cx="612" cy="212"/>
              <a:chOff x="4116" y="1332"/>
              <a:chExt cx="612" cy="212"/>
            </a:xfrm>
          </p:grpSpPr>
          <p:sp>
            <p:nvSpPr>
              <p:cNvPr id="57374" name="AutoShape 29"/>
              <p:cNvSpPr>
                <a:spLocks noChangeArrowheads="1"/>
              </p:cNvSpPr>
              <p:nvPr/>
            </p:nvSpPr>
            <p:spPr bwMode="auto">
              <a:xfrm rot="-5400000">
                <a:off x="4416" y="1214"/>
                <a:ext cx="16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pic>
            <p:nvPicPr>
              <p:cNvPr id="57375" name="Oval 9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16" y="1332"/>
                <a:ext cx="212" cy="212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7373" name="Oval 36"/>
            <p:cNvSpPr>
              <a:spLocks noChangeArrowheads="1"/>
            </p:cNvSpPr>
            <p:nvPr/>
          </p:nvSpPr>
          <p:spPr bwMode="auto">
            <a:xfrm>
              <a:off x="4683" y="1392"/>
              <a:ext cx="48" cy="96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80229" name="AutoShape 5"/>
          <p:cNvSpPr>
            <a:spLocks noChangeArrowheads="1"/>
          </p:cNvSpPr>
          <p:nvPr/>
        </p:nvSpPr>
        <p:spPr bwMode="auto">
          <a:xfrm>
            <a:off x="381000" y="2133600"/>
            <a:ext cx="2286000" cy="2057400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7350" name="AutoShape 33"/>
          <p:cNvSpPr>
            <a:spLocks noChangeArrowheads="1"/>
          </p:cNvSpPr>
          <p:nvPr/>
        </p:nvSpPr>
        <p:spPr bwMode="auto">
          <a:xfrm rot="-5400000">
            <a:off x="7391400" y="2133600"/>
            <a:ext cx="838200" cy="2209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0245" name="AutoShape 21"/>
          <p:cNvSpPr>
            <a:spLocks noChangeArrowheads="1"/>
          </p:cNvSpPr>
          <p:nvPr/>
        </p:nvSpPr>
        <p:spPr bwMode="auto">
          <a:xfrm>
            <a:off x="2590800" y="57912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46" name="AutoShape 22"/>
          <p:cNvSpPr>
            <a:spLocks noChangeArrowheads="1"/>
          </p:cNvSpPr>
          <p:nvPr/>
        </p:nvSpPr>
        <p:spPr bwMode="auto">
          <a:xfrm>
            <a:off x="4953000" y="17526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47" name="AutoShape 23"/>
          <p:cNvSpPr>
            <a:spLocks noChangeArrowheads="1"/>
          </p:cNvSpPr>
          <p:nvPr/>
        </p:nvSpPr>
        <p:spPr bwMode="auto">
          <a:xfrm>
            <a:off x="4114800" y="47244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48" name="AutoShape 24"/>
          <p:cNvSpPr>
            <a:spLocks noChangeArrowheads="1"/>
          </p:cNvSpPr>
          <p:nvPr/>
        </p:nvSpPr>
        <p:spPr bwMode="auto">
          <a:xfrm>
            <a:off x="1143000" y="60960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49" name="AutoShape 25"/>
          <p:cNvSpPr>
            <a:spLocks noChangeArrowheads="1"/>
          </p:cNvSpPr>
          <p:nvPr/>
        </p:nvSpPr>
        <p:spPr bwMode="auto">
          <a:xfrm>
            <a:off x="7696200" y="63246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50" name="AutoShape 26"/>
          <p:cNvSpPr>
            <a:spLocks noChangeArrowheads="1"/>
          </p:cNvSpPr>
          <p:nvPr/>
        </p:nvSpPr>
        <p:spPr bwMode="auto">
          <a:xfrm>
            <a:off x="2743200" y="8382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51" name="AutoShape 27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53" name="AutoShape 29"/>
          <p:cNvSpPr>
            <a:spLocks noChangeArrowheads="1"/>
          </p:cNvSpPr>
          <p:nvPr/>
        </p:nvSpPr>
        <p:spPr bwMode="auto">
          <a:xfrm>
            <a:off x="6172200" y="51054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54" name="AutoShape 30"/>
          <p:cNvSpPr>
            <a:spLocks noChangeArrowheads="1"/>
          </p:cNvSpPr>
          <p:nvPr/>
        </p:nvSpPr>
        <p:spPr bwMode="auto">
          <a:xfrm>
            <a:off x="8610600" y="5334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55" name="AutoShape 31"/>
          <p:cNvSpPr>
            <a:spLocks noChangeArrowheads="1"/>
          </p:cNvSpPr>
          <p:nvPr/>
        </p:nvSpPr>
        <p:spPr bwMode="auto">
          <a:xfrm>
            <a:off x="8610600" y="44196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57" name="AutoShape 33"/>
          <p:cNvSpPr>
            <a:spLocks noChangeArrowheads="1"/>
          </p:cNvSpPr>
          <p:nvPr/>
        </p:nvSpPr>
        <p:spPr bwMode="auto">
          <a:xfrm>
            <a:off x="1524000" y="35052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58" name="AutoShape 34"/>
          <p:cNvSpPr>
            <a:spLocks noChangeArrowheads="1"/>
          </p:cNvSpPr>
          <p:nvPr/>
        </p:nvSpPr>
        <p:spPr bwMode="auto">
          <a:xfrm>
            <a:off x="1828800" y="31242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59" name="AutoShape 35"/>
          <p:cNvSpPr>
            <a:spLocks noChangeArrowheads="1"/>
          </p:cNvSpPr>
          <p:nvPr/>
        </p:nvSpPr>
        <p:spPr bwMode="auto">
          <a:xfrm>
            <a:off x="1295400" y="3505200"/>
            <a:ext cx="152400" cy="1524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60" name="AutoShape 36"/>
          <p:cNvSpPr>
            <a:spLocks noChangeArrowheads="1"/>
          </p:cNvSpPr>
          <p:nvPr/>
        </p:nvSpPr>
        <p:spPr bwMode="auto">
          <a:xfrm>
            <a:off x="1371600" y="31242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61" name="AutoShape 37"/>
          <p:cNvSpPr>
            <a:spLocks noChangeArrowheads="1"/>
          </p:cNvSpPr>
          <p:nvPr/>
        </p:nvSpPr>
        <p:spPr bwMode="auto">
          <a:xfrm>
            <a:off x="1371600" y="2819400"/>
            <a:ext cx="152400" cy="1524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62" name="AutoShape 38"/>
          <p:cNvSpPr>
            <a:spLocks noChangeArrowheads="1"/>
          </p:cNvSpPr>
          <p:nvPr/>
        </p:nvSpPr>
        <p:spPr bwMode="auto">
          <a:xfrm>
            <a:off x="1981200" y="35052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63" name="AutoShape 39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64" name="AutoShape 40"/>
          <p:cNvSpPr>
            <a:spLocks noChangeArrowheads="1"/>
          </p:cNvSpPr>
          <p:nvPr/>
        </p:nvSpPr>
        <p:spPr bwMode="auto">
          <a:xfrm>
            <a:off x="1981200" y="32004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65" name="AutoShape 41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6172200" y="457200"/>
            <a:ext cx="1524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71" name="AutoShape 10"/>
          <p:cNvSpPr>
            <a:spLocks noChangeArrowheads="1"/>
          </p:cNvSpPr>
          <p:nvPr/>
        </p:nvSpPr>
        <p:spPr bwMode="auto">
          <a:xfrm rot="10800000">
            <a:off x="6629400" y="2819400"/>
            <a:ext cx="458788" cy="835025"/>
          </a:xfrm>
          <a:prstGeom prst="moon">
            <a:avLst>
              <a:gd name="adj" fmla="val 82606"/>
            </a:avLst>
          </a:prstGeom>
          <a:gradFill rotWithShape="1">
            <a:gsLst>
              <a:gs pos="0">
                <a:srgbClr val="000066"/>
              </a:gs>
              <a:gs pos="100000">
                <a:srgbClr val="0066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4431E-6 C 0.07327 -4.14431E-6 0.13386 0.06638 0.13386 0.14987 C 0.13386 0.23197 0.07327 0.29973 -2.5E-6 0.29973 C -0.07361 0.29973 -0.13281 0.23197 -0.13281 0.14987 C -0.13281 0.06638 -0.07361 -4.14431E-6 -2.5E-6 -4.14431E-6 Z " pathEditMode="relative" rAng="0" ptsTypes="fffff">
                                      <p:cBhvr>
                                        <p:cTn id="73" dur="5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  <p:bldP spid="180245" grpId="0" animBg="1"/>
      <p:bldP spid="180246" grpId="0" animBg="1"/>
      <p:bldP spid="180247" grpId="0" animBg="1"/>
      <p:bldP spid="180248" grpId="0" animBg="1"/>
      <p:bldP spid="180249" grpId="0" animBg="1"/>
      <p:bldP spid="180250" grpId="0" animBg="1"/>
      <p:bldP spid="180251" grpId="0" animBg="1"/>
      <p:bldP spid="180253" grpId="0" animBg="1"/>
      <p:bldP spid="180254" grpId="0" animBg="1"/>
      <p:bldP spid="180255" grpId="0" animBg="1"/>
      <p:bldP spid="180257" grpId="0" animBg="1"/>
      <p:bldP spid="180258" grpId="0" animBg="1"/>
      <p:bldP spid="180259" grpId="0" animBg="1"/>
      <p:bldP spid="180260" grpId="0" animBg="1"/>
      <p:bldP spid="180261" grpId="0" animBg="1"/>
      <p:bldP spid="180262" grpId="0" animBg="1"/>
      <p:bldP spid="180263" grpId="0" animBg="1"/>
      <p:bldP spid="180264" grpId="0" animBg="1"/>
      <p:bldP spid="180265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Arial Rounded MT Bold" pitchFamily="34" charset="0"/>
              </a:rPr>
              <a:t>PENDEKATAN AKAL SEHAT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467600" cy="3535363"/>
          </a:xfrm>
        </p:spPr>
        <p:txBody>
          <a:bodyPr/>
          <a:lstStyle/>
          <a:p>
            <a:pPr marL="566738" indent="-566738">
              <a:buFont typeface="Wingdings" pitchFamily="2" charset="2"/>
              <a:buChar char="q"/>
              <a:defRPr/>
            </a:pPr>
            <a:r>
              <a:rPr lang="en-US" dirty="0" err="1" smtClean="0"/>
              <a:t>Metode</a:t>
            </a:r>
            <a:r>
              <a:rPr lang="en-US" dirty="0" smtClean="0"/>
              <a:t> “trial and error”</a:t>
            </a:r>
          </a:p>
          <a:p>
            <a:pPr marL="566738" indent="-566738">
              <a:buFont typeface="Wingdings" pitchFamily="2" charset="2"/>
              <a:buChar char="q"/>
              <a:defRPr/>
            </a:pPr>
            <a:r>
              <a:rPr lang="en-US" dirty="0" err="1" smtClean="0"/>
              <a:t>Menghasilkan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  * </a:t>
            </a:r>
            <a:r>
              <a:rPr lang="en-US" i="1" dirty="0" smtClean="0"/>
              <a:t>Applied Arts </a:t>
            </a:r>
            <a:r>
              <a:rPr lang="en-US" dirty="0" smtClean="0"/>
              <a:t>(</a:t>
            </a:r>
            <a:r>
              <a:rPr lang="en-US" i="1" dirty="0" err="1" smtClean="0"/>
              <a:t>Seni</a:t>
            </a:r>
            <a:r>
              <a:rPr lang="en-US" i="1" dirty="0" smtClean="0"/>
              <a:t> </a:t>
            </a:r>
            <a:r>
              <a:rPr lang="en-US" i="1" dirty="0" err="1" smtClean="0"/>
              <a:t>Terapan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  * </a:t>
            </a:r>
            <a:r>
              <a:rPr lang="en-US" i="1" dirty="0" smtClean="0"/>
              <a:t>Fine Arts</a:t>
            </a:r>
            <a:r>
              <a:rPr lang="id-ID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Terapan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badani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* </a:t>
            </a:r>
            <a:r>
              <a:rPr lang="en-US" dirty="0" err="1" smtClean="0"/>
              <a:t>Peradaban</a:t>
            </a:r>
            <a:r>
              <a:rPr lang="en-US" dirty="0" smtClean="0"/>
              <a:t>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 3000 </a:t>
            </a:r>
            <a:r>
              <a:rPr lang="en-US" dirty="0" err="1" smtClean="0"/>
              <a:t>tahun</a:t>
            </a:r>
            <a:r>
              <a:rPr lang="en-US" dirty="0" smtClean="0"/>
              <a:t> SM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    </a:t>
            </a:r>
            <a:r>
              <a:rPr lang="en-US" dirty="0" err="1" smtClean="0"/>
              <a:t>mengembangkan</a:t>
            </a:r>
            <a:r>
              <a:rPr lang="en-US" dirty="0" smtClean="0"/>
              <a:t>  </a:t>
            </a:r>
            <a:r>
              <a:rPr lang="en-US" dirty="0" err="1" smtClean="0"/>
              <a:t>irigasi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    </a:t>
            </a:r>
            <a:r>
              <a:rPr lang="en-US" dirty="0" err="1" smtClean="0"/>
              <a:t>meramalkan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gerhana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*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kejayaan</a:t>
            </a:r>
            <a:r>
              <a:rPr lang="en-US" dirty="0" smtClean="0"/>
              <a:t> </a:t>
            </a:r>
            <a:r>
              <a:rPr lang="en-US" dirty="0" err="1" smtClean="0"/>
              <a:t>peradaban</a:t>
            </a:r>
            <a:r>
              <a:rPr lang="en-US" dirty="0" smtClean="0"/>
              <a:t> </a:t>
            </a:r>
            <a:r>
              <a:rPr lang="en-US" dirty="0" err="1" smtClean="0"/>
              <a:t>Majapahit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    </a:t>
            </a:r>
            <a:r>
              <a:rPr lang="en-US" dirty="0" err="1" smtClean="0"/>
              <a:t>Sriwijaya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Mempunyai kegunaan memperkaya spiritual.</a:t>
            </a:r>
          </a:p>
          <a:p>
            <a:r>
              <a:rPr lang="en-US" smtClean="0"/>
              <a:t>Contoh :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* Timbulnya animisme, dinamisme.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* Diterima ajaran-ajaran berbagai agama.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670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038600"/>
            <a:ext cx="647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553200"/>
          </a:xfrm>
        </p:spPr>
        <p:txBody>
          <a:bodyPr/>
          <a:lstStyle/>
          <a:p>
            <a:pPr marL="685800" indent="-649288">
              <a:buNone/>
            </a:pPr>
            <a:r>
              <a:rPr lang="en-US" sz="3600" dirty="0" err="1" smtClean="0"/>
              <a:t>Adakah</a:t>
            </a:r>
            <a:r>
              <a:rPr lang="en-US" sz="3600" dirty="0" smtClean="0"/>
              <a:t> </a:t>
            </a:r>
            <a:r>
              <a:rPr lang="en-US" sz="3600" dirty="0" err="1" smtClean="0"/>
              <a:t>perbedaan</a:t>
            </a:r>
            <a:r>
              <a:rPr lang="en-US" sz="3600" dirty="0" smtClean="0"/>
              <a:t> </a:t>
            </a:r>
            <a:r>
              <a:rPr lang="en-US" sz="3600" dirty="0" err="1" smtClean="0"/>
              <a:t>antara</a:t>
            </a:r>
            <a:endParaRPr lang="en-US" sz="3600" dirty="0" smtClean="0"/>
          </a:p>
          <a:p>
            <a:pPr marL="685800" indent="-649288">
              <a:buFont typeface="Wingdings" pitchFamily="2" charset="2"/>
              <a:buChar char="q"/>
            </a:pPr>
            <a:r>
              <a:rPr lang="en-US" sz="3600" dirty="0" err="1" smtClean="0"/>
              <a:t>manusia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hewan</a:t>
            </a:r>
            <a:r>
              <a:rPr lang="en-US" sz="3600" dirty="0" smtClean="0"/>
              <a:t> ?</a:t>
            </a:r>
          </a:p>
          <a:p>
            <a:pPr marL="685800" indent="-649288">
              <a:buFont typeface="Wingdings" pitchFamily="2" charset="2"/>
              <a:buChar char="q"/>
            </a:pPr>
            <a:r>
              <a:rPr lang="en-US" sz="3600" dirty="0" err="1" smtClean="0"/>
              <a:t>manusia</a:t>
            </a:r>
            <a:r>
              <a:rPr lang="en-US" sz="3600" dirty="0" smtClean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manusia</a:t>
            </a:r>
            <a:r>
              <a:rPr lang="en-US" sz="3600" dirty="0" smtClean="0"/>
              <a:t> yang lain ?</a:t>
            </a:r>
          </a:p>
          <a:p>
            <a:pPr marL="685800" indent="-649288">
              <a:buNone/>
            </a:pPr>
            <a:endParaRPr lang="en-US" sz="3600" dirty="0" smtClean="0"/>
          </a:p>
          <a:p>
            <a:pPr marL="685800" indent="-649288">
              <a:buNone/>
            </a:pPr>
            <a:r>
              <a:rPr lang="en-US" sz="3600" dirty="0" err="1" smtClean="0"/>
              <a:t>Jika</a:t>
            </a:r>
            <a:r>
              <a:rPr lang="en-US" sz="3600" dirty="0" smtClean="0"/>
              <a:t> </a:t>
            </a:r>
            <a:r>
              <a:rPr lang="en-US" sz="3600" dirty="0" err="1" smtClean="0"/>
              <a:t>ada</a:t>
            </a:r>
            <a:r>
              <a:rPr lang="en-US" sz="3600" dirty="0" smtClean="0"/>
              <a:t>, </a:t>
            </a:r>
            <a:r>
              <a:rPr lang="en-US" sz="3600" dirty="0" err="1" smtClean="0"/>
              <a:t>perbedaan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hal</a:t>
            </a:r>
            <a:r>
              <a:rPr lang="en-US" sz="3600" dirty="0" smtClean="0"/>
              <a:t> </a:t>
            </a:r>
            <a:r>
              <a:rPr lang="en-US" sz="3600" dirty="0" err="1" smtClean="0"/>
              <a:t>apakah</a:t>
            </a:r>
            <a:r>
              <a:rPr lang="en-US" sz="3600" dirty="0" smtClean="0"/>
              <a:t> ?</a:t>
            </a:r>
          </a:p>
          <a:p>
            <a:pPr marL="685800" indent="-649288">
              <a:buFont typeface="Wingdings" pitchFamily="2" charset="2"/>
              <a:buChar char="q"/>
            </a:pPr>
            <a:r>
              <a:rPr lang="en-US" sz="3600" dirty="0" err="1" smtClean="0"/>
              <a:t>Kemampuan</a:t>
            </a:r>
            <a:r>
              <a:rPr lang="en-US" sz="3600" dirty="0" smtClean="0"/>
              <a:t> </a:t>
            </a:r>
            <a:r>
              <a:rPr lang="en-US" sz="3600" dirty="0" err="1" smtClean="0"/>
              <a:t>berpikir</a:t>
            </a:r>
            <a:r>
              <a:rPr lang="en-US" sz="3600" dirty="0" smtClean="0"/>
              <a:t> ?</a:t>
            </a:r>
          </a:p>
          <a:p>
            <a:pPr marL="685800" indent="-649288">
              <a:buFont typeface="Wingdings" pitchFamily="2" charset="2"/>
              <a:buChar char="q"/>
            </a:pPr>
            <a:r>
              <a:rPr lang="en-US" sz="3600" dirty="0" err="1" smtClean="0"/>
              <a:t>Kemampuan</a:t>
            </a:r>
            <a:r>
              <a:rPr lang="en-US" sz="3600" dirty="0" smtClean="0"/>
              <a:t> </a:t>
            </a:r>
            <a:r>
              <a:rPr lang="en-US" sz="3600" dirty="0" err="1" smtClean="0"/>
              <a:t>berbahasa</a:t>
            </a:r>
            <a:r>
              <a:rPr lang="en-US" sz="3600" dirty="0" smtClean="0"/>
              <a:t> ?</a:t>
            </a:r>
            <a:endParaRPr lang="en-US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419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670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048000"/>
            <a:ext cx="38862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5257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541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>
                <a:latin typeface="Algerian" pitchFamily="82" charset="0"/>
              </a:rPr>
              <a:t>Masjid Nabawi</a:t>
            </a:r>
            <a:endParaRPr lang="id-ID" sz="36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267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419600"/>
            <a:ext cx="487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76800" y="457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latin typeface="Algerian" pitchFamily="82" charset="0"/>
              </a:rPr>
              <a:t>Masjidil Haram</a:t>
            </a:r>
            <a:endParaRPr lang="id-ID" sz="32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89560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"/>
            <a:ext cx="655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766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2766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Arial Rounded MT Bold" pitchFamily="34" charset="0"/>
              </a:rPr>
              <a:t>ALIRAN RASIONALISME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latin typeface="Arial Rounded MT Bold" pitchFamily="34" charset="0"/>
              </a:rPr>
              <a:t>Secara kritis mempermasalahkan dasar-dasar pikiran yang bersifat mitos.</a:t>
            </a:r>
          </a:p>
          <a:p>
            <a:r>
              <a:rPr lang="en-US" smtClean="0">
                <a:latin typeface="Arial Rounded MT Bold" pitchFamily="34" charset="0"/>
              </a:rPr>
              <a:t>Menggunakan doktrin yang bersifat majemuk (pluralistik) yang masing-masing mencoba menemukan kebenaran secara analisis yang bersifat kritis.</a:t>
            </a:r>
          </a:p>
          <a:p>
            <a:r>
              <a:rPr lang="en-US" smtClean="0">
                <a:latin typeface="Arial Rounded MT Bold" pitchFamily="34" charset="0"/>
              </a:rPr>
              <a:t>Menggunakan kerangka pemikiran deduktif.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Arial Rounded MT Bold" pitchFamily="34" charset="0"/>
              </a:rPr>
              <a:t>ALIRAN EMPIRISME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latin typeface="Arial Rounded MT Bold" pitchFamily="34" charset="0"/>
              </a:rPr>
              <a:t>Dipelopori oleh filsuf-filsuf Inggris.</a:t>
            </a:r>
          </a:p>
          <a:p>
            <a:r>
              <a:rPr lang="en-US" smtClean="0">
                <a:latin typeface="Arial Rounded MT Bold" pitchFamily="34" charset="0"/>
              </a:rPr>
              <a:t>Pengetahuan yang benar didapat dari kenyataan pengalaman.</a:t>
            </a:r>
          </a:p>
          <a:p>
            <a:r>
              <a:rPr lang="en-US" smtClean="0">
                <a:latin typeface="Arial Rounded MT Bold" pitchFamily="34" charset="0"/>
              </a:rPr>
              <a:t>Menggunakan kerangka pemikiran induktif.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Arial Rounded MT Bold" pitchFamily="34" charset="0"/>
              </a:rPr>
              <a:t>JAKARTA MUDAH BANJIR ?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406400" indent="-406400"/>
            <a:r>
              <a:rPr lang="en-US" smtClean="0">
                <a:latin typeface="Arial Rounded MT Bold" pitchFamily="34" charset="0"/>
              </a:rPr>
              <a:t>Mengapa ?</a:t>
            </a:r>
          </a:p>
          <a:p>
            <a:pPr marL="406400" indent="-406400"/>
            <a:r>
              <a:rPr lang="en-US" smtClean="0">
                <a:latin typeface="Arial Rounded MT Bold" pitchFamily="34" charset="0"/>
              </a:rPr>
              <a:t>Apakah penyebabnya ?</a:t>
            </a:r>
          </a:p>
          <a:p>
            <a:pPr marL="406400" indent="-406400">
              <a:buFont typeface="Wingdings" pitchFamily="2" charset="2"/>
              <a:buNone/>
            </a:pPr>
            <a:r>
              <a:rPr lang="en-US" smtClean="0">
                <a:latin typeface="Arial Rounded MT Bold" pitchFamily="34" charset="0"/>
              </a:rPr>
              <a:t>	*  Penduduk yang padat ?</a:t>
            </a:r>
          </a:p>
          <a:p>
            <a:pPr marL="406400" indent="-406400">
              <a:buFont typeface="Wingdings" pitchFamily="2" charset="2"/>
              <a:buNone/>
            </a:pPr>
            <a:r>
              <a:rPr lang="en-US" smtClean="0">
                <a:latin typeface="Arial Rounded MT Bold" pitchFamily="34" charset="0"/>
              </a:rPr>
              <a:t>	*  Banyak gedung bertingkat ?</a:t>
            </a:r>
          </a:p>
          <a:p>
            <a:pPr marL="406400" indent="-406400">
              <a:buFont typeface="Wingdings" pitchFamily="2" charset="2"/>
              <a:buNone/>
            </a:pPr>
            <a:r>
              <a:rPr lang="en-US" smtClean="0">
                <a:latin typeface="Arial Rounded MT Bold" pitchFamily="34" charset="0"/>
              </a:rPr>
              <a:t>	*  Banyak jalan beraspal/beton ?</a:t>
            </a:r>
          </a:p>
          <a:p>
            <a:pPr marL="406400" indent="-406400">
              <a:buFont typeface="Wingdings" pitchFamily="2" charset="2"/>
              <a:buNone/>
            </a:pPr>
            <a:r>
              <a:rPr lang="en-US" smtClean="0">
                <a:latin typeface="Arial Rounded MT Bold" pitchFamily="34" charset="0"/>
              </a:rPr>
              <a:t>	*  Jumlah sungai yang kurang memadai ?</a:t>
            </a:r>
          </a:p>
          <a:p>
            <a:pPr marL="406400" indent="-406400">
              <a:buFont typeface="Wingdings" pitchFamily="2" charset="2"/>
              <a:buNone/>
            </a:pPr>
            <a:r>
              <a:rPr lang="en-US" smtClean="0">
                <a:latin typeface="Arial Rounded MT Bold" pitchFamily="34" charset="0"/>
              </a:rPr>
              <a:t>	*  Jumlah kanal yang kurang memadai ?</a:t>
            </a:r>
          </a:p>
          <a:p>
            <a:pPr marL="406400" indent="-406400">
              <a:buFont typeface="Wingdings" pitchFamily="2" charset="2"/>
              <a:buNone/>
            </a:pPr>
            <a:r>
              <a:rPr lang="en-US" smtClean="0">
                <a:latin typeface="Arial Rounded MT Bold" pitchFamily="34" charset="0"/>
              </a:rPr>
              <a:t>  	*  dll.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Metode ilmiah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830762"/>
          </a:xfrm>
        </p:spPr>
        <p:txBody>
          <a:bodyPr>
            <a:normAutofit fontScale="92500" lnSpcReduction="20000"/>
          </a:bodyPr>
          <a:lstStyle/>
          <a:p>
            <a:pPr marL="463550" indent="-42703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92D050"/>
                </a:solidFill>
              </a:rPr>
              <a:t>Metode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ilmiah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menggabungkan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pendekatan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rasional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dengan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pendekatan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empiris</a:t>
            </a:r>
            <a:endParaRPr lang="en-US" dirty="0" smtClean="0">
              <a:solidFill>
                <a:srgbClr val="92D050"/>
              </a:solidFill>
            </a:endParaRPr>
          </a:p>
          <a:p>
            <a:pPr marL="463550" indent="-42703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92D050"/>
                </a:solidFill>
              </a:rPr>
              <a:t>Metode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eksperimen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dikembangkan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oleh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sarjana-sarjana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moslem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pada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abad</a:t>
            </a:r>
            <a:r>
              <a:rPr lang="en-US" dirty="0" smtClean="0">
                <a:solidFill>
                  <a:srgbClr val="92D050"/>
                </a:solidFill>
              </a:rPr>
              <a:t> IX-XII M</a:t>
            </a:r>
          </a:p>
          <a:p>
            <a:pPr marL="463550" indent="-42703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92D050"/>
                </a:solidFill>
              </a:rPr>
              <a:t>“</a:t>
            </a:r>
            <a:r>
              <a:rPr lang="en-US" dirty="0" err="1" smtClean="0">
                <a:solidFill>
                  <a:srgbClr val="92D050"/>
                </a:solidFill>
              </a:rPr>
              <a:t>Jika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orang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Yunani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adalah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bapak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metode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ilmiah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maka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orang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moslem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adalah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bapak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angkatnya</a:t>
            </a:r>
            <a:r>
              <a:rPr lang="en-US" dirty="0" smtClean="0">
                <a:solidFill>
                  <a:srgbClr val="92D050"/>
                </a:solidFill>
              </a:rPr>
              <a:t>”</a:t>
            </a:r>
          </a:p>
          <a:p>
            <a:pPr marL="463550" indent="-42703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92D050"/>
                </a:solidFill>
              </a:rPr>
              <a:t>Secara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konseptual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metode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eksperimen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dikembangkan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oleh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sarjana-sarjana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moslem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secara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sosiologis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dimasyarakatkan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oleh</a:t>
            </a:r>
            <a:r>
              <a:rPr lang="en-US" dirty="0" smtClean="0">
                <a:solidFill>
                  <a:srgbClr val="92D050"/>
                </a:solidFill>
              </a:rPr>
              <a:t> Francis Bacon</a:t>
            </a:r>
          </a:p>
          <a:p>
            <a:pPr marL="463550" indent="-42703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92D050"/>
                </a:solidFill>
              </a:rPr>
              <a:t>Galileo </a:t>
            </a:r>
            <a:r>
              <a:rPr lang="en-US" dirty="0" err="1" smtClean="0">
                <a:solidFill>
                  <a:srgbClr val="92D050"/>
                </a:solidFill>
              </a:rPr>
              <a:t>dan</a:t>
            </a:r>
            <a:r>
              <a:rPr lang="en-US" dirty="0" smtClean="0">
                <a:solidFill>
                  <a:srgbClr val="92D050"/>
                </a:solidFill>
              </a:rPr>
              <a:t> Newton </a:t>
            </a:r>
            <a:r>
              <a:rPr lang="en-US" dirty="0" err="1" smtClean="0">
                <a:solidFill>
                  <a:srgbClr val="92D050"/>
                </a:solidFill>
              </a:rPr>
              <a:t>adalah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pioner</a:t>
            </a:r>
            <a:r>
              <a:rPr lang="en-US" dirty="0" smtClean="0">
                <a:solidFill>
                  <a:srgbClr val="92D050"/>
                </a:solidFill>
              </a:rPr>
              <a:t> yang </a:t>
            </a:r>
            <a:r>
              <a:rPr lang="en-US" dirty="0" err="1" smtClean="0">
                <a:solidFill>
                  <a:srgbClr val="92D050"/>
                </a:solidFill>
              </a:rPr>
              <a:t>menggabungkan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berpikir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deduktif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induktif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38" y="0"/>
            <a:ext cx="39544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34290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312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038600"/>
            <a:ext cx="2390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2" name="AutoShape 8"/>
          <p:cNvSpPr>
            <a:spLocks noChangeArrowheads="1"/>
          </p:cNvSpPr>
          <p:nvPr/>
        </p:nvSpPr>
        <p:spPr bwMode="auto">
          <a:xfrm>
            <a:off x="533400" y="762000"/>
            <a:ext cx="1447800" cy="1447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/>
              <a:t>...?</a:t>
            </a:r>
          </a:p>
        </p:txBody>
      </p: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5791200" y="2057400"/>
            <a:ext cx="1447800" cy="1447800"/>
          </a:xfrm>
          <a:prstGeom prst="cloudCallout">
            <a:avLst>
              <a:gd name="adj1" fmla="val 71819"/>
              <a:gd name="adj2" fmla="val 706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/>
              <a:t>...?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2" grpId="0" animBg="1"/>
      <p:bldP spid="1802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70C0"/>
                </a:solidFill>
                <a:latin typeface="Arial Rounded MT Bold" pitchFamily="34" charset="0"/>
              </a:rPr>
              <a:t>LANDASAN KEILMUAN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905000"/>
            <a:ext cx="8153400" cy="4191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4800" b="1" dirty="0" err="1" smtClean="0">
                <a:solidFill>
                  <a:srgbClr val="C00000"/>
                </a:solidFill>
                <a:latin typeface="Arial Rounded MT Bold" pitchFamily="34" charset="0"/>
              </a:rPr>
              <a:t>Landasan</a:t>
            </a:r>
            <a:r>
              <a:rPr lang="en-US" sz="4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 Rounded MT Bold" pitchFamily="34" charset="0"/>
              </a:rPr>
              <a:t>ontologi</a:t>
            </a:r>
            <a:endParaRPr lang="en-US" sz="4800" b="1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4800" b="1" dirty="0" err="1" smtClean="0">
                <a:solidFill>
                  <a:srgbClr val="C00000"/>
                </a:solidFill>
                <a:latin typeface="Arial Rounded MT Bold" pitchFamily="34" charset="0"/>
              </a:rPr>
              <a:t>Landasan</a:t>
            </a:r>
            <a:r>
              <a:rPr lang="en-US" sz="4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 Rounded MT Bold" pitchFamily="34" charset="0"/>
              </a:rPr>
              <a:t>epistemologi</a:t>
            </a:r>
            <a:endParaRPr lang="en-US" sz="4800" b="1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4800" b="1" dirty="0" err="1" smtClean="0">
                <a:solidFill>
                  <a:srgbClr val="C00000"/>
                </a:solidFill>
                <a:latin typeface="Arial Rounded MT Bold" pitchFamily="34" charset="0"/>
              </a:rPr>
              <a:t>Landasan</a:t>
            </a:r>
            <a:r>
              <a:rPr lang="en-US" sz="4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 Rounded MT Bold" pitchFamily="34" charset="0"/>
              </a:rPr>
              <a:t>aksiologi</a:t>
            </a:r>
            <a:endParaRPr lang="en-US" sz="4800" b="1" dirty="0" smtClean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Rounded MT Bold" pitchFamily="34" charset="0"/>
              </a:rPr>
              <a:t>LANDASAN ONTOLOGI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Menjawab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pertanyaan</a:t>
            </a:r>
            <a:r>
              <a:rPr lang="en-US" sz="4000" b="1" dirty="0" smtClean="0">
                <a:solidFill>
                  <a:srgbClr val="FFFF00"/>
                </a:solidFill>
              </a:rPr>
              <a:t> . . . . 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Apa</a:t>
            </a:r>
            <a:r>
              <a:rPr lang="en-US" sz="4000" b="1" dirty="0" smtClean="0">
                <a:solidFill>
                  <a:srgbClr val="FF0000"/>
                </a:solidFill>
              </a:rPr>
              <a:t> ?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mendeskripsikan</a:t>
            </a:r>
            <a:r>
              <a:rPr lang="en-US" dirty="0" smtClean="0"/>
              <a:t> </a:t>
            </a:r>
            <a:r>
              <a:rPr lang="en-US" dirty="0" err="1" smtClean="0"/>
              <a:t>gejala-gejala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396875" indent="-396875" eaLnBrk="1" hangingPunct="1">
              <a:buFont typeface="Wingdings" pitchFamily="2" charset="2"/>
              <a:buChar char="q"/>
              <a:defRPr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gerhana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?</a:t>
            </a:r>
          </a:p>
          <a:p>
            <a:pPr marL="396875" indent="-396875" eaLnBrk="1" hangingPunct="1">
              <a:buFont typeface="Wingdings" pitchFamily="2" charset="2"/>
              <a:buChar char="q"/>
              <a:defRPr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?</a:t>
            </a:r>
          </a:p>
          <a:p>
            <a:pPr marL="396875" indent="-396875" eaLnBrk="1" hangingPunct="1">
              <a:buFont typeface="Wingdings" pitchFamily="2" charset="2"/>
              <a:buChar char="q"/>
              <a:defRPr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jari-jari</a:t>
            </a:r>
            <a:r>
              <a:rPr lang="en-US" dirty="0" smtClean="0"/>
              <a:t> atom </a:t>
            </a:r>
            <a:r>
              <a:rPr lang="en-US" dirty="0" err="1" smtClean="0"/>
              <a:t>itu</a:t>
            </a:r>
            <a:r>
              <a:rPr lang="en-US" dirty="0" smtClean="0"/>
              <a:t> 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latin typeface="Arial Rounded MT Bold" pitchFamily="34" charset="0"/>
              </a:rPr>
              <a:t>LANDASAN EPISTEMOLOGI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410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Menjawab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pertanyaan</a:t>
            </a:r>
            <a:r>
              <a:rPr lang="en-US" b="1" dirty="0" smtClean="0">
                <a:solidFill>
                  <a:srgbClr val="FF0000"/>
                </a:solidFill>
              </a:rPr>
              <a:t> . . . . 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Bagaimana</a:t>
            </a:r>
            <a:r>
              <a:rPr lang="en-US" b="1" dirty="0" smtClean="0">
                <a:solidFill>
                  <a:srgbClr val="FFFF00"/>
                </a:solidFill>
              </a:rPr>
              <a:t> ?</a:t>
            </a:r>
          </a:p>
          <a:p>
            <a:pPr marL="0" indent="0">
              <a:buFont typeface="Arial" charset="0"/>
              <a:buNone/>
              <a:defRPr/>
            </a:pPr>
            <a:endParaRPr lang="en-US" sz="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menyusun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menjawab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permasalahan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mengenai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empiris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meramalkan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mengontrol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gejala-gejala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347663" indent="-347663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Bagaimanakah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tubuh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dibangun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marL="347663" indent="-347663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Bagaimanakah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gerhana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789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 Rounded MT Bold" pitchFamily="34" charset="0"/>
              </a:rPr>
              <a:t>LANDASAN AKSIOLOGI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57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Untuk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apa</a:t>
            </a:r>
            <a:r>
              <a:rPr lang="en-US" b="1" dirty="0" smtClean="0">
                <a:solidFill>
                  <a:srgbClr val="FF0000"/>
                </a:solidFill>
              </a:rPr>
              <a:t> ?</a:t>
            </a:r>
          </a:p>
          <a:p>
            <a:pPr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?</a:t>
            </a:r>
          </a:p>
          <a:p>
            <a:pPr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atom Dalton </a:t>
            </a:r>
            <a:r>
              <a:rPr lang="en-US" dirty="0" err="1" smtClean="0"/>
              <a:t>diciptakan</a:t>
            </a:r>
            <a:r>
              <a:rPr lang="en-US" dirty="0" smtClean="0"/>
              <a:t> ?</a:t>
            </a:r>
          </a:p>
          <a:p>
            <a:pPr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orbital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diadakan</a:t>
            </a:r>
            <a:r>
              <a:rPr lang="en-US" dirty="0" smtClean="0"/>
              <a:t> ?</a:t>
            </a:r>
          </a:p>
          <a:p>
            <a:pPr marL="406400" indent="-338138">
              <a:tabLst>
                <a:tab pos="406400" algn="l"/>
              </a:tabLst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3891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66" name="Group 30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79921"/>
        </p:xfrm>
        <a:graphic>
          <a:graphicData uri="http://schemas.openxmlformats.org/drawingml/2006/table">
            <a:tbl>
              <a:tblPr/>
              <a:tblGrid>
                <a:gridCol w="1981200"/>
                <a:gridCol w="2209800"/>
                <a:gridCol w="2667000"/>
                <a:gridCol w="2286000"/>
              </a:tblGrid>
              <a:tr h="1024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LANDASAN KEILMUAN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MATEMATIKA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KIMIA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AGAMA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</a:tr>
              <a:tr h="1796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ONTOLOGI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079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EPISTEMOLOGI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2079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AKSIOLOGI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66" name="Group 30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9372600" cy="7848600"/>
        </p:xfrm>
        <a:graphic>
          <a:graphicData uri="http://schemas.openxmlformats.org/drawingml/2006/table">
            <a:tbl>
              <a:tblPr/>
              <a:tblGrid>
                <a:gridCol w="1981200"/>
                <a:gridCol w="2514600"/>
                <a:gridCol w="2362200"/>
                <a:gridCol w="25146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LANDASAN KEILMUAN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MATEMATIKA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KIMIA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AGAMA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ONTOLOGI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Matematika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adalah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ilmu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menghitung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memprediksi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berdasarkan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angka-angka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dll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Kimia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merupakan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ilmu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tentang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suatu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materi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yang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alam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disertai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perubahan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reaksi-reaksi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kimianya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Suatu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keyakinan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yg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meyakini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adanya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Tuhan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sebagai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sang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pencipta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EPISTEMOLOGI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Matematika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itu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dapat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dipelajari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adanya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kemauan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belajar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mencoba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terus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mencoba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agar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dapat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dimengerti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dahndipahami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kemudian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mengembangkannya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terapan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dalam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kehidupan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sehari-hari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Ilmu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kimia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diperoleh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berbagai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sumber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yang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alam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cara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trial and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Dikembangkan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secara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turun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temurun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sebagai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tradisi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namun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juga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didukung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adanya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kepercayaan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keyakinan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AKSIOLOGI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Ilmu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matematika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dipelajari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mengembangkan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pengetahuan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kita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dalam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berhitung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memprediksi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dll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Ilmu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kimia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bermanfaat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membangun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tingkat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kesehatan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pola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hidup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manusia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Agama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berguna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memberikan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kedamaian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ketentraman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bagi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orang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yg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menganutnya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disisi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lain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juga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membuat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kita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takut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berbuat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kesalahan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0" name="Group 30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9144000" cy="5928360"/>
        </p:xfrm>
        <a:graphic>
          <a:graphicData uri="http://schemas.openxmlformats.org/drawingml/2006/table">
            <a:tbl>
              <a:tblPr/>
              <a:tblGrid>
                <a:gridCol w="2057400"/>
                <a:gridCol w="2133600"/>
                <a:gridCol w="2667000"/>
                <a:gridCol w="22860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LANDASAN KEILMUAN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MATEMATIKA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KIMIA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AGAMA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F75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ONTOLOGI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Matematika adalah ilmu yang mempelajari aritmatika, kalkulus dan kaitannya degnan perhitungan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Ilmu Kimia ialah cabang ilmu yang mempelajari struktur zat, perubahan-perubahannya, dan energi yang menyertai perubahan tsb.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Ilmu agama adalah ilmu yang mepelajari tentang keyakinan dan kepercyaaan dalam hal beribadah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EPISTEMOLOGI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Matematika di bangun berdasarkan rumusan  pemikiran para ahli zaman dulu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Tubuh ilmu kimia dibangun berdasarkan hasil-hasil  percobaan atau penelitian kimia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Ilmu agama yang dibangun berdasarkan keyakinan dan keercayaan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AKSIOLOGI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Sarana berpikir deduktif untuk membangun teori keilmuan.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Ilmu kimia berguna untuk meningkatkan kesejahteraan hidup manusia dalam bidang pangan, pakaian, tempat tinggal, dsb.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Ilmu agama berguna untuk mencapai ketenangan dunia dan akhirat, serta mendekatkan diri dengan pencipta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KRITERIA </a:t>
            </a:r>
            <a:r>
              <a:rPr lang="id-ID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KEBENARAN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382000" cy="4625975"/>
          </a:xfrm>
        </p:spPr>
        <p:txBody>
          <a:bodyPr/>
          <a:lstStyle/>
          <a:p>
            <a:pPr marL="463550" indent="-463550" eaLnBrk="1" hangingPunct="1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TEORI KEBENARAN</a:t>
            </a:r>
            <a:r>
              <a:rPr lang="id-ID" dirty="0" smtClean="0">
                <a:latin typeface="Arial Rounded MT Bold" pitchFamily="34" charset="0"/>
                <a:cs typeface="Arial" charset="0"/>
              </a:rPr>
              <a:t> KORESPONDENSI</a:t>
            </a:r>
          </a:p>
          <a:p>
            <a:pPr marL="463550" indent="-463550" eaLnBrk="1" hangingPunct="1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TEORI KEBENARAN KOHERENSI</a:t>
            </a:r>
          </a:p>
          <a:p>
            <a:pPr marL="463550" indent="-463550" eaLnBrk="1" hangingPunct="1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TEORI KEBENARAN PRAGMATI</a:t>
            </a:r>
            <a:r>
              <a:rPr lang="id-ID" dirty="0" smtClean="0">
                <a:latin typeface="Arial Rounded MT Bold" pitchFamily="34" charset="0"/>
                <a:cs typeface="Arial" charset="0"/>
              </a:rPr>
              <a:t>S</a:t>
            </a:r>
          </a:p>
          <a:p>
            <a:pPr marL="463550" indent="-463550" eaLnBrk="1" hangingPunct="1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TEORI KEBENARAN</a:t>
            </a:r>
            <a:r>
              <a:rPr lang="id-ID" dirty="0" smtClean="0">
                <a:latin typeface="Arial Rounded MT Bold" pitchFamily="34" charset="0"/>
                <a:cs typeface="Arial" charset="0"/>
              </a:rPr>
              <a:t> SINTAKSIS</a:t>
            </a:r>
          </a:p>
          <a:p>
            <a:pPr marL="463550" indent="-463550" eaLnBrk="1" hangingPunct="1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TEORI KEBENARAN</a:t>
            </a:r>
            <a:r>
              <a:rPr lang="id-ID" dirty="0" smtClean="0">
                <a:latin typeface="Arial Rounded MT Bold" pitchFamily="34" charset="0"/>
                <a:cs typeface="Arial" charset="0"/>
              </a:rPr>
              <a:t> SEMANTIS</a:t>
            </a:r>
          </a:p>
          <a:p>
            <a:pPr marL="463550" indent="-463550" eaLnBrk="1" hangingPunct="1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TEORI KEBENARAN</a:t>
            </a:r>
            <a:r>
              <a:rPr lang="id-ID" dirty="0" smtClean="0">
                <a:latin typeface="Arial Rounded MT Bold" pitchFamily="34" charset="0"/>
                <a:cs typeface="Arial" charset="0"/>
              </a:rPr>
              <a:t> NON-DESKRIPSI</a:t>
            </a:r>
          </a:p>
          <a:p>
            <a:pPr marL="463550" indent="-463550" eaLnBrk="1" hangingPunct="1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TEORI KEBENARAN</a:t>
            </a:r>
            <a:r>
              <a:rPr lang="id-ID" dirty="0" smtClean="0">
                <a:latin typeface="Arial Rounded MT Bold" pitchFamily="34" charset="0"/>
                <a:cs typeface="Arial" charset="0"/>
              </a:rPr>
              <a:t> LOGIS YG BERLEBIHAN</a:t>
            </a:r>
            <a:endParaRPr lang="en-US" dirty="0" smtClean="0">
              <a:latin typeface="Arial Rounded MT Bold" pitchFamily="34" charset="0"/>
              <a:cs typeface="Arial" charset="0"/>
            </a:endParaRPr>
          </a:p>
          <a:p>
            <a:pPr marL="463550" indent="-463550" eaLnBrk="1" hangingPunct="1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TEORI KEBENARAN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 PERFORMATIF</a:t>
            </a:r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8382000" y="6248400"/>
            <a:ext cx="5334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Koherensi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Plato (427-347 SM)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Aristoteles</a:t>
            </a:r>
            <a:r>
              <a:rPr lang="en-US" dirty="0" smtClean="0"/>
              <a:t> (384-332 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069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 Rounded MT Bold" pitchFamily="34" charset="0"/>
              </a:rPr>
              <a:t>Suatu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pernyataan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dianggap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benar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bila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pernyataan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itu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bersifat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koheren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atau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konsisten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dengan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pernyataan-pernyataan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sebelumnya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dianggap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benar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Polan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Polan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7630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Korespondensi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Bertrand Russell (1972-1970)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 Rounded MT Bold" pitchFamily="34" charset="0"/>
              </a:rPr>
              <a:t>Suatu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pernyataan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adalah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benar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bila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materi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dalam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pernyataan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itu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berkorenpondensi</a:t>
            </a:r>
            <a:r>
              <a:rPr lang="en-US" dirty="0" smtClean="0">
                <a:latin typeface="Arial Rounded MT Bold" pitchFamily="34" charset="0"/>
              </a:rPr>
              <a:t> (</a:t>
            </a:r>
            <a:r>
              <a:rPr lang="en-US" dirty="0" err="1" smtClean="0">
                <a:latin typeface="Arial Rounded MT Bold" pitchFamily="34" charset="0"/>
              </a:rPr>
              <a:t>berhubungan</a:t>
            </a:r>
            <a:r>
              <a:rPr lang="en-US" dirty="0" smtClean="0">
                <a:latin typeface="Arial Rounded MT Bold" pitchFamily="34" charset="0"/>
              </a:rPr>
              <a:t>) </a:t>
            </a:r>
            <a:r>
              <a:rPr lang="en-US" dirty="0" err="1" smtClean="0">
                <a:latin typeface="Arial Rounded MT Bold" pitchFamily="34" charset="0"/>
              </a:rPr>
              <a:t>dengan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objek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dituju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oleh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pernyataan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itu</a:t>
            </a:r>
            <a:r>
              <a:rPr lang="en-US" dirty="0" smtClean="0">
                <a:latin typeface="Arial Rounded MT Bold" pitchFamily="34" charset="0"/>
              </a:rPr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Republik</a:t>
            </a:r>
            <a:r>
              <a:rPr lang="en-US" dirty="0" smtClean="0"/>
              <a:t> Indonesia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Jakarta.</a:t>
            </a:r>
          </a:p>
          <a:p>
            <a:pPr marL="0" indent="0">
              <a:buNone/>
            </a:pPr>
            <a:r>
              <a:rPr lang="en-US" dirty="0" smtClean="0"/>
              <a:t>	Gas H</a:t>
            </a:r>
            <a:r>
              <a:rPr lang="en-US" baseline="-25000" dirty="0" smtClean="0"/>
              <a:t>2</a:t>
            </a:r>
            <a:r>
              <a:rPr lang="en-US" dirty="0" smtClean="0"/>
              <a:t>S </a:t>
            </a:r>
            <a:r>
              <a:rPr lang="en-US" dirty="0" err="1" smtClean="0"/>
              <a:t>berbau</a:t>
            </a:r>
            <a:r>
              <a:rPr lang="en-US" dirty="0" smtClean="0"/>
              <a:t> </a:t>
            </a:r>
            <a:r>
              <a:rPr lang="en-US" dirty="0" err="1" smtClean="0"/>
              <a:t>telor</a:t>
            </a:r>
            <a:r>
              <a:rPr lang="en-US" dirty="0" smtClean="0"/>
              <a:t> </a:t>
            </a:r>
            <a:r>
              <a:rPr lang="en-US" dirty="0" err="1" smtClean="0"/>
              <a:t>busuk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762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ction Button: Beginning 7">
            <a:hlinkClick r:id="" action="ppaction://hlinkshowjump?jump=firstslide" highlightClick="1"/>
          </p:cNvPr>
          <p:cNvSpPr/>
          <p:nvPr/>
        </p:nvSpPr>
        <p:spPr>
          <a:xfrm>
            <a:off x="152400" y="152400"/>
            <a:ext cx="5334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495800"/>
            <a:ext cx="30622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038600"/>
            <a:ext cx="29718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5791200" y="2362200"/>
            <a:ext cx="3048000" cy="1143000"/>
          </a:xfrm>
          <a:prstGeom prst="cloudCallout">
            <a:avLst>
              <a:gd name="adj1" fmla="val 25389"/>
              <a:gd name="adj2" fmla="val 1091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/>
              <a:t>Uuu uuu…!!!</a:t>
            </a: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312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8" name="AutoShape 6"/>
          <p:cNvSpPr>
            <a:spLocks noChangeArrowheads="1"/>
          </p:cNvSpPr>
          <p:nvPr/>
        </p:nvSpPr>
        <p:spPr bwMode="auto">
          <a:xfrm>
            <a:off x="152400" y="762000"/>
            <a:ext cx="3581400" cy="1447800"/>
          </a:xfrm>
          <a:prstGeom prst="cloudCallout">
            <a:avLst>
              <a:gd name="adj1" fmla="val -38778"/>
              <a:gd name="adj2" fmla="val 8986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Aduh suegernya …!!!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9" grpId="0" animBg="1"/>
      <p:bldP spid="18227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7630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Pragmatis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Charles S. Pierce (1839-1914)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 Rounded MT Bold" pitchFamily="34" charset="0"/>
              </a:rPr>
              <a:t>Kebenaran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suatu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pernyataan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diukur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dengan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kriteria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apakah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pernyataan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tersebut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bersifat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fungsional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dalam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kehidupan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praktis</a:t>
            </a:r>
            <a:r>
              <a:rPr lang="en-US" dirty="0" smtClean="0">
                <a:latin typeface="Arial Rounded MT Bold" pitchFamily="34" charset="0"/>
              </a:rPr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914400" indent="-914400"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smtClean="0"/>
              <a:t> dengan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sz="44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BAGAIMANA MANUSIA MEMPEROLEH KEBENARAN ILMIAH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3352800" y="254000"/>
            <a:ext cx="2209800" cy="355600"/>
          </a:xfrm>
          <a:solidFill>
            <a:srgbClr val="FF3399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n-US" sz="2800" b="1" smtClean="0"/>
              <a:t>MANUSIA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000" y="1447800"/>
            <a:ext cx="3200400" cy="381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45720" rIns="45720" anchor="ctr">
            <a:normAutofit fontScale="97500" lnSpcReduction="10000"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KEMAMPUAN MENALAR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81000" y="1828800"/>
            <a:ext cx="3200400" cy="381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45720" rIns="45720" anchor="ctr">
            <a:normAutofit fontScale="97500" lnSpcReduction="10000"/>
          </a:bodyPr>
          <a:lstStyle/>
          <a:p>
            <a:pPr marL="231775" eaLnBrk="0" hangingPunct="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LOGIKA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81000" y="2209800"/>
            <a:ext cx="3200400" cy="381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45720" rIns="45720" anchor="ctr">
            <a:normAutofit fontScale="97500" lnSpcReduction="10000"/>
          </a:bodyPr>
          <a:lstStyle/>
          <a:p>
            <a:pPr marL="231775" eaLnBrk="0" hangingPunct="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 ANALITIK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428690"/>
            <a:ext cx="2590800" cy="400110"/>
          </a:xfrm>
          <a:prstGeom prst="rect">
            <a:avLst/>
          </a:prstGeom>
          <a:solidFill>
            <a:srgbClr val="FF99FF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MEMILIKI BAHASA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1828800"/>
            <a:ext cx="2590800" cy="4001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marL="177800">
              <a:buFont typeface="Arial" pitchFamily="34" charset="0"/>
              <a:buChar char="•"/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</a:rPr>
              <a:t>  </a:t>
            </a:r>
            <a:r>
              <a:rPr lang="en-US" sz="2000" dirty="0">
                <a:ln>
                  <a:solidFill>
                    <a:srgbClr val="FFFF00"/>
                  </a:solidFill>
                </a:ln>
              </a:rPr>
              <a:t>SIMBOLIK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23448"/>
            <a:ext cx="2590800" cy="4001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marL="177800">
              <a:buFont typeface="Arial" pitchFamily="34" charset="0"/>
              <a:buChar char="•"/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</a:rPr>
              <a:t>  </a:t>
            </a:r>
            <a:r>
              <a:rPr lang="en-US" sz="2000" dirty="0">
                <a:ln>
                  <a:solidFill>
                    <a:srgbClr val="FFFF00"/>
                  </a:solidFill>
                </a:ln>
              </a:rPr>
              <a:t>EMOTIF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634242"/>
            <a:ext cx="2590800" cy="4001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marL="177800">
              <a:buFont typeface="Arial" pitchFamily="34" charset="0"/>
              <a:buChar char="•"/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</a:rPr>
              <a:t>  </a:t>
            </a:r>
            <a:r>
              <a:rPr lang="en-US" sz="2000" dirty="0">
                <a:ln>
                  <a:solidFill>
                    <a:srgbClr val="FFFF00"/>
                  </a:solidFill>
                </a:ln>
              </a:rPr>
              <a:t>AFEKTIF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565666" y="3625334"/>
            <a:ext cx="152400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</a:rPr>
              <a:t>DEDUKTIF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1937266" y="3625334"/>
            <a:ext cx="152400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</a:rPr>
              <a:t>INDUKTIF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276600" y="2819400"/>
            <a:ext cx="2667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45720" rIns="45720" anchor="ctr">
            <a:normAutofit fontScale="97500" lnSpcReduction="10000"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pitchFamily="34" charset="0"/>
                <a:ea typeface="+mj-ea"/>
                <a:cs typeface="Arial" pitchFamily="34" charset="0"/>
              </a:rPr>
              <a:t>TANPA PENALARAN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276600" y="3581400"/>
            <a:ext cx="2667000" cy="381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45720" rIns="45720" anchor="ctr">
            <a:normAutofit fontScale="97500" lnSpcReduction="10000"/>
          </a:bodyPr>
          <a:lstStyle/>
          <a:p>
            <a:pPr marL="341313" eaLnBrk="0" hangingPunct="0"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ea typeface="+mj-ea"/>
                <a:cs typeface="Arial" pitchFamily="34" charset="0"/>
              </a:rPr>
              <a:t>  PERASAAN 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276600" y="3200400"/>
            <a:ext cx="2667000" cy="381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45720" rIns="45720" anchor="ctr">
            <a:normAutofit fontScale="97500" lnSpcReduction="10000"/>
          </a:bodyPr>
          <a:lstStyle/>
          <a:p>
            <a:pPr marL="341313" eaLnBrk="0" hangingPunct="0"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ea typeface="+mj-ea"/>
                <a:cs typeface="Arial" pitchFamily="34" charset="0"/>
              </a:rPr>
              <a:t>  INTUISI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276600" y="3962400"/>
            <a:ext cx="2667000" cy="381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45720" rIns="45720" anchor="ctr">
            <a:normAutofit fontScale="97500" lnSpcReduction="10000"/>
          </a:bodyPr>
          <a:lstStyle/>
          <a:p>
            <a:pPr marL="341313" eaLnBrk="0" hangingPunct="0"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ea typeface="+mj-ea"/>
                <a:cs typeface="Arial" pitchFamily="34" charset="0"/>
              </a:rPr>
              <a:t>  WAHYU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895600" y="5334000"/>
            <a:ext cx="3124200" cy="457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45720" rIns="45720" anchor="ctr">
            <a:normAutofit fontScale="97500"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pitchFamily="34" charset="0"/>
                <a:ea typeface="+mj-ea"/>
                <a:cs typeface="Arial" pitchFamily="34" charset="0"/>
              </a:rPr>
              <a:t>MENARIK KESIMPULAN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895600" y="6400800"/>
            <a:ext cx="3048000" cy="381000"/>
          </a:xfrm>
          <a:prstGeom prst="rect">
            <a:avLst/>
          </a:prstGeom>
          <a:solidFill>
            <a:srgbClr val="0066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eaLnBrk="0" hangingPunct="0">
              <a:defRPr/>
            </a:pPr>
            <a:r>
              <a:rPr lang="en-US" sz="2000" dirty="0">
                <a:latin typeface="Arial" pitchFamily="34" charset="0"/>
                <a:ea typeface="+mj-ea"/>
                <a:cs typeface="Arial" pitchFamily="34" charset="0"/>
              </a:rPr>
              <a:t>KEBENARAN ILMIAH  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1143000" y="2667000"/>
            <a:ext cx="304800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514600" y="2667000"/>
            <a:ext cx="304800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4267200" y="5867400"/>
            <a:ext cx="304800" cy="4572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46575" y="5731146"/>
            <a:ext cx="2438400" cy="40011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177800">
              <a:buFont typeface="Arial" pitchFamily="34" charset="0"/>
              <a:buChar char="•"/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</a:rPr>
              <a:t>  </a:t>
            </a:r>
            <a:r>
              <a:rPr lang="en-US" dirty="0" err="1">
                <a:ln>
                  <a:solidFill>
                    <a:srgbClr val="FFFF00"/>
                  </a:solidFill>
                </a:ln>
              </a:rPr>
              <a:t>Koherensi</a:t>
            </a:r>
            <a:endParaRPr lang="en-US" sz="20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46575" y="6000690"/>
            <a:ext cx="2438400" cy="40011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177800">
              <a:buFont typeface="Arial" pitchFamily="34" charset="0"/>
              <a:buChar char="•"/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</a:rPr>
              <a:t> 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Performatif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endParaRPr lang="en-US" sz="20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51050" y="5747969"/>
            <a:ext cx="2438400" cy="40011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177800">
              <a:buFont typeface="Arial" pitchFamily="34" charset="0"/>
              <a:buChar char="•"/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</a:rPr>
              <a:t>  </a:t>
            </a:r>
            <a:r>
              <a:rPr lang="en-US" dirty="0" err="1">
                <a:ln>
                  <a:solidFill>
                    <a:srgbClr val="FFFF00"/>
                  </a:solidFill>
                </a:ln>
              </a:rPr>
              <a:t>Korespondensi</a:t>
            </a:r>
            <a:endParaRPr lang="en-US" sz="20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1050" y="5976877"/>
            <a:ext cx="2438400" cy="40011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177800">
              <a:buFont typeface="Arial" pitchFamily="34" charset="0"/>
              <a:buChar char="•"/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</a:rPr>
              <a:t>  </a:t>
            </a:r>
            <a:r>
              <a:rPr lang="en-US" dirty="0" err="1">
                <a:ln>
                  <a:solidFill>
                    <a:srgbClr val="FFFF00"/>
                  </a:solidFill>
                </a:ln>
              </a:rPr>
              <a:t>Pragmatik</a:t>
            </a:r>
            <a:endParaRPr lang="en-US" sz="2000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45095" name="Group 39"/>
          <p:cNvGrpSpPr>
            <a:grpSpLocks/>
          </p:cNvGrpSpPr>
          <p:nvPr/>
        </p:nvGrpSpPr>
        <p:grpSpPr bwMode="auto">
          <a:xfrm>
            <a:off x="1219200" y="3124200"/>
            <a:ext cx="6019800" cy="2133600"/>
            <a:chOff x="768" y="1968"/>
            <a:chExt cx="3792" cy="1344"/>
          </a:xfrm>
        </p:grpSpPr>
        <p:sp>
          <p:nvSpPr>
            <p:cNvPr id="32" name="Down Arrow 31"/>
            <p:cNvSpPr/>
            <p:nvPr/>
          </p:nvSpPr>
          <p:spPr>
            <a:xfrm>
              <a:off x="2688" y="3168"/>
              <a:ext cx="192" cy="14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8" y="3072"/>
              <a:ext cx="3792" cy="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36" y="2784"/>
              <a:ext cx="96" cy="3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32" y="2928"/>
              <a:ext cx="96" cy="2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64" y="1968"/>
              <a:ext cx="96" cy="1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8" y="2928"/>
              <a:ext cx="96" cy="2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1752600" y="685800"/>
            <a:ext cx="5562600" cy="2057400"/>
            <a:chOff x="1104" y="432"/>
            <a:chExt cx="3504" cy="1296"/>
          </a:xfrm>
        </p:grpSpPr>
        <p:sp>
          <p:nvSpPr>
            <p:cNvPr id="25" name="Rectangle 24"/>
            <p:cNvSpPr/>
            <p:nvPr/>
          </p:nvSpPr>
          <p:spPr>
            <a:xfrm>
              <a:off x="2736" y="432"/>
              <a:ext cx="96" cy="2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52" y="576"/>
              <a:ext cx="3408" cy="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1104" y="576"/>
              <a:ext cx="192" cy="28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4416" y="576"/>
              <a:ext cx="192" cy="28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2688" y="624"/>
              <a:ext cx="192" cy="110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9624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5750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05200"/>
            <a:ext cx="37338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" y="3505200"/>
            <a:ext cx="2060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505200"/>
            <a:ext cx="2435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048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543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810000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"/>
            <a:ext cx="4398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46482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371850"/>
            <a:ext cx="26082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997</Words>
  <Application>Microsoft Office PowerPoint</Application>
  <PresentationFormat>On-screen Show (4:3)</PresentationFormat>
  <Paragraphs>269</Paragraphs>
  <Slides>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Technic</vt:lpstr>
      <vt:lpstr>Civic</vt:lpstr>
      <vt:lpstr>Foundry</vt:lpstr>
      <vt:lpstr>Module</vt:lpstr>
      <vt:lpstr>Metro</vt:lpstr>
      <vt:lpstr>BAB  IV LANDASAN PENELAAHAN ILMU </vt:lpstr>
      <vt:lpstr>Slide 2</vt:lpstr>
      <vt:lpstr>DASAR-DASAR PENGETAHUAN</vt:lpstr>
      <vt:lpstr>Slide 4</vt:lpstr>
      <vt:lpstr>Slide 5</vt:lpstr>
      <vt:lpstr>Slide 6</vt:lpstr>
      <vt:lpstr>Slide 7</vt:lpstr>
      <vt:lpstr>Slide 8</vt:lpstr>
      <vt:lpstr>Slide 9</vt:lpstr>
      <vt:lpstr>TANTANGAN !!!</vt:lpstr>
      <vt:lpstr>Slide 11</vt:lpstr>
      <vt:lpstr>Pengetahuan manusia berkembang karena :</vt:lpstr>
      <vt:lpstr>PENALARAN</vt:lpstr>
      <vt:lpstr>LOGIKA</vt:lpstr>
      <vt:lpstr>SILOGISME</vt:lpstr>
      <vt:lpstr>SILOGISME</vt:lpstr>
      <vt:lpstr>SILOGISME</vt:lpstr>
      <vt:lpstr>SILOGISME</vt:lpstr>
      <vt:lpstr>SILOGISME</vt:lpstr>
      <vt:lpstr>SUMBER PENGETAHUAN</vt:lpstr>
      <vt:lpstr>PENGETAHUAN</vt:lpstr>
      <vt:lpstr>    Pengetahuan : adalah khasanah kekayaan mental yang secara langsung atau tak langsung turut memperkaya kehidupan kita.    </vt:lpstr>
      <vt:lpstr>TAHAP-TAHAP PEMAHAMAN MANUSIA TERHADAP ALAM</vt:lpstr>
      <vt:lpstr>PENDEKATAN MISTIK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PENDEKATAN AKAL SEHAT</vt:lpstr>
      <vt:lpstr>Seni Terapan</vt:lpstr>
      <vt:lpstr>Seni Halus</vt:lpstr>
      <vt:lpstr>Slide 39</vt:lpstr>
      <vt:lpstr>Slide 40</vt:lpstr>
      <vt:lpstr>Slide 41</vt:lpstr>
      <vt:lpstr>Slide 42</vt:lpstr>
      <vt:lpstr>Slide 43</vt:lpstr>
      <vt:lpstr>Slide 44</vt:lpstr>
      <vt:lpstr>ALIRAN RASIONALISME </vt:lpstr>
      <vt:lpstr>ALIRAN EMPIRISME </vt:lpstr>
      <vt:lpstr>JAKARTA MUDAH BANJIR ?</vt:lpstr>
      <vt:lpstr>Metode ilmiah</vt:lpstr>
      <vt:lpstr>Slide 49</vt:lpstr>
      <vt:lpstr>LANDASAN KEILMUAN</vt:lpstr>
      <vt:lpstr>LANDASAN ONTOLOGI</vt:lpstr>
      <vt:lpstr>LANDASAN EPISTEMOLOGI</vt:lpstr>
      <vt:lpstr>LANDASAN AKSIOLOGI</vt:lpstr>
      <vt:lpstr>Slide 54</vt:lpstr>
      <vt:lpstr>Slide 55</vt:lpstr>
      <vt:lpstr>Slide 56</vt:lpstr>
      <vt:lpstr>KRITERIA  KEBENARAN</vt:lpstr>
      <vt:lpstr>Teori Kebenaran Koherensi Plato (427-347 SM) dan Aristoteles (384-332 SM)</vt:lpstr>
      <vt:lpstr>Teori Kebenaran Korespondensi Bertrand Russell (1972-1970)</vt:lpstr>
      <vt:lpstr>Teori Kebenaran Pragmatis Charles S. Pierce (1839-1914)</vt:lpstr>
      <vt:lpstr>Slide 61</vt:lpstr>
      <vt:lpstr>MANUSIA</vt:lpstr>
    </vt:vector>
  </TitlesOfParts>
  <Company>fmipa 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PENGETAHUAN</dc:title>
  <dc:creator>PD3</dc:creator>
  <cp:lastModifiedBy>NURFINA AZNAM</cp:lastModifiedBy>
  <cp:revision>75</cp:revision>
  <dcterms:created xsi:type="dcterms:W3CDTF">2010-09-27T08:04:51Z</dcterms:created>
  <dcterms:modified xsi:type="dcterms:W3CDTF">2015-09-03T07:58:11Z</dcterms:modified>
</cp:coreProperties>
</file>