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56" r:id="rId2"/>
    <p:sldId id="291" r:id="rId3"/>
    <p:sldId id="290"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83" r:id="rId25"/>
    <p:sldId id="279" r:id="rId26"/>
    <p:sldId id="281" r:id="rId27"/>
    <p:sldId id="284" r:id="rId28"/>
    <p:sldId id="285" r:id="rId29"/>
    <p:sldId id="286" r:id="rId30"/>
    <p:sldId id="287" r:id="rId31"/>
    <p:sldId id="288" r:id="rId3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216"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3AD14E-BA9F-419F-8CA0-B5027CE80EC4}" type="datetimeFigureOut">
              <a:rPr lang="id-ID" smtClean="0"/>
              <a:pPr/>
              <a:t>03/09/2015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141825-33BC-4DBA-A542-25A8ADDD3A22}"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id-ID" dirty="0"/>
          </a:p>
        </p:txBody>
      </p:sp>
      <p:sp>
        <p:nvSpPr>
          <p:cNvPr id="4" name="Slide Number Placeholder 3"/>
          <p:cNvSpPr>
            <a:spLocks noGrp="1"/>
          </p:cNvSpPr>
          <p:nvPr>
            <p:ph type="sldNum" sz="quarter" idx="10"/>
          </p:nvPr>
        </p:nvSpPr>
        <p:spPr/>
        <p:txBody>
          <a:bodyPr/>
          <a:lstStyle/>
          <a:p>
            <a:fld id="{25141825-33BC-4DBA-A542-25A8ADDD3A22}" type="slidenum">
              <a:rPr lang="id-ID" smtClean="0"/>
              <a:pPr/>
              <a:t>12</a:t>
            </a:fld>
            <a:endParaRPr lang="id-ID"/>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B7232155-F82F-49C8-80B1-8D3F803B5D4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B7232155-F82F-49C8-80B1-8D3F803B5D4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B7232155-F82F-49C8-80B1-8D3F803B5D4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900E53E-C3AE-4797-A8C8-A25D9E0E81F2}" type="datetimeFigureOut">
              <a:rPr lang="id-ID" smtClean="0"/>
              <a:pPr/>
              <a:t>03/09/2015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B7232155-F82F-49C8-80B1-8D3F803B5D42}"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900E53E-C3AE-4797-A8C8-A25D9E0E81F2}" type="datetimeFigureOut">
              <a:rPr lang="id-ID" smtClean="0"/>
              <a:pPr/>
              <a:t>03/09/2015</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7232155-F82F-49C8-80B1-8D3F803B5D42}"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1428736"/>
            <a:ext cx="7772400" cy="1470025"/>
          </a:xfrm>
        </p:spPr>
        <p:txBody>
          <a:bodyPr>
            <a:normAutofit/>
          </a:bodyPr>
          <a:lstStyle/>
          <a:p>
            <a:r>
              <a:rPr lang="id-ID" sz="8000" dirty="0" smtClean="0"/>
              <a:t>FILSAFAT ILMU</a:t>
            </a:r>
            <a:endParaRPr lang="id-ID" sz="8000" dirty="0"/>
          </a:p>
        </p:txBody>
      </p:sp>
      <p:sp>
        <p:nvSpPr>
          <p:cNvPr id="3" name="Subtitle 2"/>
          <p:cNvSpPr>
            <a:spLocks noGrp="1"/>
          </p:cNvSpPr>
          <p:nvPr>
            <p:ph type="subTitle" idx="1"/>
          </p:nvPr>
        </p:nvSpPr>
        <p:spPr/>
        <p:txBody>
          <a:bodyPr/>
          <a:lstStyle/>
          <a:p>
            <a:r>
              <a:rPr lang="id-ID" dirty="0" smtClean="0"/>
              <a:t>Prof. Dr. Nurfina Aznam, SU., Apt</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538806"/>
          </a:xfrm>
        </p:spPr>
        <p:txBody>
          <a:bodyPr/>
          <a:lstStyle/>
          <a:p>
            <a:pPr>
              <a:buNone/>
            </a:pPr>
            <a:r>
              <a:rPr lang="id-ID" dirty="0" smtClean="0"/>
              <a:t>Bentuk pertanyaan semacam ini membutuhkan jawaban secara kefilsafatan.</a:t>
            </a:r>
          </a:p>
          <a:p>
            <a:pPr>
              <a:buNone/>
            </a:pPr>
            <a:r>
              <a:rPr lang="id-ID" dirty="0" smtClean="0"/>
              <a:t>Problem2 tsb ditinjau secara luas, tenang dan mendalam.</a:t>
            </a:r>
          </a:p>
          <a:p>
            <a:pPr>
              <a:buNone/>
            </a:pPr>
            <a:endParaRPr lang="id-ID" dirty="0" smtClean="0"/>
          </a:p>
          <a:p>
            <a:pPr>
              <a:buNone/>
            </a:pPr>
            <a:r>
              <a:rPr lang="id-ID" dirty="0" smtClean="0"/>
              <a:t>Tanggapan semacam itu menumbuhkan sikap ketenangan, keseimbangan pribadi, mengendalikan diri, dan tidak emosional.</a:t>
            </a:r>
          </a:p>
          <a:p>
            <a:pPr>
              <a:buNone/>
            </a:pPr>
            <a:endParaRPr lang="id-ID" dirty="0" smtClean="0"/>
          </a:p>
          <a:p>
            <a:pPr>
              <a:buNone/>
            </a:pPr>
            <a:r>
              <a:rPr lang="id-ID" dirty="0" smtClean="0"/>
              <a:t>Sikap dewasa scr filsafat adalah sikap menyellidiki secara kritis, terbuka, toleran dan selalu bersedia meninjau suatu problem dari semua sudut pandangan</a:t>
            </a:r>
            <a:endParaRPr lang="id-ID"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428736"/>
            <a:ext cx="8229600" cy="4389120"/>
          </a:xfrm>
        </p:spPr>
        <p:txBody>
          <a:bodyPr>
            <a:normAutofit/>
          </a:bodyPr>
          <a:lstStyle/>
          <a:p>
            <a:pPr>
              <a:buNone/>
            </a:pPr>
            <a:r>
              <a:rPr lang="id-ID" sz="2800" dirty="0" smtClean="0"/>
              <a:t>3. </a:t>
            </a:r>
            <a:r>
              <a:rPr lang="id-ID" sz="2800" b="1" dirty="0" smtClean="0"/>
              <a:t>Filsafat sebagai suatu metode</a:t>
            </a:r>
          </a:p>
          <a:p>
            <a:pPr>
              <a:buNone/>
            </a:pPr>
            <a:r>
              <a:rPr lang="id-ID" sz="2800" dirty="0" smtClean="0"/>
              <a:t>	artinya, sbg cara berfikir scr reflektif (mendalam), penyelidikan yg menggunakan alasan, berfikir scr hati-hati dan teliti.</a:t>
            </a:r>
          </a:p>
          <a:p>
            <a:pPr>
              <a:buNone/>
            </a:pPr>
            <a:endParaRPr lang="id-ID" sz="2800" dirty="0" smtClean="0"/>
          </a:p>
          <a:p>
            <a:pPr>
              <a:buNone/>
            </a:pPr>
            <a:r>
              <a:rPr lang="id-ID" sz="2800" dirty="0" smtClean="0"/>
              <a:t>Metode berfikir semacam ini bersifat </a:t>
            </a:r>
            <a:r>
              <a:rPr lang="id-ID" sz="2800" b="1" i="1" dirty="0" smtClean="0"/>
              <a:t>inclusive</a:t>
            </a:r>
            <a:r>
              <a:rPr lang="id-ID" sz="2800" dirty="0" smtClean="0"/>
              <a:t> ( mencakup scr luas) dan </a:t>
            </a:r>
            <a:r>
              <a:rPr lang="id-ID" sz="2800" b="1" i="1" dirty="0" smtClean="0"/>
              <a:t>synoptic</a:t>
            </a:r>
            <a:r>
              <a:rPr lang="id-ID" sz="2800" dirty="0" smtClean="0"/>
              <a:t> (scr grs besar) </a:t>
            </a:r>
            <a:endParaRPr lang="id-ID"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pPr>
              <a:buNone/>
            </a:pPr>
            <a:r>
              <a:rPr lang="id-ID" dirty="0" smtClean="0"/>
              <a:t>4. </a:t>
            </a:r>
            <a:r>
              <a:rPr lang="id-ID" b="1" dirty="0" smtClean="0"/>
              <a:t>Filsafat sbg kelompok persoalan</a:t>
            </a:r>
          </a:p>
          <a:p>
            <a:pPr>
              <a:buNone/>
            </a:pPr>
            <a:r>
              <a:rPr lang="id-ID" dirty="0" smtClean="0"/>
              <a:t>Banyak persoalan abadi (perennial problems) yg dihadapi manusia dan para filosuf memikirkan dan menjawabnya.</a:t>
            </a:r>
          </a:p>
          <a:p>
            <a:pPr>
              <a:buNone/>
            </a:pPr>
            <a:endParaRPr lang="id-ID" dirty="0" smtClean="0"/>
          </a:p>
          <a:p>
            <a:pPr>
              <a:buNone/>
            </a:pPr>
            <a:r>
              <a:rPr lang="id-ID" dirty="0" smtClean="0"/>
              <a:t>Banyak pertanyaan-pertanyaan yg jawabannya masih sementara, disamping itu masih banyak persoalan-persoalan yang jawabannya masih diperdebatkan ?</a:t>
            </a:r>
          </a:p>
          <a:p>
            <a:pPr>
              <a:buNone/>
            </a:pPr>
            <a:endParaRPr lang="id-ID" dirty="0" smtClean="0"/>
          </a:p>
          <a:p>
            <a:pPr>
              <a:buNone/>
            </a:pPr>
            <a:r>
              <a:rPr lang="id-ID" dirty="0" smtClean="0"/>
              <a:t>Pertanyaan-pertanyaan non-filsafati ???????????? </a:t>
            </a:r>
          </a:p>
          <a:p>
            <a:pPr>
              <a:buNone/>
            </a:pPr>
            <a:r>
              <a:rPr lang="id-ID" dirty="0" smtClean="0"/>
              <a:t>Pertanyaan-pertanyaa filsafati ????????????</a:t>
            </a:r>
            <a:endParaRPr lang="id-ID"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538806"/>
          </a:xfrm>
        </p:spPr>
        <p:txBody>
          <a:bodyPr/>
          <a:lstStyle/>
          <a:p>
            <a:pPr>
              <a:buNone/>
            </a:pPr>
            <a:r>
              <a:rPr lang="id-ID" dirty="0" smtClean="0"/>
              <a:t>Pertanyaan-pertanyaan non-filsafati :</a:t>
            </a:r>
          </a:p>
          <a:p>
            <a:pPr>
              <a:buNone/>
            </a:pPr>
            <a:r>
              <a:rPr lang="id-ID" dirty="0" smtClean="0"/>
              <a:t>Berapa IPK sdr?</a:t>
            </a:r>
          </a:p>
          <a:p>
            <a:pPr>
              <a:buNone/>
            </a:pPr>
            <a:r>
              <a:rPr lang="id-ID" dirty="0" smtClean="0"/>
              <a:t>Berapa jml buku yg anda miliki?</a:t>
            </a:r>
          </a:p>
          <a:p>
            <a:pPr>
              <a:buNone/>
            </a:pPr>
            <a:r>
              <a:rPr lang="id-ID" dirty="0" smtClean="0"/>
              <a:t>Dimana tempat tinggal anda ?</a:t>
            </a:r>
          </a:p>
          <a:p>
            <a:pPr>
              <a:buNone/>
            </a:pPr>
            <a:r>
              <a:rPr lang="id-ID" dirty="0" smtClean="0"/>
              <a:t>??????????????????????????????????????.</a:t>
            </a:r>
          </a:p>
          <a:p>
            <a:pPr>
              <a:buNone/>
            </a:pPr>
            <a:endParaRPr lang="id-ID" dirty="0" smtClean="0"/>
          </a:p>
          <a:p>
            <a:pPr>
              <a:buNone/>
            </a:pPr>
            <a:r>
              <a:rPr lang="id-ID" dirty="0" smtClean="0"/>
              <a:t>Pertanyaan-pertanyaan filsafati :</a:t>
            </a:r>
          </a:p>
          <a:p>
            <a:pPr>
              <a:buNone/>
            </a:pPr>
            <a:r>
              <a:rPr lang="id-ID" dirty="0" smtClean="0"/>
              <a:t>Apakah kebenaran itu ?</a:t>
            </a:r>
          </a:p>
          <a:p>
            <a:pPr>
              <a:buNone/>
            </a:pPr>
            <a:r>
              <a:rPr lang="id-ID" dirty="0" smtClean="0"/>
              <a:t>Apa makna kehidupan manusia di dunia ?</a:t>
            </a:r>
          </a:p>
          <a:p>
            <a:pPr>
              <a:buNone/>
            </a:pPr>
            <a:r>
              <a:rPr lang="id-ID" dirty="0" smtClean="0"/>
              <a:t>Apakah perbedaan antara benar dan salah ?</a:t>
            </a:r>
          </a:p>
          <a:p>
            <a:pPr>
              <a:buNone/>
            </a:pPr>
            <a:r>
              <a:rPr lang="id-ID" dirty="0" smtClean="0"/>
              <a:t>???????????????????????????????????????</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357298"/>
            <a:ext cx="8229600" cy="4389120"/>
          </a:xfrm>
        </p:spPr>
        <p:txBody>
          <a:bodyPr/>
          <a:lstStyle/>
          <a:p>
            <a:pPr>
              <a:buNone/>
            </a:pPr>
            <a:r>
              <a:rPr lang="id-ID" dirty="0" smtClean="0"/>
              <a:t>5. Filsafat sbg sekelompok teori atau sistem pemikiran</a:t>
            </a:r>
          </a:p>
          <a:p>
            <a:pPr>
              <a:buNone/>
            </a:pPr>
            <a:r>
              <a:rPr lang="id-ID" dirty="0" smtClean="0"/>
              <a:t>Sejarah filsafat ditandai dg pemunculan teori-teori atau sistem-sistem pemikiran yg melekat pada nama-nama filosuf besar spt :</a:t>
            </a:r>
          </a:p>
          <a:p>
            <a:pPr>
              <a:buNone/>
            </a:pPr>
            <a:r>
              <a:rPr lang="id-ID" dirty="0" smtClean="0"/>
              <a:t>Socrates, Plato, Aristoteles, Karl Max, dll.</a:t>
            </a:r>
          </a:p>
          <a:p>
            <a:pPr>
              <a:buNone/>
            </a:pPr>
            <a:endParaRPr lang="id-ID" dirty="0" smtClean="0"/>
          </a:p>
          <a:p>
            <a:pPr>
              <a:buNone/>
            </a:pPr>
            <a:r>
              <a:rPr lang="id-ID" dirty="0" smtClean="0"/>
              <a:t>Besarnya kadar subyektivitas seorang filosuf dlm menjawab masalah-masalah itu menjadikan kita sulit untuk menentukan teori atau sistem pemikiran yang baku dalam filsafat</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472518" cy="6215106"/>
          </a:xfrm>
        </p:spPr>
        <p:txBody>
          <a:bodyPr>
            <a:normAutofit fontScale="55000" lnSpcReduction="20000"/>
          </a:bodyPr>
          <a:lstStyle/>
          <a:p>
            <a:pPr>
              <a:buNone/>
            </a:pPr>
            <a:r>
              <a:rPr lang="id-ID" sz="3600" dirty="0" smtClean="0"/>
              <a:t>6. Filsafat sebagai analisa logis tentang bahasa dan penjelasan makna istilah</a:t>
            </a:r>
          </a:p>
          <a:p>
            <a:pPr>
              <a:buNone/>
            </a:pPr>
            <a:r>
              <a:rPr lang="id-ID" sz="3600" dirty="0" smtClean="0"/>
              <a:t>Kebanyakan filosuf memakai metode analisis untuk menjelaskan arti suatu istilah dan pemakaian bahasa.</a:t>
            </a:r>
          </a:p>
          <a:p>
            <a:pPr>
              <a:buNone/>
            </a:pPr>
            <a:r>
              <a:rPr lang="id-ID" sz="3600" dirty="0" smtClean="0"/>
              <a:t>Beberapa filosuf mengatakan bahwa analisis ttg arti bhs mrpkn tugas pokok filsafat dan tugas analisis konsep sebagai satu-satunya funsi filsafat.</a:t>
            </a:r>
          </a:p>
          <a:p>
            <a:pPr>
              <a:buNone/>
            </a:pPr>
            <a:endParaRPr lang="id-ID" sz="3600" dirty="0" smtClean="0"/>
          </a:p>
          <a:p>
            <a:pPr>
              <a:buNone/>
            </a:pPr>
            <a:r>
              <a:rPr lang="id-ID" sz="3600" dirty="0" smtClean="0"/>
              <a:t>Tujuan filsafat adalah menyingkirkan kekaburan-kekaburan dengan cara menjelaskan arti istilah atau ungkapan yg dipakai dlm ilmu pengetahuan dan dipakai dlm kehidupan sehari-hari</a:t>
            </a:r>
          </a:p>
          <a:p>
            <a:pPr>
              <a:buNone/>
            </a:pPr>
            <a:endParaRPr lang="id-ID" sz="3600" dirty="0" smtClean="0"/>
          </a:p>
          <a:p>
            <a:pPr>
              <a:buNone/>
            </a:pPr>
            <a:r>
              <a:rPr lang="id-ID" sz="3600" dirty="0" smtClean="0"/>
              <a:t>Merka berpendirian bhw bhs mrpk laboratorium para filosuf, yaitu tempat menyemai dan mengembangkan ide-ide.</a:t>
            </a:r>
          </a:p>
          <a:p>
            <a:pPr>
              <a:buNone/>
            </a:pPr>
            <a:endParaRPr lang="id-ID" sz="3600" dirty="0" smtClean="0"/>
          </a:p>
          <a:p>
            <a:pPr>
              <a:buNone/>
            </a:pPr>
            <a:r>
              <a:rPr lang="id-ID" sz="3600" dirty="0" smtClean="0"/>
              <a:t>Menganalisi berarti menetapkan arti secara tepat dan memahami saling hubungan diantara arti-arti tsb.</a:t>
            </a:r>
          </a:p>
          <a:p>
            <a:pPr>
              <a:buNone/>
            </a:pPr>
            <a:endParaRPr lang="id-ID" sz="3600" dirty="0" smtClean="0"/>
          </a:p>
          <a:p>
            <a:pPr>
              <a:buNone/>
            </a:pPr>
            <a:r>
              <a:rPr lang="id-ID" sz="3600" dirty="0" smtClean="0"/>
              <a:t>Misal: kata </a:t>
            </a:r>
            <a:r>
              <a:rPr lang="id-ID" sz="3600" b="1" dirty="0" smtClean="0"/>
              <a:t>“ada” </a:t>
            </a:r>
            <a:r>
              <a:rPr lang="id-ID" sz="3600" dirty="0" smtClean="0"/>
              <a:t>, apabila dianalisis ternyata dpt mengandung nuansa arti.</a:t>
            </a:r>
          </a:p>
          <a:p>
            <a:pPr>
              <a:buNone/>
            </a:pPr>
            <a:r>
              <a:rPr lang="id-ID" sz="3600" dirty="0" smtClean="0"/>
              <a:t>Apakah “ada” Nya Tuhan sama dengan “ada” nya manusia ?</a:t>
            </a:r>
          </a:p>
          <a:p>
            <a:pPr>
              <a:buNone/>
            </a:pPr>
            <a:r>
              <a:rPr lang="id-ID" sz="3600" dirty="0" smtClean="0"/>
              <a:t>Meja itu “ada” apakah sama dengan “ada” mya manusia? </a:t>
            </a:r>
          </a:p>
          <a:p>
            <a:pPr>
              <a:buNone/>
            </a:pPr>
            <a:endParaRPr lang="id-ID" dirty="0" smtClean="0"/>
          </a:p>
          <a:p>
            <a:pPr>
              <a:buNone/>
            </a:pPr>
            <a:endParaRPr lang="id-ID" dirty="0" smtClean="0"/>
          </a:p>
          <a:p>
            <a:pPr>
              <a:buNone/>
            </a:pPr>
            <a:r>
              <a:rPr lang="id-ID" dirty="0" smtClean="0"/>
              <a:t>       </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395930"/>
          </a:xfrm>
        </p:spPr>
        <p:txBody>
          <a:bodyPr/>
          <a:lstStyle/>
          <a:p>
            <a:pPr>
              <a:buNone/>
            </a:pPr>
            <a:r>
              <a:rPr lang="id-ID" dirty="0" smtClean="0"/>
              <a:t>7. Filsafat merupakan usaha untuk memperoleh pandangan yang menyeluruh</a:t>
            </a:r>
          </a:p>
          <a:p>
            <a:pPr>
              <a:buNone/>
            </a:pPr>
            <a:r>
              <a:rPr lang="id-ID" dirty="0" smtClean="0"/>
              <a:t>Filsafat mencoba menggabungkan kesimpulan-kesimpulan dari berbagai ilmu dan pengalaman manusia menjadi suatu pandangan dunia yang konsisten.</a:t>
            </a:r>
          </a:p>
          <a:p>
            <a:pPr>
              <a:buNone/>
            </a:pPr>
            <a:r>
              <a:rPr lang="id-ID" dirty="0" smtClean="0"/>
              <a:t>Para filosuf berhasrat meninjau kehidupan tidak dengan sudut pandang yg khusus sebagaimana dilakukan seorang ilmuwan.</a:t>
            </a:r>
          </a:p>
          <a:p>
            <a:pPr>
              <a:buNone/>
            </a:pPr>
            <a:r>
              <a:rPr lang="id-ID" dirty="0" smtClean="0"/>
              <a:t>Para filosuf memakai pandangan yang menyeluruh thd kehidupan sebagi suatu totalitas.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normAutofit lnSpcReduction="10000"/>
          </a:bodyPr>
          <a:lstStyle/>
          <a:p>
            <a:pPr>
              <a:buNone/>
            </a:pPr>
            <a:r>
              <a:rPr lang="id-ID" dirty="0" smtClean="0"/>
              <a:t>C. Obyek Material dan Obyek Formal Filsafat</a:t>
            </a:r>
          </a:p>
          <a:p>
            <a:pPr algn="ctr">
              <a:buNone/>
            </a:pPr>
            <a:r>
              <a:rPr lang="id-ID" dirty="0" smtClean="0"/>
              <a:t>Ilmu adalah kumpulan pengetahuan</a:t>
            </a:r>
          </a:p>
          <a:p>
            <a:pPr algn="ctr">
              <a:buNone/>
            </a:pPr>
            <a:endParaRPr lang="id-ID" dirty="0" smtClean="0"/>
          </a:p>
          <a:p>
            <a:pPr algn="ctr">
              <a:buNone/>
            </a:pPr>
            <a:r>
              <a:rPr lang="id-ID" dirty="0" smtClean="0"/>
              <a:t>Kumpulan pengetahuan itu adalah ilmu</a:t>
            </a:r>
          </a:p>
          <a:p>
            <a:pPr algn="ctr">
              <a:buNone/>
            </a:pPr>
            <a:endParaRPr lang="id-ID" dirty="0" smtClean="0"/>
          </a:p>
          <a:p>
            <a:pPr algn="just">
              <a:buNone/>
            </a:pPr>
            <a:r>
              <a:rPr lang="id-ID" dirty="0" smtClean="0"/>
              <a:t>Syarat-syarat sbg ilmu :</a:t>
            </a:r>
          </a:p>
          <a:p>
            <a:pPr algn="just">
              <a:buNone/>
            </a:pPr>
            <a:r>
              <a:rPr lang="id-ID" b="1" dirty="0" smtClean="0"/>
              <a:t>Mempunyai Obyek Material dan Obyek Formal</a:t>
            </a:r>
          </a:p>
          <a:p>
            <a:pPr algn="just">
              <a:buNone/>
            </a:pPr>
            <a:r>
              <a:rPr lang="id-ID" b="1" dirty="0" smtClean="0"/>
              <a:t>Obyek Material</a:t>
            </a:r>
            <a:r>
              <a:rPr lang="id-ID" dirty="0" smtClean="0"/>
              <a:t>:</a:t>
            </a:r>
          </a:p>
          <a:p>
            <a:pPr algn="just">
              <a:buNone/>
            </a:pPr>
            <a:r>
              <a:rPr lang="id-ID" dirty="0" smtClean="0"/>
              <a:t>	Sesuatu yang hal yg dijadikan sasaran pemikiran (Gegenstand), sesuatu yg diselidiki atau sesuatu hal konkrit (mis. Manusia, tumbuhan, batu) ataupun hal-hal yg abstrak (mis. Ide-ide, nilai-nilai, kerohanian)</a:t>
            </a:r>
            <a:endParaRPr lang="id-ID" dirty="0"/>
          </a:p>
        </p:txBody>
      </p:sp>
      <p:cxnSp>
        <p:nvCxnSpPr>
          <p:cNvPr id="7" name="Straight Connector 6"/>
          <p:cNvCxnSpPr/>
          <p:nvPr/>
        </p:nvCxnSpPr>
        <p:spPr>
          <a:xfrm>
            <a:off x="4143372" y="2000240"/>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4143372" y="2214554"/>
            <a:ext cx="1000132"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429124" y="1928802"/>
            <a:ext cx="500066" cy="35719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610244"/>
          </a:xfrm>
        </p:spPr>
        <p:txBody>
          <a:bodyPr/>
          <a:lstStyle/>
          <a:p>
            <a:pPr>
              <a:buNone/>
            </a:pPr>
            <a:r>
              <a:rPr lang="id-ID" dirty="0" smtClean="0"/>
              <a:t>Obyek formal:</a:t>
            </a:r>
          </a:p>
          <a:p>
            <a:pPr>
              <a:buNone/>
            </a:pPr>
            <a:r>
              <a:rPr lang="id-ID" dirty="0" smtClean="0"/>
              <a:t>Adalah cara memandang, cara meninjau yg dilakukan oleh seorang peneliti thd obyek materaialnya serta prinsip-prinsip yg digunakannya</a:t>
            </a:r>
          </a:p>
          <a:p>
            <a:pPr>
              <a:buNone/>
            </a:pPr>
            <a:endParaRPr lang="id-ID" dirty="0" smtClean="0"/>
          </a:p>
          <a:p>
            <a:pPr>
              <a:buNone/>
            </a:pPr>
            <a:r>
              <a:rPr lang="id-ID" dirty="0" smtClean="0"/>
              <a:t>Obyek formal suatu ilmu tdk hanya memberikan keutuhan suatu ilmu, tetapi pd saat yg sama  membedakannya  darir  bidang-bidang lainnya.</a:t>
            </a:r>
          </a:p>
          <a:p>
            <a:pPr>
              <a:buNone/>
            </a:pPr>
            <a:r>
              <a:rPr lang="id-ID" dirty="0" smtClean="0"/>
              <a:t>Satu obyek material dpt diditinjau dari sudut pandangan sehingga menimbulkan ilmu yg berbeda-beda</a:t>
            </a:r>
          </a:p>
          <a:p>
            <a:pPr>
              <a:buNone/>
            </a:pPr>
            <a:r>
              <a:rPr lang="id-ID" dirty="0" smtClean="0"/>
              <a:t>Misal obyek materialnya “manusia”             Psikologi, sosiologi, antropologi dll</a:t>
            </a:r>
            <a:endParaRPr lang="id-ID" dirty="0"/>
          </a:p>
        </p:txBody>
      </p:sp>
      <p:cxnSp>
        <p:nvCxnSpPr>
          <p:cNvPr id="5" name="Straight Arrow Connector 4"/>
          <p:cNvCxnSpPr/>
          <p:nvPr/>
        </p:nvCxnSpPr>
        <p:spPr>
          <a:xfrm>
            <a:off x="5715008" y="5357826"/>
            <a:ext cx="78581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610244"/>
          </a:xfrm>
        </p:spPr>
        <p:txBody>
          <a:bodyPr>
            <a:normAutofit lnSpcReduction="10000"/>
          </a:bodyPr>
          <a:lstStyle/>
          <a:p>
            <a:pPr>
              <a:buNone/>
            </a:pPr>
            <a:r>
              <a:rPr lang="id-ID" dirty="0" smtClean="0"/>
              <a:t>Obyek material ---------pokok persoalan (</a:t>
            </a:r>
            <a:r>
              <a:rPr lang="id-ID" i="1" dirty="0" smtClean="0"/>
              <a:t>Subyek matter</a:t>
            </a:r>
            <a:r>
              <a:rPr lang="id-ID" dirty="0" smtClean="0"/>
              <a:t>)</a:t>
            </a:r>
          </a:p>
          <a:p>
            <a:pPr>
              <a:buNone/>
            </a:pPr>
            <a:r>
              <a:rPr lang="id-ID" dirty="0" smtClean="0"/>
              <a:t>					(ada 2 arti)</a:t>
            </a:r>
          </a:p>
          <a:p>
            <a:pPr>
              <a:buNone/>
            </a:pPr>
            <a:endParaRPr lang="id-ID" dirty="0" smtClean="0"/>
          </a:p>
          <a:p>
            <a:pPr>
              <a:buNone/>
            </a:pPr>
            <a:endParaRPr lang="id-ID" dirty="0" smtClean="0"/>
          </a:p>
          <a:p>
            <a:pPr>
              <a:buNone/>
            </a:pPr>
            <a:endParaRPr lang="id-ID" dirty="0" smtClean="0"/>
          </a:p>
          <a:p>
            <a:pPr>
              <a:buNone/>
            </a:pPr>
            <a:endParaRPr lang="id-ID" dirty="0" smtClean="0"/>
          </a:p>
          <a:p>
            <a:pPr>
              <a:buNone/>
            </a:pPr>
            <a:r>
              <a:rPr lang="id-ID" dirty="0" smtClean="0"/>
              <a:t>Obyek materialnya : Pohon kelapa</a:t>
            </a:r>
          </a:p>
          <a:p>
            <a:pPr>
              <a:buNone/>
            </a:pPr>
            <a:r>
              <a:rPr lang="id-ID" dirty="0" smtClean="0"/>
              <a:t>Obyek formal :</a:t>
            </a:r>
          </a:p>
          <a:p>
            <a:pPr>
              <a:buNone/>
            </a:pPr>
            <a:r>
              <a:rPr lang="id-ID" dirty="0" smtClean="0"/>
              <a:t>	Ahli ekonomi .................</a:t>
            </a:r>
          </a:p>
          <a:p>
            <a:pPr>
              <a:buNone/>
            </a:pPr>
            <a:r>
              <a:rPr lang="id-ID" dirty="0" smtClean="0"/>
              <a:t>	Ahli pertanian ...........</a:t>
            </a:r>
          </a:p>
          <a:p>
            <a:pPr>
              <a:buNone/>
            </a:pPr>
            <a:r>
              <a:rPr lang="id-ID" dirty="0" smtClean="0"/>
              <a:t>	Ahli biologi ............</a:t>
            </a:r>
          </a:p>
          <a:p>
            <a:pPr>
              <a:buNone/>
            </a:pPr>
            <a:r>
              <a:rPr lang="id-ID" dirty="0" smtClean="0"/>
              <a:t>	Ahli hukum .............</a:t>
            </a:r>
          </a:p>
        </p:txBody>
      </p:sp>
      <p:cxnSp>
        <p:nvCxnSpPr>
          <p:cNvPr id="5" name="Straight Arrow Connector 4"/>
          <p:cNvCxnSpPr/>
          <p:nvPr/>
        </p:nvCxnSpPr>
        <p:spPr>
          <a:xfrm rot="10800000" flipV="1">
            <a:off x="1142976" y="1214422"/>
            <a:ext cx="3000396" cy="35719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285720" y="1857364"/>
            <a:ext cx="2428892" cy="1500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Bidang khusus dari penyelidikan faktual</a:t>
            </a:r>
          </a:p>
          <a:p>
            <a:pPr algn="ctr"/>
            <a:r>
              <a:rPr lang="id-ID" dirty="0" smtClean="0"/>
              <a:t>(penyelidikan ttg atom tmsk bid fisika)</a:t>
            </a:r>
            <a:endParaRPr lang="id-ID" dirty="0"/>
          </a:p>
        </p:txBody>
      </p:sp>
      <p:sp>
        <p:nvSpPr>
          <p:cNvPr id="8" name="Rectangle 7"/>
          <p:cNvSpPr/>
          <p:nvPr/>
        </p:nvSpPr>
        <p:spPr>
          <a:xfrm>
            <a:off x="5929322" y="1857364"/>
            <a:ext cx="2857520" cy="14287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Suatu kumpulan pertanyaan pokok yg saling berhubungan</a:t>
            </a:r>
          </a:p>
          <a:p>
            <a:pPr algn="ctr"/>
            <a:r>
              <a:rPr lang="id-ID" dirty="0" smtClean="0"/>
              <a:t>(anatomi (struktur) dan fisiologi (fungsi))</a:t>
            </a:r>
            <a:endParaRPr lang="id-ID" dirty="0"/>
          </a:p>
        </p:txBody>
      </p:sp>
      <p:cxnSp>
        <p:nvCxnSpPr>
          <p:cNvPr id="11" name="Straight Arrow Connector 10"/>
          <p:cNvCxnSpPr/>
          <p:nvPr/>
        </p:nvCxnSpPr>
        <p:spPr>
          <a:xfrm>
            <a:off x="5857884" y="1214422"/>
            <a:ext cx="1785950" cy="5000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857364"/>
            <a:ext cx="8229600" cy="1368412"/>
          </a:xfrm>
        </p:spPr>
        <p:txBody>
          <a:bodyPr>
            <a:normAutofit fontScale="90000"/>
          </a:bodyPr>
          <a:lstStyle/>
          <a:p>
            <a:pPr algn="ctr"/>
            <a:r>
              <a:rPr lang="id-ID" dirty="0" smtClean="0"/>
              <a:t>BAB  I</a:t>
            </a:r>
            <a:br>
              <a:rPr lang="id-ID" dirty="0" smtClean="0"/>
            </a:br>
            <a:r>
              <a:rPr lang="id-ID" dirty="0" smtClean="0"/>
              <a:t>Pengenalan </a:t>
            </a:r>
            <a:r>
              <a:rPr lang="id-ID" dirty="0" smtClean="0"/>
              <a:t>Filsafat</a:t>
            </a:r>
            <a:endParaRPr lang="id-ID"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id-ID" dirty="0" smtClean="0"/>
              <a:t>Para ilmuwan yg ahli di bidang disiplin ilmu tertentu mengarahkan perhatiannya pada salah satu aspek dari obyek materialnya</a:t>
            </a:r>
          </a:p>
          <a:p>
            <a:pPr>
              <a:buNone/>
            </a:pPr>
            <a:endParaRPr lang="id-ID" dirty="0" smtClean="0"/>
          </a:p>
          <a:p>
            <a:pPr>
              <a:buNone/>
            </a:pPr>
            <a:r>
              <a:rPr lang="id-ID" dirty="0" smtClean="0"/>
              <a:t>Filsafat mencari hubungan-hubungan diantara bidang-bidang ilmu yang bersangkutan</a:t>
            </a:r>
            <a:endParaRPr lang="id-ID"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401080" cy="5786478"/>
          </a:xfrm>
        </p:spPr>
        <p:txBody>
          <a:bodyPr>
            <a:normAutofit fontScale="92500" lnSpcReduction="10000"/>
          </a:bodyPr>
          <a:lstStyle/>
          <a:p>
            <a:pPr>
              <a:buNone/>
            </a:pPr>
            <a:r>
              <a:rPr lang="id-ID" b="1" dirty="0" smtClean="0"/>
              <a:t>D. Hubungan Ilmu dan Filsafat</a:t>
            </a:r>
          </a:p>
          <a:p>
            <a:pPr>
              <a:buNone/>
            </a:pPr>
            <a:r>
              <a:rPr lang="id-ID" dirty="0" smtClean="0"/>
              <a:t>Pada mulanya ilmu yg pertama kali muncul adalah filsafat dan ilmu-ilmu khusus menjadi bagian dari filsafat, shg ada yg mengatakan filsafat sbg “induk” atau “ibu” ilmu pengetahuan</a:t>
            </a:r>
          </a:p>
          <a:p>
            <a:pPr>
              <a:buNone/>
            </a:pPr>
            <a:r>
              <a:rPr lang="id-ID" dirty="0" smtClean="0"/>
              <a:t>Krn obyek material filsafat sgt umum, yaitu seluruh kenyataan, padahal ilmu-ilmu membutuhkan obyek material yg khusus hal ini berakibat  berpisahnya ilmu dan filsafat</a:t>
            </a:r>
          </a:p>
          <a:p>
            <a:pPr>
              <a:buNone/>
            </a:pPr>
            <a:r>
              <a:rPr lang="id-ID" dirty="0" smtClean="0"/>
              <a:t>Dengan ciri kekhususan yg dimiliki setiap ilmu hal ini menimbulkan batas-batas yg tegas diantara msg-msg ilmu.</a:t>
            </a:r>
          </a:p>
          <a:p>
            <a:pPr>
              <a:buNone/>
            </a:pPr>
            <a:r>
              <a:rPr lang="id-ID" dirty="0" smtClean="0"/>
              <a:t>Filsafat berusaha menyatupadukan msg-msg ilmu.</a:t>
            </a:r>
          </a:p>
          <a:p>
            <a:pPr>
              <a:buNone/>
            </a:pPr>
            <a:r>
              <a:rPr lang="id-ID" dirty="0" smtClean="0"/>
              <a:t>Filsafat berusaha utk mengatur hsl-hsl dr berbagai ilmu-ilmu khusus kdlm suatu pandangan hidup dan pandangan dunia yg tersatupadukan, komperhensif dan konsisten</a:t>
            </a:r>
          </a:p>
          <a:p>
            <a:pPr>
              <a:buNone/>
            </a:pPr>
            <a:endParaRPr lang="id-ID"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681682"/>
          </a:xfrm>
        </p:spPr>
        <p:txBody>
          <a:bodyPr/>
          <a:lstStyle/>
          <a:p>
            <a:pPr>
              <a:buNone/>
            </a:pPr>
            <a:r>
              <a:rPr lang="id-ID" b="1" dirty="0" smtClean="0"/>
              <a:t>E. Persoalan Filsafat</a:t>
            </a:r>
          </a:p>
          <a:p>
            <a:pPr>
              <a:buNone/>
            </a:pPr>
            <a:endParaRPr lang="id-ID" dirty="0" smtClean="0"/>
          </a:p>
          <a:p>
            <a:pPr>
              <a:buNone/>
            </a:pPr>
            <a:r>
              <a:rPr lang="id-ID" dirty="0" smtClean="0"/>
              <a:t>Timbulnya filsafat krn manusia merasa kagum, merasa heran. Pada awalnya kekaguman atau keheranan terarah pada gejala-gejala alam, misal gempa bumi, hujan, banjir.</a:t>
            </a:r>
          </a:p>
          <a:p>
            <a:pPr>
              <a:buNone/>
            </a:pPr>
            <a:r>
              <a:rPr lang="id-ID" dirty="0" smtClean="0"/>
              <a:t>Orang yg heran berarti dia merasa tdk tahu, atau dia menghadai persoalan. </a:t>
            </a:r>
          </a:p>
          <a:p>
            <a:pPr>
              <a:buNone/>
            </a:pPr>
            <a:r>
              <a:rPr lang="id-ID" dirty="0" smtClean="0"/>
              <a:t>Persoalan inilah yg ingin diperoleh jawabannya oleh para filosuf.</a:t>
            </a:r>
          </a:p>
          <a:p>
            <a:pPr>
              <a:buNone/>
            </a:pPr>
            <a:r>
              <a:rPr lang="id-ID" dirty="0" smtClean="0"/>
              <a:t>Tidak semua persoalan adalah persoalan filsafat</a:t>
            </a:r>
            <a:endParaRPr lang="id-ID"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85728"/>
            <a:ext cx="8443914" cy="6038872"/>
          </a:xfrm>
        </p:spPr>
        <p:txBody>
          <a:bodyPr>
            <a:normAutofit/>
          </a:bodyPr>
          <a:lstStyle/>
          <a:p>
            <a:pPr>
              <a:buNone/>
            </a:pPr>
            <a:r>
              <a:rPr lang="id-ID" b="1" dirty="0" smtClean="0"/>
              <a:t>Ciri-ciri persoalan filsafat</a:t>
            </a:r>
          </a:p>
          <a:p>
            <a:pPr marL="514350" indent="-514350">
              <a:buClrTx/>
              <a:buAutoNum type="alphaLcParenBoth"/>
            </a:pPr>
            <a:r>
              <a:rPr lang="id-ID" dirty="0" smtClean="0"/>
              <a:t>Bersifat sangat umum</a:t>
            </a:r>
          </a:p>
          <a:p>
            <a:pPr marL="514350" indent="-514350">
              <a:buClrTx/>
              <a:buNone/>
            </a:pPr>
            <a:r>
              <a:rPr lang="id-ID" dirty="0" smtClean="0"/>
              <a:t>	persoalan kefilsafatan tdk bersangkutan dg obyek2 khusus, tetapi berkaitan dg ide2 besar.</a:t>
            </a:r>
          </a:p>
          <a:p>
            <a:pPr marL="514350" indent="-514350">
              <a:buClrTx/>
              <a:buNone/>
            </a:pPr>
            <a:r>
              <a:rPr lang="id-ID" dirty="0" smtClean="0"/>
              <a:t>	Bukan menanyakan “Berapa sedekah anda sebulan ?” Tetapi menanyakan “Apa keadilan itu ?”</a:t>
            </a:r>
          </a:p>
          <a:p>
            <a:pPr marL="514350" indent="-514350">
              <a:buClrTx/>
              <a:buNone/>
            </a:pPr>
            <a:r>
              <a:rPr lang="id-ID" dirty="0" smtClean="0"/>
              <a:t>(b) Tidakmenyangkut fakta</a:t>
            </a:r>
          </a:p>
          <a:p>
            <a:pPr marL="514350" indent="-514350">
              <a:buClrTx/>
              <a:buNone/>
            </a:pPr>
            <a:r>
              <a:rPr lang="id-ID" dirty="0" smtClean="0"/>
              <a:t>	Persoalan filsafat lbh spekulatif, melampaui batas2 pengetahuan ilmiah.</a:t>
            </a:r>
          </a:p>
          <a:p>
            <a:pPr marL="514350" indent="-514350">
              <a:buClrTx/>
              <a:buNone/>
            </a:pPr>
            <a:r>
              <a:rPr lang="id-ID" dirty="0" smtClean="0"/>
              <a:t>	Misal ttg hujan, ilmuwan dpt memikirkan ttg sebab-sebab terjadinya hujan.</a:t>
            </a:r>
          </a:p>
          <a:p>
            <a:pPr marL="514350" indent="-514350">
              <a:buClrTx/>
              <a:buNone/>
            </a:pPr>
            <a:r>
              <a:rPr lang="id-ID" dirty="0" smtClean="0"/>
              <a:t>	ilmuwan tidak menanyakan apakah ada “kekuatan” atau “tenaga” yg mampu menimbulkan hujan</a:t>
            </a:r>
          </a:p>
          <a:p>
            <a:pPr marL="514350" indent="-514350">
              <a:buClrTx/>
              <a:buNone/>
            </a:pPr>
            <a:endParaRPr lang="id-ID"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472518" cy="5610244"/>
          </a:xfrm>
        </p:spPr>
        <p:txBody>
          <a:bodyPr>
            <a:normAutofit fontScale="92500" lnSpcReduction="10000"/>
          </a:bodyPr>
          <a:lstStyle/>
          <a:p>
            <a:pPr marL="514350" indent="-514350">
              <a:buClrTx/>
              <a:buNone/>
            </a:pPr>
            <a:r>
              <a:rPr lang="id-ID" dirty="0" smtClean="0"/>
              <a:t>(c) Bersangkutan dengan nilai-nilai (</a:t>
            </a:r>
            <a:r>
              <a:rPr lang="id-ID" i="1" dirty="0" smtClean="0"/>
              <a:t>values</a:t>
            </a:r>
            <a:r>
              <a:rPr lang="id-ID" dirty="0" smtClean="0"/>
              <a:t>)</a:t>
            </a:r>
          </a:p>
          <a:p>
            <a:pPr marL="514350" indent="-514350">
              <a:buClrTx/>
              <a:buNone/>
            </a:pPr>
            <a:r>
              <a:rPr lang="id-ID" dirty="0" smtClean="0"/>
              <a:t>	Berkaitan dg penilaian baik nilai moral, estetis, agama dan sosial. Nilai2 dpt dimengerti dan di hayati. Nilai2 adalah suatu kualitas abstrak yg dpt menimbulkan rasa senang, puas atau bahagia bagi org yg mengalami atau menghayati.</a:t>
            </a:r>
          </a:p>
          <a:p>
            <a:pPr marL="514350" indent="-514350">
              <a:buClrTx/>
              <a:buNone/>
            </a:pPr>
            <a:r>
              <a:rPr lang="id-ID" dirty="0" smtClean="0"/>
              <a:t>(d) Bersifat kritis</a:t>
            </a:r>
          </a:p>
          <a:p>
            <a:pPr marL="514350" indent="-514350">
              <a:buClrTx/>
              <a:buNone/>
            </a:pPr>
            <a:r>
              <a:rPr lang="id-ID" dirty="0" smtClean="0"/>
              <a:t>	merupakan analisis scr kritis thd konsep2 dan arti2 yg biasanya diterima begitu saja.</a:t>
            </a:r>
          </a:p>
          <a:p>
            <a:pPr marL="514350" indent="-514350">
              <a:buClrTx/>
              <a:buNone/>
            </a:pPr>
            <a:r>
              <a:rPr lang="id-ID" dirty="0" smtClean="0"/>
              <a:t>(e) Bersifat sinoptik</a:t>
            </a:r>
          </a:p>
          <a:p>
            <a:pPr marL="514350" indent="-514350">
              <a:buClrTx/>
              <a:buNone/>
            </a:pPr>
            <a:r>
              <a:rPr lang="id-ID" dirty="0" smtClean="0"/>
              <a:t>	Persoalan filsafat mencakup struktur kenyataan scr keseluruhan</a:t>
            </a:r>
          </a:p>
          <a:p>
            <a:pPr marL="514350" indent="-514350">
              <a:buClrTx/>
              <a:buNone/>
            </a:pPr>
            <a:r>
              <a:rPr lang="id-ID" dirty="0" smtClean="0"/>
              <a:t>(f) Bersifat implikatif</a:t>
            </a:r>
          </a:p>
          <a:p>
            <a:pPr marL="514350" indent="-514350">
              <a:buClrTx/>
              <a:buNone/>
            </a:pPr>
            <a:r>
              <a:rPr lang="id-ID" dirty="0" smtClean="0"/>
              <a:t>	Kalau sesuatu persoalan kefilsafatan sdh dijwb, akan memunculkan persoalan baru yg slg berhubungan</a:t>
            </a:r>
          </a:p>
          <a:p>
            <a:endParaRPr lang="id-ID"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214290"/>
            <a:ext cx="8643998" cy="5532128"/>
          </a:xfrm>
        </p:spPr>
        <p:txBody>
          <a:bodyPr>
            <a:normAutofit fontScale="92500" lnSpcReduction="10000"/>
          </a:bodyPr>
          <a:lstStyle/>
          <a:p>
            <a:pPr marL="514350" indent="-514350">
              <a:buClrTx/>
              <a:buNone/>
            </a:pPr>
            <a:r>
              <a:rPr lang="id-ID" b="1" dirty="0" smtClean="0"/>
              <a:t>F. Berfikir secara Kefilsafatan</a:t>
            </a:r>
          </a:p>
          <a:p>
            <a:pPr marL="514350" indent="-514350">
              <a:buClrTx/>
              <a:buNone/>
            </a:pPr>
            <a:r>
              <a:rPr lang="id-ID" dirty="0" smtClean="0"/>
              <a:t>	Berfilsafat adalah berpikir, ttp bukan berarti </a:t>
            </a:r>
          </a:p>
          <a:p>
            <a:pPr marL="514350" indent="-514350">
              <a:buClrTx/>
              <a:buNone/>
            </a:pPr>
            <a:r>
              <a:rPr lang="id-ID" dirty="0" smtClean="0"/>
              <a:t>	berpikir adalah berfilsafat</a:t>
            </a:r>
          </a:p>
          <a:p>
            <a:pPr marL="514350" indent="-514350">
              <a:buClrTx/>
              <a:buAutoNum type="alphaLcParenBoth"/>
            </a:pPr>
            <a:r>
              <a:rPr lang="id-ID" dirty="0" smtClean="0"/>
              <a:t>Berpikir secara kefilsafatan dicirikan secara radikal yang berarti akar</a:t>
            </a:r>
          </a:p>
          <a:p>
            <a:pPr marL="514350" indent="-514350">
              <a:buClrTx/>
              <a:buAutoNum type="alphaLcParenBoth"/>
            </a:pPr>
            <a:r>
              <a:rPr lang="id-ID" dirty="0" smtClean="0"/>
              <a:t>Berpikir secara kefilsafatan dicirikan secara universal (umum)</a:t>
            </a:r>
          </a:p>
          <a:p>
            <a:pPr marL="514350" indent="-514350">
              <a:buClrTx/>
              <a:buAutoNum type="alphaLcParenBoth"/>
            </a:pPr>
            <a:r>
              <a:rPr lang="id-ID" dirty="0" smtClean="0"/>
              <a:t>Berpikir secara kefilsafatan dicirikan secara konseptual</a:t>
            </a:r>
          </a:p>
          <a:p>
            <a:pPr marL="514350" indent="-514350">
              <a:buClrTx/>
              <a:buAutoNum type="alphaLcParenBoth"/>
            </a:pPr>
            <a:r>
              <a:rPr lang="id-ID" dirty="0" smtClean="0"/>
              <a:t>Berpikir secara kefilsafatan dicirikan secara koheren</a:t>
            </a:r>
          </a:p>
          <a:p>
            <a:pPr marL="514350" indent="-514350">
              <a:buClrTx/>
              <a:buAutoNum type="alphaLcParenBoth"/>
            </a:pPr>
            <a:r>
              <a:rPr lang="id-ID" dirty="0" smtClean="0"/>
              <a:t>Berpikir secara kefilsafatan dicirikan secara sistematik</a:t>
            </a:r>
          </a:p>
          <a:p>
            <a:pPr marL="514350" indent="-514350">
              <a:buClrTx/>
              <a:buAutoNum type="alphaLcParenBoth"/>
            </a:pPr>
            <a:r>
              <a:rPr lang="id-ID" dirty="0" smtClean="0"/>
              <a:t>Berpikir secara kefilsafatan dicirikan secara komprehensif</a:t>
            </a:r>
          </a:p>
          <a:p>
            <a:pPr marL="514350" indent="-514350">
              <a:buClrTx/>
              <a:buAutoNum type="alphaLcParenBoth"/>
            </a:pPr>
            <a:r>
              <a:rPr lang="id-ID" dirty="0" smtClean="0"/>
              <a:t>Berpikir secara kefilsafatan dicirikan secara bebas</a:t>
            </a:r>
          </a:p>
          <a:p>
            <a:pPr marL="514350" indent="-514350">
              <a:buClrTx/>
              <a:buAutoNum type="alphaLcParenBoth"/>
            </a:pPr>
            <a:r>
              <a:rPr lang="id-ID" dirty="0" smtClean="0"/>
              <a:t>Berpikir secara kefilsafatan dicirikan dengan pemikiran yang bertanggung jawab</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14290"/>
            <a:ext cx="8229600" cy="510334"/>
          </a:xfrm>
        </p:spPr>
        <p:txBody>
          <a:bodyPr>
            <a:normAutofit/>
          </a:bodyPr>
          <a:lstStyle/>
          <a:p>
            <a:r>
              <a:rPr lang="id-ID" sz="2600" b="1" dirty="0" smtClean="0">
                <a:solidFill>
                  <a:schemeClr val="tx1"/>
                </a:solidFill>
                <a:latin typeface="+mn-lt"/>
              </a:rPr>
              <a:t>G. Cabang-cabang filsafat</a:t>
            </a:r>
            <a:endParaRPr lang="id-ID" sz="2600" b="1" dirty="0">
              <a:latin typeface="+mn-lt"/>
            </a:endParaRPr>
          </a:p>
        </p:txBody>
      </p:sp>
      <p:sp>
        <p:nvSpPr>
          <p:cNvPr id="3" name="Content Placeholder 2"/>
          <p:cNvSpPr>
            <a:spLocks noGrp="1"/>
          </p:cNvSpPr>
          <p:nvPr>
            <p:ph idx="1"/>
          </p:nvPr>
        </p:nvSpPr>
        <p:spPr>
          <a:xfrm>
            <a:off x="357158" y="1071546"/>
            <a:ext cx="8229600" cy="5357850"/>
          </a:xfrm>
        </p:spPr>
        <p:txBody>
          <a:bodyPr>
            <a:normAutofit fontScale="92500"/>
          </a:bodyPr>
          <a:lstStyle/>
          <a:p>
            <a:pPr marL="514350" indent="-514350">
              <a:buClrTx/>
              <a:buAutoNum type="alphaLcPeriod"/>
            </a:pPr>
            <a:r>
              <a:rPr lang="id-ID" dirty="0" smtClean="0"/>
              <a:t>Persoalan keberadaan (being) atau eksistensi (existence)</a:t>
            </a:r>
          </a:p>
          <a:p>
            <a:pPr marL="514350" indent="-514350">
              <a:buClrTx/>
              <a:buNone/>
            </a:pPr>
            <a:r>
              <a:rPr lang="id-ID" dirty="0" smtClean="0"/>
              <a:t>	persoalan keberadaan atau eksistensi bersangkutan dg cabang filsafat metafisika</a:t>
            </a:r>
          </a:p>
          <a:p>
            <a:pPr marL="514350" indent="-514350">
              <a:buClrTx/>
              <a:buNone/>
            </a:pPr>
            <a:r>
              <a:rPr lang="id-ID" dirty="0" smtClean="0"/>
              <a:t>b. Persoalan pengetahuan (knowledge) atau kebenaran (truth)</a:t>
            </a:r>
          </a:p>
          <a:p>
            <a:pPr marL="514350" indent="-514350">
              <a:buClrTx/>
              <a:buNone/>
            </a:pPr>
            <a:r>
              <a:rPr lang="id-ID" dirty="0" smtClean="0"/>
              <a:t>	Pengetahuan ditinjau dari segi isinya bersangkutan dg cab filsafat epistemologi. Sdgkn kebenaran ditinjau dari segi bentuknya bersangkutan dg cab filsafat logika</a:t>
            </a:r>
          </a:p>
          <a:p>
            <a:pPr marL="514350" indent="-514350">
              <a:buClrTx/>
              <a:buNone/>
            </a:pPr>
            <a:r>
              <a:rPr lang="id-ID" dirty="0" smtClean="0"/>
              <a:t>c. Persoalan nilai-nilai (values)</a:t>
            </a:r>
          </a:p>
          <a:p>
            <a:pPr marL="514350" indent="-514350">
              <a:buClrTx/>
              <a:buNone/>
            </a:pPr>
            <a:r>
              <a:rPr lang="id-ID" dirty="0" smtClean="0"/>
              <a:t>	Nilai2 dibedakan menjadi dua, nilai2 kebaikan tingkah laku (cab filsafat etika) dan nilai2 keindahan (cabang filsafat estetika)</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85794"/>
            <a:ext cx="8229600" cy="5538806"/>
          </a:xfrm>
        </p:spPr>
        <p:txBody>
          <a:bodyPr/>
          <a:lstStyle/>
          <a:p>
            <a:pPr marL="514350" indent="-514350">
              <a:buNone/>
            </a:pPr>
            <a:r>
              <a:rPr lang="id-ID" dirty="0" smtClean="0"/>
              <a:t>1. Metafisika</a:t>
            </a:r>
          </a:p>
          <a:p>
            <a:pPr marL="514350" indent="-514350">
              <a:buNone/>
            </a:pPr>
            <a:r>
              <a:rPr lang="id-ID" dirty="0" smtClean="0"/>
              <a:t>	</a:t>
            </a:r>
            <a:r>
              <a:rPr lang="id-ID" i="1" dirty="0" smtClean="0"/>
              <a:t>meta ta physika</a:t>
            </a:r>
            <a:r>
              <a:rPr lang="id-ID" dirty="0" smtClean="0"/>
              <a:t>, artinya sesuatu yg ada di belakang benda2 fisik</a:t>
            </a:r>
          </a:p>
          <a:p>
            <a:pPr marL="514350" indent="-514350">
              <a:buNone/>
            </a:pPr>
            <a:r>
              <a:rPr lang="id-ID" dirty="0" smtClean="0"/>
              <a:t>	Aristoteles, proto philosophia (filsafat pertama) : memuat uraian ttg sesuatu yg ada dibelakang gejala2 fisik spt, bergerak, berubah, hidup, mati.</a:t>
            </a:r>
          </a:p>
          <a:p>
            <a:pPr marL="514350" indent="-514350">
              <a:buNone/>
            </a:pPr>
            <a:r>
              <a:rPr lang="id-ID" dirty="0" smtClean="0"/>
              <a:t>	Metafisika: studi atau pemikiran ttg sifat yg terdalam (</a:t>
            </a:r>
            <a:r>
              <a:rPr lang="id-ID" i="1" dirty="0" smtClean="0"/>
              <a:t>ultimate nature</a:t>
            </a:r>
            <a:r>
              <a:rPr lang="id-ID" dirty="0" smtClean="0"/>
              <a:t>) dari kenyataan atau keberadaan.</a:t>
            </a:r>
          </a:p>
          <a:p>
            <a:pPr marL="514350" indent="-514350">
              <a:buNone/>
            </a:pPr>
            <a:r>
              <a:rPr lang="id-ID" dirty="0" smtClean="0"/>
              <a:t>Persoalan2 metafisis : </a:t>
            </a:r>
          </a:p>
          <a:p>
            <a:pPr marL="514350" indent="-514350">
              <a:buNone/>
            </a:pPr>
            <a:r>
              <a:rPr lang="id-ID" dirty="0" smtClean="0"/>
              <a:t>	a. persoalan ontologi</a:t>
            </a:r>
          </a:p>
          <a:p>
            <a:pPr marL="514350" indent="-514350">
              <a:buNone/>
            </a:pPr>
            <a:r>
              <a:rPr lang="id-ID" dirty="0" smtClean="0"/>
              <a:t>	b. Persoalan kosmologi</a:t>
            </a:r>
          </a:p>
          <a:p>
            <a:pPr marL="514350" indent="-514350">
              <a:buNone/>
            </a:pPr>
            <a:r>
              <a:rPr lang="id-ID" dirty="0" smtClean="0"/>
              <a:t>	c. persoalan antropologi</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610244"/>
          </a:xfrm>
        </p:spPr>
        <p:txBody>
          <a:bodyPr/>
          <a:lstStyle/>
          <a:p>
            <a:pPr>
              <a:buNone/>
            </a:pPr>
            <a:r>
              <a:rPr lang="id-ID" dirty="0" smtClean="0"/>
              <a:t>2. Epistemologi </a:t>
            </a:r>
          </a:p>
          <a:p>
            <a:pPr>
              <a:buNone/>
            </a:pPr>
            <a:r>
              <a:rPr lang="id-ID" dirty="0" smtClean="0"/>
              <a:t>3. Logika</a:t>
            </a:r>
          </a:p>
          <a:p>
            <a:pPr>
              <a:buNone/>
            </a:pPr>
            <a:r>
              <a:rPr lang="id-ID" dirty="0" smtClean="0"/>
              <a:t>4. Etika</a:t>
            </a:r>
          </a:p>
          <a:p>
            <a:pPr>
              <a:buNone/>
            </a:pPr>
            <a:r>
              <a:rPr lang="id-ID" dirty="0" smtClean="0"/>
              <a:t>5. Estetika</a:t>
            </a:r>
          </a:p>
          <a:p>
            <a:pPr>
              <a:buNone/>
            </a:pPr>
            <a:endParaRPr lang="id-ID"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895996"/>
          </a:xfrm>
        </p:spPr>
        <p:txBody>
          <a:bodyPr>
            <a:normAutofit fontScale="92500" lnSpcReduction="10000"/>
          </a:bodyPr>
          <a:lstStyle/>
          <a:p>
            <a:pPr>
              <a:buNone/>
            </a:pPr>
            <a:r>
              <a:rPr lang="id-ID" b="1" dirty="0" smtClean="0"/>
              <a:t>H. Aliran-aliran Filsafat</a:t>
            </a:r>
          </a:p>
          <a:p>
            <a:pPr marL="514350" indent="-514350">
              <a:buNone/>
            </a:pPr>
            <a:r>
              <a:rPr lang="id-ID" b="1" dirty="0" smtClean="0"/>
              <a:t>1. Aliran2 dlm persoalan keberadaan</a:t>
            </a:r>
          </a:p>
          <a:p>
            <a:pPr marL="514350" indent="-514350">
              <a:buNone/>
            </a:pPr>
            <a:r>
              <a:rPr lang="id-ID" dirty="0" smtClean="0"/>
              <a:t>	a. Keberadaan dari segi jumlah</a:t>
            </a:r>
          </a:p>
          <a:p>
            <a:pPr marL="514350" indent="-514350">
              <a:buNone/>
            </a:pPr>
            <a:r>
              <a:rPr lang="id-ID" dirty="0" smtClean="0"/>
              <a:t>1). Monoisme</a:t>
            </a:r>
          </a:p>
          <a:p>
            <a:pPr marL="514350" indent="-514350">
              <a:buNone/>
            </a:pPr>
            <a:r>
              <a:rPr lang="id-ID" dirty="0" smtClean="0"/>
              <a:t>2). Dualisme</a:t>
            </a:r>
          </a:p>
          <a:p>
            <a:pPr marL="514350" indent="-514350">
              <a:buNone/>
            </a:pPr>
            <a:r>
              <a:rPr lang="id-ID" dirty="0" smtClean="0"/>
              <a:t>3). Pluralisme</a:t>
            </a:r>
          </a:p>
          <a:p>
            <a:pPr marL="514350" indent="-514350">
              <a:buNone/>
            </a:pPr>
            <a:r>
              <a:rPr lang="id-ID" dirty="0" smtClean="0"/>
              <a:t>	b. Keberadaan dipandang dari segi sifat (kualitas)</a:t>
            </a:r>
          </a:p>
          <a:p>
            <a:pPr marL="514350" indent="-514350">
              <a:buNone/>
            </a:pPr>
            <a:r>
              <a:rPr lang="id-ID" dirty="0" smtClean="0"/>
              <a:t>1). Spiritualisme</a:t>
            </a:r>
          </a:p>
          <a:p>
            <a:pPr marL="514350" indent="-514350">
              <a:buNone/>
            </a:pPr>
            <a:r>
              <a:rPr lang="id-ID" dirty="0" smtClean="0"/>
              <a:t>2). Materialisme</a:t>
            </a:r>
          </a:p>
          <a:p>
            <a:pPr marL="514350" indent="-514350">
              <a:buNone/>
            </a:pPr>
            <a:r>
              <a:rPr lang="id-ID" dirty="0" smtClean="0"/>
              <a:t>	c. Keberadaan dipandang dari segi proses</a:t>
            </a:r>
          </a:p>
          <a:p>
            <a:pPr marL="514350" indent="-514350">
              <a:buNone/>
            </a:pPr>
            <a:r>
              <a:rPr lang="id-ID" dirty="0" smtClean="0"/>
              <a:t>1). Mekanisme (serba mesin)</a:t>
            </a:r>
          </a:p>
          <a:p>
            <a:pPr marL="514350" indent="-514350">
              <a:buNone/>
            </a:pPr>
            <a:r>
              <a:rPr lang="id-ID" dirty="0" smtClean="0"/>
              <a:t>2). Teleologi (serba tujuan)</a:t>
            </a:r>
          </a:p>
          <a:p>
            <a:pPr marL="514350" indent="-514350">
              <a:buNone/>
            </a:pPr>
            <a:r>
              <a:rPr lang="id-ID" dirty="0" smtClean="0"/>
              <a:t>3). Vitalisme</a:t>
            </a:r>
          </a:p>
          <a:p>
            <a:pPr marL="514350" indent="-514350">
              <a:buNone/>
            </a:pPr>
            <a:r>
              <a:rPr lang="id-ID" dirty="0" smtClean="0"/>
              <a:t>4). organisisme</a:t>
            </a:r>
          </a:p>
          <a:p>
            <a:pPr marL="514350" indent="-514350">
              <a:buNone/>
            </a:pPr>
            <a:endParaRPr lang="id-ID"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142984"/>
            <a:ext cx="8229600" cy="4857784"/>
          </a:xfrm>
        </p:spPr>
        <p:txBody>
          <a:bodyPr/>
          <a:lstStyle/>
          <a:p>
            <a:pPr marL="514350" indent="-514350">
              <a:buAutoNum type="alphaUcPeriod"/>
            </a:pPr>
            <a:r>
              <a:rPr lang="id-ID" b="1" dirty="0" smtClean="0"/>
              <a:t>Pendahuluan</a:t>
            </a:r>
          </a:p>
          <a:p>
            <a:pPr marL="514350" indent="-514350">
              <a:buNone/>
            </a:pPr>
            <a:r>
              <a:rPr lang="id-ID" dirty="0"/>
              <a:t>	</a:t>
            </a:r>
            <a:r>
              <a:rPr lang="id-ID" dirty="0" smtClean="0"/>
              <a:t>Ada beberapa pendekatan yang dipilih manusia untuk memahami, mengolah, dan menghayati dunia beserta isinya.</a:t>
            </a:r>
          </a:p>
          <a:p>
            <a:pPr marL="514350" indent="-514350">
              <a:buNone/>
            </a:pPr>
            <a:endParaRPr lang="id-ID" dirty="0"/>
          </a:p>
          <a:p>
            <a:pPr marL="514350" indent="-514350">
              <a:buNone/>
            </a:pPr>
            <a:r>
              <a:rPr lang="id-ID" dirty="0" smtClean="0"/>
              <a:t>	Pendekatan2 tsb adalah :</a:t>
            </a:r>
          </a:p>
          <a:p>
            <a:pPr marL="514350" indent="-514350">
              <a:buNone/>
            </a:pPr>
            <a:r>
              <a:rPr lang="id-ID" dirty="0" smtClean="0"/>
              <a:t>	Filsafat, ilmu pengetahuan, seni, agama</a:t>
            </a:r>
            <a:endParaRPr lang="id-ID"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5728"/>
            <a:ext cx="8229600" cy="6038872"/>
          </a:xfrm>
        </p:spPr>
        <p:txBody>
          <a:bodyPr>
            <a:normAutofit fontScale="92500" lnSpcReduction="10000"/>
          </a:bodyPr>
          <a:lstStyle/>
          <a:p>
            <a:pPr>
              <a:buNone/>
            </a:pPr>
            <a:r>
              <a:rPr lang="id-ID" b="1" dirty="0" smtClean="0"/>
              <a:t>2. Aliran2 dlm persoalan pengetahuan</a:t>
            </a:r>
          </a:p>
          <a:p>
            <a:pPr>
              <a:buNone/>
            </a:pPr>
            <a:r>
              <a:rPr lang="id-ID" b="1" dirty="0" smtClean="0"/>
              <a:t>	</a:t>
            </a:r>
            <a:r>
              <a:rPr lang="id-ID" dirty="0" smtClean="0"/>
              <a:t>a. Persoalan pengetahuan yg bertalian dg sumber2 pengetahuan</a:t>
            </a:r>
          </a:p>
          <a:p>
            <a:pPr>
              <a:buNone/>
            </a:pPr>
            <a:r>
              <a:rPr lang="id-ID" dirty="0" smtClean="0"/>
              <a:t>1). Rasionalisme</a:t>
            </a:r>
          </a:p>
          <a:p>
            <a:pPr>
              <a:buNone/>
            </a:pPr>
            <a:r>
              <a:rPr lang="id-ID" dirty="0" smtClean="0"/>
              <a:t>2). Empirisme</a:t>
            </a:r>
          </a:p>
          <a:p>
            <a:pPr>
              <a:buNone/>
            </a:pPr>
            <a:r>
              <a:rPr lang="id-ID" dirty="0" smtClean="0"/>
              <a:t>3). Realisme</a:t>
            </a:r>
          </a:p>
          <a:p>
            <a:pPr>
              <a:buNone/>
            </a:pPr>
            <a:r>
              <a:rPr lang="id-ID" dirty="0" smtClean="0"/>
              <a:t>4). Kritisisme</a:t>
            </a:r>
          </a:p>
          <a:p>
            <a:pPr>
              <a:buNone/>
            </a:pPr>
            <a:r>
              <a:rPr lang="id-ID" dirty="0" smtClean="0"/>
              <a:t>	b. Persoalan pengetahuan yg menekankan pd hakikat pengetahuan</a:t>
            </a:r>
          </a:p>
          <a:p>
            <a:pPr>
              <a:buNone/>
            </a:pPr>
            <a:r>
              <a:rPr lang="id-ID" dirty="0" smtClean="0"/>
              <a:t>1). Idealisme</a:t>
            </a:r>
          </a:p>
          <a:p>
            <a:pPr>
              <a:buNone/>
            </a:pPr>
            <a:r>
              <a:rPr lang="id-ID" dirty="0" smtClean="0"/>
              <a:t>2). Empirisme</a:t>
            </a:r>
          </a:p>
          <a:p>
            <a:pPr>
              <a:buNone/>
            </a:pPr>
            <a:r>
              <a:rPr lang="id-ID" dirty="0" smtClean="0"/>
              <a:t>3). Positivisme</a:t>
            </a:r>
          </a:p>
          <a:p>
            <a:pPr>
              <a:buNone/>
            </a:pPr>
            <a:r>
              <a:rPr lang="id-ID" dirty="0" smtClean="0"/>
              <a:t>4). Pragmatisme</a:t>
            </a:r>
          </a:p>
          <a:p>
            <a:pPr>
              <a:buNone/>
            </a:pPr>
            <a:endParaRPr lang="id-ID" dirty="0" smtClean="0"/>
          </a:p>
          <a:p>
            <a:pPr>
              <a:buNone/>
            </a:pPr>
            <a:r>
              <a:rPr lang="id-ID" dirty="0" smtClean="0"/>
              <a:t>	</a:t>
            </a:r>
            <a:endParaRPr lang="id-ID"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57166"/>
            <a:ext cx="8229600" cy="6215106"/>
          </a:xfrm>
        </p:spPr>
        <p:txBody>
          <a:bodyPr>
            <a:normAutofit lnSpcReduction="10000"/>
          </a:bodyPr>
          <a:lstStyle/>
          <a:p>
            <a:pPr>
              <a:buNone/>
            </a:pPr>
            <a:r>
              <a:rPr lang="id-ID" b="1" dirty="0" smtClean="0"/>
              <a:t>3. Aliran2 dlm persoalan nilai2 (etika)</a:t>
            </a:r>
          </a:p>
          <a:p>
            <a:pPr>
              <a:buNone/>
            </a:pPr>
            <a:r>
              <a:rPr lang="id-ID" b="1" dirty="0" smtClean="0"/>
              <a:t>1). Idealisme etis</a:t>
            </a:r>
          </a:p>
          <a:p>
            <a:pPr>
              <a:buNone/>
            </a:pPr>
            <a:r>
              <a:rPr lang="id-ID" dirty="0" smtClean="0"/>
              <a:t>	(a) adanya skala nilai2, asas2 moral, atau aturan2 utk bertindak</a:t>
            </a:r>
          </a:p>
          <a:p>
            <a:pPr>
              <a:buNone/>
            </a:pPr>
            <a:r>
              <a:rPr lang="id-ID" dirty="0" smtClean="0"/>
              <a:t>	(b) lbh mengutamakan hal2 yg bersifat spiritual (kerohanian) ataupun mental dp yg bersifat inderawi atau kebendaan</a:t>
            </a:r>
          </a:p>
          <a:p>
            <a:pPr>
              <a:buNone/>
            </a:pPr>
            <a:r>
              <a:rPr lang="id-ID" dirty="0" smtClean="0"/>
              <a:t>	(c) lbh mengutamakan kebebasan moral dp ketentuan kejiwaan atau alami</a:t>
            </a:r>
          </a:p>
          <a:p>
            <a:pPr>
              <a:buNone/>
            </a:pPr>
            <a:r>
              <a:rPr lang="id-ID" dirty="0" smtClean="0"/>
              <a:t>	(d) lbh mengutamakan hal yg umum dp hal yg khusus</a:t>
            </a:r>
          </a:p>
          <a:p>
            <a:pPr>
              <a:buNone/>
            </a:pPr>
            <a:r>
              <a:rPr lang="id-ID" b="1" dirty="0" smtClean="0"/>
              <a:t>2). Deontologisme etis</a:t>
            </a:r>
          </a:p>
          <a:p>
            <a:pPr>
              <a:buNone/>
            </a:pPr>
            <a:r>
              <a:rPr lang="id-ID" b="1" dirty="0" smtClean="0"/>
              <a:t>3). Etika teleologis</a:t>
            </a:r>
          </a:p>
          <a:p>
            <a:pPr>
              <a:buNone/>
            </a:pPr>
            <a:r>
              <a:rPr lang="id-ID" b="1" dirty="0" smtClean="0"/>
              <a:t>4). Hedonisme</a:t>
            </a:r>
          </a:p>
          <a:p>
            <a:pPr>
              <a:buNone/>
            </a:pPr>
            <a:r>
              <a:rPr lang="id-ID" b="1" dirty="0" smtClean="0"/>
              <a:t>5). Utilitarisme</a:t>
            </a:r>
            <a:endParaRPr lang="id-ID"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1142984"/>
            <a:ext cx="8229600" cy="5429312"/>
          </a:xfrm>
        </p:spPr>
        <p:txBody>
          <a:bodyPr>
            <a:normAutofit/>
          </a:bodyPr>
          <a:lstStyle/>
          <a:p>
            <a:pPr>
              <a:buNone/>
            </a:pPr>
            <a:r>
              <a:rPr lang="id-ID" b="1" dirty="0" smtClean="0"/>
              <a:t>Filsafat</a:t>
            </a:r>
            <a:r>
              <a:rPr lang="id-ID" dirty="0" smtClean="0"/>
              <a:t>, adalah</a:t>
            </a:r>
          </a:p>
          <a:p>
            <a:pPr>
              <a:buNone/>
            </a:pPr>
            <a:r>
              <a:rPr lang="id-ID" dirty="0"/>
              <a:t>	</a:t>
            </a:r>
            <a:r>
              <a:rPr lang="id-ID" dirty="0" smtClean="0"/>
              <a:t>Usaha untuk memahami atau mengerti dunia dalam hal makna dan nilai-nilainya.</a:t>
            </a:r>
          </a:p>
          <a:p>
            <a:pPr>
              <a:buNone/>
            </a:pPr>
            <a:endParaRPr lang="id-ID" dirty="0"/>
          </a:p>
          <a:p>
            <a:pPr>
              <a:buNone/>
            </a:pPr>
            <a:r>
              <a:rPr lang="id-ID" b="1" dirty="0" smtClean="0"/>
              <a:t>Filsafat</a:t>
            </a:r>
            <a:r>
              <a:rPr lang="id-ID" dirty="0" smtClean="0"/>
              <a:t>, berusaha untuk menjawab pertanyaan-pertanyaan ttg asal mula dan sifat dasar alam semesta tempat manusia hidup serta apa yang merupakan tujuan hidupnya.</a:t>
            </a:r>
          </a:p>
          <a:p>
            <a:pPr>
              <a:buNone/>
            </a:pPr>
            <a:r>
              <a:rPr lang="id-ID" b="1" dirty="0" smtClean="0"/>
              <a:t>Tujuannya</a:t>
            </a:r>
            <a:r>
              <a:rPr lang="id-ID" dirty="0" smtClean="0"/>
              <a:t>, adalah pemahaman (</a:t>
            </a:r>
            <a:r>
              <a:rPr lang="id-ID" i="1" dirty="0" smtClean="0"/>
              <a:t>understanding</a:t>
            </a:r>
            <a:r>
              <a:rPr lang="id-ID" dirty="0" smtClean="0"/>
              <a:t>) dan kebijaksanaan (</a:t>
            </a:r>
            <a:r>
              <a:rPr lang="id-ID" i="1" dirty="0" smtClean="0"/>
              <a:t>wisdom</a:t>
            </a:r>
            <a:r>
              <a:rPr lang="id-ID" dirty="0" smtClean="0"/>
              <a:t>)</a:t>
            </a:r>
          </a:p>
          <a:p>
            <a:pPr>
              <a:buNone/>
            </a:pPr>
            <a:endParaRPr lang="id-ID" dirty="0" smtClean="0"/>
          </a:p>
          <a:p>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571612"/>
            <a:ext cx="8572560" cy="4554551"/>
          </a:xfrm>
        </p:spPr>
        <p:txBody>
          <a:bodyPr/>
          <a:lstStyle/>
          <a:p>
            <a:pPr>
              <a:buNone/>
            </a:pPr>
            <a:r>
              <a:rPr lang="id-ID" b="1" dirty="0" smtClean="0"/>
              <a:t>Filsafat</a:t>
            </a:r>
            <a:r>
              <a:rPr lang="id-ID" dirty="0" smtClean="0"/>
              <a:t>, merupakan pendekatan yang menyeluruh terhadap kehidupan dan dunia.</a:t>
            </a:r>
          </a:p>
          <a:p>
            <a:pPr>
              <a:buNone/>
            </a:pPr>
            <a:endParaRPr lang="id-ID" dirty="0"/>
          </a:p>
          <a:p>
            <a:pPr>
              <a:buNone/>
            </a:pPr>
            <a:r>
              <a:rPr lang="id-ID" b="1" dirty="0" smtClean="0"/>
              <a:t>Filsafat</a:t>
            </a:r>
            <a:r>
              <a:rPr lang="id-ID" dirty="0" smtClean="0"/>
              <a:t>, berusaha untuk menyatukan hasil-hasil ilmu dan pemahaman tentang moral, estetik, dan agama</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785794"/>
            <a:ext cx="8229600" cy="5357850"/>
          </a:xfrm>
        </p:spPr>
        <p:txBody>
          <a:bodyPr>
            <a:normAutofit/>
          </a:bodyPr>
          <a:lstStyle/>
          <a:p>
            <a:pPr>
              <a:buNone/>
            </a:pPr>
            <a:r>
              <a:rPr lang="id-ID" dirty="0" smtClean="0"/>
              <a:t>B. Arti Filsafat</a:t>
            </a:r>
          </a:p>
          <a:p>
            <a:pPr>
              <a:buNone/>
            </a:pPr>
            <a:r>
              <a:rPr lang="id-ID" dirty="0" smtClean="0"/>
              <a:t>		Filsafat termasuk ilmu pengetahuan yang paling luas cakupannya, oleh karena itu titik tolak untuk memahami dan mengerti filsafat adalah meninjau dari segi etimologi (membahas sesuatu istilah atau kata dari segi asal usul kata itu).</a:t>
            </a:r>
          </a:p>
          <a:p>
            <a:pPr marL="514350" indent="-514350">
              <a:buAutoNum type="arabicPeriod"/>
            </a:pPr>
            <a:r>
              <a:rPr lang="id-ID" dirty="0" smtClean="0"/>
              <a:t>Dari segi etimologi</a:t>
            </a:r>
          </a:p>
          <a:p>
            <a:pPr marL="514350" indent="-514350">
              <a:buNone/>
            </a:pPr>
            <a:r>
              <a:rPr lang="id-ID" dirty="0" smtClean="0"/>
              <a:t>	“filsafat” dalam bhs Indonesia memiliki padanan kata “</a:t>
            </a:r>
            <a:r>
              <a:rPr lang="id-ID" i="1" dirty="0" smtClean="0"/>
              <a:t>falsafah”</a:t>
            </a:r>
            <a:r>
              <a:rPr lang="id-ID" dirty="0" smtClean="0"/>
              <a:t>(arab), </a:t>
            </a:r>
            <a:r>
              <a:rPr lang="id-ID" i="1" dirty="0" smtClean="0"/>
              <a:t>phylosophy</a:t>
            </a:r>
            <a:r>
              <a:rPr lang="id-ID" dirty="0" smtClean="0"/>
              <a:t> (inggris), </a:t>
            </a:r>
            <a:r>
              <a:rPr lang="id-ID" i="1" dirty="0" smtClean="0"/>
              <a:t>philosophia</a:t>
            </a:r>
            <a:r>
              <a:rPr lang="id-ID" dirty="0" smtClean="0"/>
              <a:t> (latin), </a:t>
            </a:r>
            <a:r>
              <a:rPr lang="id-ID" i="1" dirty="0" smtClean="0"/>
              <a:t>phlisophi</a:t>
            </a:r>
            <a:r>
              <a:rPr lang="id-ID" dirty="0" smtClean="0"/>
              <a:t>e (Jerman, Belanda, Perancis).</a:t>
            </a:r>
          </a:p>
          <a:p>
            <a:pPr marL="514350" indent="-514350">
              <a:buNone/>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1785926"/>
            <a:ext cx="8229600" cy="4817748"/>
          </a:xfrm>
        </p:spPr>
        <p:txBody>
          <a:bodyPr/>
          <a:lstStyle/>
          <a:p>
            <a:pPr marL="514350" indent="-514350">
              <a:buNone/>
            </a:pPr>
            <a:r>
              <a:rPr lang="id-ID" dirty="0" smtClean="0"/>
              <a:t>Semua ini bersumber pada istilah Yunani </a:t>
            </a:r>
            <a:r>
              <a:rPr lang="id-ID" i="1" dirty="0" smtClean="0"/>
              <a:t>Philosophia</a:t>
            </a:r>
            <a:r>
              <a:rPr lang="id-ID" dirty="0" smtClean="0"/>
              <a:t>.</a:t>
            </a:r>
          </a:p>
          <a:p>
            <a:pPr marL="514350" indent="-514350">
              <a:buNone/>
            </a:pPr>
            <a:r>
              <a:rPr lang="id-ID" dirty="0" smtClean="0"/>
              <a:t>Istilah Yunani </a:t>
            </a:r>
          </a:p>
          <a:p>
            <a:pPr marL="514350" indent="-514350">
              <a:buNone/>
            </a:pPr>
            <a:r>
              <a:rPr lang="id-ID" i="1" dirty="0" smtClean="0"/>
              <a:t>	</a:t>
            </a:r>
          </a:p>
          <a:p>
            <a:pPr marL="514350" indent="-514350">
              <a:buNone/>
            </a:pPr>
            <a:r>
              <a:rPr lang="id-ID" i="1" dirty="0" smtClean="0"/>
              <a:t>philein</a:t>
            </a:r>
            <a:r>
              <a:rPr lang="id-ID" dirty="0" smtClean="0"/>
              <a:t> berarti “mencintai” </a:t>
            </a:r>
          </a:p>
          <a:p>
            <a:pPr marL="514350" indent="-514350">
              <a:buNone/>
            </a:pPr>
            <a:r>
              <a:rPr lang="id-ID" i="1" dirty="0" smtClean="0"/>
              <a:t>	philos</a:t>
            </a:r>
            <a:r>
              <a:rPr lang="id-ID" dirty="0" smtClean="0"/>
              <a:t> berarti “teman”</a:t>
            </a:r>
          </a:p>
          <a:p>
            <a:pPr marL="514350" indent="-514350">
              <a:buNone/>
            </a:pPr>
            <a:r>
              <a:rPr lang="id-ID" dirty="0" smtClean="0"/>
              <a:t>	Sophos berarti “bijaksana”</a:t>
            </a:r>
          </a:p>
          <a:p>
            <a:pPr marL="514350" indent="-514350">
              <a:buNone/>
            </a:pPr>
            <a:r>
              <a:rPr lang="id-ID" dirty="0" smtClean="0"/>
              <a:t>	Sophia berarti “kebijaksanaan”</a:t>
            </a:r>
          </a:p>
          <a:p>
            <a:pPr>
              <a:buNone/>
            </a:pPr>
            <a:endParaRPr lang="id-ID" dirty="0"/>
          </a:p>
        </p:txBody>
      </p:sp>
      <p:cxnSp>
        <p:nvCxnSpPr>
          <p:cNvPr id="5" name="Straight Connector 4"/>
          <p:cNvCxnSpPr/>
          <p:nvPr/>
        </p:nvCxnSpPr>
        <p:spPr>
          <a:xfrm>
            <a:off x="4429124" y="3429000"/>
            <a:ext cx="1071570" cy="142876"/>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4750595" y="3607595"/>
            <a:ext cx="785818" cy="7143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500694" y="3571876"/>
            <a:ext cx="428628"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6000760" y="3286124"/>
            <a:ext cx="2571768" cy="5715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t>Mencintai hal-hal yg bersifat bijaksana (kt sifat)</a:t>
            </a:r>
            <a:endParaRPr lang="id-ID" sz="1600" dirty="0"/>
          </a:p>
        </p:txBody>
      </p:sp>
      <p:cxnSp>
        <p:nvCxnSpPr>
          <p:cNvPr id="14" name="Straight Connector 13"/>
          <p:cNvCxnSpPr/>
          <p:nvPr/>
        </p:nvCxnSpPr>
        <p:spPr>
          <a:xfrm>
            <a:off x="4286248" y="3929066"/>
            <a:ext cx="1714512" cy="78581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5429256" y="4714884"/>
            <a:ext cx="571504" cy="214314"/>
          </a:xfrm>
          <a:prstGeom prst="line">
            <a:avLst/>
          </a:prstGeom>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6429388" y="4357694"/>
            <a:ext cx="2214578" cy="64294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t>Teman kebijaksanaan (kt benda)</a:t>
            </a:r>
            <a:endParaRPr lang="id-ID" sz="1600" dirty="0"/>
          </a:p>
        </p:txBody>
      </p:sp>
      <p:cxnSp>
        <p:nvCxnSpPr>
          <p:cNvPr id="19" name="Straight Arrow Connector 18"/>
          <p:cNvCxnSpPr/>
          <p:nvPr/>
        </p:nvCxnSpPr>
        <p:spPr>
          <a:xfrm>
            <a:off x="6072198" y="4714884"/>
            <a:ext cx="285752"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428604"/>
            <a:ext cx="8572560" cy="6143668"/>
          </a:xfrm>
        </p:spPr>
        <p:txBody>
          <a:bodyPr>
            <a:normAutofit fontScale="92500" lnSpcReduction="10000"/>
          </a:bodyPr>
          <a:lstStyle/>
          <a:p>
            <a:r>
              <a:rPr lang="id-ID" sz="2400" dirty="0" smtClean="0"/>
              <a:t>Pythagoras (572-497 SM)</a:t>
            </a:r>
          </a:p>
          <a:p>
            <a:pPr>
              <a:buNone/>
            </a:pPr>
            <a:r>
              <a:rPr lang="id-ID" sz="2400" dirty="0" smtClean="0"/>
              <a:t>	(org yg pertama kali menggunakan kata </a:t>
            </a:r>
            <a:r>
              <a:rPr lang="id-ID" sz="2400" i="1" dirty="0" smtClean="0"/>
              <a:t>philosophia</a:t>
            </a:r>
            <a:r>
              <a:rPr lang="id-ID" sz="2400" dirty="0" smtClean="0"/>
              <a:t>)</a:t>
            </a:r>
          </a:p>
          <a:p>
            <a:pPr>
              <a:buNone/>
            </a:pPr>
            <a:r>
              <a:rPr lang="id-ID" sz="2400" dirty="0" smtClean="0"/>
              <a:t>Apakah dia org bijaksana, dia menyebut dirinya sbg </a:t>
            </a:r>
            <a:r>
              <a:rPr lang="id-ID" sz="2400" i="1" dirty="0" smtClean="0"/>
              <a:t>philosophos</a:t>
            </a:r>
            <a:r>
              <a:rPr lang="id-ID" sz="2400" dirty="0" smtClean="0"/>
              <a:t>, pencinta kebijaksanaan (</a:t>
            </a:r>
            <a:r>
              <a:rPr lang="id-ID" sz="2400" i="1" dirty="0" smtClean="0"/>
              <a:t>lover of wisdom</a:t>
            </a:r>
            <a:r>
              <a:rPr lang="id-ID" sz="2400" dirty="0" smtClean="0"/>
              <a:t>)</a:t>
            </a:r>
          </a:p>
          <a:p>
            <a:pPr>
              <a:buNone/>
            </a:pPr>
            <a:endParaRPr lang="id-ID" sz="2400" dirty="0" smtClean="0"/>
          </a:p>
          <a:p>
            <a:pPr>
              <a:buNone/>
            </a:pPr>
            <a:r>
              <a:rPr lang="id-ID" sz="2400" i="1" dirty="0" smtClean="0"/>
              <a:t>Sophia</a:t>
            </a:r>
            <a:r>
              <a:rPr lang="id-ID" sz="2400" dirty="0" smtClean="0"/>
              <a:t> mengandung arti yang lebih luas dp kebijaksanaan:</a:t>
            </a:r>
          </a:p>
          <a:p>
            <a:pPr marL="514350" indent="-514350">
              <a:buAutoNum type="arabicPeriod"/>
            </a:pPr>
            <a:r>
              <a:rPr lang="id-ID" sz="2400" dirty="0" smtClean="0"/>
              <a:t>Kerajinan</a:t>
            </a:r>
          </a:p>
          <a:p>
            <a:pPr marL="514350" indent="-514350">
              <a:buAutoNum type="arabicPeriod"/>
            </a:pPr>
            <a:r>
              <a:rPr lang="id-ID" sz="2400" dirty="0" smtClean="0"/>
              <a:t>Kebenaran pertama</a:t>
            </a:r>
          </a:p>
          <a:p>
            <a:pPr marL="514350" indent="-514350">
              <a:buAutoNum type="arabicPeriod"/>
            </a:pPr>
            <a:r>
              <a:rPr lang="id-ID" sz="2400" dirty="0" smtClean="0"/>
              <a:t>Pengetahuan yang luas</a:t>
            </a:r>
          </a:p>
          <a:p>
            <a:pPr marL="514350" indent="-514350">
              <a:buAutoNum type="arabicPeriod"/>
            </a:pPr>
            <a:r>
              <a:rPr lang="id-ID" sz="2400" dirty="0" smtClean="0"/>
              <a:t>Kebajikan intelektual</a:t>
            </a:r>
          </a:p>
          <a:p>
            <a:pPr marL="514350" indent="-514350">
              <a:buAutoNum type="arabicPeriod"/>
            </a:pPr>
            <a:r>
              <a:rPr lang="id-ID" sz="2400" dirty="0" smtClean="0"/>
              <a:t>Pertimbangan yg sehat</a:t>
            </a:r>
          </a:p>
          <a:p>
            <a:pPr marL="514350" indent="-514350">
              <a:buAutoNum type="arabicPeriod"/>
            </a:pPr>
            <a:r>
              <a:rPr lang="id-ID" sz="2400" dirty="0" smtClean="0"/>
              <a:t>Kecerdikan dlm memutuskan hal2 praktis</a:t>
            </a:r>
          </a:p>
          <a:p>
            <a:pPr marL="514350" indent="-514350">
              <a:buAutoNum type="arabicPeriod"/>
            </a:pPr>
            <a:endParaRPr lang="id-ID" sz="2000" dirty="0" smtClean="0"/>
          </a:p>
          <a:p>
            <a:pPr algn="ctr">
              <a:buNone/>
            </a:pPr>
            <a:r>
              <a:rPr lang="id-ID" sz="2400" dirty="0" smtClean="0"/>
              <a:t>Asal mula kata Filsafat itu sgt umum, yg intinya adalah </a:t>
            </a:r>
            <a:r>
              <a:rPr lang="id-ID" sz="2400" b="1" dirty="0" smtClean="0"/>
              <a:t>mencari keutamaan mental </a:t>
            </a:r>
          </a:p>
          <a:p>
            <a:pPr algn="ctr">
              <a:buNone/>
            </a:pPr>
            <a:r>
              <a:rPr lang="id-ID" sz="2400" dirty="0" smtClean="0"/>
              <a:t>(</a:t>
            </a:r>
            <a:r>
              <a:rPr lang="id-ID" sz="2400" i="1" dirty="0" smtClean="0"/>
              <a:t>the persuit of mental excelence</a:t>
            </a:r>
            <a:r>
              <a:rPr lang="id-ID" sz="2400" dirty="0" smtClean="0"/>
              <a:t>)</a:t>
            </a:r>
            <a:endParaRPr lang="id-ID"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610244"/>
          </a:xfrm>
        </p:spPr>
        <p:txBody>
          <a:bodyPr/>
          <a:lstStyle/>
          <a:p>
            <a:pPr>
              <a:buNone/>
            </a:pPr>
            <a:r>
              <a:rPr lang="id-ID" b="1" dirty="0" smtClean="0"/>
              <a:t>2. Filsafat sbg suatu sikap</a:t>
            </a:r>
          </a:p>
          <a:p>
            <a:pPr>
              <a:buNone/>
            </a:pPr>
            <a:r>
              <a:rPr lang="id-ID" dirty="0" smtClean="0"/>
              <a:t>	Filsafat, adalah suatu sikap thd kehidupan dan alam semesta.</a:t>
            </a:r>
          </a:p>
          <a:p>
            <a:pPr>
              <a:buNone/>
            </a:pPr>
            <a:endParaRPr lang="id-ID" dirty="0" smtClean="0"/>
          </a:p>
          <a:p>
            <a:pPr>
              <a:buNone/>
            </a:pPr>
            <a:r>
              <a:rPr lang="id-ID" dirty="0" smtClean="0"/>
              <a:t>Bila seseorg menghadapi keadaan krisis atau menghadapi problem yang sulit................</a:t>
            </a:r>
          </a:p>
          <a:p>
            <a:pPr>
              <a:buNone/>
            </a:pPr>
            <a:r>
              <a:rPr lang="id-ID" dirty="0" smtClean="0"/>
              <a:t>	</a:t>
            </a:r>
            <a:r>
              <a:rPr lang="id-ID" sz="4000" dirty="0" smtClean="0"/>
              <a:t>Bgm anda menanggapi keadaan semacam itu ??????????????</a:t>
            </a:r>
            <a:endParaRPr lang="id-ID"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489</TotalTime>
  <Words>906</Words>
  <Application>Microsoft Office PowerPoint</Application>
  <PresentationFormat>On-screen Show (4:3)</PresentationFormat>
  <Paragraphs>231</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Flow</vt:lpstr>
      <vt:lpstr>FILSAFAT ILMU</vt:lpstr>
      <vt:lpstr>BAB  I Pengenalan Filsafat</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G. Cabang-cabang filsafat</vt:lpstr>
      <vt:lpstr>Slide 27</vt:lpstr>
      <vt:lpstr>Slide 28</vt:lpstr>
      <vt:lpstr>Slide 29</vt:lpstr>
      <vt:lpstr>Slide 30</vt:lpstr>
      <vt:lpstr>Slide 31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 NUUR</dc:creator>
  <cp:lastModifiedBy>NURFINA AZNAM</cp:lastModifiedBy>
  <cp:revision>53</cp:revision>
  <dcterms:created xsi:type="dcterms:W3CDTF">2013-09-12T07:42:52Z</dcterms:created>
  <dcterms:modified xsi:type="dcterms:W3CDTF">2015-09-03T07:58:20Z</dcterms:modified>
</cp:coreProperties>
</file>