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7" r:id="rId2"/>
    <p:sldId id="328" r:id="rId3"/>
    <p:sldId id="258" r:id="rId4"/>
    <p:sldId id="259" r:id="rId5"/>
    <p:sldId id="260" r:id="rId6"/>
    <p:sldId id="261" r:id="rId7"/>
    <p:sldId id="302" r:id="rId8"/>
    <p:sldId id="330" r:id="rId9"/>
    <p:sldId id="262" r:id="rId10"/>
    <p:sldId id="304" r:id="rId11"/>
    <p:sldId id="264" r:id="rId12"/>
    <p:sldId id="265" r:id="rId13"/>
    <p:sldId id="266" r:id="rId14"/>
    <p:sldId id="317" r:id="rId15"/>
    <p:sldId id="322" r:id="rId16"/>
    <p:sldId id="326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790EBD-EA90-4553-8AAC-AFF6FED85183}" type="datetimeFigureOut">
              <a:rPr lang="en-US" smtClean="0"/>
              <a:pPr/>
              <a:t>12/4/2017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E49A3-7FB6-404E-AB6C-10334D1157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37702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Garamond" pitchFamily="18" charset="0"/>
                  <a:cs typeface="Arial" charset="0"/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Garamond" pitchFamily="18" charset="0"/>
                  <a:cs typeface="Arial" charset="0"/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Garamond" pitchFamily="18" charset="0"/>
                  <a:cs typeface="Arial" charset="0"/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Garamond" pitchFamily="18" charset="0"/>
                  <a:cs typeface="Arial" charset="0"/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Garamond" pitchFamily="18" charset="0"/>
                  <a:cs typeface="Arial" charset="0"/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  <a:latin typeface="Garamond" pitchFamily="18" charset="0"/>
                <a:cs typeface="Arial" charset="0"/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  <a:latin typeface="Garamond" pitchFamily="18" charset="0"/>
                <a:cs typeface="Arial" charset="0"/>
              </a:endParaRPr>
            </a:p>
          </p:txBody>
        </p:sp>
      </p:grpSp>
      <p:sp>
        <p:nvSpPr>
          <p:cNvPr id="26932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932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58A21-123E-4350-AB28-E6C6C17284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A8F5DC-FD94-4B38-96E1-AEAE77766D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03FBC5-8006-4667-9784-F71FC2533E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408404-2F35-45CD-8795-9291F31ED2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588F84-E195-4E90-8C8B-2BAC45683A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00AB97-3F26-4B83-BEDD-26069AEC15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F0532-8594-44B1-AC01-332B4AAD56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416F7-1367-498F-8627-F3B663D1F7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FA5522-2C9B-4068-88FA-144E03C3A1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B5C49-CAEF-4890-A7A6-190475F7D5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B4CBD-65BF-4B4A-9254-C023B9C3CC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C9D69B-B193-4428-B1BD-93B94E3BFD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D22CD-9413-45E4-8C8E-3FF24B9D8C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90000"/>
              </a:lnSpc>
              <a:spcBef>
                <a:spcPct val="20000"/>
              </a:spcBef>
              <a:defRPr sz="1200">
                <a:solidFill>
                  <a:srgbClr val="FFFFFF"/>
                </a:solidFill>
                <a:latin typeface="Arial" charset="0"/>
                <a:cs typeface="+mn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defRPr sz="1200">
                <a:solidFill>
                  <a:srgbClr val="FFFFFF"/>
                </a:solidFill>
                <a:latin typeface="Arial" charset="0"/>
                <a:cs typeface="+mn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17002ADD-25B3-4246-B8EF-EE6833CD7D88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68294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Garamond" pitchFamily="18" charset="0"/>
                  <a:cs typeface="Arial" charset="0"/>
                </a:endParaRPr>
              </a:p>
            </p:txBody>
          </p:sp>
          <p:sp>
            <p:nvSpPr>
              <p:cNvPr id="268295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Garamond" pitchFamily="18" charset="0"/>
                  <a:cs typeface="Arial" charset="0"/>
                </a:endParaRPr>
              </a:p>
            </p:txBody>
          </p:sp>
          <p:sp>
            <p:nvSpPr>
              <p:cNvPr id="268296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Garamond" pitchFamily="18" charset="0"/>
                  <a:cs typeface="Arial" charset="0"/>
                </a:endParaRPr>
              </a:p>
            </p:txBody>
          </p:sp>
          <p:sp>
            <p:nvSpPr>
              <p:cNvPr id="268297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Garamond" pitchFamily="18" charset="0"/>
                  <a:cs typeface="Arial" charset="0"/>
                </a:endParaRPr>
              </a:p>
            </p:txBody>
          </p:sp>
          <p:sp>
            <p:nvSpPr>
              <p:cNvPr id="268298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fontAlgn="base">
                  <a:lnSpc>
                    <a:spcPct val="90000"/>
                  </a:lnSpc>
                  <a:spcBef>
                    <a:spcPct val="2000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FFFFFF"/>
                  </a:solidFill>
                  <a:latin typeface="Garamond" pitchFamily="18" charset="0"/>
                  <a:cs typeface="Arial" charset="0"/>
                </a:endParaRPr>
              </a:p>
            </p:txBody>
          </p:sp>
        </p:grpSp>
        <p:sp>
          <p:nvSpPr>
            <p:cNvPr id="268299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  <a:latin typeface="Garamond" pitchFamily="18" charset="0"/>
                <a:cs typeface="Arial" charset="0"/>
              </a:endParaRPr>
            </a:p>
          </p:txBody>
        </p:sp>
        <p:sp>
          <p:nvSpPr>
            <p:cNvPr id="268300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FFFFFF"/>
                </a:solidFill>
                <a:latin typeface="Garamond" pitchFamily="18" charset="0"/>
                <a:cs typeface="Arial" charset="0"/>
              </a:endParaRPr>
            </a:p>
          </p:txBody>
        </p:sp>
      </p:grpSp>
      <p:sp>
        <p:nvSpPr>
          <p:cNvPr id="268301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6830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90000"/>
              </a:lnSpc>
              <a:spcBef>
                <a:spcPct val="20000"/>
              </a:spcBef>
              <a:defRPr sz="1200">
                <a:solidFill>
                  <a:srgbClr val="FFFFFF"/>
                </a:solidFill>
                <a:latin typeface="Arial" charset="0"/>
                <a:cs typeface="+mn-cs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26830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685800" y="1828800"/>
            <a:ext cx="7772400" cy="1920875"/>
          </a:xfrm>
        </p:spPr>
        <p:txBody>
          <a:bodyPr/>
          <a:lstStyle/>
          <a:p>
            <a:r>
              <a:rPr lang="en-US" sz="4400" dirty="0" smtClean="0"/>
              <a:t>Relationships between Science and Religion</a:t>
            </a:r>
            <a:endParaRPr lang="en-US" sz="4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Conflict</a:t>
            </a:r>
            <a:endParaRPr lang="en-US" sz="3200" dirty="0"/>
          </a:p>
        </p:txBody>
      </p:sp>
      <p:pic>
        <p:nvPicPr>
          <p:cNvPr id="6" name="Content Placeholder 5" descr="AngerConflic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75050" y="1497767"/>
            <a:ext cx="5111750" cy="3403678"/>
          </a:xfrm>
        </p:spPr>
      </p:pic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457200" y="1892300"/>
            <a:ext cx="3008313" cy="34417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2"/>
                </a:solidFill>
              </a:rPr>
              <a:t>Religion and science are two ways of viewing the same things; therefore one is correct and the other is incorrect</a:t>
            </a:r>
          </a:p>
          <a:p>
            <a:endParaRPr lang="en-US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962400" y="327660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 smtClean="0">
                <a:ea typeface="Calibri"/>
              </a:rPr>
              <a:t>Image source: </a:t>
            </a:r>
            <a:r>
              <a:rPr lang="en-US" sz="1000" dirty="0" smtClean="0"/>
              <a:t>http://www.maximumadvantage.com/conflict-resolution-in-the-workplace.html (fair use)</a:t>
            </a:r>
            <a:endParaRPr lang="en-US" sz="1000" dirty="0"/>
          </a:p>
        </p:txBody>
      </p:sp>
      <p:pic>
        <p:nvPicPr>
          <p:cNvPr id="6" name="Content Placeholder 5" descr="11634012-profiles-of-serious-employees-looking-at-each-oth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5800" y="1959435"/>
            <a:ext cx="8001000" cy="3434549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8077200" cy="3992563"/>
          </a:xfrm>
        </p:spPr>
        <p:txBody>
          <a:bodyPr/>
          <a:lstStyle/>
          <a:p>
            <a:r>
              <a:rPr lang="en-US" sz="2800" dirty="0" smtClean="0">
                <a:solidFill>
                  <a:schemeClr val="tx2"/>
                </a:solidFill>
              </a:rPr>
              <a:t>Contrasting Methods</a:t>
            </a:r>
          </a:p>
          <a:p>
            <a:pPr marL="914400" lvl="1" indent="-457200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Science and religion are separate spheres of human life</a:t>
            </a:r>
          </a:p>
          <a:p>
            <a:pPr marL="914400" lvl="1" indent="-457200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Religious faith depends on divine initiative, science relies on human discovery</a:t>
            </a:r>
          </a:p>
          <a:p>
            <a:pPr marL="914400" lvl="1" indent="-457200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Science is thought to be testable, public, and objective while religion is not testable, private, and subjective</a:t>
            </a:r>
          </a:p>
          <a:p>
            <a:endParaRPr lang="en-US" sz="2800" dirty="0">
              <a:solidFill>
                <a:schemeClr val="tx2"/>
              </a:solidFill>
            </a:endParaRPr>
          </a:p>
        </p:txBody>
      </p:sp>
      <p:pic>
        <p:nvPicPr>
          <p:cNvPr id="6" name="Picture 5" descr="ScienceFaith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05300" y="533400"/>
            <a:ext cx="4076700" cy="149542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28600" y="539058"/>
            <a:ext cx="398057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kern="0" dirty="0">
                <a:solidFill>
                  <a:srgbClr val="E5E5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+mj-ea"/>
                <a:cs typeface="+mj-cs"/>
              </a:rPr>
              <a:t>Independence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334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Differing Languages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Scientific language is used primarily for prediction and control (theories, delimited questions)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Religious language elicits a set of attitudes and encourages allegiance to moral principles</a:t>
            </a:r>
          </a:p>
          <a:p>
            <a:pPr lvl="1"/>
            <a:r>
              <a:rPr lang="en-US" dirty="0" smtClean="0">
                <a:solidFill>
                  <a:schemeClr val="tx2"/>
                </a:solidFill>
              </a:rPr>
              <a:t>Religious language often deals with liberation from suffering and experiences of peace and unity (not scientific)</a:t>
            </a:r>
          </a:p>
          <a:p>
            <a:pPr lvl="1">
              <a:buNone/>
            </a:pP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04800" y="228600"/>
            <a:ext cx="8229600" cy="1143000"/>
          </a:xfrm>
        </p:spPr>
        <p:txBody>
          <a:bodyPr/>
          <a:lstStyle/>
          <a:p>
            <a:r>
              <a:rPr lang="en-US" dirty="0" smtClean="0"/>
              <a:t>Independence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Dialogue</a:t>
            </a:r>
            <a:endParaRPr lang="en-US" sz="3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457200" y="2928937"/>
            <a:ext cx="7239000" cy="3395663"/>
          </a:xfrm>
        </p:spPr>
        <p:txBody>
          <a:bodyPr/>
          <a:lstStyle/>
          <a:p>
            <a:pPr marL="457200" indent="-457200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Methodological parallels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Religion and science are alike in certain ways: </a:t>
            </a:r>
            <a:r>
              <a:rPr lang="en-US" sz="2800" dirty="0" smtClean="0">
                <a:solidFill>
                  <a:srgbClr val="FFFF00"/>
                </a:solidFill>
              </a:rPr>
              <a:t>religion is not necessarily completely subjective and science is not necessarily completely objective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If God created the world and humans, God meant for humans to know the world</a:t>
            </a:r>
          </a:p>
          <a:p>
            <a:endParaRPr lang="en-US" sz="2800" dirty="0">
              <a:solidFill>
                <a:schemeClr val="tx2"/>
              </a:solidFill>
            </a:endParaRPr>
          </a:p>
        </p:txBody>
      </p:sp>
      <p:pic>
        <p:nvPicPr>
          <p:cNvPr id="6" name="Content Placeholder 5" descr="280px-Galileos_Dialogue_Title_Pag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257800" y="304800"/>
            <a:ext cx="3556810" cy="259139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C000"/>
                </a:solidFill>
              </a:rPr>
              <a:t>Integration</a:t>
            </a:r>
            <a:endParaRPr lang="en-US" sz="3200" dirty="0">
              <a:solidFill>
                <a:srgbClr val="FFC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8153400" cy="4691063"/>
          </a:xfrm>
        </p:spPr>
        <p:txBody>
          <a:bodyPr/>
          <a:lstStyle/>
          <a:p>
            <a:endParaRPr lang="en-US" sz="2800" dirty="0" smtClean="0">
              <a:solidFill>
                <a:schemeClr val="tx2"/>
              </a:solidFill>
            </a:endParaRPr>
          </a:p>
          <a:p>
            <a:pPr marL="914400" lvl="1" indent="-457200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Science and religion both contribute to an inclusive metaphysics, such as in process philosophy</a:t>
            </a:r>
          </a:p>
          <a:p>
            <a:endParaRPr lang="en-US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81000" y="1600200"/>
            <a:ext cx="8229600" cy="4525963"/>
          </a:xfrm>
        </p:spPr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Which of the ways of knowing are you most comfortable with?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The media tend to emphasize the conflict model.  </a:t>
            </a:r>
            <a:r>
              <a:rPr lang="en-US" dirty="0" smtClean="0">
                <a:solidFill>
                  <a:schemeClr val="tx2"/>
                </a:solidFill>
              </a:rPr>
              <a:t>Why do you think this is so?  Is this the most common model?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What is the role of reason in religion?  In what ways does science seem like a religion?  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791200" cy="1162050"/>
          </a:xfrm>
        </p:spPr>
        <p:txBody>
          <a:bodyPr/>
          <a:lstStyle/>
          <a:p>
            <a:r>
              <a:rPr lang="en-US" sz="3200" dirty="0" smtClean="0"/>
              <a:t>What is Science?</a:t>
            </a:r>
            <a:endParaRPr lang="en-US" sz="32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7620000" cy="4691063"/>
          </a:xfrm>
        </p:spPr>
        <p:txBody>
          <a:bodyPr/>
          <a:lstStyle/>
          <a:p>
            <a:pPr marL="457200" indent="-457200">
              <a:buFont typeface="Wingdings" pitchFamily="2" charset="2"/>
              <a:buChar char="§"/>
            </a:pPr>
            <a:r>
              <a:rPr lang="en-US" sz="2800" dirty="0" smtClean="0"/>
              <a:t>The word </a:t>
            </a:r>
            <a:r>
              <a:rPr lang="en-US" sz="2800" i="1" dirty="0" err="1" smtClean="0"/>
              <a:t>scientia</a:t>
            </a:r>
            <a:r>
              <a:rPr lang="en-US" sz="2800" dirty="0" smtClean="0"/>
              <a:t> meant general knowledge and 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US" sz="2800" i="1" dirty="0" err="1" smtClean="0"/>
              <a:t>sapientia</a:t>
            </a:r>
            <a:r>
              <a:rPr lang="en-US" sz="2800" dirty="0" smtClean="0"/>
              <a:t> which meant wisdom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5867400" cy="1162050"/>
          </a:xfrm>
        </p:spPr>
        <p:txBody>
          <a:bodyPr/>
          <a:lstStyle/>
          <a:p>
            <a:r>
              <a:rPr lang="en-US" sz="3600" dirty="0" smtClean="0"/>
              <a:t>A Definition of Science</a:t>
            </a:r>
            <a:endParaRPr lang="en-US" sz="36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8001000" cy="4691063"/>
          </a:xfrm>
        </p:spPr>
        <p:txBody>
          <a:bodyPr>
            <a:normAutofit/>
          </a:bodyPr>
          <a:lstStyle/>
          <a:p>
            <a:pPr marL="914400" lvl="1" indent="-457200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Science is a process, not a body of knowledge</a:t>
            </a:r>
          </a:p>
          <a:p>
            <a:pPr marL="914400" lvl="1" indent="-457200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Science is always tentative </a:t>
            </a:r>
          </a:p>
          <a:p>
            <a:pPr marL="914400" lvl="1" indent="-457200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Science deals with empirical knowledge</a:t>
            </a:r>
          </a:p>
          <a:p>
            <a:pPr marL="914400" lvl="1" indent="-457200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Science includes explanations in the form of hypotheses, theories, and laws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Definition of Religion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2"/>
                </a:solidFill>
              </a:rPr>
              <a:t>A strong belief in a </a:t>
            </a:r>
            <a:r>
              <a:rPr lang="en-US" dirty="0" smtClean="0">
                <a:solidFill>
                  <a:srgbClr val="FF0000"/>
                </a:solidFill>
              </a:rPr>
              <a:t>supernatural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2"/>
                </a:solidFill>
              </a:rPr>
              <a:t>power or powers that control human destiny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An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institution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2"/>
                </a:solidFill>
              </a:rPr>
              <a:t>to express belief in a divine power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A belief concerning the supernatural, sacred, or divine, and the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practices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2"/>
                </a:solidFill>
              </a:rPr>
              <a:t>and institutions associated with such belief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The sum total of </a:t>
            </a:r>
            <a:r>
              <a:rPr lang="en-US" dirty="0" smtClean="0">
                <a:solidFill>
                  <a:srgbClr val="FF0000"/>
                </a:solidFill>
              </a:rPr>
              <a:t>answers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2"/>
                </a:solidFill>
              </a:rPr>
              <a:t>given to explain humankind’s </a:t>
            </a:r>
            <a:r>
              <a:rPr lang="en-US" dirty="0" smtClean="0">
                <a:solidFill>
                  <a:srgbClr val="FF0000"/>
                </a:solidFill>
              </a:rPr>
              <a:t>relationship with the universe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23950"/>
            <a:ext cx="3008313" cy="1162050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How Do We Know Things in Science?</a:t>
            </a:r>
            <a:endParaRPr lang="en-US" sz="2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228600" y="2971800"/>
            <a:ext cx="8534400" cy="3505200"/>
          </a:xfrm>
        </p:spPr>
        <p:txBody>
          <a:bodyPr/>
          <a:lstStyle/>
          <a:p>
            <a:pPr marL="342900" indent="-342900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Experiments seek to control all variables associated with a phenomenon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Observation of phenomena that can’t be controlled (cosmology) together with reason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Evidence is reported in peer-reviewed journals available to all</a:t>
            </a:r>
          </a:p>
          <a:p>
            <a:pPr marL="342900" indent="-342900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Best explanations are predictive</a:t>
            </a:r>
          </a:p>
          <a:p>
            <a:endParaRPr lang="en-US" dirty="0">
              <a:solidFill>
                <a:schemeClr val="tx2"/>
              </a:solidFill>
            </a:endParaRPr>
          </a:p>
        </p:txBody>
      </p:sp>
      <p:pic>
        <p:nvPicPr>
          <p:cNvPr id="6" name="Content Placeholder 5" descr="scientistandtub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616325" y="228600"/>
            <a:ext cx="5111750" cy="2608230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162800" cy="1162050"/>
          </a:xfrm>
        </p:spPr>
        <p:txBody>
          <a:bodyPr>
            <a:noAutofit/>
          </a:bodyPr>
          <a:lstStyle/>
          <a:p>
            <a:r>
              <a:rPr lang="en-US" sz="3200" dirty="0" smtClean="0"/>
              <a:t>How Do We Know Things in Religion?</a:t>
            </a:r>
            <a:endParaRPr lang="en-US" sz="3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8229600" cy="4691063"/>
          </a:xfrm>
        </p:spPr>
        <p:txBody>
          <a:bodyPr/>
          <a:lstStyle/>
          <a:p>
            <a:pPr marL="457200" indent="-457200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Sacred</a:t>
            </a:r>
            <a:r>
              <a:rPr lang="id-ID" sz="2800" dirty="0" smtClean="0">
                <a:solidFill>
                  <a:schemeClr val="tx2"/>
                </a:solidFill>
              </a:rPr>
              <a:t> (suci)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smtClean="0">
                <a:solidFill>
                  <a:schemeClr val="tx2"/>
                </a:solidFill>
              </a:rPr>
              <a:t>texts are inspired by </a:t>
            </a:r>
            <a:r>
              <a:rPr lang="en-US" sz="2800" dirty="0" smtClean="0">
                <a:solidFill>
                  <a:schemeClr val="tx2"/>
                </a:solidFill>
              </a:rPr>
              <a:t>divine</a:t>
            </a:r>
            <a:r>
              <a:rPr lang="id-ID" sz="2800" dirty="0" smtClean="0">
                <a:solidFill>
                  <a:schemeClr val="tx2"/>
                </a:solidFill>
              </a:rPr>
              <a:t> (Tuhan)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smtClean="0">
                <a:solidFill>
                  <a:schemeClr val="tx2"/>
                </a:solidFill>
              </a:rPr>
              <a:t>power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Individual revelation </a:t>
            </a:r>
            <a:r>
              <a:rPr lang="id-ID" sz="2800" dirty="0" smtClean="0">
                <a:solidFill>
                  <a:schemeClr val="tx2"/>
                </a:solidFill>
              </a:rPr>
              <a:t>(wahyu) </a:t>
            </a:r>
            <a:r>
              <a:rPr lang="en-US" sz="2800" dirty="0" smtClean="0">
                <a:solidFill>
                  <a:schemeClr val="tx2"/>
                </a:solidFill>
              </a:rPr>
              <a:t>through </a:t>
            </a:r>
            <a:r>
              <a:rPr lang="en-US" sz="2800" dirty="0" smtClean="0">
                <a:solidFill>
                  <a:schemeClr val="tx2"/>
                </a:solidFill>
              </a:rPr>
              <a:t>visions, dreams, prayer, events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Reason about the nature of God and the relationship between God and humans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Study of sacred texts and the conditions under which they were written</a:t>
            </a:r>
          </a:p>
          <a:p>
            <a:pPr marL="457200" indent="-457200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Study of the natural world?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half" idx="4294967295"/>
          </p:nvPr>
        </p:nvSpPr>
        <p:spPr>
          <a:xfrm>
            <a:off x="5102225" y="1535113"/>
            <a:ext cx="4041775" cy="639762"/>
          </a:xfrm>
        </p:spPr>
        <p:txBody>
          <a:bodyPr/>
          <a:lstStyle/>
          <a:p>
            <a:pPr>
              <a:buNone/>
            </a:pPr>
            <a:r>
              <a:rPr lang="en-US" sz="2400" b="1" dirty="0" smtClean="0">
                <a:solidFill>
                  <a:schemeClr val="tx2"/>
                </a:solidFill>
              </a:rPr>
              <a:t>Beliefs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4294967295"/>
          </p:nvPr>
        </p:nvSpPr>
        <p:spPr>
          <a:xfrm>
            <a:off x="4953000" y="2133600"/>
            <a:ext cx="4041775" cy="3951288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tx2"/>
                </a:solidFill>
              </a:rPr>
              <a:t>Humans are made in the image of God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God rules the world in a faithful, consistent manner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God has established natural laws</a:t>
            </a:r>
          </a:p>
          <a:p>
            <a:r>
              <a:rPr lang="en-US" sz="2400" dirty="0" smtClean="0">
                <a:solidFill>
                  <a:schemeClr val="tx2"/>
                </a:solidFill>
              </a:rPr>
              <a:t>Humans are not able to understand God’s world completely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228600" y="2209800"/>
            <a:ext cx="4040188" cy="3951288"/>
          </a:xfrm>
        </p:spPr>
        <p:txBody>
          <a:bodyPr>
            <a:normAutofit fontScale="85000" lnSpcReduction="20000"/>
          </a:bodyPr>
          <a:lstStyle/>
          <a:p>
            <a:r>
              <a:rPr lang="en-US" sz="3100" dirty="0" smtClean="0">
                <a:solidFill>
                  <a:schemeClr val="tx2"/>
                </a:solidFill>
              </a:rPr>
              <a:t>Nature can be studied by humans</a:t>
            </a:r>
          </a:p>
          <a:p>
            <a:r>
              <a:rPr lang="en-US" sz="3100" dirty="0" smtClean="0">
                <a:solidFill>
                  <a:schemeClr val="tx2"/>
                </a:solidFill>
              </a:rPr>
              <a:t>Nature works by natural cause and effect</a:t>
            </a:r>
          </a:p>
          <a:p>
            <a:r>
              <a:rPr lang="en-US" sz="3100" dirty="0" smtClean="0">
                <a:solidFill>
                  <a:schemeClr val="tx2"/>
                </a:solidFill>
              </a:rPr>
              <a:t>Natural phenomena are repeatable/observable</a:t>
            </a:r>
          </a:p>
          <a:p>
            <a:r>
              <a:rPr lang="en-US" sz="3100" dirty="0" smtClean="0">
                <a:solidFill>
                  <a:schemeClr val="tx2"/>
                </a:solidFill>
              </a:rPr>
              <a:t>Experiments and observations are needed for explanation</a:t>
            </a: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</a:rPr>
              <a:t> </a:t>
            </a:r>
            <a:endParaRPr lang="en-US" sz="1500" dirty="0">
              <a:solidFill>
                <a:schemeClr val="tx2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>
          <a:xfrm>
            <a:off x="152400" y="1524000"/>
            <a:ext cx="4572000" cy="63976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>
                <a:solidFill>
                  <a:schemeClr val="tx2"/>
                </a:solidFill>
              </a:rPr>
              <a:t>Scientific</a:t>
            </a:r>
            <a:endParaRPr lang="en-US" sz="2400" b="1" dirty="0">
              <a:solidFill>
                <a:schemeClr val="tx2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2286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Scientific and Beliefs</a:t>
            </a:r>
            <a:endParaRPr lang="en-US" sz="3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4648200" cy="1162050"/>
          </a:xfrm>
        </p:spPr>
        <p:txBody>
          <a:bodyPr/>
          <a:lstStyle/>
          <a:p>
            <a:r>
              <a:rPr lang="en-US" sz="3600" dirty="0" smtClean="0"/>
              <a:t>What is Religion?</a:t>
            </a:r>
            <a:endParaRPr lang="en-US" sz="36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7924800" cy="4691063"/>
          </a:xfrm>
        </p:spPr>
        <p:txBody>
          <a:bodyPr/>
          <a:lstStyle/>
          <a:p>
            <a:pPr marL="457200" indent="-457200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Religion </a:t>
            </a:r>
            <a:r>
              <a:rPr lang="en-US" sz="2800" dirty="0">
                <a:solidFill>
                  <a:schemeClr val="tx2"/>
                </a:solidFill>
              </a:rPr>
              <a:t>i</a:t>
            </a:r>
            <a:r>
              <a:rPr lang="en-US" sz="2800" dirty="0" smtClean="0">
                <a:solidFill>
                  <a:schemeClr val="tx2"/>
                </a:solidFill>
              </a:rPr>
              <a:t>s a body of beliefs and practices</a:t>
            </a:r>
            <a:endParaRPr lang="en-US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62050"/>
          </a:xfrm>
        </p:spPr>
        <p:txBody>
          <a:bodyPr>
            <a:noAutofit/>
          </a:bodyPr>
          <a:lstStyle/>
          <a:p>
            <a:r>
              <a:rPr lang="en-US" sz="3200" dirty="0" smtClean="0"/>
              <a:t>How Do Science and Religion Relate to Each Other?</a:t>
            </a:r>
            <a:endParaRPr lang="en-US" sz="32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8229600" cy="4691063"/>
          </a:xfrm>
        </p:spPr>
        <p:txBody>
          <a:bodyPr>
            <a:normAutofit/>
          </a:bodyPr>
          <a:lstStyle/>
          <a:p>
            <a:pPr marL="914400" lvl="1" indent="-457200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Conflict</a:t>
            </a:r>
          </a:p>
          <a:p>
            <a:pPr marL="914400" lvl="1" indent="-457200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Independence</a:t>
            </a:r>
          </a:p>
          <a:p>
            <a:pPr marL="914400" lvl="1" indent="-457200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Dialogue</a:t>
            </a:r>
          </a:p>
          <a:p>
            <a:pPr marL="914400" lvl="1" indent="-457200">
              <a:buFont typeface="Wingdings" pitchFamily="2" charset="2"/>
              <a:buChar char="§"/>
            </a:pPr>
            <a:r>
              <a:rPr lang="en-US" sz="2800" dirty="0" smtClean="0">
                <a:solidFill>
                  <a:schemeClr val="tx2"/>
                </a:solidFill>
              </a:rPr>
              <a:t>Integration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1349</TotalTime>
  <Words>551</Words>
  <Application>Microsoft Office PowerPoint</Application>
  <PresentationFormat>On-screen Show (4:3)</PresentationFormat>
  <Paragraphs>68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Stream</vt:lpstr>
      <vt:lpstr>Relationships between Science and Religion</vt:lpstr>
      <vt:lpstr>What is Science?</vt:lpstr>
      <vt:lpstr>A Definition of Science</vt:lpstr>
      <vt:lpstr>A Definition of Religion</vt:lpstr>
      <vt:lpstr>How Do We Know Things in Science?</vt:lpstr>
      <vt:lpstr>How Do We Know Things in Religion?</vt:lpstr>
      <vt:lpstr>Scientific and Beliefs</vt:lpstr>
      <vt:lpstr>What is Religion?</vt:lpstr>
      <vt:lpstr>How Do Science and Religion Relate to Each Other?</vt:lpstr>
      <vt:lpstr>Conflict</vt:lpstr>
      <vt:lpstr>Slide 11</vt:lpstr>
      <vt:lpstr>Slide 12</vt:lpstr>
      <vt:lpstr>Independence</vt:lpstr>
      <vt:lpstr>Dialogue</vt:lpstr>
      <vt:lpstr>Integration</vt:lpstr>
      <vt:lpstr>Questions</vt:lpstr>
    </vt:vector>
  </TitlesOfParts>
  <Company>Samford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Relationships between Science and Religion</dc:title>
  <dc:creator>biology</dc:creator>
  <cp:lastModifiedBy>USER</cp:lastModifiedBy>
  <cp:revision>133</cp:revision>
  <dcterms:created xsi:type="dcterms:W3CDTF">2012-07-15T17:11:57Z</dcterms:created>
  <dcterms:modified xsi:type="dcterms:W3CDTF">2017-12-04T01:13:59Z</dcterms:modified>
</cp:coreProperties>
</file>