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85" r:id="rId3"/>
    <p:sldId id="286" r:id="rId4"/>
    <p:sldId id="282" r:id="rId5"/>
    <p:sldId id="283" r:id="rId6"/>
    <p:sldId id="284" r:id="rId7"/>
    <p:sldId id="281" r:id="rId8"/>
  </p:sldIdLst>
  <p:sldSz cx="9144000" cy="5143500" type="screen16x9"/>
  <p:notesSz cx="6858000" cy="9144000"/>
  <p:embeddedFontLst>
    <p:embeddedFont>
      <p:font typeface="Maven Pro" panose="020B0604020202020204" charset="0"/>
      <p:regular r:id="rId10"/>
      <p:bold r:id="rId11"/>
    </p:embeddedFont>
    <p:embeddedFont>
      <p:font typeface="Barlow Semi Condensed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340AF-D613-44A1-9037-A0D8B8372FB9}">
  <a:tblStyle styleId="{33D340AF-D613-44A1-9037-A0D8B8372F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553B57F-729D-4A5C-B9EE-CE55E2D58FE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47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G:\Shared%20drives\PUSAT%20SUMBER%20BELAJAR\SERI%20WEBINAR%20E-LEARNING%20DOSEN%20UNY\FORM%20PENDAFTARAN%20PELATIHAN%20ELEARNING%20FT%20UNY%202020_6-7-2020_21.5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G:\Shared%20drives\PUSAT%20SUMBER%20BELAJAR\SERI%20WEBINAR%20E-LEARNING%20DOSEN%20UNY\FORM%20PENDAFTARAN%20PELATIHAN%20ELEARNING%20FT%20UNY%202020_6-7-2020_21.5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Peserta Fakultas Teknik</a:t>
            </a:r>
            <a:endParaRPr lang="id-ID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JPTE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JUMLAH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482-4C59-ABB7-6016C5496DF7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JPTEI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Sheet1!$C$3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JUMLAH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482-4C59-ABB7-6016C5496DF7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JPTM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Sheet1!$C$4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JUMLAH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0482-4C59-ABB7-6016C5496DF7}"/>
            </c:ext>
          </c:extLst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JPTO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Sheet1!$C$5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JUMLAH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0482-4C59-ABB7-6016C5496DF7}"/>
            </c:ext>
          </c:extLst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JPTSP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Sheet1!$C$6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JUMLAH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482-4C59-ABB7-6016C5496DF7}"/>
            </c:ext>
          </c:extLst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JPTBB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val>
            <c:numRef>
              <c:f>Sheet1!$C$7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JUMLAH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0482-4C59-ABB7-6016C5496D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74591728"/>
        <c:axId val="674587152"/>
      </c:barChart>
      <c:catAx>
        <c:axId val="67459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74587152"/>
        <c:crosses val="autoZero"/>
        <c:auto val="1"/>
        <c:lblAlgn val="ctr"/>
        <c:lblOffset val="100"/>
        <c:noMultiLvlLbl val="0"/>
      </c:catAx>
      <c:valAx>
        <c:axId val="6745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67459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/>
              <a:t>PESERTA TIAP FAKULTAS</a:t>
            </a:r>
            <a:endParaRPr lang="id-ID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Sheet1!$B$10:$B$18</c:f>
              <c:strCache>
                <c:ptCount val="9"/>
                <c:pt idx="0">
                  <c:v>FBS</c:v>
                </c:pt>
                <c:pt idx="1">
                  <c:v>FE</c:v>
                </c:pt>
                <c:pt idx="2">
                  <c:v>FIK</c:v>
                </c:pt>
                <c:pt idx="3">
                  <c:v>FIP</c:v>
                </c:pt>
                <c:pt idx="4">
                  <c:v>FIS</c:v>
                </c:pt>
                <c:pt idx="5">
                  <c:v>FMIPA</c:v>
                </c:pt>
                <c:pt idx="6">
                  <c:v>PPS</c:v>
                </c:pt>
                <c:pt idx="7">
                  <c:v>FT</c:v>
                </c:pt>
                <c:pt idx="8">
                  <c:v>Luar UNY</c:v>
                </c:pt>
              </c:strCache>
            </c:strRef>
          </c:cat>
          <c:val>
            <c:numRef>
              <c:f>Sheet1!$C$10:$C$18</c:f>
              <c:numCache>
                <c:formatCode>General</c:formatCode>
                <c:ptCount val="9"/>
                <c:pt idx="0">
                  <c:v>38</c:v>
                </c:pt>
                <c:pt idx="1">
                  <c:v>12</c:v>
                </c:pt>
                <c:pt idx="2">
                  <c:v>7</c:v>
                </c:pt>
                <c:pt idx="3">
                  <c:v>26</c:v>
                </c:pt>
                <c:pt idx="4">
                  <c:v>10</c:v>
                </c:pt>
                <c:pt idx="5">
                  <c:v>11</c:v>
                </c:pt>
                <c:pt idx="6">
                  <c:v>1</c:v>
                </c:pt>
                <c:pt idx="7">
                  <c:v>90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A-468D-9796-94618DF07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61"/>
        <c:axId val="912786320"/>
        <c:axId val="912787568"/>
      </c:barChart>
      <c:catAx>
        <c:axId val="9127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12787568"/>
        <c:crosses val="autoZero"/>
        <c:auto val="1"/>
        <c:lblAlgn val="ctr"/>
        <c:lblOffset val="100"/>
        <c:noMultiLvlLbl val="0"/>
      </c:catAx>
      <c:valAx>
        <c:axId val="91278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1278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70cc6ec88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70cc6ec88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9586" y="528607"/>
            <a:ext cx="4354200" cy="25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4000">
                <a:solidFill>
                  <a:srgbClr val="134F5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7600" y="2887375"/>
            <a:ext cx="30063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bg>
      <p:bgPr>
        <a:noFill/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5305425" y="1936600"/>
            <a:ext cx="3922800" cy="11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0" y="75"/>
            <a:ext cx="3876600" cy="5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 flipH="1">
            <a:off x="5163000" y="1936600"/>
            <a:ext cx="3384900" cy="11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 flipH="1">
            <a:off x="628878" y="539989"/>
            <a:ext cx="3384900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628878" y="4472775"/>
            <a:ext cx="2998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/>
              </a:rPr>
              <a:t>Slidesgo</a:t>
            </a:r>
            <a:r>
              <a:rPr lang="en" sz="9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/>
              </a:rPr>
              <a:t>Flaticon</a:t>
            </a:r>
            <a:r>
              <a:rPr lang="en" sz="9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/>
              </a:rPr>
              <a:t>Freepik</a:t>
            </a:r>
            <a:r>
              <a:rPr lang="en" sz="9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 </a:t>
            </a:r>
            <a:endParaRPr sz="9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3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18973" y="1461925"/>
            <a:ext cx="3450300" cy="22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618969" y="345189"/>
            <a:ext cx="44412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927648" y="1461925"/>
            <a:ext cx="3450300" cy="22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0E58D-4D39-491B-B945-6BDEF248F2C2}"/>
              </a:ext>
            </a:extLst>
          </p:cNvPr>
          <p:cNvSpPr/>
          <p:nvPr userDrawn="1"/>
        </p:nvSpPr>
        <p:spPr>
          <a:xfrm>
            <a:off x="0" y="4874511"/>
            <a:ext cx="8049126" cy="8716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90386-CDE2-4FB6-9532-D76BACCA3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81" y="4459418"/>
            <a:ext cx="960069" cy="665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 userDrawn="1">
  <p:cSld name="1_Title and lis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18972" y="1461925"/>
            <a:ext cx="8086877" cy="22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618969" y="345189"/>
            <a:ext cx="44412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FBCC1-D706-4CC9-96C5-AB9FBEF3D6BE}"/>
              </a:ext>
            </a:extLst>
          </p:cNvPr>
          <p:cNvSpPr/>
          <p:nvPr userDrawn="1"/>
        </p:nvSpPr>
        <p:spPr>
          <a:xfrm>
            <a:off x="0" y="4874511"/>
            <a:ext cx="8049126" cy="8716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80D69-A66F-41EA-9512-5B6728CF0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81" y="4459418"/>
            <a:ext cx="960069" cy="6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E509D-303D-47ED-9693-3D0CBB0344F6}"/>
              </a:ext>
            </a:extLst>
          </p:cNvPr>
          <p:cNvSpPr/>
          <p:nvPr userDrawn="1"/>
        </p:nvSpPr>
        <p:spPr>
          <a:xfrm>
            <a:off x="0" y="4874511"/>
            <a:ext cx="8049126" cy="8716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F5D6D-7A84-4219-8D1C-FBC68E09D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81" y="4459418"/>
            <a:ext cx="960069" cy="665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800"/>
              <a:buFont typeface="Barlow Semi Condensed SemiBold"/>
              <a:buNone/>
              <a:defRPr sz="2800">
                <a:solidFill>
                  <a:srgbClr val="134F5C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ven Pro"/>
              <a:buChar char="●"/>
              <a:defRPr sz="18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69" r:id="rId3"/>
    <p:sldLayoutId id="2147483700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.id/psbftuny" TargetMode="External"/><Relationship Id="rId5" Type="http://schemas.openxmlformats.org/officeDocument/2006/relationships/hyperlink" Target="mailto:psbft@uny.ac.id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-40000" y="413575"/>
            <a:ext cx="4633800" cy="27828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1168226" y="345727"/>
            <a:ext cx="4354200" cy="25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Sekilas Peserta Webinar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049" y="304800"/>
            <a:ext cx="4441200" cy="789000"/>
          </a:xfrm>
        </p:spPr>
        <p:txBody>
          <a:bodyPr/>
          <a:lstStyle/>
          <a:p>
            <a:r>
              <a:rPr lang="en-US" dirty="0" err="1" smtClean="0"/>
              <a:t>Peserta</a:t>
            </a:r>
            <a:endParaRPr lang="id-ID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141536"/>
              </p:ext>
            </p:extLst>
          </p:nvPr>
        </p:nvGraphicFramePr>
        <p:xfrm>
          <a:off x="2839569" y="441960"/>
          <a:ext cx="5243513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0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263262"/>
              </p:ext>
            </p:extLst>
          </p:nvPr>
        </p:nvGraphicFramePr>
        <p:xfrm>
          <a:off x="2262663" y="936069"/>
          <a:ext cx="5929313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59049" y="304800"/>
            <a:ext cx="4441200" cy="789000"/>
          </a:xfrm>
        </p:spPr>
        <p:txBody>
          <a:bodyPr/>
          <a:lstStyle/>
          <a:p>
            <a:r>
              <a:rPr lang="en-US" dirty="0" err="1" smtClean="0"/>
              <a:t>Peserta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0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F34508-2A31-43C6-859F-48AE89A0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8" y="345189"/>
            <a:ext cx="6715281" cy="789000"/>
          </a:xfrm>
        </p:spPr>
        <p:txBody>
          <a:bodyPr/>
          <a:lstStyle/>
          <a:p>
            <a:r>
              <a:rPr lang="id-ID" dirty="0"/>
              <a:t>Pengalaman melaksanakan </a:t>
            </a:r>
            <a:r>
              <a:rPr lang="en-US" dirty="0" smtClean="0"/>
              <a:t>e-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menggunakan </a:t>
            </a:r>
            <a:r>
              <a:rPr lang="id-ID" dirty="0" err="1"/>
              <a:t>Besmart</a:t>
            </a:r>
            <a:endParaRPr lang="en-US" dirty="0"/>
          </a:p>
        </p:txBody>
      </p:sp>
      <p:pic>
        <p:nvPicPr>
          <p:cNvPr id="1028" name="Picture 4" descr="C:\Users\amri\AppData\Local\Temp\SNAGHTML32f72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8" y="1286589"/>
            <a:ext cx="7985173" cy="37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F34508-2A31-43C6-859F-48AE89A0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8" y="345189"/>
            <a:ext cx="6715281" cy="789000"/>
          </a:xfrm>
        </p:spPr>
        <p:txBody>
          <a:bodyPr/>
          <a:lstStyle/>
          <a:p>
            <a:r>
              <a:rPr lang="id-ID" dirty="0"/>
              <a:t>Pengalaman membuat </a:t>
            </a:r>
            <a:r>
              <a:rPr lang="id-ID" dirty="0" err="1"/>
              <a:t>course</a:t>
            </a:r>
            <a:r>
              <a:rPr lang="id-ID" dirty="0"/>
              <a:t> di </a:t>
            </a:r>
            <a:r>
              <a:rPr lang="id-ID" dirty="0" err="1"/>
              <a:t>Besmart</a:t>
            </a:r>
            <a:endParaRPr lang="en-US" dirty="0"/>
          </a:p>
        </p:txBody>
      </p:sp>
      <p:pic>
        <p:nvPicPr>
          <p:cNvPr id="2052" name="Picture 4" descr="C:\Users\amri\AppData\Local\Temp\SNAGHTML33075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458"/>
            <a:ext cx="8401050" cy="40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F34508-2A31-43C6-859F-48AE89A0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8" y="345189"/>
            <a:ext cx="7796162" cy="789000"/>
          </a:xfrm>
        </p:spPr>
        <p:txBody>
          <a:bodyPr/>
          <a:lstStyle/>
          <a:p>
            <a:r>
              <a:rPr lang="en-US" dirty="0" err="1" smtClean="0"/>
              <a:t>Kes</a:t>
            </a:r>
            <a:r>
              <a:rPr lang="id-ID" dirty="0" err="1" smtClean="0"/>
              <a:t>edia</a:t>
            </a:r>
            <a:r>
              <a:rPr lang="en-US" dirty="0" smtClean="0"/>
              <a:t>an</a:t>
            </a:r>
            <a:r>
              <a:rPr lang="id-ID" dirty="0" smtClean="0"/>
              <a:t> </a:t>
            </a:r>
            <a:r>
              <a:rPr lang="id-ID" dirty="0"/>
              <a:t>mengikuti seluruh rangkaian </a:t>
            </a:r>
            <a:r>
              <a:rPr lang="id-ID" dirty="0" err="1" smtClean="0"/>
              <a:t>webinar</a:t>
            </a:r>
            <a:endParaRPr lang="en-US" dirty="0"/>
          </a:p>
        </p:txBody>
      </p:sp>
      <p:pic>
        <p:nvPicPr>
          <p:cNvPr id="3076" name="Picture 4" descr="C:\Users\amri\AppData\Local\Temp\SNAGHTML330c9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256451"/>
            <a:ext cx="5280991" cy="33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t="-15000" r="-23000" b="-15000"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" y="445370"/>
            <a:ext cx="2477549" cy="2477549"/>
          </a:xfrm>
          <a:prstGeom prst="rect">
            <a:avLst/>
          </a:prstGeom>
        </p:spPr>
      </p:pic>
      <p:sp>
        <p:nvSpPr>
          <p:cNvPr id="782" name="Google Shape;782;p53"/>
          <p:cNvSpPr txBox="1">
            <a:spLocks noGrp="1"/>
          </p:cNvSpPr>
          <p:nvPr>
            <p:ph type="subTitle" idx="1"/>
          </p:nvPr>
        </p:nvSpPr>
        <p:spPr>
          <a:xfrm flipH="1">
            <a:off x="419100" y="2498340"/>
            <a:ext cx="3361156" cy="18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highlight>
                  <a:schemeClr val="lt1"/>
                </a:highlight>
              </a:rPr>
              <a:t>Kontak</a:t>
            </a:r>
            <a:r>
              <a:rPr lang="en-US" dirty="0">
                <a:highlight>
                  <a:schemeClr val="lt1"/>
                </a:highlight>
              </a:rPr>
              <a:t> kami </a:t>
            </a:r>
            <a:r>
              <a:rPr lang="en-US" dirty="0" smtClean="0">
                <a:highlight>
                  <a:schemeClr val="lt1"/>
                </a:highlight>
              </a:rPr>
              <a:t>di</a:t>
            </a:r>
            <a:endParaRPr lang="en-US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 smtClean="0">
                <a:hlinkClick r:id="rId5"/>
              </a:rPr>
              <a:t>psbft@uny.ac.id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dirty="0"/>
              <a:t>channel: </a:t>
            </a:r>
            <a:r>
              <a:rPr lang="en-US" dirty="0" err="1" smtClean="0">
                <a:hlinkClick r:id="rId6"/>
              </a:rPr>
              <a:t>psbftuny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Instagram: </a:t>
            </a:r>
            <a:r>
              <a:rPr lang="en-US" dirty="0" err="1" smtClean="0"/>
              <a:t>psb_ft</a:t>
            </a:r>
            <a:endParaRPr lang="en-US" dirty="0" smtClean="0"/>
          </a:p>
          <a:p>
            <a:pPr marL="0" lvl="0" indent="0">
              <a:buSzPts val="1100"/>
            </a:pPr>
            <a:r>
              <a:rPr lang="en" dirty="0" smtClean="0"/>
              <a:t>Tlp (0274</a:t>
            </a:r>
            <a:r>
              <a:rPr lang="en" dirty="0"/>
              <a:t>) 586168 </a:t>
            </a:r>
            <a:r>
              <a:rPr lang="id-ID" dirty="0"/>
              <a:t>e</a:t>
            </a:r>
            <a:r>
              <a:rPr lang="en-US" dirty="0" err="1"/>
              <a:t>xt.</a:t>
            </a:r>
            <a:r>
              <a:rPr lang="en-US" dirty="0"/>
              <a:t> 1287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783" name="Google Shape;783;p53"/>
          <p:cNvSpPr txBox="1"/>
          <p:nvPr/>
        </p:nvSpPr>
        <p:spPr>
          <a:xfrm>
            <a:off x="611775" y="4326494"/>
            <a:ext cx="3000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Please keep this slide for attribution.</a:t>
            </a:r>
            <a:endParaRPr sz="800" dirty="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84" name="Google Shape;784;p53"/>
          <p:cNvSpPr/>
          <p:nvPr/>
        </p:nvSpPr>
        <p:spPr>
          <a:xfrm>
            <a:off x="1146717" y="3980438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53"/>
          <p:cNvGrpSpPr/>
          <p:nvPr/>
        </p:nvGrpSpPr>
        <p:grpSpPr>
          <a:xfrm>
            <a:off x="1596188" y="3980438"/>
            <a:ext cx="346056" cy="345674"/>
            <a:chOff x="3303268" y="3817349"/>
            <a:chExt cx="346056" cy="345674"/>
          </a:xfrm>
        </p:grpSpPr>
        <p:sp>
          <p:nvSpPr>
            <p:cNvPr id="786" name="Google Shape;786;p5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53"/>
          <p:cNvGrpSpPr/>
          <p:nvPr/>
        </p:nvGrpSpPr>
        <p:grpSpPr>
          <a:xfrm>
            <a:off x="2045278" y="3980438"/>
            <a:ext cx="346056" cy="345674"/>
            <a:chOff x="3752358" y="3817349"/>
            <a:chExt cx="346056" cy="345674"/>
          </a:xfrm>
        </p:grpSpPr>
        <p:sp>
          <p:nvSpPr>
            <p:cNvPr id="791" name="Google Shape;791;p5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vel PR &amp; Communication Agency by Slidesgo">
  <a:themeElements>
    <a:clrScheme name="Simple Light">
      <a:dk1>
        <a:srgbClr val="434343"/>
      </a:dk1>
      <a:lt1>
        <a:srgbClr val="F3F3F3"/>
      </a:lt1>
      <a:dk2>
        <a:srgbClr val="45818E"/>
      </a:dk2>
      <a:lt2>
        <a:srgbClr val="EEEEEE"/>
      </a:lt2>
      <a:accent1>
        <a:srgbClr val="134F5C"/>
      </a:accent1>
      <a:accent2>
        <a:srgbClr val="45818E"/>
      </a:accent2>
      <a:accent3>
        <a:srgbClr val="679EAA"/>
      </a:accent3>
      <a:accent4>
        <a:srgbClr val="A8CDD5"/>
      </a:accent4>
      <a:accent5>
        <a:srgbClr val="227385"/>
      </a:accent5>
      <a:accent6>
        <a:srgbClr val="45818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58</Words>
  <Application>Microsoft Office PowerPoint</Application>
  <PresentationFormat>On-screen Show (16:9)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Maven Pro</vt:lpstr>
      <vt:lpstr>Nunito Light</vt:lpstr>
      <vt:lpstr>Barlow Semi Condensed SemiBold</vt:lpstr>
      <vt:lpstr>Travel PR &amp; Communication Agency by Slidesgo</vt:lpstr>
      <vt:lpstr>Sekilas Peserta Webinar</vt:lpstr>
      <vt:lpstr>Peserta</vt:lpstr>
      <vt:lpstr>Peserta</vt:lpstr>
      <vt:lpstr>Pengalaman melaksanakan e-learning menggunakan Besmart</vt:lpstr>
      <vt:lpstr>Pengalaman membuat course di Besmart</vt:lpstr>
      <vt:lpstr>Kesediaan mengikuti seluruh rangkaian webinar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PR &amp; COMMUNICATION AGENCY</dc:title>
  <dc:creator>sigitpambudi</dc:creator>
  <cp:lastModifiedBy>AMRI</cp:lastModifiedBy>
  <cp:revision>21</cp:revision>
  <dcterms:modified xsi:type="dcterms:W3CDTF">2020-07-06T16:38:18Z</dcterms:modified>
</cp:coreProperties>
</file>