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96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95788F3-42E4-4728-9840-11D5923F3D3C}" type="datetimeFigureOut">
              <a:rPr lang="en-US" smtClean="0"/>
              <a:t>11/28/2016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E56EF-C4EA-47E6-9B19-0E18CD887A39}" type="slidenum">
              <a:rPr lang="en-US" smtClean="0"/>
              <a:t>‹#›</a:t>
            </a:fld>
            <a:endParaRPr lang="en-US"/>
          </a:p>
        </p:txBody>
      </p:sp>
    </p:spTree>
    <p:extLst>
      <p:ext uri="{BB962C8B-B14F-4D97-AF65-F5344CB8AC3E}">
        <p14:creationId xmlns:p14="http://schemas.microsoft.com/office/powerpoint/2010/main" val="203426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5788F3-42E4-4728-9840-11D5923F3D3C}" type="datetimeFigureOut">
              <a:rPr lang="en-US" smtClean="0"/>
              <a:t>11/28/2016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E56EF-C4EA-47E6-9B19-0E18CD887A39}" type="slidenum">
              <a:rPr lang="en-US" smtClean="0"/>
              <a:t>‹#›</a:t>
            </a:fld>
            <a:endParaRPr lang="en-US"/>
          </a:p>
        </p:txBody>
      </p:sp>
    </p:spTree>
    <p:extLst>
      <p:ext uri="{BB962C8B-B14F-4D97-AF65-F5344CB8AC3E}">
        <p14:creationId xmlns:p14="http://schemas.microsoft.com/office/powerpoint/2010/main" val="850491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5788F3-42E4-4728-9840-11D5923F3D3C}" type="datetimeFigureOut">
              <a:rPr lang="en-US" smtClean="0"/>
              <a:t>11/28/2016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E56EF-C4EA-47E6-9B19-0E18CD887A39}" type="slidenum">
              <a:rPr lang="en-US" smtClean="0"/>
              <a:t>‹#›</a:t>
            </a:fld>
            <a:endParaRPr lang="en-US"/>
          </a:p>
        </p:txBody>
      </p:sp>
    </p:spTree>
    <p:extLst>
      <p:ext uri="{BB962C8B-B14F-4D97-AF65-F5344CB8AC3E}">
        <p14:creationId xmlns:p14="http://schemas.microsoft.com/office/powerpoint/2010/main" val="2270078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5788F3-42E4-4728-9840-11D5923F3D3C}" type="datetimeFigureOut">
              <a:rPr lang="en-US" smtClean="0"/>
              <a:t>11/28/2016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E56EF-C4EA-47E6-9B19-0E18CD887A39}" type="slidenum">
              <a:rPr lang="en-US" smtClean="0"/>
              <a:t>‹#›</a:t>
            </a:fld>
            <a:endParaRPr lang="en-US"/>
          </a:p>
        </p:txBody>
      </p:sp>
    </p:spTree>
    <p:extLst>
      <p:ext uri="{BB962C8B-B14F-4D97-AF65-F5344CB8AC3E}">
        <p14:creationId xmlns:p14="http://schemas.microsoft.com/office/powerpoint/2010/main" val="2653702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5788F3-42E4-4728-9840-11D5923F3D3C}" type="datetimeFigureOut">
              <a:rPr lang="en-US" smtClean="0"/>
              <a:t>11/28/2016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E56EF-C4EA-47E6-9B19-0E18CD887A39}" type="slidenum">
              <a:rPr lang="en-US" smtClean="0"/>
              <a:t>‹#›</a:t>
            </a:fld>
            <a:endParaRPr lang="en-US"/>
          </a:p>
        </p:txBody>
      </p:sp>
    </p:spTree>
    <p:extLst>
      <p:ext uri="{BB962C8B-B14F-4D97-AF65-F5344CB8AC3E}">
        <p14:creationId xmlns:p14="http://schemas.microsoft.com/office/powerpoint/2010/main" val="339677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95788F3-42E4-4728-9840-11D5923F3D3C}" type="datetimeFigureOut">
              <a:rPr lang="en-US" smtClean="0"/>
              <a:t>11/28/2016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BE56EF-C4EA-47E6-9B19-0E18CD887A39}" type="slidenum">
              <a:rPr lang="en-US" smtClean="0"/>
              <a:t>‹#›</a:t>
            </a:fld>
            <a:endParaRPr lang="en-US"/>
          </a:p>
        </p:txBody>
      </p:sp>
    </p:spTree>
    <p:extLst>
      <p:ext uri="{BB962C8B-B14F-4D97-AF65-F5344CB8AC3E}">
        <p14:creationId xmlns:p14="http://schemas.microsoft.com/office/powerpoint/2010/main" val="143423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95788F3-42E4-4728-9840-11D5923F3D3C}" type="datetimeFigureOut">
              <a:rPr lang="en-US" smtClean="0"/>
              <a:t>11/28/2016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BE56EF-C4EA-47E6-9B19-0E18CD887A39}" type="slidenum">
              <a:rPr lang="en-US" smtClean="0"/>
              <a:t>‹#›</a:t>
            </a:fld>
            <a:endParaRPr lang="en-US"/>
          </a:p>
        </p:txBody>
      </p:sp>
    </p:spTree>
    <p:extLst>
      <p:ext uri="{BB962C8B-B14F-4D97-AF65-F5344CB8AC3E}">
        <p14:creationId xmlns:p14="http://schemas.microsoft.com/office/powerpoint/2010/main" val="1795115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95788F3-42E4-4728-9840-11D5923F3D3C}" type="datetimeFigureOut">
              <a:rPr lang="en-US" smtClean="0"/>
              <a:t>11/28/2016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BE56EF-C4EA-47E6-9B19-0E18CD887A39}" type="slidenum">
              <a:rPr lang="en-US" smtClean="0"/>
              <a:t>‹#›</a:t>
            </a:fld>
            <a:endParaRPr lang="en-US"/>
          </a:p>
        </p:txBody>
      </p:sp>
    </p:spTree>
    <p:extLst>
      <p:ext uri="{BB962C8B-B14F-4D97-AF65-F5344CB8AC3E}">
        <p14:creationId xmlns:p14="http://schemas.microsoft.com/office/powerpoint/2010/main" val="2162400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5788F3-42E4-4728-9840-11D5923F3D3C}" type="datetimeFigureOut">
              <a:rPr lang="en-US" smtClean="0"/>
              <a:t>11/28/2016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BE56EF-C4EA-47E6-9B19-0E18CD887A39}" type="slidenum">
              <a:rPr lang="en-US" smtClean="0"/>
              <a:t>‹#›</a:t>
            </a:fld>
            <a:endParaRPr lang="en-US"/>
          </a:p>
        </p:txBody>
      </p:sp>
    </p:spTree>
    <p:extLst>
      <p:ext uri="{BB962C8B-B14F-4D97-AF65-F5344CB8AC3E}">
        <p14:creationId xmlns:p14="http://schemas.microsoft.com/office/powerpoint/2010/main" val="1318811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5788F3-42E4-4728-9840-11D5923F3D3C}" type="datetimeFigureOut">
              <a:rPr lang="en-US" smtClean="0"/>
              <a:t>11/28/2016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BE56EF-C4EA-47E6-9B19-0E18CD887A39}" type="slidenum">
              <a:rPr lang="en-US" smtClean="0"/>
              <a:t>‹#›</a:t>
            </a:fld>
            <a:endParaRPr lang="en-US"/>
          </a:p>
        </p:txBody>
      </p:sp>
    </p:spTree>
    <p:extLst>
      <p:ext uri="{BB962C8B-B14F-4D97-AF65-F5344CB8AC3E}">
        <p14:creationId xmlns:p14="http://schemas.microsoft.com/office/powerpoint/2010/main" val="735986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5788F3-42E4-4728-9840-11D5923F3D3C}" type="datetimeFigureOut">
              <a:rPr lang="en-US" smtClean="0"/>
              <a:t>11/28/2016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BE56EF-C4EA-47E6-9B19-0E18CD887A39}" type="slidenum">
              <a:rPr lang="en-US" smtClean="0"/>
              <a:t>‹#›</a:t>
            </a:fld>
            <a:endParaRPr lang="en-US"/>
          </a:p>
        </p:txBody>
      </p:sp>
    </p:spTree>
    <p:extLst>
      <p:ext uri="{BB962C8B-B14F-4D97-AF65-F5344CB8AC3E}">
        <p14:creationId xmlns:p14="http://schemas.microsoft.com/office/powerpoint/2010/main" val="2349375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5788F3-42E4-4728-9840-11D5923F3D3C}" type="datetimeFigureOut">
              <a:rPr lang="en-US" smtClean="0"/>
              <a:t>11/28/2016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BE56EF-C4EA-47E6-9B19-0E18CD887A39}" type="slidenum">
              <a:rPr lang="en-US" smtClean="0"/>
              <a:t>‹#›</a:t>
            </a:fld>
            <a:endParaRPr lang="en-US"/>
          </a:p>
        </p:txBody>
      </p:sp>
    </p:spTree>
    <p:extLst>
      <p:ext uri="{BB962C8B-B14F-4D97-AF65-F5344CB8AC3E}">
        <p14:creationId xmlns:p14="http://schemas.microsoft.com/office/powerpoint/2010/main" val="8265090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Role of Strategy Architect in the Strategic HR Organization</a:t>
            </a:r>
            <a:endParaRPr lang="en-US" dirty="0"/>
          </a:p>
        </p:txBody>
      </p:sp>
      <p:sp>
        <p:nvSpPr>
          <p:cNvPr id="3" name="Subtitle 2"/>
          <p:cNvSpPr>
            <a:spLocks noGrp="1"/>
          </p:cNvSpPr>
          <p:nvPr>
            <p:ph type="subTitle" idx="1"/>
          </p:nvPr>
        </p:nvSpPr>
        <p:spPr/>
        <p:txBody>
          <a:bodyPr/>
          <a:lstStyle/>
          <a:p>
            <a:r>
              <a:rPr lang="en-US" dirty="0" err="1" smtClean="0"/>
              <a:t>Rahmadhani</a:t>
            </a:r>
            <a:r>
              <a:rPr lang="en-US" dirty="0" smtClean="0"/>
              <a:t> </a:t>
            </a:r>
            <a:r>
              <a:rPr lang="en-US" dirty="0" err="1" smtClean="0"/>
              <a:t>Shalikhah</a:t>
            </a:r>
            <a:endParaRPr lang="en-US" dirty="0" smtClean="0"/>
          </a:p>
          <a:p>
            <a:r>
              <a:rPr lang="en-US" dirty="0" err="1" smtClean="0"/>
              <a:t>Miftahul</a:t>
            </a:r>
            <a:r>
              <a:rPr lang="en-US" dirty="0" smtClean="0"/>
              <a:t> KJ</a:t>
            </a:r>
          </a:p>
          <a:p>
            <a:r>
              <a:rPr lang="en-US" dirty="0" err="1" smtClean="0"/>
              <a:t>Indra</a:t>
            </a:r>
            <a:r>
              <a:rPr lang="en-US" dirty="0" smtClean="0"/>
              <a:t> </a:t>
            </a:r>
            <a:r>
              <a:rPr lang="en-US" dirty="0" err="1" smtClean="0"/>
              <a:t>Bagus</a:t>
            </a:r>
            <a:r>
              <a:rPr lang="en-US" dirty="0" smtClean="0"/>
              <a:t> </a:t>
            </a:r>
            <a:r>
              <a:rPr lang="en-US" dirty="0" err="1" smtClean="0"/>
              <a:t>Wijaya</a:t>
            </a:r>
            <a:endParaRPr lang="en-US" dirty="0"/>
          </a:p>
        </p:txBody>
      </p:sp>
    </p:spTree>
    <p:extLst>
      <p:ext uri="{BB962C8B-B14F-4D97-AF65-F5344CB8AC3E}">
        <p14:creationId xmlns:p14="http://schemas.microsoft.com/office/powerpoint/2010/main" val="15280463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Engaging Customer sub-factor is  a significant differentiator of HR professionals in high-performing firms from those in low-performing firms.</a:t>
            </a:r>
          </a:p>
          <a:p>
            <a:r>
              <a:rPr lang="en-US" dirty="0" smtClean="0"/>
              <a:t>They play an important role in helping the organization respond quickly and accurately to weak but important signals.</a:t>
            </a:r>
          </a:p>
          <a:p>
            <a:r>
              <a:rPr lang="en-US" dirty="0" smtClean="0"/>
              <a:t>They help navigate the firm through increasingly turbulent market environments.</a:t>
            </a:r>
            <a:endParaRPr lang="en-US" dirty="0"/>
          </a:p>
        </p:txBody>
      </p:sp>
    </p:spTree>
    <p:extLst>
      <p:ext uri="{BB962C8B-B14F-4D97-AF65-F5344CB8AC3E}">
        <p14:creationId xmlns:p14="http://schemas.microsoft.com/office/powerpoint/2010/main" val="3298667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 Strategy Architect by the Numbers</a:t>
            </a:r>
          </a:p>
        </p:txBody>
      </p:sp>
      <p:sp>
        <p:nvSpPr>
          <p:cNvPr id="3" name="Content Placeholder 2"/>
          <p:cNvSpPr>
            <a:spLocks noGrp="1"/>
          </p:cNvSpPr>
          <p:nvPr>
            <p:ph idx="1"/>
          </p:nvPr>
        </p:nvSpPr>
        <p:spPr>
          <a:xfrm>
            <a:off x="457200" y="1524000"/>
            <a:ext cx="8229600" cy="4602163"/>
          </a:xfrm>
        </p:spPr>
        <p:txBody>
          <a:bodyPr>
            <a:normAutofit/>
          </a:bodyPr>
          <a:lstStyle/>
          <a:p>
            <a:pPr marL="0" indent="0">
              <a:buNone/>
            </a:pPr>
            <a:r>
              <a:rPr lang="en-US" dirty="0" smtClean="0"/>
              <a:t>Finding</a:t>
            </a:r>
          </a:p>
          <a:p>
            <a:r>
              <a:rPr lang="en-US" dirty="0" smtClean="0"/>
              <a:t>The ability of HR to influence strategy appears to have outstripped its having critical external knowledge as the basis for that influence.</a:t>
            </a:r>
          </a:p>
          <a:p>
            <a:r>
              <a:rPr lang="en-US" dirty="0" smtClean="0"/>
              <a:t>In defining its “customers” many HR professionals still think of employees or managers as their customers.</a:t>
            </a:r>
            <a:endParaRPr lang="en-US" dirty="0"/>
          </a:p>
        </p:txBody>
      </p:sp>
    </p:spTree>
    <p:extLst>
      <p:ext uri="{BB962C8B-B14F-4D97-AF65-F5344CB8AC3E}">
        <p14:creationId xmlns:p14="http://schemas.microsoft.com/office/powerpoint/2010/main" val="71534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 Regression of Performance with Sub-factors</a:t>
            </a:r>
            <a:endParaRPr lang="en-US" dirty="0"/>
          </a:p>
        </p:txBody>
      </p:sp>
      <p:sp>
        <p:nvSpPr>
          <p:cNvPr id="3" name="Content Placeholder 2"/>
          <p:cNvSpPr>
            <a:spLocks noGrp="1"/>
          </p:cNvSpPr>
          <p:nvPr>
            <p:ph idx="1"/>
          </p:nvPr>
        </p:nvSpPr>
        <p:spPr>
          <a:xfrm>
            <a:off x="457200" y="3276600"/>
            <a:ext cx="8229600" cy="2849563"/>
          </a:xfrm>
        </p:spPr>
        <p:txBody>
          <a:bodyPr>
            <a:normAutofit fontScale="85000" lnSpcReduction="10000"/>
          </a:bodyPr>
          <a:lstStyle/>
          <a:p>
            <a:r>
              <a:rPr lang="en-US" dirty="0" smtClean="0"/>
              <a:t>This finding is true for the HR and non-HR respondents alike; although the difference is even stronger for non-HR associates.</a:t>
            </a:r>
          </a:p>
          <a:p>
            <a:r>
              <a:rPr lang="en-US" dirty="0" smtClean="0"/>
              <a:t>Getting to know the external customer of your business and their needs is one of the best ways to broaden your strategic perspective, credibility and ability to contribute to strategic decision making.</a:t>
            </a:r>
            <a:endParaRPr lang="en-US" dirty="0"/>
          </a:p>
        </p:txBody>
      </p:sp>
    </p:spTree>
    <p:extLst>
      <p:ext uri="{BB962C8B-B14F-4D97-AF65-F5344CB8AC3E}">
        <p14:creationId xmlns:p14="http://schemas.microsoft.com/office/powerpoint/2010/main" val="3662586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 Becoming a Strategy Architect</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Facilitate the strategy-creation process</a:t>
            </a:r>
          </a:p>
          <a:p>
            <a:pPr marL="514350" indent="-514350">
              <a:buFont typeface="+mj-lt"/>
              <a:buAutoNum type="arabicPeriod"/>
            </a:pPr>
            <a:r>
              <a:rPr lang="en-US" dirty="0" smtClean="0"/>
              <a:t>Help clarifying and articulate the strategy</a:t>
            </a:r>
          </a:p>
          <a:p>
            <a:pPr marL="514350" indent="-514350">
              <a:buFont typeface="+mj-lt"/>
              <a:buAutoNum type="arabicPeriod"/>
            </a:pPr>
            <a:r>
              <a:rPr lang="en-US" dirty="0" smtClean="0"/>
              <a:t>Ensure execution of strategy by aligning HR practices</a:t>
            </a:r>
          </a:p>
          <a:p>
            <a:pPr marL="514350" indent="-514350">
              <a:buFont typeface="+mj-lt"/>
              <a:buAutoNum type="arabicPeriod"/>
            </a:pPr>
            <a:r>
              <a:rPr lang="en-US" dirty="0" smtClean="0"/>
              <a:t>Align leadership behavior to strategy</a:t>
            </a:r>
          </a:p>
          <a:p>
            <a:pPr marL="514350" indent="-514350">
              <a:buFont typeface="+mj-lt"/>
              <a:buAutoNum type="arabicPeriod"/>
            </a:pPr>
            <a:r>
              <a:rPr lang="en-US" dirty="0" smtClean="0"/>
              <a:t>Bring the view of the outside customer in</a:t>
            </a:r>
            <a:endParaRPr lang="en-US" dirty="0"/>
          </a:p>
        </p:txBody>
      </p:sp>
    </p:spTree>
    <p:extLst>
      <p:ext uri="{BB962C8B-B14F-4D97-AF65-F5344CB8AC3E}">
        <p14:creationId xmlns:p14="http://schemas.microsoft.com/office/powerpoint/2010/main" val="9468524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 Conclusion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Building your competency as a Strategy Architect is a significant way to demonstrate business leadership as an HR professional.</a:t>
            </a:r>
          </a:p>
          <a:p>
            <a:r>
              <a:rPr lang="en-US" dirty="0" smtClean="0"/>
              <a:t>Sustaining Strategic Agility has greater impact on business performance.</a:t>
            </a:r>
          </a:p>
          <a:p>
            <a:r>
              <a:rPr lang="en-US" dirty="0" smtClean="0"/>
              <a:t>By recognizing their role as Strategy Architects and focusing their efforts not only on aligning the HR strategy but also playing an active part in creating and executing the customer-focused business strategy, HR professionals prove that they should be sitting with the management team.</a:t>
            </a:r>
            <a:endParaRPr lang="en-US" dirty="0"/>
          </a:p>
        </p:txBody>
      </p:sp>
    </p:spTree>
    <p:extLst>
      <p:ext uri="{BB962C8B-B14F-4D97-AF65-F5344CB8AC3E}">
        <p14:creationId xmlns:p14="http://schemas.microsoft.com/office/powerpoint/2010/main" val="3658528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 New Role for HR</a:t>
            </a:r>
            <a:endParaRPr lang="en-US" dirty="0"/>
          </a:p>
        </p:txBody>
      </p:sp>
      <p:sp>
        <p:nvSpPr>
          <p:cNvPr id="3" name="Content Placeholder 2"/>
          <p:cNvSpPr>
            <a:spLocks noGrp="1"/>
          </p:cNvSpPr>
          <p:nvPr>
            <p:ph idx="1"/>
          </p:nvPr>
        </p:nvSpPr>
        <p:spPr/>
        <p:txBody>
          <a:bodyPr/>
          <a:lstStyle/>
          <a:p>
            <a:r>
              <a:rPr lang="en-US" dirty="0" smtClean="0"/>
              <a:t>HR’s role was more tactical than strategic</a:t>
            </a:r>
          </a:p>
          <a:p>
            <a:r>
              <a:rPr lang="en-US" dirty="0" smtClean="0"/>
              <a:t>The implementation of strategy is as important than the strategy itself.</a:t>
            </a:r>
          </a:p>
          <a:p>
            <a:endParaRPr lang="en-US" dirty="0" smtClean="0"/>
          </a:p>
          <a:p>
            <a:endParaRPr lang="en-US" dirty="0"/>
          </a:p>
        </p:txBody>
      </p:sp>
    </p:spTree>
    <p:extLst>
      <p:ext uri="{BB962C8B-B14F-4D97-AF65-F5344CB8AC3E}">
        <p14:creationId xmlns:p14="http://schemas.microsoft.com/office/powerpoint/2010/main" val="42531463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0" y="457200"/>
            <a:ext cx="3657600" cy="5867400"/>
          </a:xfrm>
        </p:spPr>
        <p:txBody>
          <a:bodyPr>
            <a:normAutofit fontScale="77500" lnSpcReduction="20000"/>
          </a:bodyPr>
          <a:lstStyle/>
          <a:p>
            <a:r>
              <a:rPr lang="en-US" dirty="0" smtClean="0"/>
              <a:t>HR </a:t>
            </a:r>
            <a:r>
              <a:rPr lang="en-US" dirty="0" err="1" smtClean="0"/>
              <a:t>profesionals</a:t>
            </a:r>
            <a:r>
              <a:rPr lang="en-US" dirty="0" smtClean="0"/>
              <a:t> serve the organization’s people. They communication care, concern and compassion for employees.</a:t>
            </a:r>
          </a:p>
          <a:p>
            <a:pPr marL="0" indent="0">
              <a:buNone/>
            </a:pPr>
            <a:endParaRPr lang="en-US" dirty="0" smtClean="0"/>
          </a:p>
          <a:p>
            <a:r>
              <a:rPr lang="en-US" dirty="0" smtClean="0"/>
              <a:t>HR professionals must be cognizant of external customers, investors and communities by making sure that correct business strategies are designed and delivered.</a:t>
            </a:r>
            <a:endParaRPr lang="en-US" dirty="0"/>
          </a:p>
        </p:txBody>
      </p:sp>
    </p:spTree>
    <p:extLst>
      <p:ext uri="{BB962C8B-B14F-4D97-AF65-F5344CB8AC3E}">
        <p14:creationId xmlns:p14="http://schemas.microsoft.com/office/powerpoint/2010/main" val="10363420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Many of HR professionals are oriented to and comfortable with the domains that fall on the </a:t>
            </a:r>
            <a:r>
              <a:rPr lang="en-US" dirty="0" err="1" smtClean="0"/>
              <a:t>keft</a:t>
            </a:r>
            <a:r>
              <a:rPr lang="en-US" dirty="0" smtClean="0"/>
              <a:t>-hand side of this model.</a:t>
            </a:r>
          </a:p>
          <a:p>
            <a:r>
              <a:rPr lang="en-US" dirty="0" smtClean="0"/>
              <a:t>Many HR professionals frequently are not as comfortable with the right side of this model</a:t>
            </a:r>
          </a:p>
          <a:p>
            <a:r>
              <a:rPr lang="en-US" dirty="0" smtClean="0"/>
              <a:t>The importance of the Strategy Architect role </a:t>
            </a:r>
            <a:r>
              <a:rPr lang="en-US" dirty="0" err="1" smtClean="0"/>
              <a:t>fo</a:t>
            </a:r>
            <a:r>
              <a:rPr lang="en-US" dirty="0" smtClean="0"/>
              <a:t> the importance of HR professionals.</a:t>
            </a:r>
            <a:endParaRPr lang="en-US" dirty="0"/>
          </a:p>
        </p:txBody>
      </p:sp>
    </p:spTree>
    <p:extLst>
      <p:ext uri="{BB962C8B-B14F-4D97-AF65-F5344CB8AC3E}">
        <p14:creationId xmlns:p14="http://schemas.microsoft.com/office/powerpoint/2010/main" val="22910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 What is a Strategy Architect?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HR professionals who are Strategy Architects shape and share the vision for how their organization is situated in the marketplace.</a:t>
            </a:r>
          </a:p>
          <a:p>
            <a:r>
              <a:rPr lang="en-US" dirty="0" smtClean="0"/>
              <a:t>Factor that indicates:</a:t>
            </a:r>
          </a:p>
          <a:p>
            <a:pPr lvl="1"/>
            <a:r>
              <a:rPr lang="en-US" dirty="0" smtClean="0"/>
              <a:t>Helping to establish the business strategy;</a:t>
            </a:r>
          </a:p>
          <a:p>
            <a:pPr lvl="1"/>
            <a:r>
              <a:rPr lang="en-US" dirty="0" smtClean="0"/>
              <a:t>Having vision of the future;</a:t>
            </a:r>
          </a:p>
          <a:p>
            <a:pPr lvl="1"/>
            <a:r>
              <a:rPr lang="en-US" dirty="0" smtClean="0"/>
              <a:t>Providing alternative insights on business issues;</a:t>
            </a:r>
          </a:p>
          <a:p>
            <a:pPr lvl="1"/>
            <a:r>
              <a:rPr lang="en-US" dirty="0" smtClean="0"/>
              <a:t>Understanding external customers;</a:t>
            </a:r>
          </a:p>
          <a:p>
            <a:pPr lvl="1"/>
            <a:r>
              <a:rPr lang="en-US" dirty="0" smtClean="0"/>
              <a:t>Leveraging customer information as the basis for institutional integration; and</a:t>
            </a:r>
          </a:p>
          <a:p>
            <a:pPr lvl="1"/>
            <a:r>
              <a:rPr lang="en-US" dirty="0" smtClean="0"/>
              <a:t>Working with business leaders to </a:t>
            </a:r>
            <a:r>
              <a:rPr lang="en-US" dirty="0" err="1" smtClean="0"/>
              <a:t>arcticulate</a:t>
            </a:r>
            <a:r>
              <a:rPr lang="en-US" dirty="0" smtClean="0"/>
              <a:t> purpose and meaning for the organization.</a:t>
            </a:r>
          </a:p>
        </p:txBody>
      </p:sp>
    </p:spTree>
    <p:extLst>
      <p:ext uri="{BB962C8B-B14F-4D97-AF65-F5344CB8AC3E}">
        <p14:creationId xmlns:p14="http://schemas.microsoft.com/office/powerpoint/2010/main" val="2147213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Architect have unique information that enables them to build blueprints that guide decision making.</a:t>
            </a:r>
          </a:p>
          <a:p>
            <a:r>
              <a:rPr lang="en-US" dirty="0" smtClean="0"/>
              <a:t>Inform advisers who are schooled in the underlying principles of form and function, style and structure.</a:t>
            </a:r>
          </a:p>
          <a:p>
            <a:r>
              <a:rPr lang="en-US" dirty="0" smtClean="0"/>
              <a:t>Architects can converse intelligently with both engineers and designers.</a:t>
            </a:r>
          </a:p>
        </p:txBody>
      </p:sp>
    </p:spTree>
    <p:extLst>
      <p:ext uri="{BB962C8B-B14F-4D97-AF65-F5344CB8AC3E}">
        <p14:creationId xmlns:p14="http://schemas.microsoft.com/office/powerpoint/2010/main" val="3037220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Sustaining Strategic Agility</a:t>
            </a:r>
            <a:endParaRPr lang="en-US" dirty="0"/>
          </a:p>
        </p:txBody>
      </p:sp>
      <p:sp>
        <p:nvSpPr>
          <p:cNvPr id="3" name="Content Placeholder 2"/>
          <p:cNvSpPr>
            <a:spLocks noGrp="1"/>
          </p:cNvSpPr>
          <p:nvPr>
            <p:ph idx="1"/>
          </p:nvPr>
        </p:nvSpPr>
        <p:spPr/>
        <p:txBody>
          <a:bodyPr/>
          <a:lstStyle/>
          <a:p>
            <a:r>
              <a:rPr lang="en-US" dirty="0" smtClean="0"/>
              <a:t>HR professional must be understand the business strategy and </a:t>
            </a:r>
            <a:r>
              <a:rPr lang="en-US" dirty="0" err="1" smtClean="0"/>
              <a:t>aligne</a:t>
            </a:r>
            <a:r>
              <a:rPr lang="en-US" dirty="0" smtClean="0"/>
              <a:t> HR practices, include:</a:t>
            </a:r>
          </a:p>
          <a:p>
            <a:pPr lvl="1"/>
            <a:r>
              <a:rPr lang="en-US" dirty="0" smtClean="0"/>
              <a:t>Being able to identify the problems central to the business strategy;</a:t>
            </a:r>
          </a:p>
          <a:p>
            <a:pPr lvl="1"/>
            <a:r>
              <a:rPr lang="en-US" dirty="0" smtClean="0"/>
              <a:t>Recognize marketplace trends and their impacts on the business; and</a:t>
            </a:r>
          </a:p>
          <a:p>
            <a:pPr lvl="1"/>
            <a:r>
              <a:rPr lang="en-US" dirty="0" smtClean="0"/>
              <a:t>Translate </a:t>
            </a:r>
            <a:r>
              <a:rPr lang="en-US" dirty="0" err="1" smtClean="0"/>
              <a:t>straetegic</a:t>
            </a:r>
            <a:r>
              <a:rPr lang="en-US" dirty="0" smtClean="0"/>
              <a:t> direction into annual business and HR initiatives.</a:t>
            </a:r>
          </a:p>
        </p:txBody>
      </p:sp>
    </p:spTree>
    <p:extLst>
      <p:ext uri="{BB962C8B-B14F-4D97-AF65-F5344CB8AC3E}">
        <p14:creationId xmlns:p14="http://schemas.microsoft.com/office/powerpoint/2010/main" val="1188802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By understanding the strategy and potential obstacles to its success, high-performing HR professionals are able to maintain the organization’s agility;</a:t>
            </a:r>
          </a:p>
          <a:p>
            <a:pPr marL="857250" lvl="1" indent="-457200"/>
            <a:r>
              <a:rPr lang="en-US" dirty="0" smtClean="0"/>
              <a:t>They ensure the </a:t>
            </a:r>
            <a:r>
              <a:rPr lang="en-US" dirty="0" err="1" smtClean="0"/>
              <a:t>avaiability</a:t>
            </a:r>
            <a:r>
              <a:rPr lang="en-US" dirty="0" smtClean="0"/>
              <a:t> of resources that facilitate needed change.</a:t>
            </a:r>
          </a:p>
          <a:p>
            <a:pPr marL="857250" lvl="1" indent="-457200"/>
            <a:r>
              <a:rPr lang="en-US" dirty="0" smtClean="0"/>
              <a:t>They have a vision of the future for the business.</a:t>
            </a:r>
          </a:p>
          <a:p>
            <a:pPr marL="857250" lvl="1" indent="-457200"/>
            <a:r>
              <a:rPr lang="en-US" dirty="0" smtClean="0"/>
              <a:t>And they are proactive in contributing to business decisions.</a:t>
            </a:r>
            <a:endParaRPr lang="en-US" dirty="0"/>
          </a:p>
        </p:txBody>
      </p:sp>
    </p:spTree>
    <p:extLst>
      <p:ext uri="{BB962C8B-B14F-4D97-AF65-F5344CB8AC3E}">
        <p14:creationId xmlns:p14="http://schemas.microsoft.com/office/powerpoint/2010/main" val="1517151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Engaging Customers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Being able to leverage customer-based  information as the basis for fundamental institution building is indispensable to HR professionals. The sub-factor of Engaging Customers involves:</a:t>
            </a:r>
          </a:p>
          <a:p>
            <a:pPr marL="857250" lvl="1" indent="-457200"/>
            <a:r>
              <a:rPr lang="en-US" dirty="0" smtClean="0"/>
              <a:t>Facilitating the dissemination of customer information throughout the organization;</a:t>
            </a:r>
          </a:p>
          <a:p>
            <a:pPr marL="857250" lvl="1" indent="-457200"/>
            <a:r>
              <a:rPr lang="en-US" dirty="0" smtClean="0"/>
              <a:t>Contributing to the building of the company’s brand with the customers, shareholders, and employees;</a:t>
            </a:r>
          </a:p>
          <a:p>
            <a:pPr marL="857250" lvl="1" indent="-457200"/>
            <a:r>
              <a:rPr lang="en-US" dirty="0" smtClean="0"/>
              <a:t>Facilitating the integration of different business functions; and</a:t>
            </a:r>
          </a:p>
          <a:p>
            <a:pPr marL="857250" lvl="1" indent="-457200"/>
            <a:r>
              <a:rPr lang="en-US" dirty="0" smtClean="0"/>
              <a:t>Reducing low-value-added work.</a:t>
            </a:r>
          </a:p>
          <a:p>
            <a:pPr marL="857250" lvl="1" indent="-457200"/>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9632561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714</Words>
  <Application>Microsoft Office PowerPoint</Application>
  <PresentationFormat>On-screen Show (4:3)</PresentationFormat>
  <Paragraphs>69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The Role of Strategy Architect in the Strategic HR Organization</vt:lpstr>
      <vt:lpstr>A. A New Role for HR</vt:lpstr>
      <vt:lpstr>PowerPoint Presentation</vt:lpstr>
      <vt:lpstr>PowerPoint Presentation</vt:lpstr>
      <vt:lpstr>B. What is a Strategy Architect?</vt:lpstr>
      <vt:lpstr>PowerPoint Presentation</vt:lpstr>
      <vt:lpstr>1. Sustaining Strategic Agility</vt:lpstr>
      <vt:lpstr>PowerPoint Presentation</vt:lpstr>
      <vt:lpstr>2. Engaging Customers</vt:lpstr>
      <vt:lpstr>PowerPoint Presentation</vt:lpstr>
      <vt:lpstr>C. Strategy Architect by the Numbers</vt:lpstr>
      <vt:lpstr>D. Regression of Performance with Sub-factors</vt:lpstr>
      <vt:lpstr>E. Becoming a Strategy Architect</vt:lpstr>
      <vt:lpstr>F. 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Strategy Architect in the Strategic HR Organization</dc:title>
  <dc:creator>Lenovo IdeaCentre</dc:creator>
  <cp:lastModifiedBy>Lenovo IdeaCentre</cp:lastModifiedBy>
  <cp:revision>28</cp:revision>
  <dcterms:created xsi:type="dcterms:W3CDTF">2016-11-28T02:11:29Z</dcterms:created>
  <dcterms:modified xsi:type="dcterms:W3CDTF">2016-11-28T03:47:43Z</dcterms:modified>
</cp:coreProperties>
</file>