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6" r:id="rId20"/>
    <p:sldId id="277" r:id="rId21"/>
    <p:sldId id="274" r:id="rId22"/>
    <p:sldId id="279"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434" autoAdjust="0"/>
  </p:normalViewPr>
  <p:slideViewPr>
    <p:cSldViewPr snapToGrid="0">
      <p:cViewPr varScale="1">
        <p:scale>
          <a:sx n="67" d="100"/>
          <a:sy n="67" d="100"/>
        </p:scale>
        <p:origin x="780" y="60"/>
      </p:cViewPr>
      <p:guideLst/>
    </p:cSldViewPr>
  </p:slideViewPr>
  <p:outlineViewPr>
    <p:cViewPr>
      <p:scale>
        <a:sx n="33" d="100"/>
        <a:sy n="33" d="100"/>
      </p:scale>
      <p:origin x="0" y="-1306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4F0EA3-A9C6-4DCA-93DF-AAC9BC4E8B97}" type="datetimeFigureOut">
              <a:rPr lang="en-US" smtClean="0"/>
              <a:t>12/5/2016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299A53-4609-4722-8EE4-0E439B431CD2}" type="slidenum">
              <a:rPr lang="en-US" smtClean="0"/>
              <a:t>‹#›</a:t>
            </a:fld>
            <a:endParaRPr lang="en-US"/>
          </a:p>
        </p:txBody>
      </p:sp>
    </p:spTree>
    <p:extLst>
      <p:ext uri="{BB962C8B-B14F-4D97-AF65-F5344CB8AC3E}">
        <p14:creationId xmlns:p14="http://schemas.microsoft.com/office/powerpoint/2010/main" val="564622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14350" indent="-514350">
              <a:buAutoNum type="arabicPeriod"/>
            </a:pPr>
            <a:r>
              <a:rPr lang="id-ID" dirty="0" smtClean="0"/>
              <a:t>Benchmarking adalah lebih dari alat manajerial, walaupun benchmarking bukanlah pemacu inovasi manajerial pada perusahaan akan tetapi menjadi dasar penelitian dan pembuatan kebijakan.</a:t>
            </a:r>
          </a:p>
          <a:p>
            <a:pPr marL="514350" indent="-514350">
              <a:buAutoNum type="arabicPeriod"/>
            </a:pPr>
            <a:r>
              <a:rPr lang="id-ID" dirty="0" smtClean="0"/>
              <a:t>Manajer juga sangat bergantung kepada keberanian mengambil risiko (</a:t>
            </a:r>
            <a:r>
              <a:rPr lang="id-ID" i="1" dirty="0" smtClean="0"/>
              <a:t>exposure</a:t>
            </a:r>
            <a:r>
              <a:rPr lang="id-ID" dirty="0" smtClean="0"/>
              <a:t>) yang menghasilkan kebijakan dan keputusan yang akan berdampak kepada performa perusahaan secara keseluruhan.</a:t>
            </a:r>
          </a:p>
          <a:p>
            <a:pPr marL="514350" indent="-514350">
              <a:buAutoNum type="arabicPeriod"/>
            </a:pPr>
            <a:r>
              <a:rPr lang="id-ID" dirty="0" smtClean="0"/>
              <a:t>Model (figure 2) mempunyai implikasi penting terhadap perkembangan HR </a:t>
            </a:r>
            <a:r>
              <a:rPr lang="id-ID" i="1" dirty="0" smtClean="0"/>
              <a:t>system. </a:t>
            </a:r>
            <a:r>
              <a:rPr lang="id-ID" dirty="0" smtClean="0"/>
              <a:t>Model tersebut menambah arti dan anteseden baru terhadap titik acuan strategis HR.</a:t>
            </a:r>
          </a:p>
          <a:p>
            <a:pPr marL="514350" indent="-514350">
              <a:buAutoNum type="arabicPeriod"/>
            </a:pPr>
            <a:r>
              <a:rPr lang="id-ID" dirty="0" smtClean="0"/>
              <a:t>Analsis titik acuan strategis mungkin akan digunakan manajer pada </a:t>
            </a:r>
            <a:r>
              <a:rPr lang="id-ID" i="1" dirty="0" smtClean="0"/>
              <a:t>coporate level </a:t>
            </a:r>
            <a:r>
              <a:rPr lang="id-ID" dirty="0" smtClean="0"/>
              <a:t>dan </a:t>
            </a:r>
            <a:r>
              <a:rPr lang="id-ID" i="1" dirty="0" smtClean="0"/>
              <a:t>diagnostic tool </a:t>
            </a:r>
            <a:r>
              <a:rPr lang="id-ID" dirty="0" smtClean="0"/>
              <a:t>yang memungkinkan manajer dapat mengetahui fungsi strategis untuk mendapatkan </a:t>
            </a:r>
            <a:r>
              <a:rPr lang="id-ID" i="1" dirty="0" smtClean="0"/>
              <a:t>gain.</a:t>
            </a:r>
          </a:p>
          <a:p>
            <a:endParaRPr lang="en-US" dirty="0"/>
          </a:p>
        </p:txBody>
      </p:sp>
      <p:sp>
        <p:nvSpPr>
          <p:cNvPr id="4" name="Slide Number Placeholder 3"/>
          <p:cNvSpPr>
            <a:spLocks noGrp="1"/>
          </p:cNvSpPr>
          <p:nvPr>
            <p:ph type="sldNum" sz="quarter" idx="10"/>
          </p:nvPr>
        </p:nvSpPr>
        <p:spPr/>
        <p:txBody>
          <a:bodyPr/>
          <a:lstStyle/>
          <a:p>
            <a:fld id="{27299A53-4609-4722-8EE4-0E439B431CD2}" type="slidenum">
              <a:rPr lang="en-US" smtClean="0"/>
              <a:t>21</a:t>
            </a:fld>
            <a:endParaRPr lang="en-US"/>
          </a:p>
        </p:txBody>
      </p:sp>
    </p:spTree>
    <p:extLst>
      <p:ext uri="{BB962C8B-B14F-4D97-AF65-F5344CB8AC3E}">
        <p14:creationId xmlns:p14="http://schemas.microsoft.com/office/powerpoint/2010/main" val="29551466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737140D-2BAB-46E0-992B-290525702C8D}" type="datetimeFigureOut">
              <a:rPr lang="en-US" smtClean="0"/>
              <a:t>12/5/2016</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BD7976D-08A7-4303-9D87-61AE99DC1B59}" type="slidenum">
              <a:rPr lang="en-US" smtClean="0"/>
              <a:t>‹#›</a:t>
            </a:fld>
            <a:endParaRPr lang="en-US"/>
          </a:p>
        </p:txBody>
      </p:sp>
    </p:spTree>
    <p:extLst>
      <p:ext uri="{BB962C8B-B14F-4D97-AF65-F5344CB8AC3E}">
        <p14:creationId xmlns:p14="http://schemas.microsoft.com/office/powerpoint/2010/main" val="953058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37140D-2BAB-46E0-992B-290525702C8D}" type="datetimeFigureOut">
              <a:rPr lang="en-US" smtClean="0"/>
              <a:t>12/5/2016</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BD7976D-08A7-4303-9D87-61AE99DC1B59}" type="slidenum">
              <a:rPr lang="en-US" smtClean="0"/>
              <a:t>‹#›</a:t>
            </a:fld>
            <a:endParaRPr lang="en-US"/>
          </a:p>
        </p:txBody>
      </p:sp>
    </p:spTree>
    <p:extLst>
      <p:ext uri="{BB962C8B-B14F-4D97-AF65-F5344CB8AC3E}">
        <p14:creationId xmlns:p14="http://schemas.microsoft.com/office/powerpoint/2010/main" val="2129294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37140D-2BAB-46E0-992B-290525702C8D}" type="datetimeFigureOut">
              <a:rPr lang="en-US" smtClean="0"/>
              <a:t>12/5/2016</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BD7976D-08A7-4303-9D87-61AE99DC1B59}"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578754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F737140D-2BAB-46E0-992B-290525702C8D}" type="datetimeFigureOut">
              <a:rPr lang="en-US" smtClean="0"/>
              <a:t>12/5/2016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BD7976D-08A7-4303-9D87-61AE99DC1B59}" type="slidenum">
              <a:rPr lang="en-US" smtClean="0"/>
              <a:t>‹#›</a:t>
            </a:fld>
            <a:endParaRPr lang="en-US"/>
          </a:p>
        </p:txBody>
      </p:sp>
    </p:spTree>
    <p:extLst>
      <p:ext uri="{BB962C8B-B14F-4D97-AF65-F5344CB8AC3E}">
        <p14:creationId xmlns:p14="http://schemas.microsoft.com/office/powerpoint/2010/main" val="4102701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F737140D-2BAB-46E0-992B-290525702C8D}" type="datetimeFigureOut">
              <a:rPr lang="en-US" smtClean="0"/>
              <a:t>12/5/2016</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BD7976D-08A7-4303-9D87-61AE99DC1B59}"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70337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F737140D-2BAB-46E0-992B-290525702C8D}" type="datetimeFigureOut">
              <a:rPr lang="en-US" smtClean="0"/>
              <a:t>12/5/2016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BD7976D-08A7-4303-9D87-61AE99DC1B59}" type="slidenum">
              <a:rPr lang="en-US" smtClean="0"/>
              <a:t>‹#›</a:t>
            </a:fld>
            <a:endParaRPr lang="en-US"/>
          </a:p>
        </p:txBody>
      </p:sp>
    </p:spTree>
    <p:extLst>
      <p:ext uri="{BB962C8B-B14F-4D97-AF65-F5344CB8AC3E}">
        <p14:creationId xmlns:p14="http://schemas.microsoft.com/office/powerpoint/2010/main" val="7530831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737140D-2BAB-46E0-992B-290525702C8D}" type="datetimeFigureOut">
              <a:rPr lang="en-US" smtClean="0"/>
              <a:t>12/5/2016</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BD7976D-08A7-4303-9D87-61AE99DC1B59}" type="slidenum">
              <a:rPr lang="en-US" smtClean="0"/>
              <a:t>‹#›</a:t>
            </a:fld>
            <a:endParaRPr lang="en-US"/>
          </a:p>
        </p:txBody>
      </p:sp>
    </p:spTree>
    <p:extLst>
      <p:ext uri="{BB962C8B-B14F-4D97-AF65-F5344CB8AC3E}">
        <p14:creationId xmlns:p14="http://schemas.microsoft.com/office/powerpoint/2010/main" val="1653141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737140D-2BAB-46E0-992B-290525702C8D}" type="datetimeFigureOut">
              <a:rPr lang="en-US" smtClean="0"/>
              <a:t>12/5/2016</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BD7976D-08A7-4303-9D87-61AE99DC1B59}" type="slidenum">
              <a:rPr lang="en-US" smtClean="0"/>
              <a:t>‹#›</a:t>
            </a:fld>
            <a:endParaRPr lang="en-US"/>
          </a:p>
        </p:txBody>
      </p:sp>
    </p:spTree>
    <p:extLst>
      <p:ext uri="{BB962C8B-B14F-4D97-AF65-F5344CB8AC3E}">
        <p14:creationId xmlns:p14="http://schemas.microsoft.com/office/powerpoint/2010/main" val="12675019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737140D-2BAB-46E0-992B-290525702C8D}" type="datetimeFigureOut">
              <a:rPr lang="en-US" smtClean="0"/>
              <a:t>12/5/2016</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BD7976D-08A7-4303-9D87-61AE99DC1B59}" type="slidenum">
              <a:rPr lang="en-US" smtClean="0"/>
              <a:t>‹#›</a:t>
            </a:fld>
            <a:endParaRPr lang="en-US"/>
          </a:p>
        </p:txBody>
      </p:sp>
    </p:spTree>
    <p:extLst>
      <p:ext uri="{BB962C8B-B14F-4D97-AF65-F5344CB8AC3E}">
        <p14:creationId xmlns:p14="http://schemas.microsoft.com/office/powerpoint/2010/main" val="2243902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37140D-2BAB-46E0-992B-290525702C8D}" type="datetimeFigureOut">
              <a:rPr lang="en-US" smtClean="0"/>
              <a:t>12/5/2016</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BD7976D-08A7-4303-9D87-61AE99DC1B59}" type="slidenum">
              <a:rPr lang="en-US" smtClean="0"/>
              <a:t>‹#›</a:t>
            </a:fld>
            <a:endParaRPr lang="en-US"/>
          </a:p>
        </p:txBody>
      </p:sp>
    </p:spTree>
    <p:extLst>
      <p:ext uri="{BB962C8B-B14F-4D97-AF65-F5344CB8AC3E}">
        <p14:creationId xmlns:p14="http://schemas.microsoft.com/office/powerpoint/2010/main" val="33737641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737140D-2BAB-46E0-992B-290525702C8D}" type="datetimeFigureOut">
              <a:rPr lang="en-US" smtClean="0"/>
              <a:t>12/5/2016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BD7976D-08A7-4303-9D87-61AE99DC1B59}" type="slidenum">
              <a:rPr lang="en-US" smtClean="0"/>
              <a:t>‹#›</a:t>
            </a:fld>
            <a:endParaRPr lang="en-US"/>
          </a:p>
        </p:txBody>
      </p:sp>
    </p:spTree>
    <p:extLst>
      <p:ext uri="{BB962C8B-B14F-4D97-AF65-F5344CB8AC3E}">
        <p14:creationId xmlns:p14="http://schemas.microsoft.com/office/powerpoint/2010/main" val="3459652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737140D-2BAB-46E0-992B-290525702C8D}" type="datetimeFigureOut">
              <a:rPr lang="en-US" smtClean="0"/>
              <a:t>12/5/2016</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BD7976D-08A7-4303-9D87-61AE99DC1B59}" type="slidenum">
              <a:rPr lang="en-US" smtClean="0"/>
              <a:t>‹#›</a:t>
            </a:fld>
            <a:endParaRPr lang="en-US"/>
          </a:p>
        </p:txBody>
      </p:sp>
    </p:spTree>
    <p:extLst>
      <p:ext uri="{BB962C8B-B14F-4D97-AF65-F5344CB8AC3E}">
        <p14:creationId xmlns:p14="http://schemas.microsoft.com/office/powerpoint/2010/main" val="2834756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737140D-2BAB-46E0-992B-290525702C8D}" type="datetimeFigureOut">
              <a:rPr lang="en-US" smtClean="0"/>
              <a:t>12/5/2016</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BD7976D-08A7-4303-9D87-61AE99DC1B59}" type="slidenum">
              <a:rPr lang="en-US" smtClean="0"/>
              <a:t>‹#›</a:t>
            </a:fld>
            <a:endParaRPr lang="en-US"/>
          </a:p>
        </p:txBody>
      </p:sp>
    </p:spTree>
    <p:extLst>
      <p:ext uri="{BB962C8B-B14F-4D97-AF65-F5344CB8AC3E}">
        <p14:creationId xmlns:p14="http://schemas.microsoft.com/office/powerpoint/2010/main" val="1681224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37140D-2BAB-46E0-992B-290525702C8D}" type="datetimeFigureOut">
              <a:rPr lang="en-US" smtClean="0"/>
              <a:t>12/5/2016</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BD7976D-08A7-4303-9D87-61AE99DC1B59}" type="slidenum">
              <a:rPr lang="en-US" smtClean="0"/>
              <a:t>‹#›</a:t>
            </a:fld>
            <a:endParaRPr lang="en-US"/>
          </a:p>
        </p:txBody>
      </p:sp>
    </p:spTree>
    <p:extLst>
      <p:ext uri="{BB962C8B-B14F-4D97-AF65-F5344CB8AC3E}">
        <p14:creationId xmlns:p14="http://schemas.microsoft.com/office/powerpoint/2010/main" val="3672208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37140D-2BAB-46E0-992B-290525702C8D}" type="datetimeFigureOut">
              <a:rPr lang="en-US" smtClean="0"/>
              <a:t>12/5/2016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BD7976D-08A7-4303-9D87-61AE99DC1B59}" type="slidenum">
              <a:rPr lang="en-US" smtClean="0"/>
              <a:t>‹#›</a:t>
            </a:fld>
            <a:endParaRPr lang="en-US"/>
          </a:p>
        </p:txBody>
      </p:sp>
    </p:spTree>
    <p:extLst>
      <p:ext uri="{BB962C8B-B14F-4D97-AF65-F5344CB8AC3E}">
        <p14:creationId xmlns:p14="http://schemas.microsoft.com/office/powerpoint/2010/main" val="2506078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37140D-2BAB-46E0-992B-290525702C8D}" type="datetimeFigureOut">
              <a:rPr lang="en-US" smtClean="0"/>
              <a:t>12/5/2016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BD7976D-08A7-4303-9D87-61AE99DC1B59}" type="slidenum">
              <a:rPr lang="en-US" smtClean="0"/>
              <a:t>‹#›</a:t>
            </a:fld>
            <a:endParaRPr lang="en-US"/>
          </a:p>
        </p:txBody>
      </p:sp>
    </p:spTree>
    <p:extLst>
      <p:ext uri="{BB962C8B-B14F-4D97-AF65-F5344CB8AC3E}">
        <p14:creationId xmlns:p14="http://schemas.microsoft.com/office/powerpoint/2010/main" val="21470378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737140D-2BAB-46E0-992B-290525702C8D}" type="datetimeFigureOut">
              <a:rPr lang="en-US" smtClean="0"/>
              <a:t>12/5/2016</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BD7976D-08A7-4303-9D87-61AE99DC1B59}" type="slidenum">
              <a:rPr lang="en-US" smtClean="0"/>
              <a:t>‹#›</a:t>
            </a:fld>
            <a:endParaRPr lang="en-US"/>
          </a:p>
        </p:txBody>
      </p:sp>
    </p:spTree>
    <p:extLst>
      <p:ext uri="{BB962C8B-B14F-4D97-AF65-F5344CB8AC3E}">
        <p14:creationId xmlns:p14="http://schemas.microsoft.com/office/powerpoint/2010/main" val="2277932656"/>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THE NATURE AND CONSEQUENCES OF HUMAN RESOURCE STRATEGY</a:t>
            </a:r>
            <a:endParaRPr lang="en-US" dirty="0"/>
          </a:p>
        </p:txBody>
      </p:sp>
      <p:sp>
        <p:nvSpPr>
          <p:cNvPr id="3" name="Subtitle 2"/>
          <p:cNvSpPr>
            <a:spLocks noGrp="1"/>
          </p:cNvSpPr>
          <p:nvPr>
            <p:ph type="subTitle" idx="1"/>
          </p:nvPr>
        </p:nvSpPr>
        <p:spPr/>
        <p:txBody>
          <a:bodyPr>
            <a:normAutofit lnSpcReduction="10000"/>
          </a:bodyPr>
          <a:lstStyle/>
          <a:p>
            <a:pPr algn="r"/>
            <a:r>
              <a:rPr lang="en-US" dirty="0" err="1"/>
              <a:t>Nurul</a:t>
            </a:r>
            <a:r>
              <a:rPr lang="en-US" dirty="0"/>
              <a:t> </a:t>
            </a:r>
            <a:r>
              <a:rPr lang="en-US" dirty="0" err="1"/>
              <a:t>Annisa</a:t>
            </a:r>
            <a:r>
              <a:rPr lang="en-US" dirty="0"/>
              <a:t> </a:t>
            </a:r>
            <a:r>
              <a:rPr lang="en-US" dirty="0" err="1"/>
              <a:t>Fitri</a:t>
            </a:r>
            <a:r>
              <a:rPr lang="en-US" dirty="0"/>
              <a:t> (14808144014</a:t>
            </a:r>
            <a:r>
              <a:rPr lang="en-US" dirty="0" smtClean="0"/>
              <a:t>)</a:t>
            </a:r>
          </a:p>
          <a:p>
            <a:pPr algn="r"/>
            <a:r>
              <a:rPr lang="en-US" dirty="0" err="1" smtClean="0"/>
              <a:t>Muh</a:t>
            </a:r>
            <a:r>
              <a:rPr lang="en-US" dirty="0" smtClean="0"/>
              <a:t>. </a:t>
            </a:r>
            <a:r>
              <a:rPr lang="en-US" dirty="0" err="1" smtClean="0"/>
              <a:t>Harfiansyah</a:t>
            </a:r>
            <a:r>
              <a:rPr lang="en-US" dirty="0" smtClean="0"/>
              <a:t> M. (14808144016)</a:t>
            </a:r>
            <a:endParaRPr lang="en-US" dirty="0"/>
          </a:p>
          <a:p>
            <a:pPr algn="r"/>
            <a:r>
              <a:rPr lang="en-US" dirty="0"/>
              <a:t>Rizca Nur Afivtya </a:t>
            </a:r>
            <a:r>
              <a:rPr lang="en-US" dirty="0" smtClean="0"/>
              <a:t>P. </a:t>
            </a:r>
            <a:r>
              <a:rPr lang="en-US" dirty="0"/>
              <a:t>(14808144017</a:t>
            </a:r>
            <a:r>
              <a:rPr lang="en-US" dirty="0" smtClean="0"/>
              <a:t>)</a:t>
            </a:r>
            <a:endParaRPr lang="en-US" dirty="0"/>
          </a:p>
        </p:txBody>
      </p:sp>
    </p:spTree>
    <p:extLst>
      <p:ext uri="{BB962C8B-B14F-4D97-AF65-F5344CB8AC3E}">
        <p14:creationId xmlns:p14="http://schemas.microsoft.com/office/powerpoint/2010/main" val="3650770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 Temporal Strategic Reference Point Dimension</a:t>
            </a:r>
          </a:p>
        </p:txBody>
      </p:sp>
      <p:sp>
        <p:nvSpPr>
          <p:cNvPr id="3" name="Content Placeholder 2"/>
          <p:cNvSpPr>
            <a:spLocks noGrp="1"/>
          </p:cNvSpPr>
          <p:nvPr>
            <p:ph idx="1"/>
          </p:nvPr>
        </p:nvSpPr>
        <p:spPr/>
        <p:txBody>
          <a:bodyPr/>
          <a:lstStyle/>
          <a:p>
            <a:r>
              <a:rPr lang="en-US"/>
              <a:t>Critical reference dimension at both the firm and system levels is time.</a:t>
            </a:r>
          </a:p>
          <a:p>
            <a:r>
              <a:rPr lang="en-US"/>
              <a:t>Historical based reference points can be detrimental in an organizational system</a:t>
            </a:r>
          </a:p>
          <a:p>
            <a:r>
              <a:rPr lang="en-US"/>
              <a:t>Firms that cannot use past trends as a basis for prediction, can use future based reference points</a:t>
            </a:r>
          </a:p>
        </p:txBody>
      </p:sp>
    </p:spTree>
    <p:extLst>
      <p:ext uri="{BB962C8B-B14F-4D97-AF65-F5344CB8AC3E}">
        <p14:creationId xmlns:p14="http://schemas.microsoft.com/office/powerpoint/2010/main" val="3667038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THEORY DEVELOPMENT AND PROPOSITIONS</a:t>
            </a:r>
          </a:p>
        </p:txBody>
      </p:sp>
      <p:sp>
        <p:nvSpPr>
          <p:cNvPr id="3" name="Content Placeholder 2"/>
          <p:cNvSpPr>
            <a:spLocks noGrp="1"/>
          </p:cNvSpPr>
          <p:nvPr>
            <p:ph idx="1"/>
          </p:nvPr>
        </p:nvSpPr>
        <p:spPr/>
        <p:txBody>
          <a:bodyPr/>
          <a:lstStyle/>
          <a:p>
            <a:pPr algn="just"/>
            <a:r>
              <a:rPr lang="en-US"/>
              <a:t>How can researchers predict the specific configuration of a particular HR system’s SRPs?</a:t>
            </a:r>
          </a:p>
          <a:p>
            <a:pPr algn="just"/>
            <a:r>
              <a:rPr lang="en-US"/>
              <a:t>How might a firm’s HR configuration of reference points help to predict the nature of that firm’s HR policies and practices?</a:t>
            </a:r>
          </a:p>
          <a:p>
            <a:pPr algn="just"/>
            <a:r>
              <a:rPr lang="en-US"/>
              <a:t>How might the HR strategic reference point configuration help management scholars to better understand the impact that HR programs and policies have on a firm’s performance?</a:t>
            </a:r>
          </a:p>
        </p:txBody>
      </p:sp>
    </p:spTree>
    <p:extLst>
      <p:ext uri="{BB962C8B-B14F-4D97-AF65-F5344CB8AC3E}">
        <p14:creationId xmlns:p14="http://schemas.microsoft.com/office/powerpoint/2010/main" val="9393911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Predicting the HR Strategic Reference Point Configuration</a:t>
            </a:r>
          </a:p>
        </p:txBody>
      </p:sp>
      <p:sp>
        <p:nvSpPr>
          <p:cNvPr id="3" name="Content Placeholder 2"/>
          <p:cNvSpPr>
            <a:spLocks noGrp="1"/>
          </p:cNvSpPr>
          <p:nvPr>
            <p:ph idx="1"/>
          </p:nvPr>
        </p:nvSpPr>
        <p:spPr/>
        <p:txBody>
          <a:bodyPr/>
          <a:lstStyle/>
          <a:p>
            <a:r>
              <a:rPr lang="en-US"/>
              <a:t>Theories for configurations at the organizational </a:t>
            </a:r>
          </a:p>
          <a:p>
            <a:pPr lvl="1"/>
            <a:r>
              <a:rPr lang="en-US"/>
              <a:t>Resource and power – based theories</a:t>
            </a:r>
          </a:p>
          <a:p>
            <a:pPr lvl="1"/>
            <a:r>
              <a:rPr lang="en-US"/>
              <a:t>Organizational ecology</a:t>
            </a:r>
          </a:p>
          <a:p>
            <a:pPr lvl="1"/>
            <a:r>
              <a:rPr lang="en-US"/>
              <a:t>Institutional theory resource dependence theory</a:t>
            </a:r>
          </a:p>
          <a:p>
            <a:pPr lvl="1"/>
            <a:r>
              <a:rPr lang="en-US"/>
              <a:t>Strategic choice theory</a:t>
            </a:r>
          </a:p>
          <a:p>
            <a:r>
              <a:rPr lang="en-US"/>
              <a:t>Relative impact of business strategy and environmental influences on HR strategy is, to a great extent, contingent on relative power of HR managers and professionals in the firm, and on the degree to which key internal constituens are dependent on them for valued resources.</a:t>
            </a:r>
          </a:p>
        </p:txBody>
      </p:sp>
    </p:spTree>
    <p:extLst>
      <p:ext uri="{BB962C8B-B14F-4D97-AF65-F5344CB8AC3E}">
        <p14:creationId xmlns:p14="http://schemas.microsoft.com/office/powerpoint/2010/main" val="2964336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Predicting the temporal nature of HR strategic reference points</a:t>
            </a:r>
          </a:p>
        </p:txBody>
      </p:sp>
      <p:sp>
        <p:nvSpPr>
          <p:cNvPr id="3" name="Content Placeholder 2"/>
          <p:cNvSpPr>
            <a:spLocks noGrp="1"/>
          </p:cNvSpPr>
          <p:nvPr>
            <p:ph idx="1"/>
          </p:nvPr>
        </p:nvSpPr>
        <p:spPr/>
        <p:txBody>
          <a:bodyPr/>
          <a:lstStyle/>
          <a:p>
            <a:r>
              <a:rPr lang="en-US" dirty="0"/>
              <a:t>The influence of the HR system varies from firm to firm, often depending on the degree to which key stakeholders consider organizational human resources as a valued source of sustainable competitive advantage.</a:t>
            </a:r>
          </a:p>
          <a:p>
            <a:endParaRPr lang="en-US" dirty="0"/>
          </a:p>
          <a:p>
            <a:r>
              <a:rPr lang="en-US" dirty="0"/>
              <a:t>Proposition 1 : The more influential an HR system is in organizational decision </a:t>
            </a:r>
            <a:r>
              <a:rPr lang="en-US" dirty="0" smtClean="0"/>
              <a:t>making, </a:t>
            </a:r>
            <a:r>
              <a:rPr lang="en-US" dirty="0"/>
              <a:t>the more SRPs will be future oriented</a:t>
            </a:r>
          </a:p>
          <a:p>
            <a:pPr marL="0" indent="0">
              <a:buNone/>
            </a:pPr>
            <a:endParaRPr lang="en-US" dirty="0"/>
          </a:p>
        </p:txBody>
      </p:sp>
    </p:spTree>
    <p:extLst>
      <p:ext uri="{BB962C8B-B14F-4D97-AF65-F5344CB8AC3E}">
        <p14:creationId xmlns:p14="http://schemas.microsoft.com/office/powerpoint/2010/main" val="20261595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Predicting the nature of internal strategic reference points</a:t>
            </a:r>
          </a:p>
        </p:txBody>
      </p:sp>
      <p:sp>
        <p:nvSpPr>
          <p:cNvPr id="3" name="Content Placeholder 2"/>
          <p:cNvSpPr>
            <a:spLocks noGrp="1"/>
          </p:cNvSpPr>
          <p:nvPr>
            <p:ph idx="1"/>
          </p:nvPr>
        </p:nvSpPr>
        <p:spPr/>
        <p:txBody>
          <a:bodyPr/>
          <a:lstStyle/>
          <a:p>
            <a:r>
              <a:rPr lang="en-US"/>
              <a:t>HR systems will have more influence in firms whose systems of governance are outcome or ends based rather than process or means based</a:t>
            </a:r>
          </a:p>
          <a:p>
            <a:endParaRPr lang="en-US"/>
          </a:p>
          <a:p>
            <a:r>
              <a:rPr lang="en-US"/>
              <a:t>Proposition 2: The more an organization is governed by looser or normatively based systems of outcome control, the higher the relative level of the HR system’s influence and the more HR strategic reference points will be ends or outcome oriented.</a:t>
            </a:r>
          </a:p>
        </p:txBody>
      </p:sp>
    </p:spTree>
    <p:extLst>
      <p:ext uri="{BB962C8B-B14F-4D97-AF65-F5344CB8AC3E}">
        <p14:creationId xmlns:p14="http://schemas.microsoft.com/office/powerpoint/2010/main" val="15446545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Predicting the relative emphasis placed on external reference points</a:t>
            </a:r>
          </a:p>
        </p:txBody>
      </p:sp>
      <p:sp>
        <p:nvSpPr>
          <p:cNvPr id="3" name="Content Placeholder 2"/>
          <p:cNvSpPr>
            <a:spLocks noGrp="1"/>
          </p:cNvSpPr>
          <p:nvPr>
            <p:ph idx="1"/>
          </p:nvPr>
        </p:nvSpPr>
        <p:spPr/>
        <p:txBody>
          <a:bodyPr/>
          <a:lstStyle/>
          <a:p>
            <a:pPr algn="just"/>
            <a:r>
              <a:rPr lang="en-US"/>
              <a:t>Strategic decision makin is almost always governed to some extent by internal process – or goal – based standards, it must also take into account at least a limited number of external standarts or criteria.</a:t>
            </a:r>
          </a:p>
          <a:p>
            <a:pPr algn="just"/>
            <a:endParaRPr lang="en-US"/>
          </a:p>
          <a:p>
            <a:pPr algn="just"/>
            <a:r>
              <a:rPr lang="en-US"/>
              <a:t>Proposition 3: The more influence the HR system has in the organization, the greater the level og the HR system’s external exposure and the broader the range of external SRPs</a:t>
            </a:r>
          </a:p>
        </p:txBody>
      </p:sp>
    </p:spTree>
    <p:extLst>
      <p:ext uri="{BB962C8B-B14F-4D97-AF65-F5344CB8AC3E}">
        <p14:creationId xmlns:p14="http://schemas.microsoft.com/office/powerpoint/2010/main" val="3824323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6" name="Content Placeholder 5"/>
          <p:cNvSpPr>
            <a:spLocks noGrp="1"/>
          </p:cNvSpPr>
          <p:nvPr>
            <p:ph idx="1"/>
          </p:nvPr>
        </p:nvSpPr>
        <p:spPr/>
        <p:txBody>
          <a:bodyPr/>
          <a:lstStyle/>
          <a:p>
            <a:endParaRPr lang="en-US"/>
          </a:p>
        </p:txBody>
      </p:sp>
    </p:spTree>
    <p:extLst>
      <p:ext uri="{BB962C8B-B14F-4D97-AF65-F5344CB8AC3E}">
        <p14:creationId xmlns:p14="http://schemas.microsoft.com/office/powerpoint/2010/main" val="3824032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88459" y="624110"/>
            <a:ext cx="9716153" cy="1280890"/>
          </a:xfrm>
        </p:spPr>
        <p:txBody>
          <a:bodyPr>
            <a:normAutofit fontScale="90000"/>
          </a:bodyPr>
          <a:lstStyle/>
          <a:p>
            <a:r>
              <a:rPr lang="en-US" dirty="0" smtClean="0"/>
              <a:t>Using Strategic Reference Points to Predict the Nature and Consequences of HR Policies and Practices</a:t>
            </a:r>
            <a:endParaRPr lang="en-US" dirty="0"/>
          </a:p>
        </p:txBody>
      </p:sp>
      <p:sp>
        <p:nvSpPr>
          <p:cNvPr id="3" name="Content Placeholder 2"/>
          <p:cNvSpPr>
            <a:spLocks noGrp="1"/>
          </p:cNvSpPr>
          <p:nvPr>
            <p:ph idx="1"/>
          </p:nvPr>
        </p:nvSpPr>
        <p:spPr>
          <a:xfrm>
            <a:off x="1882588" y="2895599"/>
            <a:ext cx="9622024" cy="3096305"/>
          </a:xfrm>
        </p:spPr>
        <p:txBody>
          <a:bodyPr/>
          <a:lstStyle/>
          <a:p>
            <a:pPr algn="just"/>
            <a:r>
              <a:rPr lang="en-US" dirty="0" smtClean="0"/>
              <a:t>The second and third questions posed concern the way an understanding of HR strategic reference points may help to predict HR policies and practices.</a:t>
            </a:r>
          </a:p>
          <a:p>
            <a:pPr marL="0" indent="0" algn="just">
              <a:buNone/>
            </a:pPr>
            <a:endParaRPr lang="en-US" dirty="0" smtClean="0"/>
          </a:p>
          <a:p>
            <a:pPr algn="just"/>
            <a:r>
              <a:rPr lang="en-US" dirty="0" smtClean="0"/>
              <a:t>As shown, in the right side of Figure 2, three characteristics of HR reference points are postulated to have important implications for both HR policies and practices and firm performance.</a:t>
            </a:r>
            <a:endParaRPr lang="en-US" dirty="0"/>
          </a:p>
        </p:txBody>
      </p:sp>
    </p:spTree>
    <p:extLst>
      <p:ext uri="{BB962C8B-B14F-4D97-AF65-F5344CB8AC3E}">
        <p14:creationId xmlns:p14="http://schemas.microsoft.com/office/powerpoint/2010/main" val="1117406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Position relatives to HR strategic reference points</a:t>
            </a:r>
            <a:endParaRPr lang="en-US" dirty="0"/>
          </a:p>
        </p:txBody>
      </p:sp>
      <p:sp>
        <p:nvSpPr>
          <p:cNvPr id="3" name="Content Placeholder 2"/>
          <p:cNvSpPr>
            <a:spLocks noGrp="1"/>
          </p:cNvSpPr>
          <p:nvPr>
            <p:ph idx="1"/>
          </p:nvPr>
        </p:nvSpPr>
        <p:spPr>
          <a:xfrm>
            <a:off x="2589212" y="2133600"/>
            <a:ext cx="8915400" cy="4724400"/>
          </a:xfrm>
        </p:spPr>
        <p:txBody>
          <a:bodyPr/>
          <a:lstStyle/>
          <a:p>
            <a:r>
              <a:rPr lang="en-US" dirty="0" smtClean="0"/>
              <a:t>Jackson and Dutton (1998) have demonstrated empirically that managers tend to categorize new issues expected to result in loss as threats and new issues that imply positive gains as opportunities.</a:t>
            </a:r>
          </a:p>
          <a:p>
            <a:r>
              <a:rPr lang="en-US" dirty="0" smtClean="0"/>
              <a:t>Yet, </a:t>
            </a:r>
            <a:r>
              <a:rPr lang="en-US" dirty="0" err="1" smtClean="0"/>
              <a:t>Fiegenbaum</a:t>
            </a:r>
            <a:r>
              <a:rPr lang="en-US" dirty="0" smtClean="0"/>
              <a:t> and colleagues (1996) pointed out that firms that assess their performance as exceeding or superior to that of their target or benchmark are likely to deem most new issues as threats.</a:t>
            </a:r>
          </a:p>
          <a:p>
            <a:r>
              <a:rPr lang="en-US" dirty="0" smtClean="0"/>
              <a:t>Proportion 4: HR strategies will be more conservative when the system’s strategic decision makers view their system as being above their strategic reference points, and they will be more daring when these decision makers view their system as being below their strategic reference points.</a:t>
            </a:r>
            <a:endParaRPr lang="en-US" dirty="0"/>
          </a:p>
        </p:txBody>
      </p:sp>
    </p:spTree>
    <p:extLst>
      <p:ext uri="{BB962C8B-B14F-4D97-AF65-F5344CB8AC3E}">
        <p14:creationId xmlns:p14="http://schemas.microsoft.com/office/powerpoint/2010/main" val="6515656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HR strategic reference point fit</a:t>
            </a:r>
            <a:endParaRPr lang="en-US" dirty="0"/>
          </a:p>
        </p:txBody>
      </p:sp>
      <p:sp>
        <p:nvSpPr>
          <p:cNvPr id="3" name="Content Placeholder 2"/>
          <p:cNvSpPr>
            <a:spLocks noGrp="1"/>
          </p:cNvSpPr>
          <p:nvPr>
            <p:ph idx="1"/>
          </p:nvPr>
        </p:nvSpPr>
        <p:spPr>
          <a:xfrm>
            <a:off x="2589212" y="2190750"/>
            <a:ext cx="8915400" cy="3777622"/>
          </a:xfrm>
        </p:spPr>
        <p:txBody>
          <a:bodyPr/>
          <a:lstStyle/>
          <a:p>
            <a:r>
              <a:rPr lang="en-US" dirty="0" smtClean="0"/>
              <a:t>Contingency theorists (Lawrence &amp; </a:t>
            </a:r>
            <a:r>
              <a:rPr lang="en-US" dirty="0" err="1" smtClean="0"/>
              <a:t>Lorsch</a:t>
            </a:r>
            <a:r>
              <a:rPr lang="en-US" dirty="0" smtClean="0"/>
              <a:t>, 1969; Thompson, 1967) have long emphasized the importance of consistency and congruency among organizational elements, but only recently have authors on the HRM literature begun to stress the important of “fit”.</a:t>
            </a:r>
          </a:p>
          <a:p>
            <a:r>
              <a:rPr lang="en-US" dirty="0" smtClean="0"/>
              <a:t>Proportion 5: An HR strategy will be most likely to have a negative impact on firm performance when component policies and practices are daring to begin with and wen there is a low level of SRP fir. An HR strategy will be least likely to have a negative impact on firm performance when component policies and practices are conservative to begin with and when there is a high level of SRP fit. </a:t>
            </a:r>
            <a:endParaRPr lang="en-US" dirty="0"/>
          </a:p>
        </p:txBody>
      </p:sp>
    </p:spTree>
    <p:extLst>
      <p:ext uri="{BB962C8B-B14F-4D97-AF65-F5344CB8AC3E}">
        <p14:creationId xmlns:p14="http://schemas.microsoft.com/office/powerpoint/2010/main" val="10427290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r>
              <a:rPr lang="id-ID" sz="2000" dirty="0" smtClean="0"/>
              <a:t>Kami memeriksa bagaimana manajer menggunakan titik-titik strategis referensi (SRPs) atau tolok ukur untuk memandu keputusan strategis mereka membuat berkenaan dengan (HR) masalah sumber daya manusia dan bagaimana tolok ukur ini dapat mempengaruhi konsekuensi berbasis kinerja keputusan tersebut</a:t>
            </a:r>
            <a:r>
              <a:rPr lang="en-US" sz="2000" dirty="0" smtClean="0"/>
              <a:t>. </a:t>
            </a:r>
            <a:r>
              <a:rPr lang="id-ID" sz="2000" dirty="0" smtClean="0"/>
              <a:t>Kami juga menjelaskan bagaimana pengelolaan SRP dapat mengurangi kemungkinan bahwa kebijakan dan praktek SDM akan memiliki efek negatif pada kinerja perusahaan. </a:t>
            </a:r>
            <a:endParaRPr lang="en-US" sz="2000" dirty="0"/>
          </a:p>
        </p:txBody>
      </p:sp>
    </p:spTree>
    <p:extLst>
      <p:ext uri="{BB962C8B-B14F-4D97-AF65-F5344CB8AC3E}">
        <p14:creationId xmlns:p14="http://schemas.microsoft.com/office/powerpoint/2010/main" val="1440224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HR strategic reference point consensus</a:t>
            </a:r>
          </a:p>
        </p:txBody>
      </p:sp>
      <p:sp>
        <p:nvSpPr>
          <p:cNvPr id="3" name="Content Placeholder 2"/>
          <p:cNvSpPr>
            <a:spLocks noGrp="1"/>
          </p:cNvSpPr>
          <p:nvPr>
            <p:ph idx="1"/>
          </p:nvPr>
        </p:nvSpPr>
        <p:spPr/>
        <p:txBody>
          <a:bodyPr/>
          <a:lstStyle/>
          <a:p>
            <a:r>
              <a:rPr lang="en-US" dirty="0" smtClean="0"/>
              <a:t>A lack of agreement among strategic decision makers as to what the HR reference points are is likely to increase the likelihood that HR policies and practices grounded on there SRPs will have negative implications for a firm’s performance.</a:t>
            </a:r>
          </a:p>
          <a:p>
            <a:r>
              <a:rPr lang="en-US" dirty="0" smtClean="0"/>
              <a:t>Proposition 6: An HR strategy will be most likely to have a negative impact on firm performance when component policies and practices are daring to begin with and when there is a low level of SRP consensus. It will be at least likely to have a negative impact on firm performance when component policies and practices are conservative to begin with and when there is a high level of SRP consensus.</a:t>
            </a:r>
            <a:endParaRPr lang="en-US" dirty="0"/>
          </a:p>
        </p:txBody>
      </p:sp>
    </p:spTree>
    <p:extLst>
      <p:ext uri="{BB962C8B-B14F-4D97-AF65-F5344CB8AC3E}">
        <p14:creationId xmlns:p14="http://schemas.microsoft.com/office/powerpoint/2010/main" val="3311759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a:t>Benchmarking is more </a:t>
            </a:r>
            <a:r>
              <a:rPr lang="en-US" dirty="0" smtClean="0"/>
              <a:t>than </a:t>
            </a:r>
            <a:r>
              <a:rPr lang="en-US" dirty="0"/>
              <a:t>a managerial tool, although benchmarking is not a driver of innovation in the company's </a:t>
            </a:r>
            <a:r>
              <a:rPr lang="en-US" dirty="0" smtClean="0"/>
              <a:t>managerial, however, it is the </a:t>
            </a:r>
            <a:r>
              <a:rPr lang="en-US" dirty="0"/>
              <a:t>basis of research and </a:t>
            </a:r>
            <a:r>
              <a:rPr lang="en-US" dirty="0" smtClean="0"/>
              <a:t>decision making</a:t>
            </a:r>
            <a:r>
              <a:rPr lang="en-US" dirty="0"/>
              <a:t>.</a:t>
            </a:r>
          </a:p>
          <a:p>
            <a:r>
              <a:rPr lang="en-US" dirty="0"/>
              <a:t>The </a:t>
            </a:r>
            <a:r>
              <a:rPr lang="en-US" dirty="0" smtClean="0"/>
              <a:t>managers are also </a:t>
            </a:r>
            <a:r>
              <a:rPr lang="en-US" dirty="0"/>
              <a:t>very dependent on the courage to take the risk (exposure) which </a:t>
            </a:r>
            <a:r>
              <a:rPr lang="en-US" dirty="0" smtClean="0"/>
              <a:t>make </a:t>
            </a:r>
            <a:r>
              <a:rPr lang="en-US" dirty="0"/>
              <a:t>the policies and decisions that will impact on overall company performance.</a:t>
            </a:r>
          </a:p>
          <a:p>
            <a:r>
              <a:rPr lang="en-US" dirty="0" smtClean="0"/>
              <a:t>Figure 2 has </a:t>
            </a:r>
            <a:r>
              <a:rPr lang="en-US" dirty="0"/>
              <a:t>important implications for the development of the HR system. The model adds meaning and new antecedents of the HR strategic reference point.</a:t>
            </a:r>
          </a:p>
          <a:p>
            <a:r>
              <a:rPr lang="en-US" dirty="0"/>
              <a:t>The analysis of strategic reference points may be used in </a:t>
            </a:r>
            <a:r>
              <a:rPr lang="en-US" dirty="0" smtClean="0"/>
              <a:t>corporate </a:t>
            </a:r>
            <a:r>
              <a:rPr lang="en-US" dirty="0"/>
              <a:t>level managers and diagnostic tools that enable managers </a:t>
            </a:r>
            <a:r>
              <a:rPr lang="en-US" dirty="0" smtClean="0"/>
              <a:t>to </a:t>
            </a:r>
            <a:r>
              <a:rPr lang="en-US" dirty="0"/>
              <a:t>figure out a strategic function to </a:t>
            </a:r>
            <a:r>
              <a:rPr lang="en-US" dirty="0" smtClean="0"/>
              <a:t>gain</a:t>
            </a:r>
            <a:r>
              <a:rPr lang="en-US" dirty="0"/>
              <a:t>.</a:t>
            </a:r>
          </a:p>
        </p:txBody>
      </p:sp>
    </p:spTree>
    <p:extLst>
      <p:ext uri="{BB962C8B-B14F-4D97-AF65-F5344CB8AC3E}">
        <p14:creationId xmlns:p14="http://schemas.microsoft.com/office/powerpoint/2010/main" val="684703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Thank you</a:t>
            </a:r>
            <a:endParaRPr lang="en-US" dirty="0"/>
          </a:p>
        </p:txBody>
      </p:sp>
      <p:sp>
        <p:nvSpPr>
          <p:cNvPr id="3" name="Text Placeholder 2"/>
          <p:cNvSpPr>
            <a:spLocks noGrp="1"/>
          </p:cNvSpPr>
          <p:nvPr>
            <p:ph type="body" sz="quarter" idx="13"/>
          </p:nvPr>
        </p:nvSpPr>
        <p:spPr/>
        <p:txBody>
          <a:bodyPr/>
          <a:lstStyle/>
          <a:p>
            <a:endParaRPr lang="en-US"/>
          </a:p>
        </p:txBody>
      </p:sp>
      <p:sp>
        <p:nvSpPr>
          <p:cNvPr id="4" name="Text Placeholder 3"/>
          <p:cNvSpPr>
            <a:spLocks noGrp="1"/>
          </p:cNvSpPr>
          <p:nvPr>
            <p:ph type="body" idx="1"/>
          </p:nvPr>
        </p:nvSpPr>
        <p:spPr/>
        <p:txBody>
          <a:bodyPr/>
          <a:lstStyle/>
          <a:p>
            <a:endParaRPr lang="en-US"/>
          </a:p>
        </p:txBody>
      </p:sp>
    </p:spTree>
    <p:extLst>
      <p:ext uri="{BB962C8B-B14F-4D97-AF65-F5344CB8AC3E}">
        <p14:creationId xmlns:p14="http://schemas.microsoft.com/office/powerpoint/2010/main" val="1602571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2000" dirty="0" err="1" smtClean="0"/>
              <a:t>Bagaimana</a:t>
            </a:r>
            <a:r>
              <a:rPr lang="en-US" sz="2000" dirty="0" smtClean="0"/>
              <a:t> </a:t>
            </a:r>
            <a:r>
              <a:rPr lang="en-US" sz="2000" dirty="0" err="1" smtClean="0"/>
              <a:t>manajer</a:t>
            </a:r>
            <a:r>
              <a:rPr lang="en-US" sz="2000" dirty="0" smtClean="0"/>
              <a:t> </a:t>
            </a:r>
            <a:r>
              <a:rPr lang="en-US" sz="2000" dirty="0" err="1" smtClean="0"/>
              <a:t>memilih</a:t>
            </a:r>
            <a:r>
              <a:rPr lang="en-US" sz="2000" dirty="0" smtClean="0"/>
              <a:t> benchmarking </a:t>
            </a:r>
            <a:r>
              <a:rPr lang="en-US" sz="2000" dirty="0" err="1" smtClean="0"/>
              <a:t>dan</a:t>
            </a:r>
            <a:r>
              <a:rPr lang="en-US" sz="2000" dirty="0" smtClean="0"/>
              <a:t> </a:t>
            </a:r>
            <a:r>
              <a:rPr lang="en-US" sz="2000" dirty="0" err="1" smtClean="0"/>
              <a:t>menggunakannya</a:t>
            </a:r>
            <a:r>
              <a:rPr lang="en-US" sz="2000" dirty="0" smtClean="0"/>
              <a:t> </a:t>
            </a:r>
            <a:r>
              <a:rPr lang="en-US" sz="2000" dirty="0" err="1" smtClean="0"/>
              <a:t>untuk</a:t>
            </a:r>
            <a:r>
              <a:rPr lang="en-US" sz="2000" dirty="0" smtClean="0"/>
              <a:t> </a:t>
            </a:r>
            <a:r>
              <a:rPr lang="en-US" sz="2000" dirty="0" err="1" smtClean="0"/>
              <a:t>membuat</a:t>
            </a:r>
            <a:r>
              <a:rPr lang="en-US" sz="2000" dirty="0" smtClean="0"/>
              <a:t> </a:t>
            </a:r>
            <a:r>
              <a:rPr lang="en-US" sz="2000" dirty="0" err="1" smtClean="0"/>
              <a:t>stratetegi</a:t>
            </a:r>
            <a:r>
              <a:rPr lang="en-US" sz="2000" dirty="0" smtClean="0"/>
              <a:t> ? </a:t>
            </a:r>
          </a:p>
          <a:p>
            <a:endParaRPr lang="en-US" dirty="0"/>
          </a:p>
          <a:p>
            <a:pPr algn="just"/>
            <a:r>
              <a:rPr lang="en-US" sz="2000" dirty="0" smtClean="0"/>
              <a:t>SRPs </a:t>
            </a:r>
            <a:r>
              <a:rPr lang="en-US" sz="2000" dirty="0" err="1"/>
              <a:t>dibangun</a:t>
            </a:r>
            <a:r>
              <a:rPr lang="en-US" sz="2000" dirty="0"/>
              <a:t> </a:t>
            </a:r>
            <a:r>
              <a:rPr lang="en-US" sz="2000" dirty="0" err="1"/>
              <a:t>oleh</a:t>
            </a:r>
            <a:r>
              <a:rPr lang="en-US" sz="2000" dirty="0"/>
              <a:t> </a:t>
            </a:r>
            <a:r>
              <a:rPr lang="en-US" sz="2000" dirty="0" err="1"/>
              <a:t>manajer</a:t>
            </a:r>
            <a:r>
              <a:rPr lang="en-US" sz="2000" dirty="0"/>
              <a:t> </a:t>
            </a:r>
            <a:r>
              <a:rPr lang="en-US" sz="2000" dirty="0" err="1"/>
              <a:t>untuk</a:t>
            </a:r>
            <a:r>
              <a:rPr lang="en-US" sz="2000" dirty="0"/>
              <a:t> </a:t>
            </a:r>
            <a:r>
              <a:rPr lang="en-US" sz="2000" dirty="0" err="1"/>
              <a:t>memfasilitasi</a:t>
            </a:r>
            <a:r>
              <a:rPr lang="en-US" sz="2000" dirty="0"/>
              <a:t> </a:t>
            </a:r>
            <a:r>
              <a:rPr lang="en-US" sz="2000" dirty="0" err="1"/>
              <a:t>pengambilan</a:t>
            </a:r>
            <a:r>
              <a:rPr lang="en-US" sz="2000" dirty="0"/>
              <a:t> </a:t>
            </a:r>
            <a:r>
              <a:rPr lang="en-US" sz="2000" dirty="0" err="1"/>
              <a:t>keputusan</a:t>
            </a:r>
            <a:r>
              <a:rPr lang="en-US" sz="2000" dirty="0"/>
              <a:t> </a:t>
            </a:r>
            <a:r>
              <a:rPr lang="en-US" sz="2000" dirty="0" err="1"/>
              <a:t>strategis</a:t>
            </a:r>
            <a:r>
              <a:rPr lang="en-US" sz="2000" dirty="0"/>
              <a:t>. </a:t>
            </a:r>
            <a:r>
              <a:rPr lang="en-US" sz="2000" dirty="0" err="1"/>
              <a:t>akibatnya</a:t>
            </a:r>
            <a:r>
              <a:rPr lang="en-US" sz="2000" dirty="0"/>
              <a:t>, </a:t>
            </a:r>
            <a:r>
              <a:rPr lang="en-US" sz="2000" dirty="0" err="1"/>
              <a:t>referensi</a:t>
            </a:r>
            <a:r>
              <a:rPr lang="en-US" sz="2000" dirty="0"/>
              <a:t> </a:t>
            </a:r>
            <a:r>
              <a:rPr lang="en-US" sz="2000" dirty="0" err="1"/>
              <a:t>strategis</a:t>
            </a:r>
            <a:r>
              <a:rPr lang="en-US" sz="2000" dirty="0"/>
              <a:t> </a:t>
            </a:r>
            <a:r>
              <a:rPr lang="en-US" sz="2000" dirty="0" err="1"/>
              <a:t>poin</a:t>
            </a:r>
            <a:r>
              <a:rPr lang="en-US" sz="2000" dirty="0"/>
              <a:t> </a:t>
            </a:r>
            <a:r>
              <a:rPr lang="en-US" sz="2000" dirty="0" err="1"/>
              <a:t>berkontribusi</a:t>
            </a:r>
            <a:r>
              <a:rPr lang="en-US" sz="2000" dirty="0"/>
              <a:t> </a:t>
            </a:r>
            <a:r>
              <a:rPr lang="en-US" sz="2000" dirty="0" err="1" smtClean="0"/>
              <a:t>untuk</a:t>
            </a:r>
            <a:r>
              <a:rPr lang="en-US" sz="2000" dirty="0" smtClean="0"/>
              <a:t> </a:t>
            </a:r>
            <a:r>
              <a:rPr lang="en-US" sz="2000" dirty="0" err="1" smtClean="0"/>
              <a:t>menentukan</a:t>
            </a:r>
            <a:r>
              <a:rPr lang="en-US" sz="2000" dirty="0" smtClean="0"/>
              <a:t> </a:t>
            </a:r>
            <a:r>
              <a:rPr lang="en-US" sz="2000" dirty="0" err="1"/>
              <a:t>dan</a:t>
            </a:r>
            <a:r>
              <a:rPr lang="en-US" sz="2000" dirty="0"/>
              <a:t> </a:t>
            </a:r>
            <a:r>
              <a:rPr lang="en-US" sz="2000" dirty="0" err="1"/>
              <a:t>menetapkan</a:t>
            </a:r>
            <a:r>
              <a:rPr lang="en-US" sz="2000" dirty="0"/>
              <a:t> </a:t>
            </a:r>
            <a:r>
              <a:rPr lang="en-US" sz="2000" dirty="0" err="1"/>
              <a:t>tujuan</a:t>
            </a:r>
            <a:r>
              <a:rPr lang="en-US" sz="2000" dirty="0"/>
              <a:t> </a:t>
            </a:r>
            <a:r>
              <a:rPr lang="en-US" sz="2000" dirty="0" err="1"/>
              <a:t>dan</a:t>
            </a:r>
            <a:r>
              <a:rPr lang="en-US" sz="2000" dirty="0"/>
              <a:t> </a:t>
            </a:r>
            <a:r>
              <a:rPr lang="en-US" sz="2000" dirty="0" err="1"/>
              <a:t>dengan</a:t>
            </a:r>
            <a:r>
              <a:rPr lang="en-US" sz="2000" dirty="0"/>
              <a:t> </a:t>
            </a:r>
            <a:r>
              <a:rPr lang="en-US" sz="2000" dirty="0" err="1"/>
              <a:t>demikian</a:t>
            </a:r>
            <a:r>
              <a:rPr lang="en-US" sz="2000" dirty="0"/>
              <a:t> </a:t>
            </a:r>
            <a:r>
              <a:rPr lang="en-US" sz="2000" dirty="0" err="1"/>
              <a:t>memiliki</a:t>
            </a:r>
            <a:r>
              <a:rPr lang="en-US" sz="2000" dirty="0"/>
              <a:t> </a:t>
            </a:r>
            <a:r>
              <a:rPr lang="en-US" sz="2000" dirty="0" err="1"/>
              <a:t>implikasi</a:t>
            </a:r>
            <a:r>
              <a:rPr lang="en-US" sz="2000" dirty="0"/>
              <a:t> </a:t>
            </a:r>
            <a:r>
              <a:rPr lang="en-US" sz="2000" dirty="0" err="1"/>
              <a:t>penting</a:t>
            </a:r>
            <a:r>
              <a:rPr lang="en-US" sz="2000" dirty="0"/>
              <a:t> </a:t>
            </a:r>
            <a:r>
              <a:rPr lang="en-US" sz="2000" dirty="0" err="1"/>
              <a:t>bagi</a:t>
            </a:r>
            <a:r>
              <a:rPr lang="en-US" sz="2000" dirty="0"/>
              <a:t> </a:t>
            </a:r>
            <a:r>
              <a:rPr lang="en-US" sz="2000" dirty="0" err="1" smtClean="0"/>
              <a:t>manajer</a:t>
            </a:r>
            <a:r>
              <a:rPr lang="en-US" sz="2000" dirty="0" smtClean="0"/>
              <a:t> </a:t>
            </a:r>
            <a:r>
              <a:rPr lang="en-US" sz="2000" dirty="0" err="1" smtClean="0"/>
              <a:t>untuk</a:t>
            </a:r>
            <a:r>
              <a:rPr lang="en-US" sz="2000" dirty="0" smtClean="0"/>
              <a:t> </a:t>
            </a:r>
            <a:r>
              <a:rPr lang="en-US" sz="2000" dirty="0" err="1" smtClean="0"/>
              <a:t>memilih</a:t>
            </a:r>
            <a:r>
              <a:rPr lang="en-US" sz="2000" dirty="0" smtClean="0"/>
              <a:t> </a:t>
            </a:r>
            <a:r>
              <a:rPr lang="en-US" sz="2000" dirty="0" err="1"/>
              <a:t>pilihan</a:t>
            </a:r>
            <a:r>
              <a:rPr lang="en-US" sz="2000" dirty="0"/>
              <a:t> </a:t>
            </a:r>
            <a:r>
              <a:rPr lang="en-US" sz="2000" dirty="0" err="1"/>
              <a:t>strategis</a:t>
            </a:r>
            <a:endParaRPr lang="en-US" sz="2000" dirty="0"/>
          </a:p>
        </p:txBody>
      </p:sp>
    </p:spTree>
    <p:extLst>
      <p:ext uri="{BB962C8B-B14F-4D97-AF65-F5344CB8AC3E}">
        <p14:creationId xmlns:p14="http://schemas.microsoft.com/office/powerpoint/2010/main" val="27335928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Strategis</a:t>
            </a:r>
            <a:r>
              <a:rPr lang="en-US" dirty="0" smtClean="0"/>
              <a:t> reference point theory : a brief review </a:t>
            </a:r>
            <a:endParaRPr lang="en-US" dirty="0"/>
          </a:p>
        </p:txBody>
      </p:sp>
      <p:sp>
        <p:nvSpPr>
          <p:cNvPr id="3" name="Content Placeholder 2"/>
          <p:cNvSpPr>
            <a:spLocks noGrp="1"/>
          </p:cNvSpPr>
          <p:nvPr>
            <p:ph idx="1"/>
          </p:nvPr>
        </p:nvSpPr>
        <p:spPr/>
        <p:txBody>
          <a:bodyPr/>
          <a:lstStyle/>
          <a:p>
            <a:pPr algn="just"/>
            <a:r>
              <a:rPr lang="en-US" sz="2000" dirty="0" err="1" smtClean="0"/>
              <a:t>Ketika</a:t>
            </a:r>
            <a:r>
              <a:rPr lang="en-US" sz="2000" dirty="0" smtClean="0"/>
              <a:t> </a:t>
            </a:r>
            <a:r>
              <a:rPr lang="en-US" sz="2000" dirty="0" err="1" smtClean="0"/>
              <a:t>pembuat</a:t>
            </a:r>
            <a:r>
              <a:rPr lang="en-US" sz="2000" dirty="0" smtClean="0"/>
              <a:t> </a:t>
            </a:r>
            <a:r>
              <a:rPr lang="en-US" sz="2000" dirty="0" err="1" smtClean="0"/>
              <a:t>keputusan</a:t>
            </a:r>
            <a:r>
              <a:rPr lang="en-US" sz="2000" dirty="0" smtClean="0"/>
              <a:t> </a:t>
            </a:r>
            <a:r>
              <a:rPr lang="id-ID" sz="2000" dirty="0" smtClean="0"/>
              <a:t>menemukan </a:t>
            </a:r>
            <a:r>
              <a:rPr lang="id-ID" sz="2000" dirty="0"/>
              <a:t>diri mereka di bawah titik referensi </a:t>
            </a:r>
            <a:r>
              <a:rPr lang="id-ID" sz="2000" dirty="0" smtClean="0"/>
              <a:t>yang mereka</a:t>
            </a:r>
            <a:r>
              <a:rPr lang="en-US" sz="2000" dirty="0"/>
              <a:t> </a:t>
            </a:r>
            <a:r>
              <a:rPr lang="en-US" sz="2000" dirty="0" err="1" smtClean="0"/>
              <a:t>lakukan</a:t>
            </a:r>
            <a:r>
              <a:rPr lang="en-US" sz="2000" dirty="0" smtClean="0"/>
              <a:t> </a:t>
            </a:r>
            <a:r>
              <a:rPr lang="en-US" sz="2000" dirty="0" err="1" smtClean="0"/>
              <a:t>untuk</a:t>
            </a:r>
            <a:r>
              <a:rPr lang="id-ID" sz="2000" dirty="0" smtClean="0"/>
              <a:t> </a:t>
            </a:r>
            <a:r>
              <a:rPr lang="id-ID" sz="2000" dirty="0"/>
              <a:t>mengevaluasi diri mereka sendiri, mereka akan mengadopsi ukuran perilaku cakap berbeda dari yang diadopsi ketika mereka menganggap diri mereka </a:t>
            </a:r>
            <a:r>
              <a:rPr lang="id-ID" sz="2000" dirty="0" smtClean="0"/>
              <a:t>melebihi </a:t>
            </a:r>
            <a:r>
              <a:rPr lang="id-ID" sz="2000" dirty="0"/>
              <a:t>atau berada di atas titik referensi yang </a:t>
            </a:r>
            <a:r>
              <a:rPr lang="id-ID" sz="2000" dirty="0" smtClean="0"/>
              <a:t>dipilih</a:t>
            </a:r>
            <a:endParaRPr lang="en-US" sz="2000" dirty="0" smtClean="0"/>
          </a:p>
          <a:p>
            <a:endParaRPr lang="en-US" dirty="0"/>
          </a:p>
          <a:p>
            <a:pPr algn="just"/>
            <a:r>
              <a:rPr lang="en-US" sz="2000" dirty="0" err="1"/>
              <a:t>akhirnya</a:t>
            </a:r>
            <a:r>
              <a:rPr lang="en-US" sz="2000" dirty="0"/>
              <a:t> </a:t>
            </a:r>
            <a:r>
              <a:rPr lang="en-US" sz="2000" dirty="0" err="1" smtClean="0"/>
              <a:t>Fiegenbaum</a:t>
            </a:r>
            <a:r>
              <a:rPr lang="en-US" sz="2000" dirty="0" smtClean="0"/>
              <a:t> and colleagues </a:t>
            </a:r>
            <a:r>
              <a:rPr lang="en-US" sz="2000" dirty="0" err="1" smtClean="0"/>
              <a:t>mengusulkan</a:t>
            </a:r>
            <a:r>
              <a:rPr lang="en-US" sz="2000" dirty="0" smtClean="0"/>
              <a:t> </a:t>
            </a:r>
            <a:r>
              <a:rPr lang="en-US" sz="2000" dirty="0" err="1"/>
              <a:t>bahwa</a:t>
            </a:r>
            <a:r>
              <a:rPr lang="en-US" sz="2000" dirty="0"/>
              <a:t> </a:t>
            </a:r>
            <a:r>
              <a:rPr lang="en-US" sz="2000" dirty="0" err="1"/>
              <a:t>konfigurasi</a:t>
            </a:r>
            <a:r>
              <a:rPr lang="en-US" sz="2000" dirty="0"/>
              <a:t> benchmark yang </a:t>
            </a:r>
            <a:r>
              <a:rPr lang="en-US" sz="2000" dirty="0" err="1"/>
              <a:t>dipilih</a:t>
            </a:r>
            <a:r>
              <a:rPr lang="en-US" sz="2000" dirty="0"/>
              <a:t> </a:t>
            </a:r>
            <a:r>
              <a:rPr lang="en-US" sz="2000" dirty="0" err="1"/>
              <a:t>atau</a:t>
            </a:r>
            <a:r>
              <a:rPr lang="en-US" sz="2000" dirty="0"/>
              <a:t> </a:t>
            </a:r>
            <a:r>
              <a:rPr lang="en-US" sz="2000" dirty="0" err="1"/>
              <a:t>titik</a:t>
            </a:r>
            <a:r>
              <a:rPr lang="en-US" sz="2000" dirty="0"/>
              <a:t> </a:t>
            </a:r>
            <a:r>
              <a:rPr lang="en-US" sz="2000" dirty="0" err="1"/>
              <a:t>referensi</a:t>
            </a:r>
            <a:r>
              <a:rPr lang="en-US" sz="2000" dirty="0"/>
              <a:t> </a:t>
            </a:r>
            <a:r>
              <a:rPr lang="en-US" sz="2000" dirty="0" err="1"/>
              <a:t>akan</a:t>
            </a:r>
            <a:r>
              <a:rPr lang="en-US" sz="2000" dirty="0"/>
              <a:t> </a:t>
            </a:r>
            <a:r>
              <a:rPr lang="en-US" sz="2000" dirty="0" err="1"/>
              <a:t>memiliki</a:t>
            </a:r>
            <a:r>
              <a:rPr lang="en-US" sz="2000" dirty="0"/>
              <a:t> </a:t>
            </a:r>
            <a:r>
              <a:rPr lang="en-US" sz="2000" dirty="0" err="1"/>
              <a:t>implikasi</a:t>
            </a:r>
            <a:r>
              <a:rPr lang="en-US" sz="2000" dirty="0"/>
              <a:t> </a:t>
            </a:r>
            <a:r>
              <a:rPr lang="en-US" sz="2000" dirty="0" err="1"/>
              <a:t>penting</a:t>
            </a:r>
            <a:r>
              <a:rPr lang="en-US" sz="2000" dirty="0"/>
              <a:t> </a:t>
            </a:r>
            <a:r>
              <a:rPr lang="en-US" sz="2000" dirty="0" err="1"/>
              <a:t>bagi</a:t>
            </a:r>
            <a:r>
              <a:rPr lang="en-US" sz="2000" dirty="0"/>
              <a:t> </a:t>
            </a:r>
            <a:r>
              <a:rPr lang="en-US" sz="2000" dirty="0" err="1"/>
              <a:t>perilaku</a:t>
            </a:r>
            <a:r>
              <a:rPr lang="en-US" sz="2000" dirty="0"/>
              <a:t> </a:t>
            </a:r>
            <a:r>
              <a:rPr lang="en-US" sz="2000" dirty="0" err="1"/>
              <a:t>pilihan</a:t>
            </a:r>
            <a:r>
              <a:rPr lang="en-US" sz="2000" dirty="0"/>
              <a:t> </a:t>
            </a:r>
            <a:r>
              <a:rPr lang="en-US" sz="2000" dirty="0" err="1"/>
              <a:t>strategis</a:t>
            </a:r>
            <a:r>
              <a:rPr lang="en-US" sz="2000" dirty="0"/>
              <a:t> </a:t>
            </a:r>
            <a:r>
              <a:rPr lang="en-US" sz="2000" dirty="0" err="1"/>
              <a:t>dan</a:t>
            </a:r>
            <a:r>
              <a:rPr lang="en-US" sz="2000" dirty="0"/>
              <a:t> </a:t>
            </a:r>
            <a:r>
              <a:rPr lang="en-US" sz="2000" dirty="0" err="1"/>
              <a:t>kinerja</a:t>
            </a:r>
            <a:r>
              <a:rPr lang="en-US" sz="2000" dirty="0"/>
              <a:t> </a:t>
            </a:r>
            <a:r>
              <a:rPr lang="en-US" sz="2000" dirty="0" err="1"/>
              <a:t>perusahaan</a:t>
            </a:r>
            <a:endParaRPr lang="en-US" sz="2000" dirty="0"/>
          </a:p>
        </p:txBody>
      </p:sp>
    </p:spTree>
    <p:extLst>
      <p:ext uri="{BB962C8B-B14F-4D97-AF65-F5344CB8AC3E}">
        <p14:creationId xmlns:p14="http://schemas.microsoft.com/office/powerpoint/2010/main" val="2979167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STRATEGIC REFERENCE POINTS AT THE SUBORGANIZATIONAL LEVEL: THE CASE OF THE HUMAN RESOURCE MANAGEMENT SYSTEM </a:t>
            </a:r>
            <a:endParaRPr lang="en-US" dirty="0"/>
          </a:p>
        </p:txBody>
      </p:sp>
      <p:sp>
        <p:nvSpPr>
          <p:cNvPr id="3" name="Content Placeholder 2"/>
          <p:cNvSpPr>
            <a:spLocks noGrp="1"/>
          </p:cNvSpPr>
          <p:nvPr>
            <p:ph idx="1"/>
          </p:nvPr>
        </p:nvSpPr>
        <p:spPr>
          <a:xfrm>
            <a:off x="2592924" y="2949262"/>
            <a:ext cx="8911687" cy="2961960"/>
          </a:xfrm>
        </p:spPr>
        <p:txBody>
          <a:bodyPr>
            <a:normAutofit/>
          </a:bodyPr>
          <a:lstStyle/>
          <a:p>
            <a:pPr algn="just"/>
            <a:r>
              <a:rPr lang="en-US" dirty="0" smtClean="0"/>
              <a:t>Analysis </a:t>
            </a:r>
            <a:r>
              <a:rPr lang="en-US" dirty="0" err="1" smtClean="0"/>
              <a:t>mereka</a:t>
            </a:r>
            <a:r>
              <a:rPr lang="en-US" dirty="0" smtClean="0"/>
              <a:t> </a:t>
            </a:r>
            <a:r>
              <a:rPr lang="en-US" dirty="0" err="1" smtClean="0"/>
              <a:t>dari</a:t>
            </a:r>
            <a:r>
              <a:rPr lang="en-US" dirty="0" smtClean="0"/>
              <a:t> SRPs </a:t>
            </a:r>
            <a:r>
              <a:rPr lang="en-US" dirty="0" err="1" smtClean="0"/>
              <a:t>mengatakan</a:t>
            </a:r>
            <a:r>
              <a:rPr lang="en-US" dirty="0" smtClean="0"/>
              <a:t> </a:t>
            </a:r>
            <a:r>
              <a:rPr lang="en-US" dirty="0" err="1" smtClean="0"/>
              <a:t>ada</a:t>
            </a:r>
            <a:r>
              <a:rPr lang="en-US" dirty="0" smtClean="0"/>
              <a:t> 2 </a:t>
            </a:r>
            <a:r>
              <a:rPr lang="en-US" dirty="0" err="1" smtClean="0"/>
              <a:t>assumsi</a:t>
            </a:r>
            <a:r>
              <a:rPr lang="en-US" dirty="0" smtClean="0"/>
              <a:t> </a:t>
            </a:r>
            <a:r>
              <a:rPr lang="en-US" dirty="0" err="1" smtClean="0"/>
              <a:t>dasar</a:t>
            </a:r>
            <a:r>
              <a:rPr lang="en-US" dirty="0" smtClean="0"/>
              <a:t> :</a:t>
            </a:r>
          </a:p>
          <a:p>
            <a:pPr algn="just"/>
            <a:r>
              <a:rPr lang="en-US" dirty="0" smtClean="0"/>
              <a:t>1. </a:t>
            </a:r>
            <a:r>
              <a:rPr lang="en-US" dirty="0" err="1"/>
              <a:t>M</a:t>
            </a:r>
            <a:r>
              <a:rPr lang="en-US" dirty="0" err="1" smtClean="0"/>
              <a:t>ereka</a:t>
            </a:r>
            <a:r>
              <a:rPr lang="en-US" dirty="0" smtClean="0"/>
              <a:t> </a:t>
            </a:r>
            <a:r>
              <a:rPr lang="en-US" dirty="0" err="1" smtClean="0"/>
              <a:t>mengansumsikan</a:t>
            </a:r>
            <a:r>
              <a:rPr lang="en-US" dirty="0" smtClean="0"/>
              <a:t> </a:t>
            </a:r>
            <a:r>
              <a:rPr lang="en-US" dirty="0" err="1" smtClean="0"/>
              <a:t>bahwa</a:t>
            </a:r>
            <a:r>
              <a:rPr lang="en-US" dirty="0" smtClean="0"/>
              <a:t> level </a:t>
            </a:r>
            <a:r>
              <a:rPr lang="en-US" dirty="0" err="1" smtClean="0"/>
              <a:t>strategi</a:t>
            </a:r>
            <a:r>
              <a:rPr lang="en-US" dirty="0" smtClean="0"/>
              <a:t> </a:t>
            </a:r>
            <a:r>
              <a:rPr lang="en-US" dirty="0" err="1" smtClean="0"/>
              <a:t>perusahaan</a:t>
            </a:r>
            <a:r>
              <a:rPr lang="en-US" dirty="0" smtClean="0"/>
              <a:t> </a:t>
            </a:r>
            <a:r>
              <a:rPr lang="en-US" dirty="0" err="1" smtClean="0"/>
              <a:t>adalah</a:t>
            </a:r>
            <a:r>
              <a:rPr lang="en-US" dirty="0" smtClean="0"/>
              <a:t> </a:t>
            </a:r>
            <a:r>
              <a:rPr lang="en-US" dirty="0" err="1" smtClean="0"/>
              <a:t>sebuah</a:t>
            </a:r>
            <a:r>
              <a:rPr lang="en-US" dirty="0" smtClean="0"/>
              <a:t> </a:t>
            </a:r>
            <a:r>
              <a:rPr lang="en-US" dirty="0" err="1" smtClean="0"/>
              <a:t>perintah</a:t>
            </a:r>
            <a:r>
              <a:rPr lang="en-US" dirty="0" smtClean="0"/>
              <a:t> yang di </a:t>
            </a:r>
            <a:r>
              <a:rPr lang="en-US" dirty="0" err="1" smtClean="0"/>
              <a:t>negosiasikan</a:t>
            </a:r>
            <a:r>
              <a:rPr lang="en-US" dirty="0" smtClean="0"/>
              <a:t> (</a:t>
            </a:r>
            <a:r>
              <a:rPr lang="en-US" dirty="0" err="1" smtClean="0"/>
              <a:t>Strauss,Schatzman,Erlich,Bucher</a:t>
            </a:r>
            <a:r>
              <a:rPr lang="en-US" dirty="0" smtClean="0"/>
              <a:t> and Sabshin,1963) yang </a:t>
            </a:r>
            <a:r>
              <a:rPr lang="en-US" dirty="0" err="1" smtClean="0"/>
              <a:t>muncul</a:t>
            </a:r>
            <a:r>
              <a:rPr lang="en-US" dirty="0" smtClean="0"/>
              <a:t> </a:t>
            </a:r>
            <a:r>
              <a:rPr lang="en-US" dirty="0" err="1" smtClean="0"/>
              <a:t>dari</a:t>
            </a:r>
            <a:r>
              <a:rPr lang="en-US" dirty="0" smtClean="0"/>
              <a:t> </a:t>
            </a:r>
            <a:r>
              <a:rPr lang="en-US" dirty="0" err="1" smtClean="0"/>
              <a:t>interaksi</a:t>
            </a:r>
            <a:r>
              <a:rPr lang="en-US" dirty="0" smtClean="0"/>
              <a:t> </a:t>
            </a:r>
            <a:r>
              <a:rPr lang="en-US" dirty="0" err="1"/>
              <a:t>berbagai</a:t>
            </a:r>
            <a:r>
              <a:rPr lang="en-US" dirty="0"/>
              <a:t> </a:t>
            </a:r>
            <a:r>
              <a:rPr lang="en-US" dirty="0" err="1"/>
              <a:t>tingkat</a:t>
            </a:r>
            <a:r>
              <a:rPr lang="en-US" dirty="0"/>
              <a:t> </a:t>
            </a:r>
            <a:r>
              <a:rPr lang="en-US" dirty="0" err="1"/>
              <a:t>sistem</a:t>
            </a:r>
            <a:r>
              <a:rPr lang="en-US" dirty="0"/>
              <a:t> proses </a:t>
            </a:r>
            <a:r>
              <a:rPr lang="en-US" dirty="0" err="1"/>
              <a:t>pengambilan</a:t>
            </a:r>
            <a:r>
              <a:rPr lang="en-US" dirty="0"/>
              <a:t> </a:t>
            </a:r>
            <a:r>
              <a:rPr lang="en-US" dirty="0" err="1"/>
              <a:t>keputusan</a:t>
            </a:r>
            <a:r>
              <a:rPr lang="en-US" dirty="0"/>
              <a:t> </a:t>
            </a:r>
            <a:r>
              <a:rPr lang="en-US" dirty="0" err="1"/>
              <a:t>strategis</a:t>
            </a:r>
            <a:r>
              <a:rPr lang="en-US" dirty="0"/>
              <a:t> </a:t>
            </a:r>
            <a:r>
              <a:rPr lang="en-US" dirty="0" err="1"/>
              <a:t>dalam</a:t>
            </a:r>
            <a:r>
              <a:rPr lang="en-US" dirty="0"/>
              <a:t> </a:t>
            </a:r>
            <a:r>
              <a:rPr lang="en-US" dirty="0" err="1" smtClean="0"/>
              <a:t>organisasi</a:t>
            </a:r>
            <a:endParaRPr lang="en-US" dirty="0" smtClean="0"/>
          </a:p>
          <a:p>
            <a:pPr algn="just"/>
            <a:r>
              <a:rPr lang="en-US" dirty="0" smtClean="0"/>
              <a:t>2. </a:t>
            </a:r>
            <a:r>
              <a:rPr lang="en-US" dirty="0" err="1"/>
              <a:t>K</a:t>
            </a:r>
            <a:r>
              <a:rPr lang="en-US" dirty="0" err="1" smtClean="0"/>
              <a:t>onsep</a:t>
            </a:r>
            <a:r>
              <a:rPr lang="en-US" dirty="0" smtClean="0"/>
              <a:t> </a:t>
            </a:r>
            <a:r>
              <a:rPr lang="en-US" dirty="0" err="1"/>
              <a:t>strategi</a:t>
            </a:r>
            <a:r>
              <a:rPr lang="en-US" dirty="0"/>
              <a:t> </a:t>
            </a:r>
            <a:r>
              <a:rPr lang="en-US" dirty="0" smtClean="0"/>
              <a:t> kami </a:t>
            </a:r>
            <a:r>
              <a:rPr lang="en-US" dirty="0" err="1" smtClean="0"/>
              <a:t>sebagai</a:t>
            </a:r>
            <a:r>
              <a:rPr lang="en-US" dirty="0" smtClean="0"/>
              <a:t> </a:t>
            </a:r>
            <a:r>
              <a:rPr lang="en-US" dirty="0" err="1"/>
              <a:t>pola</a:t>
            </a:r>
            <a:r>
              <a:rPr lang="en-US" dirty="0"/>
              <a:t> </a:t>
            </a:r>
            <a:r>
              <a:rPr lang="en-US" dirty="0" err="1"/>
              <a:t>keputusan</a:t>
            </a:r>
            <a:r>
              <a:rPr lang="en-US" dirty="0"/>
              <a:t> </a:t>
            </a:r>
            <a:r>
              <a:rPr lang="en-US" dirty="0" err="1"/>
              <a:t>mengenai</a:t>
            </a:r>
            <a:r>
              <a:rPr lang="en-US" dirty="0"/>
              <a:t> </a:t>
            </a:r>
            <a:r>
              <a:rPr lang="en-US" dirty="0" err="1"/>
              <a:t>kebijakan</a:t>
            </a:r>
            <a:r>
              <a:rPr lang="en-US" dirty="0"/>
              <a:t> </a:t>
            </a:r>
            <a:r>
              <a:rPr lang="en-US" dirty="0" err="1"/>
              <a:t>dan</a:t>
            </a:r>
            <a:r>
              <a:rPr lang="en-US" dirty="0"/>
              <a:t> </a:t>
            </a:r>
            <a:r>
              <a:rPr lang="en-US" dirty="0" err="1"/>
              <a:t>praktik</a:t>
            </a:r>
            <a:r>
              <a:rPr lang="en-US" dirty="0"/>
              <a:t> yang </a:t>
            </a:r>
            <a:r>
              <a:rPr lang="en-US" dirty="0" err="1"/>
              <a:t>berhubungan</a:t>
            </a:r>
            <a:r>
              <a:rPr lang="en-US" dirty="0"/>
              <a:t> </a:t>
            </a:r>
            <a:r>
              <a:rPr lang="en-US" dirty="0" err="1"/>
              <a:t>dengan</a:t>
            </a:r>
            <a:r>
              <a:rPr lang="en-US" dirty="0"/>
              <a:t> </a:t>
            </a:r>
            <a:r>
              <a:rPr lang="en-US" dirty="0" err="1"/>
              <a:t>sistem</a:t>
            </a:r>
            <a:r>
              <a:rPr lang="en-US" dirty="0"/>
              <a:t> </a:t>
            </a:r>
            <a:r>
              <a:rPr lang="en-US" dirty="0" err="1"/>
              <a:t>dan</a:t>
            </a:r>
            <a:r>
              <a:rPr lang="en-US" dirty="0"/>
              <a:t> </a:t>
            </a:r>
            <a:r>
              <a:rPr lang="en-US" dirty="0" err="1"/>
              <a:t>menganggap</a:t>
            </a:r>
            <a:r>
              <a:rPr lang="en-US" dirty="0"/>
              <a:t> </a:t>
            </a:r>
            <a:r>
              <a:rPr lang="en-US" dirty="0" err="1"/>
              <a:t>strategi</a:t>
            </a:r>
            <a:r>
              <a:rPr lang="en-US" dirty="0"/>
              <a:t> yang </a:t>
            </a:r>
            <a:r>
              <a:rPr lang="en-US" dirty="0" err="1"/>
              <a:t>baik</a:t>
            </a:r>
            <a:r>
              <a:rPr lang="en-US" dirty="0"/>
              <a:t> </a:t>
            </a:r>
            <a:r>
              <a:rPr lang="en-US" dirty="0" err="1"/>
              <a:t>memberikan</a:t>
            </a:r>
            <a:r>
              <a:rPr lang="en-US" dirty="0"/>
              <a:t> </a:t>
            </a:r>
            <a:r>
              <a:rPr lang="en-US" dirty="0" err="1"/>
              <a:t>kontribusi</a:t>
            </a:r>
            <a:r>
              <a:rPr lang="en-US" dirty="0"/>
              <a:t> </a:t>
            </a:r>
            <a:r>
              <a:rPr lang="en-US" dirty="0" err="1"/>
              <a:t>untuk</a:t>
            </a:r>
            <a:r>
              <a:rPr lang="en-US" dirty="0"/>
              <a:t> </a:t>
            </a:r>
            <a:r>
              <a:rPr lang="en-US" dirty="0" err="1"/>
              <a:t>dan</a:t>
            </a:r>
            <a:r>
              <a:rPr lang="en-US" dirty="0"/>
              <a:t> </a:t>
            </a:r>
            <a:r>
              <a:rPr lang="en-US" dirty="0" err="1"/>
              <a:t>muncul</a:t>
            </a:r>
            <a:r>
              <a:rPr lang="en-US" dirty="0"/>
              <a:t> </a:t>
            </a:r>
            <a:r>
              <a:rPr lang="en-US" dirty="0" err="1"/>
              <a:t>dari</a:t>
            </a:r>
            <a:r>
              <a:rPr lang="en-US" dirty="0"/>
              <a:t> </a:t>
            </a:r>
            <a:r>
              <a:rPr lang="en-US" dirty="0" err="1"/>
              <a:t>perusahaan</a:t>
            </a:r>
            <a:r>
              <a:rPr lang="en-US" dirty="0"/>
              <a:t> </a:t>
            </a:r>
            <a:r>
              <a:rPr lang="en-US" dirty="0" err="1"/>
              <a:t>atau</a:t>
            </a:r>
            <a:r>
              <a:rPr lang="en-US" dirty="0"/>
              <a:t> </a:t>
            </a:r>
            <a:r>
              <a:rPr lang="en-US" dirty="0" err="1"/>
              <a:t>tingkat</a:t>
            </a:r>
            <a:r>
              <a:rPr lang="en-US" dirty="0"/>
              <a:t> </a:t>
            </a:r>
            <a:r>
              <a:rPr lang="en-US" dirty="0" err="1"/>
              <a:t>bisnis</a:t>
            </a:r>
            <a:r>
              <a:rPr lang="en-US" dirty="0"/>
              <a:t> </a:t>
            </a:r>
            <a:r>
              <a:rPr lang="en-US" dirty="0" err="1"/>
              <a:t>strategi</a:t>
            </a:r>
            <a:endParaRPr lang="en-US" dirty="0"/>
          </a:p>
        </p:txBody>
      </p:sp>
    </p:spTree>
    <p:extLst>
      <p:ext uri="{BB962C8B-B14F-4D97-AF65-F5344CB8AC3E}">
        <p14:creationId xmlns:p14="http://schemas.microsoft.com/office/powerpoint/2010/main" val="1310838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495321"/>
            <a:ext cx="8911687" cy="1280890"/>
          </a:xfrm>
        </p:spPr>
        <p:txBody>
          <a:bodyPr>
            <a:normAutofit fontScale="90000"/>
          </a:bodyPr>
          <a:lstStyle/>
          <a:p>
            <a:r>
              <a:rPr lang="en-US" dirty="0" smtClean="0"/>
              <a:t>THE HR STRATEGIC REFERENCE POINT MATRIX: DIMENSIONS AND OPERATIONALIZATION</a:t>
            </a:r>
            <a:endParaRPr lang="en-US" dirty="0"/>
          </a:p>
        </p:txBody>
      </p:sp>
      <p:sp>
        <p:nvSpPr>
          <p:cNvPr id="3" name="Content Placeholder 2"/>
          <p:cNvSpPr>
            <a:spLocks noGrp="1"/>
          </p:cNvSpPr>
          <p:nvPr>
            <p:ph idx="1"/>
          </p:nvPr>
        </p:nvSpPr>
        <p:spPr/>
        <p:txBody>
          <a:bodyPr>
            <a:normAutofit/>
          </a:bodyPr>
          <a:lstStyle/>
          <a:p>
            <a:pPr algn="just"/>
            <a:r>
              <a:rPr lang="en-US" sz="2000" dirty="0" err="1" smtClean="0"/>
              <a:t>Karenanya</a:t>
            </a:r>
            <a:r>
              <a:rPr lang="en-US" sz="2000" dirty="0" smtClean="0"/>
              <a:t> di </a:t>
            </a:r>
            <a:r>
              <a:rPr lang="en-US" sz="2000" dirty="0" err="1"/>
              <a:t>konseptualisasi</a:t>
            </a:r>
            <a:r>
              <a:rPr lang="en-US" sz="2000" dirty="0"/>
              <a:t> </a:t>
            </a:r>
            <a:r>
              <a:rPr lang="en-US" sz="2000" dirty="0" smtClean="0"/>
              <a:t>HR </a:t>
            </a:r>
            <a:r>
              <a:rPr lang="en-US" sz="2000" dirty="0" err="1"/>
              <a:t>referensi</a:t>
            </a:r>
            <a:r>
              <a:rPr lang="en-US" sz="2000" dirty="0"/>
              <a:t> </a:t>
            </a:r>
            <a:r>
              <a:rPr lang="en-US" sz="2000" dirty="0" err="1"/>
              <a:t>strategis</a:t>
            </a:r>
            <a:r>
              <a:rPr lang="en-US" sz="2000" dirty="0"/>
              <a:t> </a:t>
            </a:r>
            <a:r>
              <a:rPr lang="en-US" sz="2000" dirty="0" err="1"/>
              <a:t>titik</a:t>
            </a:r>
            <a:r>
              <a:rPr lang="en-US" sz="2000" dirty="0"/>
              <a:t> </a:t>
            </a:r>
            <a:r>
              <a:rPr lang="en-US" sz="2000" dirty="0" err="1"/>
              <a:t>matriks</a:t>
            </a:r>
            <a:r>
              <a:rPr lang="en-US" sz="2000" dirty="0"/>
              <a:t>, </a:t>
            </a:r>
            <a:r>
              <a:rPr lang="en-US" sz="2000" dirty="0" err="1"/>
              <a:t>penelitian</a:t>
            </a:r>
            <a:r>
              <a:rPr lang="en-US" sz="2000" dirty="0"/>
              <a:t> </a:t>
            </a:r>
            <a:r>
              <a:rPr lang="en-US" sz="2000" dirty="0" err="1"/>
              <a:t>harus</a:t>
            </a:r>
            <a:r>
              <a:rPr lang="en-US" sz="2000" dirty="0"/>
              <a:t> </a:t>
            </a:r>
            <a:r>
              <a:rPr lang="en-US" sz="2000" dirty="0" err="1"/>
              <a:t>mempertimbangkan</a:t>
            </a:r>
            <a:r>
              <a:rPr lang="en-US" sz="2000" dirty="0"/>
              <a:t> </a:t>
            </a:r>
            <a:r>
              <a:rPr lang="en-US" sz="2000" dirty="0" err="1"/>
              <a:t>baik</a:t>
            </a:r>
            <a:r>
              <a:rPr lang="en-US" sz="2000" dirty="0"/>
              <a:t> </a:t>
            </a:r>
            <a:r>
              <a:rPr lang="en-US" sz="2000" dirty="0" err="1"/>
              <a:t>sarana</a:t>
            </a:r>
            <a:r>
              <a:rPr lang="en-US" sz="2000" dirty="0"/>
              <a:t> </a:t>
            </a:r>
            <a:r>
              <a:rPr lang="en-US" sz="2000" dirty="0" err="1"/>
              <a:t>strategis</a:t>
            </a:r>
            <a:r>
              <a:rPr lang="en-US" sz="2000" dirty="0"/>
              <a:t> </a:t>
            </a:r>
            <a:r>
              <a:rPr lang="en-US" sz="2000" dirty="0" err="1"/>
              <a:t>dan</a:t>
            </a:r>
            <a:r>
              <a:rPr lang="en-US" sz="2000" dirty="0"/>
              <a:t> </a:t>
            </a:r>
            <a:r>
              <a:rPr lang="en-US" sz="2000" dirty="0" err="1"/>
              <a:t>ujung</a:t>
            </a:r>
            <a:r>
              <a:rPr lang="en-US" sz="2000" dirty="0"/>
              <a:t> </a:t>
            </a:r>
            <a:r>
              <a:rPr lang="en-US" sz="2000" dirty="0" err="1"/>
              <a:t>sistem</a:t>
            </a:r>
            <a:r>
              <a:rPr lang="en-US" sz="2000" dirty="0"/>
              <a:t> </a:t>
            </a:r>
            <a:r>
              <a:rPr lang="en-US" sz="2000" dirty="0" err="1" smtClean="0"/>
              <a:t>dari</a:t>
            </a:r>
            <a:r>
              <a:rPr lang="en-US" sz="2000" dirty="0" smtClean="0"/>
              <a:t> </a:t>
            </a:r>
            <a:r>
              <a:rPr lang="en-US" sz="2000" dirty="0" err="1"/>
              <a:t>perspektif</a:t>
            </a:r>
            <a:r>
              <a:rPr lang="en-US" sz="2000" dirty="0"/>
              <a:t> </a:t>
            </a:r>
            <a:r>
              <a:rPr lang="en-US" sz="2000" dirty="0" err="1"/>
              <a:t>berbagai</a:t>
            </a:r>
            <a:r>
              <a:rPr lang="en-US" sz="2000" dirty="0"/>
              <a:t> </a:t>
            </a:r>
            <a:r>
              <a:rPr lang="en-US" sz="2000" dirty="0" err="1"/>
              <a:t>kepentingan</a:t>
            </a:r>
            <a:r>
              <a:rPr lang="en-US" sz="2000" dirty="0"/>
              <a:t> </a:t>
            </a:r>
            <a:r>
              <a:rPr lang="en-US" sz="2000" dirty="0" err="1"/>
              <a:t>dalam</a:t>
            </a:r>
            <a:r>
              <a:rPr lang="en-US" sz="2000" dirty="0"/>
              <a:t> </a:t>
            </a:r>
            <a:r>
              <a:rPr lang="en-US" sz="2000" dirty="0" err="1"/>
              <a:t>dan</a:t>
            </a:r>
            <a:r>
              <a:rPr lang="en-US" sz="2000" dirty="0"/>
              <a:t> di </a:t>
            </a:r>
            <a:r>
              <a:rPr lang="en-US" sz="2000" dirty="0" err="1"/>
              <a:t>luar</a:t>
            </a:r>
            <a:r>
              <a:rPr lang="en-US" sz="2000" dirty="0"/>
              <a:t> </a:t>
            </a:r>
            <a:r>
              <a:rPr lang="en-US" sz="2000" dirty="0" err="1"/>
              <a:t>perusahaan</a:t>
            </a:r>
            <a:r>
              <a:rPr lang="en-US" sz="2000" dirty="0"/>
              <a:t> </a:t>
            </a:r>
            <a:r>
              <a:rPr lang="en-US" sz="2000" dirty="0" err="1"/>
              <a:t>dan</a:t>
            </a:r>
            <a:r>
              <a:rPr lang="en-US" sz="2000" dirty="0"/>
              <a:t> </a:t>
            </a:r>
            <a:r>
              <a:rPr lang="en-US" sz="2000" dirty="0" err="1"/>
              <a:t>relatif</a:t>
            </a:r>
            <a:r>
              <a:rPr lang="en-US" sz="2000" dirty="0"/>
              <a:t> </a:t>
            </a:r>
            <a:r>
              <a:rPr lang="en-US" sz="2000" dirty="0" err="1" smtClean="0"/>
              <a:t>bermacam-macam</a:t>
            </a:r>
            <a:r>
              <a:rPr lang="en-US" sz="2000" dirty="0" smtClean="0"/>
              <a:t> </a:t>
            </a:r>
            <a:r>
              <a:rPr lang="en-US" sz="2000" dirty="0" err="1" smtClean="0"/>
              <a:t>pada</a:t>
            </a:r>
            <a:r>
              <a:rPr lang="en-US" sz="2000" dirty="0" smtClean="0"/>
              <a:t> </a:t>
            </a:r>
            <a:r>
              <a:rPr lang="en-US" sz="2000" dirty="0" err="1" smtClean="0"/>
              <a:t>waktu</a:t>
            </a:r>
            <a:r>
              <a:rPr lang="en-US" sz="2000" dirty="0" smtClean="0"/>
              <a:t> </a:t>
            </a:r>
            <a:r>
              <a:rPr lang="en-US" sz="2000" dirty="0" err="1" smtClean="0"/>
              <a:t>tertentu</a:t>
            </a:r>
            <a:endParaRPr lang="en-US" sz="2000" dirty="0"/>
          </a:p>
        </p:txBody>
      </p:sp>
    </p:spTree>
    <p:extLst>
      <p:ext uri="{BB962C8B-B14F-4D97-AF65-F5344CB8AC3E}">
        <p14:creationId xmlns:p14="http://schemas.microsoft.com/office/powerpoint/2010/main" val="29772296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INTERNAL HR STRATEGIC REFERENCE POINT DIMENSION </a:t>
            </a:r>
            <a:endParaRPr lang="en-US" dirty="0"/>
          </a:p>
        </p:txBody>
      </p:sp>
      <p:sp>
        <p:nvSpPr>
          <p:cNvPr id="3" name="Content Placeholder 2"/>
          <p:cNvSpPr>
            <a:spLocks noGrp="1"/>
          </p:cNvSpPr>
          <p:nvPr>
            <p:ph idx="1"/>
          </p:nvPr>
        </p:nvSpPr>
        <p:spPr/>
        <p:txBody>
          <a:bodyPr/>
          <a:lstStyle/>
          <a:p>
            <a:pPr algn="just"/>
            <a:r>
              <a:rPr lang="en-US" dirty="0" err="1" smtClean="0"/>
              <a:t>Dimensi</a:t>
            </a:r>
            <a:r>
              <a:rPr lang="en-US" dirty="0" smtClean="0"/>
              <a:t> </a:t>
            </a:r>
            <a:r>
              <a:rPr lang="en-US" dirty="0" err="1"/>
              <a:t>referensi</a:t>
            </a:r>
            <a:r>
              <a:rPr lang="en-US" dirty="0"/>
              <a:t> yang paling </a:t>
            </a:r>
            <a:r>
              <a:rPr lang="en-US" dirty="0" err="1"/>
              <a:t>penting</a:t>
            </a:r>
            <a:r>
              <a:rPr lang="en-US" dirty="0"/>
              <a:t> </a:t>
            </a:r>
            <a:r>
              <a:rPr lang="en-US" dirty="0" err="1"/>
              <a:t>bagi</a:t>
            </a:r>
            <a:r>
              <a:rPr lang="en-US" dirty="0"/>
              <a:t> para </a:t>
            </a:r>
            <a:r>
              <a:rPr lang="en-US" dirty="0" err="1"/>
              <a:t>profesional</a:t>
            </a:r>
            <a:r>
              <a:rPr lang="en-US" dirty="0"/>
              <a:t> HR </a:t>
            </a:r>
            <a:r>
              <a:rPr lang="en-US" dirty="0" err="1" smtClean="0"/>
              <a:t>adalah</a:t>
            </a:r>
            <a:r>
              <a:rPr lang="en-US" dirty="0" smtClean="0"/>
              <a:t> yang  </a:t>
            </a:r>
            <a:r>
              <a:rPr lang="en-US" dirty="0" err="1" smtClean="0"/>
              <a:t>pada</a:t>
            </a:r>
            <a:r>
              <a:rPr lang="en-US" dirty="0" smtClean="0"/>
              <a:t> di internal </a:t>
            </a:r>
            <a:r>
              <a:rPr lang="en-US" dirty="0" err="1" smtClean="0"/>
              <a:t>perusahaan</a:t>
            </a:r>
            <a:r>
              <a:rPr lang="en-US" dirty="0" smtClean="0"/>
              <a:t> </a:t>
            </a:r>
            <a:r>
              <a:rPr lang="en-US" dirty="0" err="1" smtClean="0"/>
              <a:t>tersebut</a:t>
            </a:r>
            <a:r>
              <a:rPr lang="en-US" dirty="0" smtClean="0"/>
              <a:t>.</a:t>
            </a:r>
          </a:p>
          <a:p>
            <a:pPr algn="just"/>
            <a:endParaRPr lang="en-US" dirty="0"/>
          </a:p>
          <a:p>
            <a:pPr algn="just"/>
            <a:r>
              <a:rPr lang="en-US" dirty="0" smtClean="0"/>
              <a:t>Strategic HR Means : </a:t>
            </a:r>
            <a:r>
              <a:rPr lang="en-US" dirty="0" err="1" smtClean="0"/>
              <a:t>adalah</a:t>
            </a:r>
            <a:r>
              <a:rPr lang="en-US" dirty="0" smtClean="0"/>
              <a:t> </a:t>
            </a:r>
            <a:r>
              <a:rPr lang="en-US" dirty="0" err="1" smtClean="0"/>
              <a:t>strategi</a:t>
            </a:r>
            <a:r>
              <a:rPr lang="en-US" dirty="0" smtClean="0"/>
              <a:t> yang </a:t>
            </a:r>
            <a:r>
              <a:rPr lang="en-US" dirty="0" err="1" smtClean="0"/>
              <a:t>dianggap</a:t>
            </a:r>
            <a:r>
              <a:rPr lang="en-US" dirty="0" smtClean="0"/>
              <a:t> </a:t>
            </a:r>
            <a:r>
              <a:rPr lang="en-US" dirty="0" err="1" smtClean="0"/>
              <a:t>sebagai</a:t>
            </a:r>
            <a:r>
              <a:rPr lang="en-US" dirty="0" smtClean="0"/>
              <a:t> </a:t>
            </a:r>
            <a:r>
              <a:rPr lang="en-US" dirty="0" err="1" smtClean="0"/>
              <a:t>aktivitas</a:t>
            </a:r>
            <a:r>
              <a:rPr lang="en-US" dirty="0" smtClean="0"/>
              <a:t> yang </a:t>
            </a:r>
            <a:r>
              <a:rPr lang="en-US" dirty="0" err="1" smtClean="0"/>
              <a:t>meningkatkan</a:t>
            </a:r>
            <a:r>
              <a:rPr lang="en-US" dirty="0" smtClean="0"/>
              <a:t> </a:t>
            </a:r>
            <a:r>
              <a:rPr lang="en-US" dirty="0" err="1" smtClean="0"/>
              <a:t>nilai</a:t>
            </a:r>
            <a:r>
              <a:rPr lang="en-US" dirty="0" smtClean="0"/>
              <a:t> </a:t>
            </a:r>
            <a:r>
              <a:rPr lang="en-US" dirty="0" err="1" smtClean="0"/>
              <a:t>bagi</a:t>
            </a:r>
            <a:r>
              <a:rPr lang="en-US" dirty="0" smtClean="0"/>
              <a:t> </a:t>
            </a:r>
            <a:r>
              <a:rPr lang="en-US" dirty="0" err="1" smtClean="0"/>
              <a:t>perusahaan</a:t>
            </a:r>
            <a:r>
              <a:rPr lang="en-US" dirty="0" smtClean="0"/>
              <a:t> </a:t>
            </a:r>
            <a:r>
              <a:rPr lang="en-US" dirty="0" err="1" smtClean="0"/>
              <a:t>itu</a:t>
            </a:r>
            <a:r>
              <a:rPr lang="en-US" dirty="0" smtClean="0"/>
              <a:t> </a:t>
            </a:r>
            <a:r>
              <a:rPr lang="en-US" dirty="0" err="1" smtClean="0"/>
              <a:t>sendiri</a:t>
            </a:r>
            <a:r>
              <a:rPr lang="en-US" dirty="0" smtClean="0"/>
              <a:t>.</a:t>
            </a:r>
          </a:p>
          <a:p>
            <a:pPr algn="just"/>
            <a:endParaRPr lang="en-US" dirty="0"/>
          </a:p>
          <a:p>
            <a:pPr algn="just"/>
            <a:r>
              <a:rPr lang="en-US" dirty="0" smtClean="0"/>
              <a:t>Strategic HR ends : </a:t>
            </a:r>
            <a:r>
              <a:rPr lang="en-US" dirty="0" err="1" smtClean="0"/>
              <a:t>untuk</a:t>
            </a:r>
            <a:r>
              <a:rPr lang="en-US" dirty="0" smtClean="0"/>
              <a:t> </a:t>
            </a:r>
            <a:r>
              <a:rPr lang="en-US" dirty="0" err="1" smtClean="0"/>
              <a:t>berbagai</a:t>
            </a:r>
            <a:r>
              <a:rPr lang="en-US" dirty="0" smtClean="0"/>
              <a:t> </a:t>
            </a:r>
            <a:r>
              <a:rPr lang="en-US" dirty="0" err="1" smtClean="0"/>
              <a:t>alasan</a:t>
            </a:r>
            <a:r>
              <a:rPr lang="en-US" dirty="0" smtClean="0"/>
              <a:t> , HR </a:t>
            </a:r>
            <a:r>
              <a:rPr lang="en-US" dirty="0" err="1" smtClean="0"/>
              <a:t>strategi</a:t>
            </a:r>
            <a:r>
              <a:rPr lang="en-US" dirty="0" smtClean="0"/>
              <a:t> </a:t>
            </a:r>
            <a:r>
              <a:rPr lang="en-US" dirty="0" err="1" smtClean="0"/>
              <a:t>juga</a:t>
            </a:r>
            <a:r>
              <a:rPr lang="en-US" dirty="0" smtClean="0"/>
              <a:t> </a:t>
            </a:r>
            <a:r>
              <a:rPr lang="en-US" dirty="0" err="1" smtClean="0"/>
              <a:t>terpengaruh</a:t>
            </a:r>
            <a:r>
              <a:rPr lang="en-US" dirty="0" smtClean="0"/>
              <a:t> </a:t>
            </a:r>
            <a:r>
              <a:rPr lang="en-US" dirty="0" err="1" smtClean="0"/>
              <a:t>oleh</a:t>
            </a:r>
            <a:r>
              <a:rPr lang="en-US" dirty="0" smtClean="0"/>
              <a:t> </a:t>
            </a:r>
            <a:r>
              <a:rPr lang="en-US" dirty="0" err="1" smtClean="0"/>
              <a:t>seleksi</a:t>
            </a:r>
            <a:r>
              <a:rPr lang="en-US" dirty="0" smtClean="0"/>
              <a:t> </a:t>
            </a:r>
            <a:r>
              <a:rPr lang="en-US" dirty="0" err="1" smtClean="0"/>
              <a:t>dari</a:t>
            </a:r>
            <a:r>
              <a:rPr lang="en-US" dirty="0" smtClean="0"/>
              <a:t> </a:t>
            </a:r>
            <a:r>
              <a:rPr lang="en-US" dirty="0" err="1" smtClean="0"/>
              <a:t>poin</a:t>
            </a:r>
            <a:r>
              <a:rPr lang="en-US" dirty="0" smtClean="0"/>
              <a:t> </a:t>
            </a:r>
            <a:r>
              <a:rPr lang="en-US" dirty="0" err="1"/>
              <a:t>referensi</a:t>
            </a:r>
            <a:r>
              <a:rPr lang="en-US" dirty="0"/>
              <a:t> internal </a:t>
            </a:r>
            <a:r>
              <a:rPr lang="en-US" dirty="0" err="1"/>
              <a:t>berdasarkan</a:t>
            </a:r>
            <a:r>
              <a:rPr lang="en-US" dirty="0"/>
              <a:t> </a:t>
            </a:r>
            <a:r>
              <a:rPr lang="en-US" dirty="0" err="1"/>
              <a:t>hasil</a:t>
            </a:r>
            <a:endParaRPr lang="en-US" dirty="0"/>
          </a:p>
          <a:p>
            <a:endParaRPr lang="en-US" dirty="0"/>
          </a:p>
        </p:txBody>
      </p:sp>
    </p:spTree>
    <p:extLst>
      <p:ext uri="{BB962C8B-B14F-4D97-AF65-F5344CB8AC3E}">
        <p14:creationId xmlns:p14="http://schemas.microsoft.com/office/powerpoint/2010/main" val="3867421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EXTERNAL HR STRATEGIC REFERENCE POINT DIMENSION </a:t>
            </a:r>
            <a:endParaRPr lang="en-US" dirty="0"/>
          </a:p>
        </p:txBody>
      </p:sp>
      <p:sp>
        <p:nvSpPr>
          <p:cNvPr id="3" name="Content Placeholder 2"/>
          <p:cNvSpPr>
            <a:spLocks noGrp="1"/>
          </p:cNvSpPr>
          <p:nvPr>
            <p:ph idx="1"/>
          </p:nvPr>
        </p:nvSpPr>
        <p:spPr/>
        <p:txBody>
          <a:bodyPr>
            <a:normAutofit/>
          </a:bodyPr>
          <a:lstStyle/>
          <a:p>
            <a:endParaRPr lang="en-US" dirty="0" smtClean="0"/>
          </a:p>
          <a:p>
            <a:pPr algn="just"/>
            <a:r>
              <a:rPr lang="en-US" dirty="0" smtClean="0"/>
              <a:t>1. Competitors :  di </a:t>
            </a:r>
            <a:r>
              <a:rPr lang="en-US" dirty="0" err="1" smtClean="0"/>
              <a:t>lapangan</a:t>
            </a:r>
            <a:r>
              <a:rPr lang="en-US" dirty="0" smtClean="0"/>
              <a:t> </a:t>
            </a:r>
            <a:r>
              <a:rPr lang="en-US" dirty="0" err="1" smtClean="0"/>
              <a:t>strategi</a:t>
            </a:r>
            <a:r>
              <a:rPr lang="en-US" dirty="0" smtClean="0"/>
              <a:t> competitor di </a:t>
            </a:r>
            <a:r>
              <a:rPr lang="en-US" dirty="0" err="1" smtClean="0"/>
              <a:t>definisikan</a:t>
            </a:r>
            <a:r>
              <a:rPr lang="en-US" dirty="0" smtClean="0"/>
              <a:t> </a:t>
            </a:r>
            <a:r>
              <a:rPr lang="id-ID" dirty="0" smtClean="0"/>
              <a:t>sebagai </a:t>
            </a:r>
            <a:r>
              <a:rPr lang="id-ID" dirty="0"/>
              <a:t>perusahaan yang menawarkan alternatif untuk produk tertentu, layanan, atau keluarga produk atau </a:t>
            </a:r>
            <a:r>
              <a:rPr lang="id-ID" dirty="0" smtClean="0"/>
              <a:t>jas</a:t>
            </a:r>
            <a:r>
              <a:rPr lang="en-US" dirty="0"/>
              <a:t>a. </a:t>
            </a:r>
            <a:r>
              <a:rPr lang="en-US" dirty="0" err="1"/>
              <a:t>dalam</a:t>
            </a:r>
            <a:r>
              <a:rPr lang="en-US" dirty="0"/>
              <a:t> </a:t>
            </a:r>
            <a:r>
              <a:rPr lang="en-US" dirty="0" err="1"/>
              <a:t>arti</a:t>
            </a:r>
            <a:r>
              <a:rPr lang="en-US" dirty="0"/>
              <a:t> </a:t>
            </a:r>
            <a:r>
              <a:rPr lang="en-US" dirty="0" err="1"/>
              <a:t>ini</a:t>
            </a:r>
            <a:r>
              <a:rPr lang="en-US" dirty="0"/>
              <a:t>, </a:t>
            </a:r>
            <a:r>
              <a:rPr lang="en-US" dirty="0" err="1"/>
              <a:t>titik</a:t>
            </a:r>
            <a:r>
              <a:rPr lang="en-US" dirty="0"/>
              <a:t> </a:t>
            </a:r>
            <a:r>
              <a:rPr lang="en-US" dirty="0" err="1"/>
              <a:t>referensi</a:t>
            </a:r>
            <a:r>
              <a:rPr lang="en-US" dirty="0"/>
              <a:t> HR </a:t>
            </a:r>
            <a:r>
              <a:rPr lang="en-US" dirty="0" err="1"/>
              <a:t>Pengembangan</a:t>
            </a:r>
            <a:r>
              <a:rPr lang="en-US" dirty="0"/>
              <a:t> </a:t>
            </a:r>
            <a:r>
              <a:rPr lang="en-US" dirty="0" err="1"/>
              <a:t>strategi</a:t>
            </a:r>
            <a:r>
              <a:rPr lang="en-US" dirty="0"/>
              <a:t> </a:t>
            </a:r>
            <a:r>
              <a:rPr lang="en-US" dirty="0" err="1"/>
              <a:t>satu</a:t>
            </a:r>
            <a:r>
              <a:rPr lang="en-US" dirty="0"/>
              <a:t> </a:t>
            </a:r>
            <a:r>
              <a:rPr lang="en-US" dirty="0" err="1"/>
              <a:t>perusahaan</a:t>
            </a:r>
            <a:r>
              <a:rPr lang="en-US" dirty="0"/>
              <a:t> </a:t>
            </a:r>
            <a:r>
              <a:rPr lang="en-US" dirty="0" err="1"/>
              <a:t>bisa</a:t>
            </a:r>
            <a:r>
              <a:rPr lang="en-US" dirty="0"/>
              <a:t> </a:t>
            </a:r>
            <a:r>
              <a:rPr lang="en-US" dirty="0" err="1"/>
              <a:t>menjadi</a:t>
            </a:r>
            <a:r>
              <a:rPr lang="en-US" dirty="0"/>
              <a:t> </a:t>
            </a:r>
            <a:r>
              <a:rPr lang="en-US" dirty="0" err="1"/>
              <a:t>pengaruh</a:t>
            </a:r>
            <a:r>
              <a:rPr lang="en-US" dirty="0"/>
              <a:t> </a:t>
            </a:r>
            <a:r>
              <a:rPr lang="en-US" dirty="0" err="1"/>
              <a:t>baik</a:t>
            </a:r>
            <a:r>
              <a:rPr lang="en-US" dirty="0"/>
              <a:t> </a:t>
            </a:r>
            <a:r>
              <a:rPr lang="en-US" dirty="0" err="1"/>
              <a:t>oleh</a:t>
            </a:r>
            <a:r>
              <a:rPr lang="en-US" dirty="0"/>
              <a:t> para </a:t>
            </a:r>
            <a:r>
              <a:rPr lang="en-US" dirty="0" err="1"/>
              <a:t>pesaing</a:t>
            </a:r>
            <a:r>
              <a:rPr lang="en-US" dirty="0"/>
              <a:t> </a:t>
            </a:r>
            <a:r>
              <a:rPr lang="en-US" dirty="0" err="1"/>
              <a:t>individu</a:t>
            </a:r>
            <a:r>
              <a:rPr lang="en-US" dirty="0"/>
              <a:t> </a:t>
            </a:r>
            <a:r>
              <a:rPr lang="en-US" dirty="0" err="1"/>
              <a:t>atau</a:t>
            </a:r>
            <a:r>
              <a:rPr lang="en-US" dirty="0"/>
              <a:t> orang-orang </a:t>
            </a:r>
            <a:r>
              <a:rPr lang="en-US" dirty="0" err="1"/>
              <a:t>dari</a:t>
            </a:r>
            <a:r>
              <a:rPr lang="en-US" dirty="0"/>
              <a:t> </a:t>
            </a:r>
            <a:r>
              <a:rPr lang="en-US" dirty="0" err="1"/>
              <a:t>seluruh</a:t>
            </a:r>
            <a:r>
              <a:rPr lang="en-US" dirty="0"/>
              <a:t> </a:t>
            </a:r>
            <a:r>
              <a:rPr lang="en-US" dirty="0" err="1" smtClean="0"/>
              <a:t>grup</a:t>
            </a:r>
            <a:r>
              <a:rPr lang="en-US" dirty="0" smtClean="0"/>
              <a:t> </a:t>
            </a:r>
            <a:r>
              <a:rPr lang="en-US" dirty="0" err="1"/>
              <a:t>atau</a:t>
            </a:r>
            <a:r>
              <a:rPr lang="en-US" dirty="0"/>
              <a:t> </a:t>
            </a:r>
            <a:r>
              <a:rPr lang="en-US" dirty="0" err="1"/>
              <a:t>kelompok</a:t>
            </a:r>
            <a:r>
              <a:rPr lang="en-US" dirty="0"/>
              <a:t> </a:t>
            </a:r>
            <a:r>
              <a:rPr lang="en-US" dirty="0" err="1" smtClean="0"/>
              <a:t>pesaing</a:t>
            </a:r>
            <a:endParaRPr lang="en-US" dirty="0" smtClean="0"/>
          </a:p>
          <a:p>
            <a:pPr algn="just"/>
            <a:r>
              <a:rPr lang="en-US" dirty="0" smtClean="0"/>
              <a:t>2. Customers : </a:t>
            </a:r>
            <a:r>
              <a:rPr lang="id-ID" dirty="0"/>
              <a:t>HR manajer dan profesional jarang </a:t>
            </a:r>
            <a:r>
              <a:rPr lang="id-ID" dirty="0" smtClean="0"/>
              <a:t>memiliki</a:t>
            </a:r>
            <a:r>
              <a:rPr lang="en-US" dirty="0" smtClean="0"/>
              <a:t> </a:t>
            </a:r>
            <a:r>
              <a:rPr lang="en-US" dirty="0" err="1" smtClean="0"/>
              <a:t>kontrak</a:t>
            </a:r>
            <a:r>
              <a:rPr lang="id-ID" dirty="0" smtClean="0"/>
              <a:t> langsung </a:t>
            </a:r>
            <a:r>
              <a:rPr lang="id-ID" dirty="0"/>
              <a:t>dengan klien perusahaan mereka. Namun </a:t>
            </a:r>
            <a:r>
              <a:rPr lang="id-ID" dirty="0" smtClean="0"/>
              <a:t>demikian, banyak </a:t>
            </a:r>
            <a:r>
              <a:rPr lang="id-ID" dirty="0"/>
              <a:t>kebijakan dan praktik organisasi HR secara langsung dapat mempengaruhi sifat interaksi antara karyawan dan klien</a:t>
            </a:r>
            <a:r>
              <a:rPr lang="id-ID" dirty="0" smtClean="0"/>
              <a:t>.</a:t>
            </a:r>
            <a:endParaRPr lang="en-US" dirty="0" smtClean="0"/>
          </a:p>
        </p:txBody>
      </p:sp>
    </p:spTree>
    <p:extLst>
      <p:ext uri="{BB962C8B-B14F-4D97-AF65-F5344CB8AC3E}">
        <p14:creationId xmlns:p14="http://schemas.microsoft.com/office/powerpoint/2010/main" val="75325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000" dirty="0"/>
              <a:t>3. Institutions : </a:t>
            </a:r>
            <a:r>
              <a:rPr lang="id-ID" sz="2000" dirty="0"/>
              <a:t>lembaga yang memiliki saham dalam kebijakan dan praktek sistem HR organisasi termasuk orang-orang yang mewakili masyarakat luas dan orang-orang yang mewakili kelompok tertentu dalam masyarakat</a:t>
            </a:r>
            <a:r>
              <a:rPr lang="en-US" sz="2000" dirty="0"/>
              <a:t>.</a:t>
            </a:r>
          </a:p>
          <a:p>
            <a:endParaRPr lang="en-US" sz="2000" dirty="0"/>
          </a:p>
        </p:txBody>
      </p:sp>
    </p:spTree>
    <p:extLst>
      <p:ext uri="{BB962C8B-B14F-4D97-AF65-F5344CB8AC3E}">
        <p14:creationId xmlns:p14="http://schemas.microsoft.com/office/powerpoint/2010/main" val="19491742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626</TotalTime>
  <Words>1607</Words>
  <Application>Microsoft Office PowerPoint</Application>
  <PresentationFormat>Widescreen</PresentationFormat>
  <Paragraphs>81</Paragraphs>
  <Slides>22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Century Gothic</vt:lpstr>
      <vt:lpstr>Wingdings 3</vt:lpstr>
      <vt:lpstr>Wisp</vt:lpstr>
      <vt:lpstr>THE NATURE AND CONSEQUENCES OF HUMAN RESOURCE STRATEGY</vt:lpstr>
      <vt:lpstr>PowerPoint Presentation</vt:lpstr>
      <vt:lpstr>PowerPoint Presentation</vt:lpstr>
      <vt:lpstr>Strategis reference point theory : a brief review </vt:lpstr>
      <vt:lpstr>STRATEGIC REFERENCE POINTS AT THE SUBORGANIZATIONAL LEVEL: THE CASE OF THE HUMAN RESOURCE MANAGEMENT SYSTEM </vt:lpstr>
      <vt:lpstr>THE HR STRATEGIC REFERENCE POINT MATRIX: DIMENSIONS AND OPERATIONALIZATION</vt:lpstr>
      <vt:lpstr>THE INTERNAL HR STRATEGIC REFERENCE POINT DIMENSION </vt:lpstr>
      <vt:lpstr>THE EXTERNAL HR STRATEGIC REFERENCE POINT DIMENSION </vt:lpstr>
      <vt:lpstr>PowerPoint Presentation</vt:lpstr>
      <vt:lpstr>The Temporal Strategic Reference Point Dimension</vt:lpstr>
      <vt:lpstr>THEORY DEVELOPMENT AND PROPOSITIONS</vt:lpstr>
      <vt:lpstr>Predicting the HR Strategic Reference Point Configuration</vt:lpstr>
      <vt:lpstr>Predicting the temporal nature of HR strategic reference points</vt:lpstr>
      <vt:lpstr>Predicting the nature of internal strategic reference points</vt:lpstr>
      <vt:lpstr>Predicting the relative emphasis placed on external reference points</vt:lpstr>
      <vt:lpstr>PowerPoint Presentation</vt:lpstr>
      <vt:lpstr>Using Strategic Reference Points to Predict the Nature and Consequences of HR Policies and Practices</vt:lpstr>
      <vt:lpstr>Position relatives to HR strategic reference points</vt:lpstr>
      <vt:lpstr>HR strategic reference point fit</vt:lpstr>
      <vt:lpstr>HR strategic reference point consensus</vt:lpstr>
      <vt:lpstr>Conclusion</vt:lpstr>
      <vt:lpstr>Thank you</vt:lpstr>
    </vt:vector>
  </TitlesOfParts>
  <Company>home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 H530s</dc:creator>
  <cp:lastModifiedBy>Rizca Nur Afivtya Puteri</cp:lastModifiedBy>
  <cp:revision>29</cp:revision>
  <dcterms:created xsi:type="dcterms:W3CDTF">2016-11-12T08:41:01Z</dcterms:created>
  <dcterms:modified xsi:type="dcterms:W3CDTF">2016-12-05T01:31:25Z</dcterms:modified>
</cp:coreProperties>
</file>