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78" r:id="rId3"/>
    <p:sldId id="291" r:id="rId4"/>
    <p:sldId id="292" r:id="rId5"/>
    <p:sldId id="287" r:id="rId6"/>
    <p:sldId id="288" r:id="rId7"/>
    <p:sldId id="289" r:id="rId8"/>
    <p:sldId id="290" r:id="rId9"/>
    <p:sldId id="257" r:id="rId10"/>
    <p:sldId id="260" r:id="rId11"/>
    <p:sldId id="261" r:id="rId12"/>
    <p:sldId id="262" r:id="rId13"/>
    <p:sldId id="263" r:id="rId14"/>
    <p:sldId id="265" r:id="rId15"/>
    <p:sldId id="266" r:id="rId16"/>
    <p:sldId id="267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84" r:id="rId26"/>
    <p:sldId id="285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8" d="100"/>
          <a:sy n="68" d="100"/>
        </p:scale>
        <p:origin x="14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5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40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99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75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502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1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5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18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4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57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5C752-EB3D-4E77-B87C-3845C2FA3CA9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87F53-28F2-4A49-935E-B4D833B79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364944"/>
            <a:ext cx="6858000" cy="17907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Model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Mengeksplorasi</a:t>
            </a:r>
            <a:r>
              <a:rPr lang="en-US" sz="2400" dirty="0"/>
              <a:t> </a:t>
            </a:r>
            <a:r>
              <a:rPr lang="en-US" sz="2400" dirty="0" err="1"/>
              <a:t>Misteri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Strategi</a:t>
            </a:r>
            <a:r>
              <a:rPr lang="en-US" sz="2400" dirty="0"/>
              <a:t> </a:t>
            </a:r>
            <a:r>
              <a:rPr lang="en-US" sz="2400" dirty="0" err="1"/>
              <a:t>Perampingan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 Perusahaan</a:t>
            </a:r>
            <a:br>
              <a:rPr lang="en-US" sz="2400" dirty="0"/>
            </a:br>
            <a:r>
              <a:rPr lang="en-US" sz="2100" dirty="0" err="1"/>
              <a:t>Mengintegrasikan</a:t>
            </a:r>
            <a:r>
              <a:rPr lang="en-US" sz="2100" dirty="0"/>
              <a:t> </a:t>
            </a:r>
            <a:r>
              <a:rPr lang="en-US" sz="2100" dirty="0" err="1"/>
              <a:t>Perspektif</a:t>
            </a:r>
            <a:r>
              <a:rPr lang="en-US" sz="2100" dirty="0"/>
              <a:t> </a:t>
            </a:r>
            <a:r>
              <a:rPr lang="en-US" sz="2100" dirty="0" err="1"/>
              <a:t>Perubahan</a:t>
            </a:r>
            <a:r>
              <a:rPr lang="en-US" sz="2100" dirty="0"/>
              <a:t> </a:t>
            </a:r>
            <a:r>
              <a:rPr lang="en-US" sz="2100" dirty="0" err="1"/>
              <a:t>Organisasi</a:t>
            </a:r>
            <a:r>
              <a:rPr lang="en-US" sz="2100" dirty="0"/>
              <a:t>, </a:t>
            </a:r>
            <a:r>
              <a:rPr lang="en-US" sz="2100" dirty="0" err="1"/>
              <a:t>Strategi</a:t>
            </a:r>
            <a:r>
              <a:rPr lang="en-US" sz="2100" dirty="0"/>
              <a:t>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Manajemen</a:t>
            </a:r>
            <a:r>
              <a:rPr lang="en-US" sz="2100" dirty="0"/>
              <a:t> </a:t>
            </a:r>
            <a:r>
              <a:rPr lang="en-US" sz="2100" dirty="0" err="1"/>
              <a:t>Sumber</a:t>
            </a:r>
            <a:r>
              <a:rPr lang="en-US" sz="2100" dirty="0"/>
              <a:t> </a:t>
            </a:r>
            <a:r>
              <a:rPr lang="en-US" sz="2100" dirty="0" err="1"/>
              <a:t>Daya</a:t>
            </a:r>
            <a:r>
              <a:rPr lang="en-US" sz="2100" dirty="0"/>
              <a:t> </a:t>
            </a:r>
            <a:r>
              <a:rPr lang="en-US" sz="2100" dirty="0" err="1"/>
              <a:t>Manusia</a:t>
            </a:r>
            <a:r>
              <a:rPr lang="en-US" sz="2100" dirty="0"/>
              <a:t> </a:t>
            </a:r>
            <a:r>
              <a:rPr lang="en-US" sz="2100" dirty="0" err="1"/>
              <a:t>Strategis</a:t>
            </a:r>
            <a:br>
              <a:rPr lang="en-US" sz="2100" dirty="0"/>
            </a:br>
            <a:endParaRPr lang="en-US" sz="2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17196"/>
            <a:ext cx="6858000" cy="124182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Iqbal Ammar </a:t>
            </a:r>
            <a:r>
              <a:rPr lang="en-US" dirty="0" err="1"/>
              <a:t>Fuadi</a:t>
            </a:r>
            <a:r>
              <a:rPr lang="en-US" dirty="0"/>
              <a:t>/ 14808141013</a:t>
            </a:r>
          </a:p>
          <a:p>
            <a:pPr>
              <a:lnSpc>
                <a:spcPct val="150000"/>
              </a:lnSpc>
            </a:pPr>
            <a:r>
              <a:rPr lang="en-US" dirty="0"/>
              <a:t>Kartika </a:t>
            </a:r>
            <a:r>
              <a:rPr lang="en-US" dirty="0" err="1"/>
              <a:t>Ratri</a:t>
            </a:r>
            <a:r>
              <a:rPr lang="en-US" dirty="0"/>
              <a:t> </a:t>
            </a:r>
            <a:r>
              <a:rPr lang="en-US" dirty="0" err="1"/>
              <a:t>Wijayanti</a:t>
            </a:r>
            <a:r>
              <a:rPr lang="en-US" dirty="0"/>
              <a:t>/ 14808144003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Nisa</a:t>
            </a:r>
            <a:r>
              <a:rPr lang="en-US" dirty="0"/>
              <a:t> </a:t>
            </a:r>
            <a:r>
              <a:rPr lang="en-US" dirty="0" err="1"/>
              <a:t>Yuna</a:t>
            </a:r>
            <a:r>
              <a:rPr lang="en-US" dirty="0"/>
              <a:t> </a:t>
            </a:r>
            <a:r>
              <a:rPr lang="en-US" dirty="0" err="1"/>
              <a:t>Rifana</a:t>
            </a:r>
            <a:r>
              <a:rPr lang="en-US" dirty="0"/>
              <a:t>/ 14808144005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86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dinamis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/>
              <a:t>mekanisme</a:t>
            </a:r>
            <a:r>
              <a:rPr lang="en-US" b="1" dirty="0"/>
              <a:t> yang paling </a:t>
            </a:r>
            <a:r>
              <a:rPr lang="en-US" b="1" dirty="0" err="1"/>
              <a:t>penting</a:t>
            </a:r>
            <a:r>
              <a:rPr lang="en-US" b="1" dirty="0"/>
              <a:t> </a:t>
            </a:r>
            <a:r>
              <a:rPr lang="en-US" b="1" dirty="0" err="1"/>
              <a:t>antara</a:t>
            </a:r>
            <a:r>
              <a:rPr lang="en-US" b="1" dirty="0"/>
              <a:t> </a:t>
            </a:r>
            <a:r>
              <a:rPr lang="en-US" b="1" dirty="0" err="1"/>
              <a:t>kegiatan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kinerja</a:t>
            </a:r>
            <a:r>
              <a:rPr lang="en-US" b="1" dirty="0"/>
              <a:t> </a:t>
            </a:r>
            <a:r>
              <a:rPr lang="en-US" b="1" dirty="0" err="1"/>
              <a:t>karyawan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memunculkan</a:t>
            </a:r>
            <a:r>
              <a:rPr lang="en-US" b="1" dirty="0"/>
              <a:t> </a:t>
            </a:r>
            <a:r>
              <a:rPr lang="en-US" b="1" dirty="0" err="1"/>
              <a:t>keunggulan</a:t>
            </a:r>
            <a:r>
              <a:rPr lang="en-US" b="1" dirty="0"/>
              <a:t> </a:t>
            </a:r>
            <a:r>
              <a:rPr lang="en-US" b="1" dirty="0" err="1"/>
              <a:t>kompetitif</a:t>
            </a:r>
            <a:r>
              <a:rPr lang="en-US" b="1" dirty="0"/>
              <a:t> yang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mempengaruhi</a:t>
            </a:r>
            <a:r>
              <a:rPr lang="en-US" b="1" dirty="0"/>
              <a:t> </a:t>
            </a: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perusahaan</a:t>
            </a:r>
            <a:r>
              <a:rPr lang="en-US" b="1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Route map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438400"/>
            <a:ext cx="59436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b="1" dirty="0"/>
              <a:t>B. </a:t>
            </a:r>
            <a:r>
              <a:rPr lang="en-US" b="1" dirty="0" err="1"/>
              <a:t>Strategi</a:t>
            </a:r>
            <a:r>
              <a:rPr lang="en-US" b="1" dirty="0"/>
              <a:t> </a:t>
            </a:r>
            <a:r>
              <a:rPr lang="en-US" b="1" dirty="0" err="1"/>
              <a:t>perampingan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strategi</a:t>
            </a:r>
            <a:r>
              <a:rPr lang="en-US" b="1" dirty="0"/>
              <a:t> </a:t>
            </a:r>
            <a:r>
              <a:rPr lang="en-US" b="1" dirty="0" err="1"/>
              <a:t>dinamis</a:t>
            </a:r>
            <a:endParaRPr lang="en-US" dirty="0"/>
          </a:p>
          <a:p>
            <a:pPr algn="just">
              <a:lnSpc>
                <a:spcPct val="150000"/>
              </a:lnSpc>
              <a:buNone/>
            </a:pPr>
            <a:r>
              <a:rPr lang="en-US" b="1" dirty="0"/>
              <a:t>	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tinjauan</a:t>
            </a:r>
            <a:r>
              <a:rPr lang="en-US" dirty="0"/>
              <a:t> </a:t>
            </a:r>
            <a:r>
              <a:rPr lang="en-US" dirty="0" err="1"/>
              <a:t>literatur</a:t>
            </a:r>
            <a:r>
              <a:rPr lang="en-US" dirty="0"/>
              <a:t>,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merusak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dinamis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  <a:buNone/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Cameron (1994) </a:t>
            </a:r>
            <a:r>
              <a:rPr lang="en-US" dirty="0" err="1"/>
              <a:t>berpendapat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b="1" dirty="0" err="1"/>
              <a:t>perampingan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b="1" dirty="0" err="1"/>
              <a:t>mempengaruhi</a:t>
            </a:r>
            <a:r>
              <a:rPr lang="en-US" b="1" dirty="0"/>
              <a:t> </a:t>
            </a:r>
            <a:r>
              <a:rPr lang="en-US" b="1" dirty="0" err="1"/>
              <a:t>rutinitas</a:t>
            </a:r>
            <a:r>
              <a:rPr lang="en-US" b="1" dirty="0"/>
              <a:t> </a:t>
            </a:r>
            <a:r>
              <a:rPr lang="en-US" b="1" dirty="0" err="1"/>
              <a:t>sehari-hari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 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McKinley et al. (1995)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ketidakpuasan</a:t>
            </a:r>
            <a:r>
              <a:rPr lang="en-US" b="1" dirty="0"/>
              <a:t> </a:t>
            </a:r>
            <a:r>
              <a:rPr lang="en-US" b="1" dirty="0" err="1"/>
              <a:t>karyawan</a:t>
            </a:r>
            <a:r>
              <a:rPr lang="en-US" b="1" dirty="0"/>
              <a:t> </a:t>
            </a:r>
            <a:r>
              <a:rPr lang="en-US" b="1" dirty="0" err="1"/>
              <a:t>setelah</a:t>
            </a:r>
            <a:r>
              <a:rPr lang="en-US" b="1" dirty="0"/>
              <a:t> </a:t>
            </a:r>
            <a:r>
              <a:rPr lang="en-US" b="1" dirty="0" err="1"/>
              <a:t>perampingan</a:t>
            </a:r>
            <a:r>
              <a:rPr lang="en-US" b="1" dirty="0"/>
              <a:t>, </a:t>
            </a:r>
            <a:r>
              <a:rPr lang="en-US" b="1" dirty="0" err="1"/>
              <a:t>organisasi</a:t>
            </a:r>
            <a:r>
              <a:rPr lang="en-US" b="1" dirty="0"/>
              <a:t> </a:t>
            </a:r>
            <a:r>
              <a:rPr lang="en-US" b="1" dirty="0" err="1"/>
              <a:t>mereka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keseluruhan</a:t>
            </a:r>
            <a:r>
              <a:rPr lang="en-US" b="1" dirty="0"/>
              <a:t>, </a:t>
            </a:r>
            <a:r>
              <a:rPr lang="en-US" b="1" dirty="0" err="1"/>
              <a:t>komitmen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kinerja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menurun</a:t>
            </a:r>
            <a:r>
              <a:rPr lang="en-US" b="1" dirty="0"/>
              <a:t>, </a:t>
            </a:r>
            <a:r>
              <a:rPr lang="en-US" b="1" dirty="0" err="1"/>
              <a:t>juga</a:t>
            </a:r>
            <a:r>
              <a:rPr lang="en-US" b="1" dirty="0"/>
              <a:t>, </a:t>
            </a:r>
            <a:r>
              <a:rPr lang="en-US" b="1" dirty="0" err="1"/>
              <a:t>karyawan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mengambil</a:t>
            </a:r>
            <a:r>
              <a:rPr lang="en-US" b="1" dirty="0"/>
              <a:t> </a:t>
            </a:r>
            <a:r>
              <a:rPr lang="en-US" b="1" dirty="0" err="1"/>
              <a:t>keputusan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keluar</a:t>
            </a:r>
            <a:r>
              <a:rPr lang="en-US" b="1" dirty="0"/>
              <a:t>,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kurangnya</a:t>
            </a:r>
            <a:r>
              <a:rPr lang="en-US" b="1" dirty="0"/>
              <a:t> </a:t>
            </a:r>
            <a:r>
              <a:rPr lang="en-US" b="1" dirty="0" err="1"/>
              <a:t>harapan</a:t>
            </a:r>
            <a:r>
              <a:rPr lang="en-US" b="1" dirty="0"/>
              <a:t> </a:t>
            </a:r>
            <a:r>
              <a:rPr lang="en-US" b="1" dirty="0" err="1"/>
              <a:t>masa</a:t>
            </a:r>
            <a:r>
              <a:rPr lang="en-US" b="1" dirty="0"/>
              <a:t> </a:t>
            </a:r>
            <a:r>
              <a:rPr lang="en-US" b="1" dirty="0" err="1"/>
              <a:t>depan</a:t>
            </a:r>
            <a:r>
              <a:rPr lang="en-US" b="1" dirty="0"/>
              <a:t> </a:t>
            </a:r>
            <a:r>
              <a:rPr lang="en-US" b="1" dirty="0" err="1"/>
              <a:t>bagi</a:t>
            </a:r>
            <a:r>
              <a:rPr lang="en-US" b="1" dirty="0"/>
              <a:t> </a:t>
            </a:r>
            <a:r>
              <a:rPr lang="en-US" b="1" dirty="0" err="1"/>
              <a:t>tenaga</a:t>
            </a:r>
            <a:r>
              <a:rPr lang="en-US" b="1" dirty="0"/>
              <a:t> </a:t>
            </a:r>
            <a:r>
              <a:rPr lang="en-US" b="1" dirty="0" err="1"/>
              <a:t>kerja</a:t>
            </a:r>
            <a:r>
              <a:rPr lang="en-US" b="1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b="1" dirty="0" err="1"/>
              <a:t>perampingan</a:t>
            </a:r>
            <a:r>
              <a:rPr lang="en-US" b="1" dirty="0"/>
              <a:t> 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pantas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menyebabkan</a:t>
            </a:r>
            <a:r>
              <a:rPr lang="en-US" b="1" dirty="0"/>
              <a:t> </a:t>
            </a:r>
            <a:r>
              <a:rPr lang="en-US" b="1" dirty="0" err="1"/>
              <a:t>penurunan</a:t>
            </a:r>
            <a:r>
              <a:rPr lang="en-US" b="1" dirty="0"/>
              <a:t> </a:t>
            </a:r>
            <a:r>
              <a:rPr lang="en-US" b="1" dirty="0" err="1"/>
              <a:t>kinerja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b="1" dirty="0"/>
              <a:t>C. </a:t>
            </a:r>
            <a:r>
              <a:rPr lang="en-US" b="1" dirty="0" err="1"/>
              <a:t>Strategi</a:t>
            </a:r>
            <a:r>
              <a:rPr lang="en-US" b="1" dirty="0"/>
              <a:t> </a:t>
            </a:r>
            <a:r>
              <a:rPr lang="en-US" b="1" dirty="0" err="1"/>
              <a:t>perampingan</a:t>
            </a:r>
            <a:r>
              <a:rPr lang="en-US" b="1" dirty="0"/>
              <a:t>, </a:t>
            </a: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strategis</a:t>
            </a:r>
            <a:r>
              <a:rPr lang="en-US" b="1" dirty="0"/>
              <a:t> yang </a:t>
            </a:r>
            <a:r>
              <a:rPr lang="en-US" b="1" dirty="0" err="1"/>
              <a:t>dinamis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manajemen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b="1" dirty="0"/>
              <a:t> </a:t>
            </a:r>
            <a:r>
              <a:rPr lang="en-US" dirty="0" err="1"/>
              <a:t>Cascio</a:t>
            </a:r>
            <a:r>
              <a:rPr lang="en-US" dirty="0"/>
              <a:t> (2002), Cameron (1994) </a:t>
            </a:r>
            <a:r>
              <a:rPr lang="en-US" dirty="0" err="1"/>
              <a:t>dan</a:t>
            </a:r>
            <a:r>
              <a:rPr lang="en-US" dirty="0"/>
              <a:t> Freeman (1999) </a:t>
            </a:r>
            <a:r>
              <a:rPr lang="en-US" dirty="0" err="1"/>
              <a:t>berpendapat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manajemen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/>
              <a:t>kunci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b="1" dirty="0" err="1"/>
              <a:t>kinerja</a:t>
            </a:r>
            <a:r>
              <a:rPr lang="en-US" b="1" dirty="0"/>
              <a:t> </a:t>
            </a:r>
            <a:r>
              <a:rPr lang="en-US" b="1" dirty="0" err="1"/>
              <a:t>perusahaan</a:t>
            </a:r>
            <a:r>
              <a:rPr lang="en-US" b="1" dirty="0"/>
              <a:t> </a:t>
            </a:r>
            <a:r>
              <a:rPr lang="en-US" b="1" dirty="0" err="1"/>
              <a:t>setelah</a:t>
            </a:r>
            <a:r>
              <a:rPr lang="en-US" dirty="0"/>
              <a:t> </a:t>
            </a:r>
            <a:r>
              <a:rPr lang="en-US" b="1" dirty="0" err="1"/>
              <a:t>perampingan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Strategic Human Resources Management Practices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b="1" dirty="0" err="1"/>
              <a:t>Praktik</a:t>
            </a:r>
            <a:r>
              <a:rPr lang="en-US" b="1" dirty="0"/>
              <a:t> SHRM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kinerja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 </a:t>
            </a:r>
            <a:r>
              <a:rPr lang="en-US" b="1" dirty="0" err="1"/>
              <a:t>perusahaan</a:t>
            </a:r>
            <a:endParaRPr lang="en-US" b="1" dirty="0"/>
          </a:p>
          <a:p>
            <a:pPr marL="514350" indent="-514350" algn="just">
              <a:lnSpc>
                <a:spcPct val="150000"/>
              </a:lnSpc>
              <a:buNone/>
            </a:pPr>
            <a:endParaRPr lang="en-US" b="1" dirty="0"/>
          </a:p>
          <a:p>
            <a:pPr algn="just">
              <a:lnSpc>
                <a:spcPct val="150000"/>
              </a:lnSpc>
            </a:pPr>
            <a:r>
              <a:rPr lang="en-US" dirty="0"/>
              <a:t>HR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(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). </a:t>
            </a:r>
            <a:r>
              <a:rPr lang="en-US" dirty="0" err="1"/>
              <a:t>Murni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(Barney, 1991). </a:t>
            </a:r>
            <a:r>
              <a:rPr lang="en-US" dirty="0" err="1"/>
              <a:t>Yaitu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yang </a:t>
            </a:r>
            <a:r>
              <a:rPr lang="en-US" b="1" dirty="0" err="1"/>
              <a:t>berharga</a:t>
            </a:r>
            <a:r>
              <a:rPr lang="en-US" b="1" dirty="0"/>
              <a:t>, </a:t>
            </a:r>
            <a:r>
              <a:rPr lang="en-US" b="1" dirty="0" err="1"/>
              <a:t>langka</a:t>
            </a:r>
            <a:r>
              <a:rPr lang="en-US" b="1" dirty="0"/>
              <a:t>, </a:t>
            </a:r>
            <a:r>
              <a:rPr lang="en-US" b="1" dirty="0" err="1"/>
              <a:t>sulit</a:t>
            </a:r>
            <a:r>
              <a:rPr lang="en-US" b="1" dirty="0"/>
              <a:t> </a:t>
            </a:r>
            <a:r>
              <a:rPr lang="en-US" b="1" dirty="0" err="1"/>
              <a:t>ditiru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tergantikan</a:t>
            </a:r>
            <a:r>
              <a:rPr lang="en-US" b="1" dirty="0"/>
              <a:t>. 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/>
              <a:t>Ferris et al. (1999)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teoritis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HRM :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dirty="0"/>
              <a:t>	(1)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(</a:t>
            </a:r>
            <a:r>
              <a:rPr lang="en-US" dirty="0" err="1"/>
              <a:t>secara</a:t>
            </a:r>
            <a:r>
              <a:rPr lang="en-US" dirty="0"/>
              <a:t> universal);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dirty="0"/>
              <a:t>	(2) </a:t>
            </a:r>
            <a:r>
              <a:rPr lang="en-US" dirty="0" err="1"/>
              <a:t>menanggapi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HRM </a:t>
            </a:r>
            <a:r>
              <a:rPr lang="en-US" dirty="0" err="1"/>
              <a:t>tertentu</a:t>
            </a:r>
            <a:r>
              <a:rPr lang="en-US" dirty="0"/>
              <a:t> (</a:t>
            </a:r>
            <a:r>
              <a:rPr lang="en-US" dirty="0" err="1"/>
              <a:t>kemungkinan</a:t>
            </a:r>
            <a:r>
              <a:rPr lang="en-US" dirty="0"/>
              <a:t>); 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dirty="0"/>
              <a:t>	(3)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HRM yang </a:t>
            </a:r>
            <a:r>
              <a:rPr lang="en-US" dirty="0" err="1"/>
              <a:t>dipasang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alur</a:t>
            </a:r>
            <a:r>
              <a:rPr lang="en-US" dirty="0"/>
              <a:t> horizontal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vertikal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HRM (</a:t>
            </a:r>
            <a:r>
              <a:rPr lang="en-US" dirty="0" err="1"/>
              <a:t>konfigurasi</a:t>
            </a:r>
            <a:r>
              <a:rPr lang="en-US" dirty="0"/>
              <a:t>).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Route map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28650" y="2786192"/>
            <a:ext cx="7886700" cy="2430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b="1" dirty="0"/>
              <a:t>B. </a:t>
            </a:r>
            <a:r>
              <a:rPr lang="en-US" b="1" dirty="0" err="1"/>
              <a:t>Praktik</a:t>
            </a:r>
            <a:r>
              <a:rPr lang="en-US" b="1" dirty="0"/>
              <a:t> SHRM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kinerja</a:t>
            </a:r>
            <a:r>
              <a:rPr lang="en-US" b="1" dirty="0"/>
              <a:t> </a:t>
            </a:r>
            <a:r>
              <a:rPr lang="en-US" b="1" dirty="0" err="1"/>
              <a:t>individu</a:t>
            </a:r>
            <a:r>
              <a:rPr lang="en-US" b="1" dirty="0"/>
              <a:t> </a:t>
            </a:r>
            <a:r>
              <a:rPr lang="en-US" b="1" dirty="0" err="1"/>
              <a:t>karyawan</a:t>
            </a:r>
            <a:endParaRPr lang="en-US" b="1" dirty="0"/>
          </a:p>
          <a:p>
            <a:pPr algn="just">
              <a:lnSpc>
                <a:spcPct val="150000"/>
              </a:lnSpc>
              <a:buNone/>
            </a:pPr>
            <a:endParaRPr lang="en-US" b="1" dirty="0"/>
          </a:p>
          <a:p>
            <a:pPr algn="just">
              <a:lnSpc>
                <a:spcPct val="150000"/>
              </a:lnSpc>
            </a:pPr>
            <a:r>
              <a:rPr lang="en-US" dirty="0"/>
              <a:t>SHRM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mengeksplorasi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(</a:t>
            </a:r>
            <a:r>
              <a:rPr lang="en-US" dirty="0" err="1"/>
              <a:t>Delery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Shaw, 2001).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b="1" dirty="0"/>
              <a:t>, </a:t>
            </a:r>
            <a:r>
              <a:rPr lang="en-US" b="1" dirty="0" err="1"/>
              <a:t>kinerja</a:t>
            </a:r>
            <a:r>
              <a:rPr lang="en-US" b="1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individu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 yang </a:t>
            </a:r>
            <a:r>
              <a:rPr lang="en-US" b="1" dirty="0" err="1"/>
              <a:t>penting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kinerja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b="1" dirty="0" err="1"/>
              <a:t>pengetahuan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keterampilan</a:t>
            </a:r>
            <a:r>
              <a:rPr lang="en-US" b="1" dirty="0"/>
              <a:t> </a:t>
            </a:r>
            <a:r>
              <a:rPr lang="en-US" b="1" dirty="0" err="1"/>
              <a:t>karyawan</a:t>
            </a:r>
            <a:r>
              <a:rPr lang="en-US" b="1" dirty="0"/>
              <a:t>,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motivasi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pemberdayaan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 err="1"/>
              <a:t>produktivitas</a:t>
            </a:r>
            <a:r>
              <a:rPr lang="en-US" b="1" dirty="0"/>
              <a:t>, </a:t>
            </a:r>
            <a:r>
              <a:rPr lang="en-US" b="1" dirty="0" err="1"/>
              <a:t>pertemuan</a:t>
            </a:r>
            <a:r>
              <a:rPr lang="en-US" b="1" dirty="0"/>
              <a:t> </a:t>
            </a:r>
            <a:r>
              <a:rPr lang="en-US" b="1" dirty="0" err="1"/>
              <a:t>perilaku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, </a:t>
            </a:r>
            <a:r>
              <a:rPr lang="en-US" b="1" dirty="0" err="1"/>
              <a:t>komitmen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.</a:t>
            </a:r>
            <a:endParaRPr lang="en-US" dirty="0"/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1600"/>
            <a:ext cx="3486150" cy="480536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60000"/>
              </a:lnSpc>
            </a:pPr>
            <a:r>
              <a:rPr lang="en-US" dirty="0"/>
              <a:t>Abstract &amp; Introduction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Responsible Downsizing Strategy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Dynamic Strategy Capabilities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Strategic Human Resources Management Practices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Implications &amp; Future Research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Conclusion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3886200" cy="56388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Abstrak</a:t>
            </a:r>
            <a:r>
              <a:rPr lang="en-US" dirty="0"/>
              <a:t> &amp; </a:t>
            </a:r>
            <a:r>
              <a:rPr lang="en-US" dirty="0" err="1"/>
              <a:t>Pengantar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yang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Dinamis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Praktek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Strategis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Implikasi</a:t>
            </a:r>
            <a:r>
              <a:rPr lang="en-US" dirty="0"/>
              <a:t> &amp; </a:t>
            </a:r>
            <a:r>
              <a:rPr lang="en-US" dirty="0" err="1"/>
              <a:t>Riset</a:t>
            </a:r>
            <a:r>
              <a:rPr lang="en-US" dirty="0"/>
              <a:t> Masa </a:t>
            </a:r>
            <a:r>
              <a:rPr lang="en-US" dirty="0" err="1"/>
              <a:t>Depan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Kesimpulan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632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Route map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28650" y="2689122"/>
            <a:ext cx="7886700" cy="262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n-US" b="1" dirty="0"/>
              <a:t>C. Model </a:t>
            </a:r>
            <a:r>
              <a:rPr lang="en-US" b="1" dirty="0" err="1"/>
              <a:t>komprehensif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strategi</a:t>
            </a:r>
            <a:r>
              <a:rPr lang="en-US" b="1" dirty="0"/>
              <a:t> </a:t>
            </a:r>
            <a:r>
              <a:rPr lang="en-US" b="1" dirty="0" err="1"/>
              <a:t>perampingan</a:t>
            </a:r>
            <a:r>
              <a:rPr lang="en-US" b="1" dirty="0"/>
              <a:t> yang </a:t>
            </a:r>
            <a:r>
              <a:rPr lang="en-US" b="1" dirty="0" err="1"/>
              <a:t>bertanggung</a:t>
            </a:r>
            <a:r>
              <a:rPr lang="en-US" b="1" dirty="0"/>
              <a:t> </a:t>
            </a:r>
            <a:r>
              <a:rPr lang="en-US" b="1" dirty="0" err="1"/>
              <a:t>jawab</a:t>
            </a:r>
            <a:endParaRPr lang="en-US" b="1" dirty="0"/>
          </a:p>
          <a:p>
            <a:pPr algn="just">
              <a:lnSpc>
                <a:spcPct val="150000"/>
              </a:lnSpc>
              <a:buNone/>
            </a:pPr>
            <a:endParaRPr lang="en-US" b="1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Kami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keterkaitan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, 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yang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,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dinamis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SHRM. Model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5. Dan </a:t>
            </a:r>
            <a:r>
              <a:rPr lang="en-US" dirty="0" err="1"/>
              <a:t>menambahkan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model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81000"/>
            <a:ext cx="5943600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7886700" cy="54911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b="1" dirty="0"/>
              <a:t>D. </a:t>
            </a:r>
            <a:r>
              <a:rPr lang="en-US" b="1" dirty="0" err="1"/>
              <a:t>Konsep</a:t>
            </a:r>
            <a:r>
              <a:rPr lang="en-US" b="1" dirty="0"/>
              <a:t> </a:t>
            </a:r>
            <a:r>
              <a:rPr lang="en-US" b="1" dirty="0" err="1"/>
              <a:t>Tambahan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Pertama</a:t>
            </a:r>
            <a:r>
              <a:rPr lang="en-US" dirty="0"/>
              <a:t>-tama,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HRM </a:t>
            </a:r>
            <a:r>
              <a:rPr lang="en-US" dirty="0" err="1"/>
              <a:t>strategi</a:t>
            </a:r>
            <a:r>
              <a:rPr lang="en-US" dirty="0"/>
              <a:t>, Wright </a:t>
            </a:r>
            <a:r>
              <a:rPr lang="en-US" dirty="0" err="1"/>
              <a:t>dan</a:t>
            </a:r>
            <a:r>
              <a:rPr lang="en-US" dirty="0"/>
              <a:t> Snell (1998) </a:t>
            </a:r>
            <a:r>
              <a:rPr lang="en-US" b="1" dirty="0" err="1"/>
              <a:t>menganjurkan</a:t>
            </a:r>
            <a:r>
              <a:rPr lang="en-US" b="1" dirty="0"/>
              <a:t> </a:t>
            </a:r>
            <a:r>
              <a:rPr lang="en-US" b="1" dirty="0" err="1"/>
              <a:t>partisipasi</a:t>
            </a:r>
            <a:r>
              <a:rPr lang="en-US" b="1" dirty="0"/>
              <a:t> </a:t>
            </a:r>
            <a:r>
              <a:rPr lang="en-US" b="1" dirty="0" err="1"/>
              <a:t>karyawan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komunikasi</a:t>
            </a:r>
            <a:r>
              <a:rPr lang="en-US" b="1" dirty="0"/>
              <a:t> </a:t>
            </a:r>
            <a:r>
              <a:rPr lang="en-US" b="1" dirty="0" err="1"/>
              <a:t>infrastruktur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semua</a:t>
            </a:r>
            <a:r>
              <a:rPr lang="en-US" b="1" dirty="0"/>
              <a:t> </a:t>
            </a:r>
            <a:r>
              <a:rPr lang="en-US" b="1" dirty="0" err="1"/>
              <a:t>praktek</a:t>
            </a:r>
            <a:r>
              <a:rPr lang="en-US" b="1" dirty="0"/>
              <a:t>  </a:t>
            </a:r>
            <a:r>
              <a:rPr lang="en-US" b="1" dirty="0" err="1"/>
              <a:t>manajemen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meningkatkan</a:t>
            </a:r>
            <a:r>
              <a:rPr lang="en-US" b="1" dirty="0"/>
              <a:t> </a:t>
            </a:r>
            <a:r>
              <a:rPr lang="en-US" b="1" dirty="0" err="1"/>
              <a:t>kinerja</a:t>
            </a:r>
            <a:r>
              <a:rPr lang="en-US" b="1" dirty="0"/>
              <a:t> </a:t>
            </a:r>
            <a:r>
              <a:rPr lang="en-US" b="1" dirty="0" err="1"/>
              <a:t>perusahaan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  <a:buNone/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Kedua</a:t>
            </a:r>
            <a:r>
              <a:rPr lang="en-US" dirty="0"/>
              <a:t>,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empiris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Tsai (2006)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membuktikan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b="1" dirty="0" err="1"/>
              <a:t>perampingan</a:t>
            </a:r>
            <a:r>
              <a:rPr lang="en-US" b="1" dirty="0"/>
              <a:t> yang </a:t>
            </a:r>
            <a:r>
              <a:rPr lang="en-US" b="1" dirty="0" err="1"/>
              <a:t>bertanggung</a:t>
            </a:r>
            <a:r>
              <a:rPr lang="en-US" b="1" dirty="0"/>
              <a:t> </a:t>
            </a:r>
            <a:r>
              <a:rPr lang="en-US" b="1" dirty="0" err="1"/>
              <a:t>jawab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positif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mempengaruhi</a:t>
            </a:r>
            <a:r>
              <a:rPr lang="en-US" b="1" dirty="0"/>
              <a:t> </a:t>
            </a:r>
            <a:r>
              <a:rPr lang="en-US" b="1" dirty="0" err="1"/>
              <a:t>praktek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setelah</a:t>
            </a:r>
            <a:r>
              <a:rPr lang="en-US" b="1" dirty="0"/>
              <a:t> </a:t>
            </a:r>
            <a:r>
              <a:rPr lang="en-US" b="1" dirty="0" err="1"/>
              <a:t>perampingan</a:t>
            </a:r>
            <a:r>
              <a:rPr lang="en-US" b="1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7239000" cy="615093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err="1"/>
              <a:t>Ketiga</a:t>
            </a:r>
            <a:r>
              <a:rPr lang="en-US" dirty="0"/>
              <a:t>,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Carpenter et al. (2004) </a:t>
            </a:r>
            <a:r>
              <a:rPr lang="en-US" dirty="0" err="1"/>
              <a:t>berpendapat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,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b="1" dirty="0" err="1"/>
              <a:t>Kinerja</a:t>
            </a:r>
            <a:r>
              <a:rPr lang="en-US" b="1" dirty="0"/>
              <a:t> </a:t>
            </a:r>
            <a:r>
              <a:rPr lang="en-US" b="1" dirty="0" err="1"/>
              <a:t>inovatif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b="1" dirty="0"/>
              <a:t> </a:t>
            </a:r>
            <a:r>
              <a:rPr lang="en-US" b="1" dirty="0" err="1"/>
              <a:t>pentingnya</a:t>
            </a:r>
            <a:r>
              <a:rPr lang="en-US" b="1" dirty="0"/>
              <a:t>.</a:t>
            </a:r>
          </a:p>
          <a:p>
            <a:pPr algn="just">
              <a:lnSpc>
                <a:spcPct val="150000"/>
              </a:lnSpc>
              <a:buNone/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;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hati-hati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mempertahankan</a:t>
            </a:r>
            <a:r>
              <a:rPr lang="en-US" b="1" dirty="0"/>
              <a:t> </a:t>
            </a:r>
            <a:r>
              <a:rPr lang="en-US" b="1" dirty="0" err="1"/>
              <a:t>reputasi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r>
              <a:rPr lang="en-US" b="1" dirty="0"/>
              <a:t>.</a:t>
            </a:r>
            <a:endParaRPr lang="en-US" dirty="0"/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406" y="-34052"/>
            <a:ext cx="7886700" cy="994172"/>
          </a:xfrm>
        </p:spPr>
        <p:txBody>
          <a:bodyPr/>
          <a:lstStyle/>
          <a:p>
            <a:pPr algn="ctr"/>
            <a:r>
              <a:rPr lang="en-US" dirty="0"/>
              <a:t>Implication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09600"/>
            <a:ext cx="8915399" cy="5867400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1700" dirty="0" err="1"/>
              <a:t>Pertama</a:t>
            </a:r>
            <a:r>
              <a:rPr lang="en-US" sz="1700" dirty="0"/>
              <a:t>, model </a:t>
            </a:r>
            <a:r>
              <a:rPr lang="en-US" sz="1700" dirty="0" err="1"/>
              <a:t>ini</a:t>
            </a:r>
            <a:r>
              <a:rPr lang="en-US" sz="1700" dirty="0"/>
              <a:t> </a:t>
            </a:r>
            <a:r>
              <a:rPr lang="en-US" sz="1700" dirty="0" err="1"/>
              <a:t>mirip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peta. </a:t>
            </a:r>
            <a:r>
              <a:rPr lang="en-US" sz="1700" dirty="0" err="1"/>
              <a:t>Ini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menjadi</a:t>
            </a:r>
            <a:r>
              <a:rPr lang="en-US" sz="1700" dirty="0"/>
              <a:t> </a:t>
            </a:r>
            <a:r>
              <a:rPr lang="en-US" sz="1700" dirty="0" err="1"/>
              <a:t>alat</a:t>
            </a:r>
            <a:r>
              <a:rPr lang="en-US" sz="1700" dirty="0"/>
              <a:t> yang </a:t>
            </a:r>
            <a:r>
              <a:rPr lang="en-US" sz="1700" dirty="0" err="1"/>
              <a:t>berguna</a:t>
            </a:r>
            <a:r>
              <a:rPr lang="en-US" sz="1700" dirty="0"/>
              <a:t>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memprediksi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memimpin</a:t>
            </a:r>
            <a:r>
              <a:rPr lang="en-US" sz="1700" dirty="0"/>
              <a:t> </a:t>
            </a:r>
            <a:r>
              <a:rPr lang="en-US" sz="1700" dirty="0" err="1"/>
              <a:t>perkembangan</a:t>
            </a:r>
            <a:r>
              <a:rPr lang="en-US" sz="1700" dirty="0"/>
              <a:t> </a:t>
            </a:r>
            <a:r>
              <a:rPr lang="en-US" sz="1700" dirty="0" err="1"/>
              <a:t>mediasi</a:t>
            </a:r>
            <a:r>
              <a:rPr lang="en-US" sz="1700" dirty="0"/>
              <a:t> </a:t>
            </a:r>
            <a:r>
              <a:rPr lang="en-US" sz="1700" dirty="0" err="1"/>
              <a:t>atau</a:t>
            </a:r>
            <a:r>
              <a:rPr lang="en-US" sz="1700" dirty="0"/>
              <a:t> </a:t>
            </a:r>
            <a:r>
              <a:rPr lang="en-US" sz="1700" dirty="0" err="1"/>
              <a:t>variabel</a:t>
            </a:r>
            <a:r>
              <a:rPr lang="en-US" sz="1700" dirty="0"/>
              <a:t> </a:t>
            </a:r>
            <a:r>
              <a:rPr lang="en-US" sz="1700" dirty="0" err="1"/>
              <a:t>moderasi</a:t>
            </a:r>
            <a:r>
              <a:rPr lang="en-US" sz="1700" dirty="0"/>
              <a:t> </a:t>
            </a:r>
            <a:r>
              <a:rPr lang="en-US" sz="1700" dirty="0" err="1"/>
              <a:t>antara</a:t>
            </a:r>
            <a:r>
              <a:rPr lang="en-US" sz="1700" dirty="0"/>
              <a:t> </a:t>
            </a:r>
            <a:r>
              <a:rPr lang="en-US" sz="1700" dirty="0" err="1"/>
              <a:t>strategi</a:t>
            </a:r>
            <a:r>
              <a:rPr lang="en-US" sz="1700" dirty="0"/>
              <a:t> </a:t>
            </a:r>
            <a:r>
              <a:rPr lang="en-US" sz="1700" dirty="0" err="1"/>
              <a:t>perampingan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kinerja</a:t>
            </a:r>
            <a:r>
              <a:rPr lang="en-US" sz="1700" dirty="0"/>
              <a:t> </a:t>
            </a:r>
            <a:r>
              <a:rPr lang="en-US" sz="1700" dirty="0" err="1"/>
              <a:t>perusahaan</a:t>
            </a:r>
            <a:r>
              <a:rPr lang="en-US" sz="1700" dirty="0"/>
              <a:t>. </a:t>
            </a:r>
          </a:p>
          <a:p>
            <a:pPr algn="just">
              <a:lnSpc>
                <a:spcPct val="170000"/>
              </a:lnSpc>
            </a:pPr>
            <a:r>
              <a:rPr lang="en-US" sz="1700" dirty="0"/>
              <a:t>Model </a:t>
            </a:r>
            <a:r>
              <a:rPr lang="en-US" sz="1700" dirty="0" err="1"/>
              <a:t>mengingatkan</a:t>
            </a:r>
            <a:r>
              <a:rPr lang="en-US" sz="1700" dirty="0"/>
              <a:t> </a:t>
            </a:r>
            <a:r>
              <a:rPr lang="en-US" sz="1700" dirty="0" err="1"/>
              <a:t>manajer</a:t>
            </a:r>
            <a:r>
              <a:rPr lang="en-US" sz="1700" dirty="0"/>
              <a:t>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fokus</a:t>
            </a:r>
            <a:r>
              <a:rPr lang="en-US" sz="1700" dirty="0"/>
              <a:t> </a:t>
            </a:r>
            <a:r>
              <a:rPr lang="en-US" sz="1700" dirty="0" err="1"/>
              <a:t>pada</a:t>
            </a:r>
            <a:r>
              <a:rPr lang="en-US" sz="1700" dirty="0"/>
              <a:t> </a:t>
            </a:r>
            <a:r>
              <a:rPr lang="en-US" sz="1700" dirty="0" err="1"/>
              <a:t>mekanisme</a:t>
            </a:r>
            <a:r>
              <a:rPr lang="en-US" sz="1700" dirty="0"/>
              <a:t> </a:t>
            </a:r>
            <a:r>
              <a:rPr lang="en-US" sz="1700" dirty="0" err="1"/>
              <a:t>mediasi</a:t>
            </a:r>
            <a:r>
              <a:rPr lang="en-US" sz="1700" dirty="0"/>
              <a:t> </a:t>
            </a:r>
            <a:r>
              <a:rPr lang="en-US" sz="1700" dirty="0" err="1"/>
              <a:t>antara</a:t>
            </a:r>
            <a:r>
              <a:rPr lang="en-US" sz="1700" dirty="0"/>
              <a:t> </a:t>
            </a:r>
            <a:r>
              <a:rPr lang="en-US" sz="1700" dirty="0" err="1"/>
              <a:t>perampingan</a:t>
            </a:r>
            <a:r>
              <a:rPr lang="en-US" sz="1700" dirty="0"/>
              <a:t> </a:t>
            </a:r>
            <a:r>
              <a:rPr lang="en-US" sz="1700" dirty="0" err="1"/>
              <a:t>strategi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kinerja</a:t>
            </a:r>
            <a:r>
              <a:rPr lang="en-US" sz="1700" dirty="0"/>
              <a:t> yang </a:t>
            </a:r>
            <a:r>
              <a:rPr lang="en-US" sz="1700" dirty="0" err="1"/>
              <a:t>diharapkan</a:t>
            </a:r>
            <a:r>
              <a:rPr lang="en-US" sz="1700" dirty="0"/>
              <a:t>. Hal </a:t>
            </a:r>
            <a:r>
              <a:rPr lang="en-US" sz="1700" dirty="0" err="1"/>
              <a:t>ini</a:t>
            </a:r>
            <a:r>
              <a:rPr lang="en-US" sz="1700" dirty="0"/>
              <a:t> juga </a:t>
            </a:r>
            <a:r>
              <a:rPr lang="en-US" sz="1700" dirty="0" err="1"/>
              <a:t>mendorong</a:t>
            </a:r>
            <a:r>
              <a:rPr lang="en-US" sz="1700" dirty="0"/>
              <a:t> </a:t>
            </a:r>
            <a:r>
              <a:rPr lang="en-US" sz="1700" dirty="0" err="1"/>
              <a:t>perusahaan</a:t>
            </a:r>
            <a:r>
              <a:rPr lang="en-US" sz="1700" dirty="0"/>
              <a:t>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mengelola</a:t>
            </a:r>
            <a:r>
              <a:rPr lang="en-US" sz="1700" dirty="0"/>
              <a:t> </a:t>
            </a:r>
            <a:r>
              <a:rPr lang="en-US" sz="1700" dirty="0" err="1"/>
              <a:t>bisnis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kemampuan</a:t>
            </a:r>
            <a:r>
              <a:rPr lang="en-US" sz="1700" dirty="0"/>
              <a:t> yang </a:t>
            </a:r>
            <a:r>
              <a:rPr lang="en-US" sz="1700" dirty="0" err="1"/>
              <a:t>tepat</a:t>
            </a:r>
            <a:r>
              <a:rPr lang="en-US" sz="1700" dirty="0"/>
              <a:t>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eksekusi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responsif</a:t>
            </a:r>
            <a:r>
              <a:rPr lang="en-US" sz="1700" dirty="0"/>
              <a:t> (</a:t>
            </a:r>
            <a:r>
              <a:rPr lang="en-US" sz="1700" dirty="0" err="1"/>
              <a:t>Bossidy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Charan</a:t>
            </a:r>
            <a:r>
              <a:rPr lang="en-US" sz="1700" dirty="0"/>
              <a:t>, 2003).</a:t>
            </a:r>
          </a:p>
          <a:p>
            <a:pPr algn="just">
              <a:lnSpc>
                <a:spcPct val="170000"/>
              </a:lnSpc>
            </a:pPr>
            <a:r>
              <a:rPr lang="en-US" sz="1700" dirty="0"/>
              <a:t>Yang paling </a:t>
            </a:r>
            <a:r>
              <a:rPr lang="en-US" sz="1700" dirty="0" err="1"/>
              <a:t>penting</a:t>
            </a:r>
            <a:r>
              <a:rPr lang="en-US" sz="1700" dirty="0"/>
              <a:t>, </a:t>
            </a:r>
            <a:r>
              <a:rPr lang="en-US" sz="1700" dirty="0" err="1"/>
              <a:t>karyawan</a:t>
            </a:r>
            <a:r>
              <a:rPr lang="en-US" sz="1700" dirty="0"/>
              <a:t>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mengubah</a:t>
            </a:r>
            <a:r>
              <a:rPr lang="en-US" sz="1700" dirty="0"/>
              <a:t> </a:t>
            </a:r>
            <a:r>
              <a:rPr lang="en-US" sz="1700" dirty="0" err="1"/>
              <a:t>perilaku</a:t>
            </a:r>
            <a:r>
              <a:rPr lang="en-US" sz="1700" dirty="0"/>
              <a:t> </a:t>
            </a:r>
            <a:r>
              <a:rPr lang="en-US" sz="1700" dirty="0" err="1"/>
              <a:t>mereka</a:t>
            </a:r>
            <a:r>
              <a:rPr lang="en-US" sz="1700" dirty="0"/>
              <a:t>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memenuhi</a:t>
            </a:r>
            <a:r>
              <a:rPr lang="en-US" sz="1700" dirty="0"/>
              <a:t> </a:t>
            </a:r>
            <a:r>
              <a:rPr lang="en-US" sz="1700" dirty="0" err="1"/>
              <a:t>kebutuhan</a:t>
            </a:r>
            <a:r>
              <a:rPr lang="en-US" sz="1700" dirty="0"/>
              <a:t> </a:t>
            </a:r>
            <a:r>
              <a:rPr lang="en-US" sz="1700" dirty="0" err="1"/>
              <a:t>perusahaan</a:t>
            </a:r>
            <a:r>
              <a:rPr lang="en-US" sz="1700" dirty="0"/>
              <a:t>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meningkatkan</a:t>
            </a:r>
            <a:r>
              <a:rPr lang="en-US" sz="1700" dirty="0"/>
              <a:t> </a:t>
            </a:r>
            <a:r>
              <a:rPr lang="en-US" sz="1700" dirty="0" err="1"/>
              <a:t>organisasi</a:t>
            </a:r>
            <a:r>
              <a:rPr lang="en-US" sz="1700" dirty="0"/>
              <a:t> ' </a:t>
            </a:r>
            <a:r>
              <a:rPr lang="en-US" sz="1700" dirty="0" err="1"/>
              <a:t>kemampuan</a:t>
            </a:r>
            <a:r>
              <a:rPr lang="en-US" sz="1700" dirty="0"/>
              <a:t> </a:t>
            </a:r>
            <a:r>
              <a:rPr lang="en-US" sz="1700" dirty="0" err="1"/>
              <a:t>strategis</a:t>
            </a:r>
            <a:r>
              <a:rPr lang="en-US" sz="1700" dirty="0"/>
              <a:t> yang </a:t>
            </a:r>
            <a:r>
              <a:rPr lang="en-US" sz="1700" dirty="0" err="1"/>
              <a:t>dinamis</a:t>
            </a:r>
            <a:r>
              <a:rPr lang="en-US" sz="1700" dirty="0"/>
              <a:t>. </a:t>
            </a:r>
            <a:r>
              <a:rPr lang="en-US" sz="1700" dirty="0" err="1"/>
              <a:t>Kemudian</a:t>
            </a:r>
            <a:r>
              <a:rPr lang="en-US" sz="1700" dirty="0"/>
              <a:t>, </a:t>
            </a:r>
            <a:r>
              <a:rPr lang="en-US" sz="1700" dirty="0" err="1"/>
              <a:t>karyawan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stabil</a:t>
            </a:r>
            <a:r>
              <a:rPr lang="en-US" sz="1700" dirty="0"/>
              <a:t> </a:t>
            </a:r>
            <a:r>
              <a:rPr lang="en-US" sz="1700" dirty="0" err="1"/>
              <a:t>dalam</a:t>
            </a:r>
            <a:r>
              <a:rPr lang="en-US" sz="1700" dirty="0"/>
              <a:t> </a:t>
            </a:r>
            <a:r>
              <a:rPr lang="en-US" sz="1700" dirty="0" err="1"/>
              <a:t>perusahaan</a:t>
            </a:r>
            <a:r>
              <a:rPr lang="en-US" sz="1700" dirty="0"/>
              <a:t>,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masalah</a:t>
            </a:r>
            <a:r>
              <a:rPr lang="en-US" sz="1700" dirty="0"/>
              <a:t> </a:t>
            </a:r>
            <a:r>
              <a:rPr lang="en-US" sz="1700" dirty="0" err="1"/>
              <a:t>sosial</a:t>
            </a:r>
            <a:r>
              <a:rPr lang="en-US" sz="1700" dirty="0"/>
              <a:t> yang </a:t>
            </a:r>
            <a:r>
              <a:rPr lang="en-US" sz="1700" dirty="0" err="1"/>
              <a:t>disebabkan</a:t>
            </a:r>
            <a:r>
              <a:rPr lang="en-US" sz="1700" dirty="0"/>
              <a:t> </a:t>
            </a:r>
            <a:r>
              <a:rPr lang="en-US" sz="1700" dirty="0" err="1"/>
              <a:t>oleh</a:t>
            </a:r>
            <a:r>
              <a:rPr lang="en-US" sz="1700" dirty="0"/>
              <a:t> </a:t>
            </a:r>
            <a:r>
              <a:rPr lang="en-US" sz="1700" dirty="0" err="1"/>
              <a:t>perampingan</a:t>
            </a:r>
            <a:r>
              <a:rPr lang="en-US" sz="1700" dirty="0"/>
              <a:t> </a:t>
            </a:r>
            <a:r>
              <a:rPr lang="en-US" sz="1700" dirty="0" err="1"/>
              <a:t>dapat</a:t>
            </a:r>
            <a:r>
              <a:rPr lang="en-US" sz="1700" dirty="0"/>
              <a:t> </a:t>
            </a:r>
            <a:r>
              <a:rPr lang="en-US" sz="1700" dirty="0" err="1"/>
              <a:t>dihindari</a:t>
            </a:r>
            <a:r>
              <a:rPr lang="en-US" sz="1700" dirty="0"/>
              <a:t>. </a:t>
            </a:r>
          </a:p>
          <a:p>
            <a:pPr algn="just">
              <a:lnSpc>
                <a:spcPct val="170000"/>
              </a:lnSpc>
            </a:pPr>
            <a:r>
              <a:rPr lang="en-US" sz="1700" dirty="0" err="1"/>
              <a:t>Blyler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Coff</a:t>
            </a:r>
            <a:r>
              <a:rPr lang="en-US" sz="1700" dirty="0"/>
              <a:t> (2003) </a:t>
            </a:r>
            <a:r>
              <a:rPr lang="en-US" sz="1700" dirty="0" err="1"/>
              <a:t>menunjukkan</a:t>
            </a:r>
            <a:r>
              <a:rPr lang="en-US" sz="1700" dirty="0"/>
              <a:t> </a:t>
            </a:r>
            <a:r>
              <a:rPr lang="en-US" sz="1700" dirty="0" err="1"/>
              <a:t>bahwa</a:t>
            </a:r>
            <a:r>
              <a:rPr lang="en-US" sz="1700" dirty="0"/>
              <a:t> </a:t>
            </a:r>
            <a:r>
              <a:rPr lang="en-US" sz="1700" dirty="0" err="1"/>
              <a:t>peningkatan</a:t>
            </a:r>
            <a:r>
              <a:rPr lang="en-US" sz="1700" dirty="0"/>
              <a:t> </a:t>
            </a:r>
            <a:r>
              <a:rPr lang="en-US" sz="1700" dirty="0" err="1"/>
              <a:t>dinamis</a:t>
            </a:r>
            <a:r>
              <a:rPr lang="en-US" sz="1700" dirty="0"/>
              <a:t> </a:t>
            </a:r>
            <a:r>
              <a:rPr lang="en-US" sz="1700" dirty="0" err="1"/>
              <a:t>strategis</a:t>
            </a:r>
            <a:r>
              <a:rPr lang="en-US" sz="1700" dirty="0"/>
              <a:t> </a:t>
            </a:r>
            <a:r>
              <a:rPr lang="en-US" sz="1700" dirty="0" err="1"/>
              <a:t>kemampuan</a:t>
            </a:r>
            <a:r>
              <a:rPr lang="en-US" sz="1700" dirty="0"/>
              <a:t> </a:t>
            </a:r>
            <a:r>
              <a:rPr lang="en-US" sz="1700" dirty="0" err="1"/>
              <a:t>sama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menguntungkan</a:t>
            </a:r>
            <a:r>
              <a:rPr lang="en-US" sz="1700" dirty="0"/>
              <a:t> </a:t>
            </a:r>
            <a:r>
              <a:rPr lang="en-US" sz="1700" dirty="0" err="1"/>
              <a:t>pemegang</a:t>
            </a:r>
            <a:r>
              <a:rPr lang="en-US" sz="1700" dirty="0"/>
              <a:t> </a:t>
            </a:r>
            <a:r>
              <a:rPr lang="en-US" sz="1700" dirty="0" err="1"/>
              <a:t>saham</a:t>
            </a:r>
            <a:r>
              <a:rPr lang="en-US" sz="1700" dirty="0"/>
              <a:t>, </a:t>
            </a:r>
            <a:r>
              <a:rPr lang="en-US" sz="1700" dirty="0" err="1"/>
              <a:t>karyawan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terkait</a:t>
            </a:r>
            <a:r>
              <a:rPr lang="en-US" sz="1700" dirty="0"/>
              <a:t> </a:t>
            </a:r>
            <a:r>
              <a:rPr lang="en-US" sz="1700" dirty="0" err="1"/>
              <a:t>lainnya</a:t>
            </a:r>
            <a:r>
              <a:rPr lang="en-US" sz="1700" dirty="0"/>
              <a:t> </a:t>
            </a:r>
            <a:r>
              <a:rPr lang="en-US" sz="1700" dirty="0" err="1"/>
              <a:t>pemangku</a:t>
            </a:r>
            <a:r>
              <a:rPr lang="en-US" sz="1700" dirty="0"/>
              <a:t> </a:t>
            </a:r>
            <a:r>
              <a:rPr lang="en-US" sz="1700" dirty="0" err="1"/>
              <a:t>kepentingan</a:t>
            </a:r>
            <a:r>
              <a:rPr lang="en-US" sz="17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571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35546"/>
            <a:ext cx="8070182" cy="441402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implikasi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yang </a:t>
            </a:r>
            <a:r>
              <a:rPr lang="en-US" dirty="0" err="1"/>
              <a:t>dinamis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social. 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Model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individu-tingkat</a:t>
            </a:r>
            <a:r>
              <a:rPr lang="en-US" dirty="0"/>
              <a:t> </a:t>
            </a:r>
            <a:r>
              <a:rPr lang="en-US" dirty="0" err="1"/>
              <a:t>agregasi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diperlakukan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penjelasan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Delery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Shaw (2001)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fenomena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logis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empiris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dg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timbal</a:t>
            </a:r>
            <a:r>
              <a:rPr lang="en-US" dirty="0"/>
              <a:t> </a:t>
            </a:r>
            <a:r>
              <a:rPr lang="en-US" dirty="0" err="1"/>
              <a:t>balik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mengabaikan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di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8882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760" y="10551"/>
            <a:ext cx="7886700" cy="994172"/>
          </a:xfrm>
        </p:spPr>
        <p:txBody>
          <a:bodyPr/>
          <a:lstStyle/>
          <a:p>
            <a:pPr algn="ctr"/>
            <a:r>
              <a:rPr lang="en-US" dirty="0" err="1"/>
              <a:t>Kesimpulan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979" y="762000"/>
            <a:ext cx="8482262" cy="60198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70000"/>
              </a:lnSpc>
            </a:pP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populer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juga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proses </a:t>
            </a:r>
            <a:r>
              <a:rPr lang="en-US" dirty="0" err="1"/>
              <a:t>alami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kasat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. </a:t>
            </a:r>
          </a:p>
          <a:p>
            <a:pPr algn="just">
              <a:lnSpc>
                <a:spcPct val="170000"/>
              </a:lnSpc>
            </a:pPr>
            <a:r>
              <a:rPr lang="en-US" dirty="0" err="1"/>
              <a:t>Makalah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dinamis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kapasitas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mengeksplorasi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Juga </a:t>
            </a:r>
            <a:r>
              <a:rPr lang="en-US" dirty="0" err="1"/>
              <a:t>membentuk</a:t>
            </a:r>
            <a:r>
              <a:rPr lang="en-US" dirty="0"/>
              <a:t> model yang </a:t>
            </a:r>
            <a:r>
              <a:rPr lang="en-US" dirty="0" err="1"/>
              <a:t>komprehensif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variabel-variabel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</a:p>
          <a:p>
            <a:pPr algn="just">
              <a:lnSpc>
                <a:spcPct val="170000"/>
              </a:lnSpc>
            </a:pPr>
            <a:r>
              <a:rPr lang="en-US" dirty="0" err="1"/>
              <a:t>Terutama</a:t>
            </a:r>
            <a:r>
              <a:rPr lang="en-US" dirty="0"/>
              <a:t>,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didatangkan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stategi</a:t>
            </a:r>
            <a:r>
              <a:rPr lang="en-US" dirty="0"/>
              <a:t> stakeholder,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yang </a:t>
            </a:r>
            <a:r>
              <a:rPr lang="en-US" dirty="0" err="1"/>
              <a:t>dinamis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SHRM.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memandu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akademik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yang </a:t>
            </a:r>
            <a:r>
              <a:rPr lang="en-US" dirty="0" err="1"/>
              <a:t>komprehensif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juga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ketegangan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yang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4029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137" y="668148"/>
            <a:ext cx="7886700" cy="994172"/>
          </a:xfrm>
        </p:spPr>
        <p:txBody>
          <a:bodyPr/>
          <a:lstStyle/>
          <a:p>
            <a:pPr algn="ctr"/>
            <a:r>
              <a:rPr lang="en-US" dirty="0"/>
              <a:t>Abstract &amp;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053" y="1473477"/>
            <a:ext cx="8567530" cy="500352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sgt</a:t>
            </a:r>
            <a:r>
              <a:rPr lang="en-US" dirty="0"/>
              <a:t> popular.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Dari </a:t>
            </a:r>
            <a:r>
              <a:rPr lang="en-US" dirty="0" err="1"/>
              <a:t>tahun</a:t>
            </a:r>
            <a:r>
              <a:rPr lang="en-US" dirty="0"/>
              <a:t> 1980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radikal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yang paling popular di </a:t>
            </a:r>
            <a:r>
              <a:rPr lang="en-US" dirty="0" err="1"/>
              <a:t>dunia</a:t>
            </a:r>
            <a:r>
              <a:rPr lang="en-US" dirty="0"/>
              <a:t> (Fisher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, 2000; </a:t>
            </a:r>
            <a:r>
              <a:rPr lang="en-US" dirty="0" err="1"/>
              <a:t>Mckee</a:t>
            </a:r>
            <a:r>
              <a:rPr lang="en-US" dirty="0"/>
              <a:t>-Ryan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Kinicki</a:t>
            </a:r>
            <a:r>
              <a:rPr lang="en-US" dirty="0"/>
              <a:t>, 2002; </a:t>
            </a:r>
            <a:r>
              <a:rPr lang="en-US" dirty="0" err="1"/>
              <a:t>Cascio</a:t>
            </a:r>
            <a:r>
              <a:rPr lang="en-US" dirty="0"/>
              <a:t>, 2002; Landry, 2004). 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ribuan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merugi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fisik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Perampingan</a:t>
            </a:r>
            <a:r>
              <a:rPr lang="en-US" dirty="0"/>
              <a:t> juga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ketegangan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kekacauan</a:t>
            </a:r>
            <a:r>
              <a:rPr lang="en-US" dirty="0"/>
              <a:t> (</a:t>
            </a:r>
            <a:r>
              <a:rPr lang="en-US" dirty="0" err="1"/>
              <a:t>Naumann</a:t>
            </a:r>
            <a:r>
              <a:rPr lang="en-US" dirty="0"/>
              <a:t> et al, 1995;. </a:t>
            </a:r>
            <a:r>
              <a:rPr lang="en-US" dirty="0" err="1"/>
              <a:t>Naumann</a:t>
            </a:r>
            <a:r>
              <a:rPr lang="en-US" dirty="0"/>
              <a:t>, 1998; </a:t>
            </a:r>
            <a:r>
              <a:rPr lang="en-US" dirty="0" err="1"/>
              <a:t>Mckee</a:t>
            </a:r>
            <a:r>
              <a:rPr lang="en-US" dirty="0"/>
              <a:t>-Ryan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Kinicki</a:t>
            </a:r>
            <a:r>
              <a:rPr lang="en-US" dirty="0"/>
              <a:t>, 2002).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128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531" y="1066800"/>
            <a:ext cx="8110331" cy="54102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misteri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diabaikan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akademik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meninjau</a:t>
            </a:r>
            <a:r>
              <a:rPr lang="en-US" dirty="0"/>
              <a:t> </a:t>
            </a:r>
            <a:r>
              <a:rPr lang="en-US" dirty="0" err="1"/>
              <a:t>literatur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,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,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model </a:t>
            </a:r>
            <a:r>
              <a:rPr lang="en-US" dirty="0" err="1"/>
              <a:t>konsolidasi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disarankan</a:t>
            </a:r>
            <a:r>
              <a:rPr lang="en-US" dirty="0"/>
              <a:t> juga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stakeholder '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(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96897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Responsible Downsizing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id-ID" dirty="0"/>
              <a:t>Definition of Downsizing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d-ID" dirty="0"/>
              <a:t>	Satu set tindakan manajerial yang diambil oleh perusahaan yang bertujuan untuk menyesuaikan diri dengan perubahan lingkungan, mengatasi kesulitan manajemen, meningkatkan efisiensi produktivitas dan persaingan.</a:t>
            </a:r>
          </a:p>
        </p:txBody>
      </p:sp>
    </p:spTree>
    <p:extLst>
      <p:ext uri="{BB962C8B-B14F-4D97-AF65-F5344CB8AC3E}">
        <p14:creationId xmlns:p14="http://schemas.microsoft.com/office/powerpoint/2010/main" val="2777212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id-ID" dirty="0"/>
              <a:t>Motivation of Downsizing</a:t>
            </a:r>
          </a:p>
          <a:p>
            <a:pPr lvl="1" algn="just">
              <a:lnSpc>
                <a:spcPct val="150000"/>
              </a:lnSpc>
            </a:pPr>
            <a:r>
              <a:rPr lang="id-ID" dirty="0"/>
              <a:t>Akhir 1980an penurunan organisasi atau kerugian laba adalah alasan utama dari downsizing.</a:t>
            </a:r>
          </a:p>
          <a:p>
            <a:pPr lvl="1" algn="just">
              <a:lnSpc>
                <a:spcPct val="150000"/>
              </a:lnSpc>
            </a:pPr>
            <a:r>
              <a:rPr lang="id-ID" dirty="0"/>
              <a:t>1990 tren M&amp;A dan pengejaran skala ekonomi mendesak perusahaan untuk melakukan downsizing.</a:t>
            </a:r>
          </a:p>
          <a:p>
            <a:pPr lvl="1" algn="just">
              <a:lnSpc>
                <a:spcPct val="150000"/>
              </a:lnSpc>
            </a:pPr>
            <a:r>
              <a:rPr lang="id-ID" dirty="0"/>
              <a:t>1993 Business Process Reengineering (BPR) secara umum digunakan dan juga menyebabkan ragam downsizing organisasi.</a:t>
            </a:r>
          </a:p>
          <a:p>
            <a:pPr lvl="1" algn="just">
              <a:lnSpc>
                <a:spcPct val="150000"/>
              </a:lnSpc>
            </a:pPr>
            <a:r>
              <a:rPr lang="id-ID" dirty="0"/>
              <a:t>2000 Downsizing merupakan hasil dari proses sosial-kognitif.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d-ID" dirty="0"/>
              <a:t>Mckinley (1995) three institutional external social forces : </a:t>
            </a:r>
            <a:r>
              <a:rPr lang="en-US" dirty="0"/>
              <a:t>constraining, cloning, and</a:t>
            </a:r>
            <a:r>
              <a:rPr lang="id-ID" dirty="0"/>
              <a:t> </a:t>
            </a:r>
            <a:r>
              <a:rPr lang="en-US" dirty="0"/>
              <a:t>learning</a:t>
            </a:r>
            <a:r>
              <a:rPr lang="id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6841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id-ID" dirty="0"/>
              <a:t>Downsizing Strategies</a:t>
            </a:r>
          </a:p>
          <a:p>
            <a:pPr lvl="1" algn="just">
              <a:lnSpc>
                <a:spcPct val="150000"/>
              </a:lnSpc>
            </a:pPr>
            <a:r>
              <a:rPr lang="en-US" dirty="0"/>
              <a:t>Hierarchy of workforce reduction strategies</a:t>
            </a:r>
            <a:endParaRPr lang="id-ID" dirty="0"/>
          </a:p>
          <a:p>
            <a:pPr lvl="1" algn="just">
              <a:lnSpc>
                <a:spcPct val="150000"/>
              </a:lnSpc>
            </a:pPr>
            <a:r>
              <a:rPr lang="en-US" dirty="0"/>
              <a:t>Three strategies of downsizing based on organizations’ degree of change</a:t>
            </a:r>
            <a:endParaRPr lang="id-ID" dirty="0"/>
          </a:p>
          <a:p>
            <a:pPr lvl="1" algn="just">
              <a:lnSpc>
                <a:spcPct val="150000"/>
              </a:lnSpc>
            </a:pPr>
            <a:r>
              <a:rPr lang="id-ID" dirty="0"/>
              <a:t>Social institutional downsizing strategy</a:t>
            </a:r>
          </a:p>
          <a:p>
            <a:pPr lvl="1" algn="just">
              <a:lnSpc>
                <a:spcPct val="150000"/>
              </a:lnSpc>
            </a:pPr>
            <a:r>
              <a:rPr lang="id-ID" dirty="0"/>
              <a:t>Alternative strategy</a:t>
            </a:r>
          </a:p>
          <a:p>
            <a:pPr lvl="1" algn="just">
              <a:lnSpc>
                <a:spcPct val="150000"/>
              </a:lnSpc>
            </a:pPr>
            <a:r>
              <a:rPr lang="id-ID" dirty="0"/>
              <a:t>Comprehensive downsizing strategy</a:t>
            </a:r>
          </a:p>
          <a:p>
            <a:pPr lvl="1" algn="just">
              <a:lnSpc>
                <a:spcPct val="150000"/>
              </a:lnSpc>
            </a:pPr>
            <a:r>
              <a:rPr lang="en-US" dirty="0"/>
              <a:t>Stakeholders management and the concept of organizational support for the</a:t>
            </a:r>
            <a:r>
              <a:rPr lang="id-ID" dirty="0"/>
              <a:t> employees</a:t>
            </a:r>
          </a:p>
        </p:txBody>
      </p:sp>
    </p:spTree>
    <p:extLst>
      <p:ext uri="{BB962C8B-B14F-4D97-AF65-F5344CB8AC3E}">
        <p14:creationId xmlns:p14="http://schemas.microsoft.com/office/powerpoint/2010/main" val="172038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776864" cy="792088"/>
          </a:xfrm>
        </p:spPr>
        <p:txBody>
          <a:bodyPr>
            <a:normAutofit/>
          </a:bodyPr>
          <a:lstStyle/>
          <a:p>
            <a:pPr algn="l"/>
            <a:r>
              <a:rPr lang="id-ID" sz="3600" dirty="0"/>
              <a:t>Organization Change Perspective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831"/>
            <a:ext cx="9144000" cy="3779853"/>
          </a:xfrm>
        </p:spPr>
      </p:pic>
    </p:spTree>
    <p:extLst>
      <p:ext uri="{BB962C8B-B14F-4D97-AF65-F5344CB8AC3E}">
        <p14:creationId xmlns:p14="http://schemas.microsoft.com/office/powerpoint/2010/main" val="152415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Dinamis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lnSpc>
                <a:spcPct val="150000"/>
              </a:lnSpc>
              <a:buAutoNum type="alphaUcPeriod"/>
            </a:pPr>
            <a:r>
              <a:rPr lang="en-US" b="1" dirty="0"/>
              <a:t>K</a:t>
            </a:r>
            <a:r>
              <a:rPr lang="id-ID" b="1" dirty="0"/>
              <a:t>emampuan strategi dinamis untuk </a:t>
            </a:r>
            <a:r>
              <a:rPr lang="en-US" b="1" dirty="0"/>
              <a:t>  </a:t>
            </a:r>
            <a:r>
              <a:rPr lang="id-ID" b="1" dirty="0"/>
              <a:t>keunggulan kompetitif yang berkelanjutan</a:t>
            </a:r>
            <a:endParaRPr lang="en-US" b="1" dirty="0"/>
          </a:p>
          <a:p>
            <a:pPr marL="514350" indent="-514350" algn="just">
              <a:lnSpc>
                <a:spcPct val="150000"/>
              </a:lnSpc>
              <a:buNone/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id-ID" dirty="0"/>
              <a:t>Konsep </a:t>
            </a:r>
            <a:r>
              <a:rPr lang="id-ID" b="1" dirty="0"/>
              <a:t>keunggulan kompetitif </a:t>
            </a:r>
            <a:r>
              <a:rPr lang="id-ID" dirty="0"/>
              <a:t>yang berkelanjutan </a:t>
            </a:r>
            <a:r>
              <a:rPr lang="id-ID" b="1" dirty="0"/>
              <a:t>sebagai dasar kinerja perusahaan</a:t>
            </a:r>
            <a:r>
              <a:rPr lang="en-US" dirty="0"/>
              <a:t> </a:t>
            </a:r>
            <a:r>
              <a:rPr lang="id-ID" dirty="0"/>
              <a:t>adalah </a:t>
            </a:r>
            <a:r>
              <a:rPr lang="id-ID" b="1" dirty="0"/>
              <a:t>prinsip utama dalam bidang strategi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1217</Words>
  <Application>Microsoft Office PowerPoint</Application>
  <PresentationFormat>On-screen Show (4:3)</PresentationFormat>
  <Paragraphs>96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Model untuk Mengeksplorasi Misteri antara Strategi Perampingan Organisasi dan Kinerja Perusahaan Mengintegrasikan Perspektif Perubahan Organisasi, Strategi dan Manajemen Sumber Daya Manusia Strategis </vt:lpstr>
      <vt:lpstr>Outline</vt:lpstr>
      <vt:lpstr>Abstract &amp; Introduction</vt:lpstr>
      <vt:lpstr>PowerPoint Presentation</vt:lpstr>
      <vt:lpstr>Responsible Downsizing Strategy</vt:lpstr>
      <vt:lpstr>PowerPoint Presentation</vt:lpstr>
      <vt:lpstr>PowerPoint Presentation</vt:lpstr>
      <vt:lpstr>Organization Change Perspective</vt:lpstr>
      <vt:lpstr>Kemampuan Strategi Dinamis </vt:lpstr>
      <vt:lpstr>PowerPoint Presentation</vt:lpstr>
      <vt:lpstr>Route map</vt:lpstr>
      <vt:lpstr>PowerPoint Presentation</vt:lpstr>
      <vt:lpstr>Lanjutan ...</vt:lpstr>
      <vt:lpstr>PowerPoint Presentation</vt:lpstr>
      <vt:lpstr>Strategic Human Resources Management Practices </vt:lpstr>
      <vt:lpstr>PowerPoint Presentation</vt:lpstr>
      <vt:lpstr>Route map</vt:lpstr>
      <vt:lpstr>PowerPoint Presentation</vt:lpstr>
      <vt:lpstr>PowerPoint Presentation</vt:lpstr>
      <vt:lpstr>Route map</vt:lpstr>
      <vt:lpstr>PowerPoint Presentation</vt:lpstr>
      <vt:lpstr>PowerPoint Presentation</vt:lpstr>
      <vt:lpstr>PowerPoint Presentation</vt:lpstr>
      <vt:lpstr>PowerPoint Presentation</vt:lpstr>
      <vt:lpstr>Implication</vt:lpstr>
      <vt:lpstr>PowerPoint Presentation</vt:lpstr>
      <vt:lpstr>Kesimpulan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Bagian 3 dan 4</dc:title>
  <dc:creator>USER</dc:creator>
  <cp:lastModifiedBy>NisaYuna</cp:lastModifiedBy>
  <cp:revision>8</cp:revision>
  <dcterms:created xsi:type="dcterms:W3CDTF">2016-11-13T04:59:31Z</dcterms:created>
  <dcterms:modified xsi:type="dcterms:W3CDTF">2016-11-13T21:42:32Z</dcterms:modified>
</cp:coreProperties>
</file>