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2" r:id="rId16"/>
    <p:sldId id="274" r:id="rId17"/>
    <p:sldId id="271" r:id="rId18"/>
    <p:sldId id="27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p:scale>
          <a:sx n="70" d="100"/>
          <a:sy n="70" d="100"/>
        </p:scale>
        <p:origin x="-1290" y="-21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C26015-F9F9-4D16-A34F-DFEFB95DEBDB}" type="doc">
      <dgm:prSet loTypeId="urn:microsoft.com/office/officeart/2005/8/layout/vProcess5" loCatId="process" qsTypeId="urn:microsoft.com/office/officeart/2005/8/quickstyle/simple1" qsCatId="simple" csTypeId="urn:microsoft.com/office/officeart/2005/8/colors/colorful1#1" csCatId="colorful" phldr="1"/>
      <dgm:spPr/>
      <dgm:t>
        <a:bodyPr/>
        <a:lstStyle/>
        <a:p>
          <a:endParaRPr lang="en-US"/>
        </a:p>
      </dgm:t>
    </dgm:pt>
    <dgm:pt modelId="{68249D78-F83E-4889-A1AF-5B5D0604F39B}">
      <dgm:prSet phldrT="[Text]"/>
      <dgm:spPr/>
      <dgm:t>
        <a:bodyPr/>
        <a:lstStyle/>
        <a:p>
          <a:r>
            <a:rPr lang="en-US" dirty="0" smtClean="0"/>
            <a:t>1. </a:t>
          </a:r>
          <a:r>
            <a:rPr lang="en-US" dirty="0" err="1" smtClean="0"/>
            <a:t>Pengertian</a:t>
          </a:r>
          <a:r>
            <a:rPr lang="en-US" dirty="0" smtClean="0"/>
            <a:t> </a:t>
          </a:r>
          <a:r>
            <a:rPr lang="en-US" dirty="0" err="1" smtClean="0"/>
            <a:t>Organisasi</a:t>
          </a:r>
          <a:endParaRPr lang="en-US" dirty="0"/>
        </a:p>
      </dgm:t>
    </dgm:pt>
    <dgm:pt modelId="{302D8612-9FF1-4E8F-8067-0AB78533A8F2}" type="parTrans" cxnId="{C77199BF-6060-47AF-8E36-4662A9EEC42C}">
      <dgm:prSet/>
      <dgm:spPr/>
      <dgm:t>
        <a:bodyPr/>
        <a:lstStyle/>
        <a:p>
          <a:endParaRPr lang="en-US"/>
        </a:p>
      </dgm:t>
    </dgm:pt>
    <dgm:pt modelId="{2C572FF4-E9FA-4A14-A09D-F9D074B246CB}" type="sibTrans" cxnId="{C77199BF-6060-47AF-8E36-4662A9EEC42C}">
      <dgm:prSet/>
      <dgm:spPr/>
      <dgm:t>
        <a:bodyPr/>
        <a:lstStyle/>
        <a:p>
          <a:endParaRPr lang="en-US"/>
        </a:p>
      </dgm:t>
    </dgm:pt>
    <dgm:pt modelId="{36614641-01D1-4A71-A0D2-9D8EE6F6D8C3}">
      <dgm:prSet phldrT="[Text]"/>
      <dgm:spPr/>
      <dgm:t>
        <a:bodyPr/>
        <a:lstStyle/>
        <a:p>
          <a:r>
            <a:rPr lang="en-US" dirty="0" smtClean="0"/>
            <a:t>2. </a:t>
          </a:r>
          <a:r>
            <a:rPr lang="en-US" dirty="0" err="1" smtClean="0"/>
            <a:t>Karakter</a:t>
          </a:r>
          <a:r>
            <a:rPr lang="en-US" dirty="0" smtClean="0"/>
            <a:t> </a:t>
          </a:r>
          <a:r>
            <a:rPr lang="en-US" dirty="0" err="1" smtClean="0"/>
            <a:t>Organisasi</a:t>
          </a:r>
          <a:endParaRPr lang="en-US" dirty="0"/>
        </a:p>
      </dgm:t>
    </dgm:pt>
    <dgm:pt modelId="{7555E12A-F702-45AC-BA2A-1490AE4A1E34}" type="parTrans" cxnId="{8B01B5E0-47DC-4B84-8111-97E383B2B23D}">
      <dgm:prSet/>
      <dgm:spPr/>
      <dgm:t>
        <a:bodyPr/>
        <a:lstStyle/>
        <a:p>
          <a:endParaRPr lang="en-US"/>
        </a:p>
      </dgm:t>
    </dgm:pt>
    <dgm:pt modelId="{A34F6A41-DF70-4C4D-A840-2794190BE4BF}" type="sibTrans" cxnId="{8B01B5E0-47DC-4B84-8111-97E383B2B23D}">
      <dgm:prSet/>
      <dgm:spPr/>
      <dgm:t>
        <a:bodyPr/>
        <a:lstStyle/>
        <a:p>
          <a:endParaRPr lang="en-US"/>
        </a:p>
      </dgm:t>
    </dgm:pt>
    <dgm:pt modelId="{51AC02BD-088F-4322-8A9B-24695B264251}" type="pres">
      <dgm:prSet presAssocID="{8BC26015-F9F9-4D16-A34F-DFEFB95DEBDB}" presName="outerComposite" presStyleCnt="0">
        <dgm:presLayoutVars>
          <dgm:chMax val="5"/>
          <dgm:dir/>
          <dgm:resizeHandles val="exact"/>
        </dgm:presLayoutVars>
      </dgm:prSet>
      <dgm:spPr/>
      <dgm:t>
        <a:bodyPr/>
        <a:lstStyle/>
        <a:p>
          <a:endParaRPr lang="en-US"/>
        </a:p>
      </dgm:t>
    </dgm:pt>
    <dgm:pt modelId="{18273431-A8D3-4DB8-9931-BE8926E1DF27}" type="pres">
      <dgm:prSet presAssocID="{8BC26015-F9F9-4D16-A34F-DFEFB95DEBDB}" presName="dummyMaxCanvas" presStyleCnt="0">
        <dgm:presLayoutVars/>
      </dgm:prSet>
      <dgm:spPr/>
    </dgm:pt>
    <dgm:pt modelId="{C1887033-88BC-4E33-9FC7-CEA0881EEE4F}" type="pres">
      <dgm:prSet presAssocID="{8BC26015-F9F9-4D16-A34F-DFEFB95DEBDB}" presName="TwoNodes_1" presStyleLbl="node1" presStyleIdx="0" presStyleCnt="2">
        <dgm:presLayoutVars>
          <dgm:bulletEnabled val="1"/>
        </dgm:presLayoutVars>
      </dgm:prSet>
      <dgm:spPr/>
      <dgm:t>
        <a:bodyPr/>
        <a:lstStyle/>
        <a:p>
          <a:endParaRPr lang="id-ID"/>
        </a:p>
      </dgm:t>
    </dgm:pt>
    <dgm:pt modelId="{96717A0A-44E1-4EEF-8E94-372F0A986266}" type="pres">
      <dgm:prSet presAssocID="{8BC26015-F9F9-4D16-A34F-DFEFB95DEBDB}" presName="TwoNodes_2" presStyleLbl="node1" presStyleIdx="1" presStyleCnt="2">
        <dgm:presLayoutVars>
          <dgm:bulletEnabled val="1"/>
        </dgm:presLayoutVars>
      </dgm:prSet>
      <dgm:spPr/>
      <dgm:t>
        <a:bodyPr/>
        <a:lstStyle/>
        <a:p>
          <a:endParaRPr lang="id-ID"/>
        </a:p>
      </dgm:t>
    </dgm:pt>
    <dgm:pt modelId="{AF5DE04F-D078-41E2-B244-5EE6DCC2F5C3}" type="pres">
      <dgm:prSet presAssocID="{8BC26015-F9F9-4D16-A34F-DFEFB95DEBDB}" presName="TwoConn_1-2" presStyleLbl="fgAccFollowNode1" presStyleIdx="0" presStyleCnt="1">
        <dgm:presLayoutVars>
          <dgm:bulletEnabled val="1"/>
        </dgm:presLayoutVars>
      </dgm:prSet>
      <dgm:spPr/>
      <dgm:t>
        <a:bodyPr/>
        <a:lstStyle/>
        <a:p>
          <a:endParaRPr lang="id-ID"/>
        </a:p>
      </dgm:t>
    </dgm:pt>
    <dgm:pt modelId="{F20CD5C4-3222-44C0-AD29-6EFE67FBA621}" type="pres">
      <dgm:prSet presAssocID="{8BC26015-F9F9-4D16-A34F-DFEFB95DEBDB}" presName="TwoNodes_1_text" presStyleLbl="node1" presStyleIdx="1" presStyleCnt="2">
        <dgm:presLayoutVars>
          <dgm:bulletEnabled val="1"/>
        </dgm:presLayoutVars>
      </dgm:prSet>
      <dgm:spPr/>
      <dgm:t>
        <a:bodyPr/>
        <a:lstStyle/>
        <a:p>
          <a:endParaRPr lang="id-ID"/>
        </a:p>
      </dgm:t>
    </dgm:pt>
    <dgm:pt modelId="{C5C5BF67-6954-4A6F-BAA6-00850B0013A9}" type="pres">
      <dgm:prSet presAssocID="{8BC26015-F9F9-4D16-A34F-DFEFB95DEBDB}" presName="TwoNodes_2_text" presStyleLbl="node1" presStyleIdx="1" presStyleCnt="2">
        <dgm:presLayoutVars>
          <dgm:bulletEnabled val="1"/>
        </dgm:presLayoutVars>
      </dgm:prSet>
      <dgm:spPr/>
      <dgm:t>
        <a:bodyPr/>
        <a:lstStyle/>
        <a:p>
          <a:endParaRPr lang="id-ID"/>
        </a:p>
      </dgm:t>
    </dgm:pt>
  </dgm:ptLst>
  <dgm:cxnLst>
    <dgm:cxn modelId="{D8F0FB10-C09D-4553-8D8D-2A9D9ADBAB1C}" type="presOf" srcId="{68249D78-F83E-4889-A1AF-5B5D0604F39B}" destId="{F20CD5C4-3222-44C0-AD29-6EFE67FBA621}" srcOrd="1" destOrd="0" presId="urn:microsoft.com/office/officeart/2005/8/layout/vProcess5"/>
    <dgm:cxn modelId="{8B01B5E0-47DC-4B84-8111-97E383B2B23D}" srcId="{8BC26015-F9F9-4D16-A34F-DFEFB95DEBDB}" destId="{36614641-01D1-4A71-A0D2-9D8EE6F6D8C3}" srcOrd="1" destOrd="0" parTransId="{7555E12A-F702-45AC-BA2A-1490AE4A1E34}" sibTransId="{A34F6A41-DF70-4C4D-A840-2794190BE4BF}"/>
    <dgm:cxn modelId="{28BD3A8F-5AF7-474A-92FA-2F76ABA46D58}" type="presOf" srcId="{8BC26015-F9F9-4D16-A34F-DFEFB95DEBDB}" destId="{51AC02BD-088F-4322-8A9B-24695B264251}" srcOrd="0" destOrd="0" presId="urn:microsoft.com/office/officeart/2005/8/layout/vProcess5"/>
    <dgm:cxn modelId="{0E9E8550-1F82-4DA0-AFA1-E8D01314B624}" type="presOf" srcId="{36614641-01D1-4A71-A0D2-9D8EE6F6D8C3}" destId="{96717A0A-44E1-4EEF-8E94-372F0A986266}" srcOrd="0" destOrd="0" presId="urn:microsoft.com/office/officeart/2005/8/layout/vProcess5"/>
    <dgm:cxn modelId="{7DA22DFA-3576-40D2-B433-0EC03F5CE226}" type="presOf" srcId="{36614641-01D1-4A71-A0D2-9D8EE6F6D8C3}" destId="{C5C5BF67-6954-4A6F-BAA6-00850B0013A9}" srcOrd="1" destOrd="0" presId="urn:microsoft.com/office/officeart/2005/8/layout/vProcess5"/>
    <dgm:cxn modelId="{68773B6C-121E-45F5-B689-B8673162EF29}" type="presOf" srcId="{2C572FF4-E9FA-4A14-A09D-F9D074B246CB}" destId="{AF5DE04F-D078-41E2-B244-5EE6DCC2F5C3}" srcOrd="0" destOrd="0" presId="urn:microsoft.com/office/officeart/2005/8/layout/vProcess5"/>
    <dgm:cxn modelId="{C77199BF-6060-47AF-8E36-4662A9EEC42C}" srcId="{8BC26015-F9F9-4D16-A34F-DFEFB95DEBDB}" destId="{68249D78-F83E-4889-A1AF-5B5D0604F39B}" srcOrd="0" destOrd="0" parTransId="{302D8612-9FF1-4E8F-8067-0AB78533A8F2}" sibTransId="{2C572FF4-E9FA-4A14-A09D-F9D074B246CB}"/>
    <dgm:cxn modelId="{1A72931D-EE9F-4778-BDB8-CB833418A7AE}" type="presOf" srcId="{68249D78-F83E-4889-A1AF-5B5D0604F39B}" destId="{C1887033-88BC-4E33-9FC7-CEA0881EEE4F}" srcOrd="0" destOrd="0" presId="urn:microsoft.com/office/officeart/2005/8/layout/vProcess5"/>
    <dgm:cxn modelId="{9A45CDA2-883F-41CF-A660-CE2E91EEC8EC}" type="presParOf" srcId="{51AC02BD-088F-4322-8A9B-24695B264251}" destId="{18273431-A8D3-4DB8-9931-BE8926E1DF27}" srcOrd="0" destOrd="0" presId="urn:microsoft.com/office/officeart/2005/8/layout/vProcess5"/>
    <dgm:cxn modelId="{A0A1C4E7-9250-4E41-877D-F50227895753}" type="presParOf" srcId="{51AC02BD-088F-4322-8A9B-24695B264251}" destId="{C1887033-88BC-4E33-9FC7-CEA0881EEE4F}" srcOrd="1" destOrd="0" presId="urn:microsoft.com/office/officeart/2005/8/layout/vProcess5"/>
    <dgm:cxn modelId="{82439CB1-834A-4269-B927-221B610B59F7}" type="presParOf" srcId="{51AC02BD-088F-4322-8A9B-24695B264251}" destId="{96717A0A-44E1-4EEF-8E94-372F0A986266}" srcOrd="2" destOrd="0" presId="urn:microsoft.com/office/officeart/2005/8/layout/vProcess5"/>
    <dgm:cxn modelId="{D5FFFB4E-0CDE-4132-9CCB-9783494BE950}" type="presParOf" srcId="{51AC02BD-088F-4322-8A9B-24695B264251}" destId="{AF5DE04F-D078-41E2-B244-5EE6DCC2F5C3}" srcOrd="3" destOrd="0" presId="urn:microsoft.com/office/officeart/2005/8/layout/vProcess5"/>
    <dgm:cxn modelId="{0DFF30D6-A0E0-470F-B898-A759E5EB7DE7}" type="presParOf" srcId="{51AC02BD-088F-4322-8A9B-24695B264251}" destId="{F20CD5C4-3222-44C0-AD29-6EFE67FBA621}" srcOrd="4" destOrd="0" presId="urn:microsoft.com/office/officeart/2005/8/layout/vProcess5"/>
    <dgm:cxn modelId="{6A43C67F-E490-460F-93B6-85C8FA56177A}" type="presParOf" srcId="{51AC02BD-088F-4322-8A9B-24695B264251}" destId="{C5C5BF67-6954-4A6F-BAA6-00850B0013A9}"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61CF800-E074-4A13-8BCA-77E025DAC36C}" type="doc">
      <dgm:prSet loTypeId="urn:microsoft.com/office/officeart/2005/8/layout/default#1" loCatId="list" qsTypeId="urn:microsoft.com/office/officeart/2005/8/quickstyle/simple1" qsCatId="simple" csTypeId="urn:microsoft.com/office/officeart/2005/8/colors/colorful1#2" csCatId="colorful" phldr="1"/>
      <dgm:spPr/>
      <dgm:t>
        <a:bodyPr/>
        <a:lstStyle/>
        <a:p>
          <a:endParaRPr lang="en-US"/>
        </a:p>
      </dgm:t>
    </dgm:pt>
    <dgm:pt modelId="{E2F68197-BF12-4132-8EAB-DE4C0392736A}">
      <dgm:prSet phldrT="[Text]"/>
      <dgm:spPr/>
      <dgm:t>
        <a:bodyPr/>
        <a:lstStyle/>
        <a:p>
          <a:r>
            <a:rPr lang="id-ID" dirty="0" smtClean="0"/>
            <a:t>Ukuran (</a:t>
          </a:r>
          <a:r>
            <a:rPr lang="id-ID" i="1" dirty="0" smtClean="0"/>
            <a:t>size)</a:t>
          </a:r>
          <a:endParaRPr lang="en-US" dirty="0"/>
        </a:p>
      </dgm:t>
    </dgm:pt>
    <dgm:pt modelId="{6E4030B1-7475-42C0-AA2B-B26057D598C7}" type="parTrans" cxnId="{A8456111-7F9F-4290-8692-3834A64B09FA}">
      <dgm:prSet/>
      <dgm:spPr/>
      <dgm:t>
        <a:bodyPr/>
        <a:lstStyle/>
        <a:p>
          <a:endParaRPr lang="en-US"/>
        </a:p>
      </dgm:t>
    </dgm:pt>
    <dgm:pt modelId="{13DCA2E5-DF2B-4000-9D31-D989F3B95B12}" type="sibTrans" cxnId="{A8456111-7F9F-4290-8692-3834A64B09FA}">
      <dgm:prSet/>
      <dgm:spPr/>
      <dgm:t>
        <a:bodyPr/>
        <a:lstStyle/>
        <a:p>
          <a:endParaRPr lang="en-US"/>
        </a:p>
      </dgm:t>
    </dgm:pt>
    <dgm:pt modelId="{79CAD99B-18FE-4DB4-947E-81CBC946EC26}">
      <dgm:prSet phldrT="[Text]"/>
      <dgm:spPr/>
      <dgm:t>
        <a:bodyPr/>
        <a:lstStyle/>
        <a:p>
          <a:r>
            <a:rPr lang="id-ID" dirty="0" smtClean="0"/>
            <a:t>Sumberdaya (</a:t>
          </a:r>
          <a:r>
            <a:rPr lang="id-ID" i="1" dirty="0" smtClean="0"/>
            <a:t>resources)</a:t>
          </a:r>
          <a:endParaRPr lang="en-US" dirty="0"/>
        </a:p>
      </dgm:t>
    </dgm:pt>
    <dgm:pt modelId="{A09A0BB2-F0B8-4F2B-AE69-6A1DCD5FC64E}" type="parTrans" cxnId="{1370F899-36B8-449E-A86F-2581BDC25F14}">
      <dgm:prSet/>
      <dgm:spPr/>
      <dgm:t>
        <a:bodyPr/>
        <a:lstStyle/>
        <a:p>
          <a:endParaRPr lang="en-US"/>
        </a:p>
      </dgm:t>
    </dgm:pt>
    <dgm:pt modelId="{DD2927AF-154F-4E06-8EE1-0C2C1D79BB52}" type="sibTrans" cxnId="{1370F899-36B8-449E-A86F-2581BDC25F14}">
      <dgm:prSet/>
      <dgm:spPr/>
      <dgm:t>
        <a:bodyPr/>
        <a:lstStyle/>
        <a:p>
          <a:endParaRPr lang="en-US"/>
        </a:p>
      </dgm:t>
    </dgm:pt>
    <dgm:pt modelId="{9F75B21E-3911-431E-890A-1EAAB7886E97}">
      <dgm:prSet phldrT="[Text]"/>
      <dgm:spPr/>
      <dgm:t>
        <a:bodyPr/>
        <a:lstStyle/>
        <a:p>
          <a:r>
            <a:rPr lang="id-ID" dirty="0" smtClean="0"/>
            <a:t>Pengaruh (</a:t>
          </a:r>
          <a:r>
            <a:rPr lang="id-ID" i="1" dirty="0" smtClean="0"/>
            <a:t>influence)</a:t>
          </a:r>
          <a:endParaRPr lang="en-US" dirty="0"/>
        </a:p>
      </dgm:t>
    </dgm:pt>
    <dgm:pt modelId="{8643A85A-E454-45FD-860E-020E1E6500F4}" type="parTrans" cxnId="{1CD4810E-CBC2-4CB2-9974-965AA036E3FA}">
      <dgm:prSet/>
      <dgm:spPr/>
      <dgm:t>
        <a:bodyPr/>
        <a:lstStyle/>
        <a:p>
          <a:endParaRPr lang="en-US"/>
        </a:p>
      </dgm:t>
    </dgm:pt>
    <dgm:pt modelId="{655A9D3E-80CF-4789-924C-5888DDB81399}" type="sibTrans" cxnId="{1CD4810E-CBC2-4CB2-9974-965AA036E3FA}">
      <dgm:prSet/>
      <dgm:spPr/>
      <dgm:t>
        <a:bodyPr/>
        <a:lstStyle/>
        <a:p>
          <a:endParaRPr lang="en-US"/>
        </a:p>
      </dgm:t>
    </dgm:pt>
    <dgm:pt modelId="{93FD7497-25A5-4549-B1BC-9C38E9196CD4}">
      <dgm:prSet phldrT="[Text]"/>
      <dgm:spPr/>
      <dgm:t>
        <a:bodyPr/>
        <a:lstStyle/>
        <a:p>
          <a:r>
            <a:rPr lang="id-ID" dirty="0" smtClean="0"/>
            <a:t>Keamanan (</a:t>
          </a:r>
          <a:r>
            <a:rPr lang="id-ID" i="1" dirty="0" smtClean="0"/>
            <a:t>sacurity)</a:t>
          </a:r>
          <a:endParaRPr lang="en-US" dirty="0"/>
        </a:p>
      </dgm:t>
    </dgm:pt>
    <dgm:pt modelId="{BB60C96F-3850-40F3-A7E2-81E51332BCA2}" type="parTrans" cxnId="{934B758B-85E6-42EE-A8F6-CFAF3A6F9702}">
      <dgm:prSet/>
      <dgm:spPr/>
      <dgm:t>
        <a:bodyPr/>
        <a:lstStyle/>
        <a:p>
          <a:endParaRPr lang="en-US"/>
        </a:p>
      </dgm:t>
    </dgm:pt>
    <dgm:pt modelId="{447D805A-F86E-4AC4-964B-D96CCBC02AC8}" type="sibTrans" cxnId="{934B758B-85E6-42EE-A8F6-CFAF3A6F9702}">
      <dgm:prSet/>
      <dgm:spPr/>
      <dgm:t>
        <a:bodyPr/>
        <a:lstStyle/>
        <a:p>
          <a:endParaRPr lang="en-US"/>
        </a:p>
      </dgm:t>
    </dgm:pt>
    <dgm:pt modelId="{8DE0DA0B-CE0A-4F30-BAAA-5353F86F8FAA}">
      <dgm:prSet phldrT="[Text]"/>
      <dgm:spPr/>
      <dgm:t>
        <a:bodyPr/>
        <a:lstStyle/>
        <a:p>
          <a:r>
            <a:rPr lang="id-ID" dirty="0" smtClean="0"/>
            <a:t>Keuletan (</a:t>
          </a:r>
          <a:r>
            <a:rPr lang="id-ID" i="1" dirty="0" smtClean="0"/>
            <a:t>tenacity)</a:t>
          </a:r>
          <a:endParaRPr lang="en-US" dirty="0"/>
        </a:p>
      </dgm:t>
    </dgm:pt>
    <dgm:pt modelId="{8D6DA4CD-CBE3-4D0D-8B5B-FDEAE02DC0B0}" type="parTrans" cxnId="{260434EB-4B7B-4D40-979B-E893EB10EC15}">
      <dgm:prSet/>
      <dgm:spPr/>
      <dgm:t>
        <a:bodyPr/>
        <a:lstStyle/>
        <a:p>
          <a:endParaRPr lang="en-US"/>
        </a:p>
      </dgm:t>
    </dgm:pt>
    <dgm:pt modelId="{52D89DB4-D1F1-4525-AD0E-CC00C33E2485}" type="sibTrans" cxnId="{260434EB-4B7B-4D40-979B-E893EB10EC15}">
      <dgm:prSet/>
      <dgm:spPr/>
      <dgm:t>
        <a:bodyPr/>
        <a:lstStyle/>
        <a:p>
          <a:endParaRPr lang="en-US"/>
        </a:p>
      </dgm:t>
    </dgm:pt>
    <dgm:pt modelId="{E93C9BE0-C98A-4194-A9BF-207A1E440B61}" type="pres">
      <dgm:prSet presAssocID="{561CF800-E074-4A13-8BCA-77E025DAC36C}" presName="diagram" presStyleCnt="0">
        <dgm:presLayoutVars>
          <dgm:dir/>
          <dgm:resizeHandles val="exact"/>
        </dgm:presLayoutVars>
      </dgm:prSet>
      <dgm:spPr/>
      <dgm:t>
        <a:bodyPr/>
        <a:lstStyle/>
        <a:p>
          <a:endParaRPr lang="en-US"/>
        </a:p>
      </dgm:t>
    </dgm:pt>
    <dgm:pt modelId="{F03EA5DB-B95D-4FD5-A83A-92BB30729A9D}" type="pres">
      <dgm:prSet presAssocID="{E2F68197-BF12-4132-8EAB-DE4C0392736A}" presName="node" presStyleLbl="node1" presStyleIdx="0" presStyleCnt="5">
        <dgm:presLayoutVars>
          <dgm:bulletEnabled val="1"/>
        </dgm:presLayoutVars>
      </dgm:prSet>
      <dgm:spPr/>
      <dgm:t>
        <a:bodyPr/>
        <a:lstStyle/>
        <a:p>
          <a:endParaRPr lang="en-US"/>
        </a:p>
      </dgm:t>
    </dgm:pt>
    <dgm:pt modelId="{BC93A6EC-0952-41B1-B7F9-85CED6AF4BD5}" type="pres">
      <dgm:prSet presAssocID="{13DCA2E5-DF2B-4000-9D31-D989F3B95B12}" presName="sibTrans" presStyleCnt="0"/>
      <dgm:spPr/>
    </dgm:pt>
    <dgm:pt modelId="{66600442-C472-448D-9EDD-28B97A5CF55C}" type="pres">
      <dgm:prSet presAssocID="{79CAD99B-18FE-4DB4-947E-81CBC946EC26}" presName="node" presStyleLbl="node1" presStyleIdx="1" presStyleCnt="5">
        <dgm:presLayoutVars>
          <dgm:bulletEnabled val="1"/>
        </dgm:presLayoutVars>
      </dgm:prSet>
      <dgm:spPr/>
      <dgm:t>
        <a:bodyPr/>
        <a:lstStyle/>
        <a:p>
          <a:endParaRPr lang="en-US"/>
        </a:p>
      </dgm:t>
    </dgm:pt>
    <dgm:pt modelId="{33E8AAD4-2176-41B8-A360-13B02401F351}" type="pres">
      <dgm:prSet presAssocID="{DD2927AF-154F-4E06-8EE1-0C2C1D79BB52}" presName="sibTrans" presStyleCnt="0"/>
      <dgm:spPr/>
    </dgm:pt>
    <dgm:pt modelId="{6174C2D5-00AB-4E85-BD49-687DE52CFFB1}" type="pres">
      <dgm:prSet presAssocID="{9F75B21E-3911-431E-890A-1EAAB7886E97}" presName="node" presStyleLbl="node1" presStyleIdx="2" presStyleCnt="5">
        <dgm:presLayoutVars>
          <dgm:bulletEnabled val="1"/>
        </dgm:presLayoutVars>
      </dgm:prSet>
      <dgm:spPr/>
      <dgm:t>
        <a:bodyPr/>
        <a:lstStyle/>
        <a:p>
          <a:endParaRPr lang="en-US"/>
        </a:p>
      </dgm:t>
    </dgm:pt>
    <dgm:pt modelId="{DFD28DFB-F9A1-4139-85F2-14F6D164BA6B}" type="pres">
      <dgm:prSet presAssocID="{655A9D3E-80CF-4789-924C-5888DDB81399}" presName="sibTrans" presStyleCnt="0"/>
      <dgm:spPr/>
    </dgm:pt>
    <dgm:pt modelId="{038426D1-ACD8-433A-AF6F-25A4B81F89B3}" type="pres">
      <dgm:prSet presAssocID="{93FD7497-25A5-4549-B1BC-9C38E9196CD4}" presName="node" presStyleLbl="node1" presStyleIdx="3" presStyleCnt="5">
        <dgm:presLayoutVars>
          <dgm:bulletEnabled val="1"/>
        </dgm:presLayoutVars>
      </dgm:prSet>
      <dgm:spPr/>
      <dgm:t>
        <a:bodyPr/>
        <a:lstStyle/>
        <a:p>
          <a:endParaRPr lang="en-US"/>
        </a:p>
      </dgm:t>
    </dgm:pt>
    <dgm:pt modelId="{E0BE5290-EE4E-4D1B-A336-FB357C15B45C}" type="pres">
      <dgm:prSet presAssocID="{447D805A-F86E-4AC4-964B-D96CCBC02AC8}" presName="sibTrans" presStyleCnt="0"/>
      <dgm:spPr/>
    </dgm:pt>
    <dgm:pt modelId="{4CF321AF-DB1D-4955-955B-199D05A23DF5}" type="pres">
      <dgm:prSet presAssocID="{8DE0DA0B-CE0A-4F30-BAAA-5353F86F8FAA}" presName="node" presStyleLbl="node1" presStyleIdx="4" presStyleCnt="5">
        <dgm:presLayoutVars>
          <dgm:bulletEnabled val="1"/>
        </dgm:presLayoutVars>
      </dgm:prSet>
      <dgm:spPr/>
      <dgm:t>
        <a:bodyPr/>
        <a:lstStyle/>
        <a:p>
          <a:endParaRPr lang="en-US"/>
        </a:p>
      </dgm:t>
    </dgm:pt>
  </dgm:ptLst>
  <dgm:cxnLst>
    <dgm:cxn modelId="{A8456111-7F9F-4290-8692-3834A64B09FA}" srcId="{561CF800-E074-4A13-8BCA-77E025DAC36C}" destId="{E2F68197-BF12-4132-8EAB-DE4C0392736A}" srcOrd="0" destOrd="0" parTransId="{6E4030B1-7475-42C0-AA2B-B26057D598C7}" sibTransId="{13DCA2E5-DF2B-4000-9D31-D989F3B95B12}"/>
    <dgm:cxn modelId="{050979FF-97CF-4C7F-9C9C-0101052EDF10}" type="presOf" srcId="{93FD7497-25A5-4549-B1BC-9C38E9196CD4}" destId="{038426D1-ACD8-433A-AF6F-25A4B81F89B3}" srcOrd="0" destOrd="0" presId="urn:microsoft.com/office/officeart/2005/8/layout/default#1"/>
    <dgm:cxn modelId="{763B48D9-6A6A-4298-84D6-182929D3C1E1}" type="presOf" srcId="{8DE0DA0B-CE0A-4F30-BAAA-5353F86F8FAA}" destId="{4CF321AF-DB1D-4955-955B-199D05A23DF5}" srcOrd="0" destOrd="0" presId="urn:microsoft.com/office/officeart/2005/8/layout/default#1"/>
    <dgm:cxn modelId="{260434EB-4B7B-4D40-979B-E893EB10EC15}" srcId="{561CF800-E074-4A13-8BCA-77E025DAC36C}" destId="{8DE0DA0B-CE0A-4F30-BAAA-5353F86F8FAA}" srcOrd="4" destOrd="0" parTransId="{8D6DA4CD-CBE3-4D0D-8B5B-FDEAE02DC0B0}" sibTransId="{52D89DB4-D1F1-4525-AD0E-CC00C33E2485}"/>
    <dgm:cxn modelId="{934B758B-85E6-42EE-A8F6-CFAF3A6F9702}" srcId="{561CF800-E074-4A13-8BCA-77E025DAC36C}" destId="{93FD7497-25A5-4549-B1BC-9C38E9196CD4}" srcOrd="3" destOrd="0" parTransId="{BB60C96F-3850-40F3-A7E2-81E51332BCA2}" sibTransId="{447D805A-F86E-4AC4-964B-D96CCBC02AC8}"/>
    <dgm:cxn modelId="{EAF8C2FF-A8BD-4AF9-B40B-78F45DCAF294}" type="presOf" srcId="{561CF800-E074-4A13-8BCA-77E025DAC36C}" destId="{E93C9BE0-C98A-4194-A9BF-207A1E440B61}" srcOrd="0" destOrd="0" presId="urn:microsoft.com/office/officeart/2005/8/layout/default#1"/>
    <dgm:cxn modelId="{E1F9990B-BA67-4979-A075-BB1E3249645C}" type="presOf" srcId="{9F75B21E-3911-431E-890A-1EAAB7886E97}" destId="{6174C2D5-00AB-4E85-BD49-687DE52CFFB1}" srcOrd="0" destOrd="0" presId="urn:microsoft.com/office/officeart/2005/8/layout/default#1"/>
    <dgm:cxn modelId="{74296581-BB8D-468C-848F-1457446FC962}" type="presOf" srcId="{79CAD99B-18FE-4DB4-947E-81CBC946EC26}" destId="{66600442-C472-448D-9EDD-28B97A5CF55C}" srcOrd="0" destOrd="0" presId="urn:microsoft.com/office/officeart/2005/8/layout/default#1"/>
    <dgm:cxn modelId="{1CD4810E-CBC2-4CB2-9974-965AA036E3FA}" srcId="{561CF800-E074-4A13-8BCA-77E025DAC36C}" destId="{9F75B21E-3911-431E-890A-1EAAB7886E97}" srcOrd="2" destOrd="0" parTransId="{8643A85A-E454-45FD-860E-020E1E6500F4}" sibTransId="{655A9D3E-80CF-4789-924C-5888DDB81399}"/>
    <dgm:cxn modelId="{C372352C-DC8F-4D98-9AD5-39B9E24C1E9D}" type="presOf" srcId="{E2F68197-BF12-4132-8EAB-DE4C0392736A}" destId="{F03EA5DB-B95D-4FD5-A83A-92BB30729A9D}" srcOrd="0" destOrd="0" presId="urn:microsoft.com/office/officeart/2005/8/layout/default#1"/>
    <dgm:cxn modelId="{1370F899-36B8-449E-A86F-2581BDC25F14}" srcId="{561CF800-E074-4A13-8BCA-77E025DAC36C}" destId="{79CAD99B-18FE-4DB4-947E-81CBC946EC26}" srcOrd="1" destOrd="0" parTransId="{A09A0BB2-F0B8-4F2B-AE69-6A1DCD5FC64E}" sibTransId="{DD2927AF-154F-4E06-8EE1-0C2C1D79BB52}"/>
    <dgm:cxn modelId="{42C4C795-CC8C-473D-BBC1-4F46B4562BC4}" type="presParOf" srcId="{E93C9BE0-C98A-4194-A9BF-207A1E440B61}" destId="{F03EA5DB-B95D-4FD5-A83A-92BB30729A9D}" srcOrd="0" destOrd="0" presId="urn:microsoft.com/office/officeart/2005/8/layout/default#1"/>
    <dgm:cxn modelId="{95085D99-8596-480C-85BE-626E04A1913F}" type="presParOf" srcId="{E93C9BE0-C98A-4194-A9BF-207A1E440B61}" destId="{BC93A6EC-0952-41B1-B7F9-85CED6AF4BD5}" srcOrd="1" destOrd="0" presId="urn:microsoft.com/office/officeart/2005/8/layout/default#1"/>
    <dgm:cxn modelId="{D3CD749E-51A3-4599-8387-835B0942DF9C}" type="presParOf" srcId="{E93C9BE0-C98A-4194-A9BF-207A1E440B61}" destId="{66600442-C472-448D-9EDD-28B97A5CF55C}" srcOrd="2" destOrd="0" presId="urn:microsoft.com/office/officeart/2005/8/layout/default#1"/>
    <dgm:cxn modelId="{68A98C29-B25C-4EEF-B58C-BB8DF2189C74}" type="presParOf" srcId="{E93C9BE0-C98A-4194-A9BF-207A1E440B61}" destId="{33E8AAD4-2176-41B8-A360-13B02401F351}" srcOrd="3" destOrd="0" presId="urn:microsoft.com/office/officeart/2005/8/layout/default#1"/>
    <dgm:cxn modelId="{93EECE07-6AC1-491E-87A9-307862D6F9B8}" type="presParOf" srcId="{E93C9BE0-C98A-4194-A9BF-207A1E440B61}" destId="{6174C2D5-00AB-4E85-BD49-687DE52CFFB1}" srcOrd="4" destOrd="0" presId="urn:microsoft.com/office/officeart/2005/8/layout/default#1"/>
    <dgm:cxn modelId="{C2C57463-755D-4B65-A78D-1BC3F57E9C95}" type="presParOf" srcId="{E93C9BE0-C98A-4194-A9BF-207A1E440B61}" destId="{DFD28DFB-F9A1-4139-85F2-14F6D164BA6B}" srcOrd="5" destOrd="0" presId="urn:microsoft.com/office/officeart/2005/8/layout/default#1"/>
    <dgm:cxn modelId="{9DEBF187-A8C5-4452-BC01-824BF5253FD5}" type="presParOf" srcId="{E93C9BE0-C98A-4194-A9BF-207A1E440B61}" destId="{038426D1-ACD8-433A-AF6F-25A4B81F89B3}" srcOrd="6" destOrd="0" presId="urn:microsoft.com/office/officeart/2005/8/layout/default#1"/>
    <dgm:cxn modelId="{7643AFDB-C6FF-408C-B8D8-240FEE6DA142}" type="presParOf" srcId="{E93C9BE0-C98A-4194-A9BF-207A1E440B61}" destId="{E0BE5290-EE4E-4D1B-A336-FB357C15B45C}" srcOrd="7" destOrd="0" presId="urn:microsoft.com/office/officeart/2005/8/layout/default#1"/>
    <dgm:cxn modelId="{C1991DFC-B424-42D4-B09A-4B94CDBCA22E}" type="presParOf" srcId="{E93C9BE0-C98A-4194-A9BF-207A1E440B61}" destId="{4CF321AF-DB1D-4955-955B-199D05A23DF5}" srcOrd="8"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C7DAF0A-DA90-4969-8154-7EC621B2FF50}" type="doc">
      <dgm:prSet loTypeId="urn:microsoft.com/office/officeart/2005/8/layout/venn1" loCatId="relationship" qsTypeId="urn:microsoft.com/office/officeart/2005/8/quickstyle/simple1" qsCatId="simple" csTypeId="urn:microsoft.com/office/officeart/2005/8/colors/colorful1#3" csCatId="colorful" phldr="1"/>
      <dgm:spPr/>
    </dgm:pt>
    <dgm:pt modelId="{CDBBB9E8-8DF4-4C0E-8EA1-0D874054FFA2}">
      <dgm:prSet phldrT="[Text]"/>
      <dgm:spPr/>
      <dgm:t>
        <a:bodyPr/>
        <a:lstStyle/>
        <a:p>
          <a:r>
            <a:rPr lang="id-ID" dirty="0" smtClean="0"/>
            <a:t>Klaster/kelompok bisnis</a:t>
          </a:r>
          <a:endParaRPr lang="en-US" dirty="0"/>
        </a:p>
      </dgm:t>
    </dgm:pt>
    <dgm:pt modelId="{9F667FC6-60E8-4C72-B98E-EDC97CFCE5D5}" type="parTrans" cxnId="{CB616941-7BD1-432A-BEE9-A5D7985AAD28}">
      <dgm:prSet/>
      <dgm:spPr/>
      <dgm:t>
        <a:bodyPr/>
        <a:lstStyle/>
        <a:p>
          <a:endParaRPr lang="en-US"/>
        </a:p>
      </dgm:t>
    </dgm:pt>
    <dgm:pt modelId="{801A0A53-001A-491B-B935-FC786999D1CA}" type="sibTrans" cxnId="{CB616941-7BD1-432A-BEE9-A5D7985AAD28}">
      <dgm:prSet/>
      <dgm:spPr/>
      <dgm:t>
        <a:bodyPr/>
        <a:lstStyle/>
        <a:p>
          <a:endParaRPr lang="en-US"/>
        </a:p>
      </dgm:t>
    </dgm:pt>
    <dgm:pt modelId="{B5943AFA-CF29-420E-9CF2-EC9F77234545}">
      <dgm:prSet phldrT="[Text]"/>
      <dgm:spPr/>
      <dgm:t>
        <a:bodyPr/>
        <a:lstStyle/>
        <a:p>
          <a:r>
            <a:rPr lang="id-ID" dirty="0" smtClean="0"/>
            <a:t>Struktur organisasi.</a:t>
          </a:r>
          <a:endParaRPr lang="en-US" dirty="0"/>
        </a:p>
      </dgm:t>
    </dgm:pt>
    <dgm:pt modelId="{D7539FC5-1032-4030-BDFC-9FB0181E500A}" type="parTrans" cxnId="{7405A88A-61F4-4965-9B14-81FA8AFC1F26}">
      <dgm:prSet/>
      <dgm:spPr/>
      <dgm:t>
        <a:bodyPr/>
        <a:lstStyle/>
        <a:p>
          <a:endParaRPr lang="en-US"/>
        </a:p>
      </dgm:t>
    </dgm:pt>
    <dgm:pt modelId="{F64A6B39-3068-4D3F-8E7A-979BCF21C7DF}" type="sibTrans" cxnId="{7405A88A-61F4-4965-9B14-81FA8AFC1F26}">
      <dgm:prSet/>
      <dgm:spPr/>
      <dgm:t>
        <a:bodyPr/>
        <a:lstStyle/>
        <a:p>
          <a:endParaRPr lang="en-US"/>
        </a:p>
      </dgm:t>
    </dgm:pt>
    <dgm:pt modelId="{A906C534-3AAE-4F2F-B341-B64AF803640C}">
      <dgm:prSet phldrT="[Text]"/>
      <dgm:spPr/>
      <dgm:t>
        <a:bodyPr/>
        <a:lstStyle/>
        <a:p>
          <a:r>
            <a:rPr lang="id-ID" dirty="0" smtClean="0"/>
            <a:t>Budaya</a:t>
          </a:r>
          <a:endParaRPr lang="en-US" dirty="0"/>
        </a:p>
      </dgm:t>
    </dgm:pt>
    <dgm:pt modelId="{173FD284-27CC-4977-A503-8AF589213A96}" type="parTrans" cxnId="{17FDC02A-4F31-4309-B4F0-C667FDDFA10F}">
      <dgm:prSet/>
      <dgm:spPr/>
      <dgm:t>
        <a:bodyPr/>
        <a:lstStyle/>
        <a:p>
          <a:endParaRPr lang="en-US"/>
        </a:p>
      </dgm:t>
    </dgm:pt>
    <dgm:pt modelId="{EFD5523F-1A0F-4ED4-AE6C-558181A898FF}" type="sibTrans" cxnId="{17FDC02A-4F31-4309-B4F0-C667FDDFA10F}">
      <dgm:prSet/>
      <dgm:spPr/>
      <dgm:t>
        <a:bodyPr/>
        <a:lstStyle/>
        <a:p>
          <a:endParaRPr lang="en-US"/>
        </a:p>
      </dgm:t>
    </dgm:pt>
    <dgm:pt modelId="{2D759DB8-E695-4D21-832A-5F59391D7136}" type="pres">
      <dgm:prSet presAssocID="{EC7DAF0A-DA90-4969-8154-7EC621B2FF50}" presName="compositeShape" presStyleCnt="0">
        <dgm:presLayoutVars>
          <dgm:chMax val="7"/>
          <dgm:dir/>
          <dgm:resizeHandles val="exact"/>
        </dgm:presLayoutVars>
      </dgm:prSet>
      <dgm:spPr/>
    </dgm:pt>
    <dgm:pt modelId="{4B665FDB-35BC-4724-BD8B-2D96655619AF}" type="pres">
      <dgm:prSet presAssocID="{CDBBB9E8-8DF4-4C0E-8EA1-0D874054FFA2}" presName="circ1" presStyleLbl="vennNode1" presStyleIdx="0" presStyleCnt="3"/>
      <dgm:spPr/>
      <dgm:t>
        <a:bodyPr/>
        <a:lstStyle/>
        <a:p>
          <a:endParaRPr lang="en-US"/>
        </a:p>
      </dgm:t>
    </dgm:pt>
    <dgm:pt modelId="{563DBBAE-DE39-46A8-9CD8-7E49C1B9358D}" type="pres">
      <dgm:prSet presAssocID="{CDBBB9E8-8DF4-4C0E-8EA1-0D874054FFA2}" presName="circ1Tx" presStyleLbl="revTx" presStyleIdx="0" presStyleCnt="0">
        <dgm:presLayoutVars>
          <dgm:chMax val="0"/>
          <dgm:chPref val="0"/>
          <dgm:bulletEnabled val="1"/>
        </dgm:presLayoutVars>
      </dgm:prSet>
      <dgm:spPr/>
      <dgm:t>
        <a:bodyPr/>
        <a:lstStyle/>
        <a:p>
          <a:endParaRPr lang="en-US"/>
        </a:p>
      </dgm:t>
    </dgm:pt>
    <dgm:pt modelId="{6D961F14-681A-4810-91FA-348A53120348}" type="pres">
      <dgm:prSet presAssocID="{B5943AFA-CF29-420E-9CF2-EC9F77234545}" presName="circ2" presStyleLbl="vennNode1" presStyleIdx="1" presStyleCnt="3"/>
      <dgm:spPr/>
      <dgm:t>
        <a:bodyPr/>
        <a:lstStyle/>
        <a:p>
          <a:endParaRPr lang="en-US"/>
        </a:p>
      </dgm:t>
    </dgm:pt>
    <dgm:pt modelId="{CADD112B-9A51-4CC2-8A33-2B46FF27A2DD}" type="pres">
      <dgm:prSet presAssocID="{B5943AFA-CF29-420E-9CF2-EC9F77234545}" presName="circ2Tx" presStyleLbl="revTx" presStyleIdx="0" presStyleCnt="0">
        <dgm:presLayoutVars>
          <dgm:chMax val="0"/>
          <dgm:chPref val="0"/>
          <dgm:bulletEnabled val="1"/>
        </dgm:presLayoutVars>
      </dgm:prSet>
      <dgm:spPr/>
      <dgm:t>
        <a:bodyPr/>
        <a:lstStyle/>
        <a:p>
          <a:endParaRPr lang="en-US"/>
        </a:p>
      </dgm:t>
    </dgm:pt>
    <dgm:pt modelId="{949ABB0B-D4A3-4E2A-AED0-B46F90895018}" type="pres">
      <dgm:prSet presAssocID="{A906C534-3AAE-4F2F-B341-B64AF803640C}" presName="circ3" presStyleLbl="vennNode1" presStyleIdx="2" presStyleCnt="3"/>
      <dgm:spPr/>
      <dgm:t>
        <a:bodyPr/>
        <a:lstStyle/>
        <a:p>
          <a:endParaRPr lang="en-US"/>
        </a:p>
      </dgm:t>
    </dgm:pt>
    <dgm:pt modelId="{53E7205C-F8AB-4776-A8AF-7B0F6F74764E}" type="pres">
      <dgm:prSet presAssocID="{A906C534-3AAE-4F2F-B341-B64AF803640C}" presName="circ3Tx" presStyleLbl="revTx" presStyleIdx="0" presStyleCnt="0">
        <dgm:presLayoutVars>
          <dgm:chMax val="0"/>
          <dgm:chPref val="0"/>
          <dgm:bulletEnabled val="1"/>
        </dgm:presLayoutVars>
      </dgm:prSet>
      <dgm:spPr/>
      <dgm:t>
        <a:bodyPr/>
        <a:lstStyle/>
        <a:p>
          <a:endParaRPr lang="en-US"/>
        </a:p>
      </dgm:t>
    </dgm:pt>
  </dgm:ptLst>
  <dgm:cxnLst>
    <dgm:cxn modelId="{C9C5CE02-8B66-4992-AD00-A1204805A0A9}" type="presOf" srcId="{CDBBB9E8-8DF4-4C0E-8EA1-0D874054FFA2}" destId="{563DBBAE-DE39-46A8-9CD8-7E49C1B9358D}" srcOrd="1" destOrd="0" presId="urn:microsoft.com/office/officeart/2005/8/layout/venn1"/>
    <dgm:cxn modelId="{12B8ACA3-37A5-4624-8D04-A12BB3F36274}" type="presOf" srcId="{EC7DAF0A-DA90-4969-8154-7EC621B2FF50}" destId="{2D759DB8-E695-4D21-832A-5F59391D7136}" srcOrd="0" destOrd="0" presId="urn:microsoft.com/office/officeart/2005/8/layout/venn1"/>
    <dgm:cxn modelId="{7405A88A-61F4-4965-9B14-81FA8AFC1F26}" srcId="{EC7DAF0A-DA90-4969-8154-7EC621B2FF50}" destId="{B5943AFA-CF29-420E-9CF2-EC9F77234545}" srcOrd="1" destOrd="0" parTransId="{D7539FC5-1032-4030-BDFC-9FB0181E500A}" sibTransId="{F64A6B39-3068-4D3F-8E7A-979BCF21C7DF}"/>
    <dgm:cxn modelId="{17FDC02A-4F31-4309-B4F0-C667FDDFA10F}" srcId="{EC7DAF0A-DA90-4969-8154-7EC621B2FF50}" destId="{A906C534-3AAE-4F2F-B341-B64AF803640C}" srcOrd="2" destOrd="0" parTransId="{173FD284-27CC-4977-A503-8AF589213A96}" sibTransId="{EFD5523F-1A0F-4ED4-AE6C-558181A898FF}"/>
    <dgm:cxn modelId="{6FB6B8FB-6F2A-4A2A-83E1-66C35C3894C3}" type="presOf" srcId="{A906C534-3AAE-4F2F-B341-B64AF803640C}" destId="{53E7205C-F8AB-4776-A8AF-7B0F6F74764E}" srcOrd="1" destOrd="0" presId="urn:microsoft.com/office/officeart/2005/8/layout/venn1"/>
    <dgm:cxn modelId="{B02AFD82-413D-4049-9796-21B52C4D5A9E}" type="presOf" srcId="{A906C534-3AAE-4F2F-B341-B64AF803640C}" destId="{949ABB0B-D4A3-4E2A-AED0-B46F90895018}" srcOrd="0" destOrd="0" presId="urn:microsoft.com/office/officeart/2005/8/layout/venn1"/>
    <dgm:cxn modelId="{719AAD2E-7E5C-4E4C-B703-6C0B3C57688D}" type="presOf" srcId="{CDBBB9E8-8DF4-4C0E-8EA1-0D874054FFA2}" destId="{4B665FDB-35BC-4724-BD8B-2D96655619AF}" srcOrd="0" destOrd="0" presId="urn:microsoft.com/office/officeart/2005/8/layout/venn1"/>
    <dgm:cxn modelId="{DD7B9C3F-B823-405A-8C42-46BB926F48F7}" type="presOf" srcId="{B5943AFA-CF29-420E-9CF2-EC9F77234545}" destId="{6D961F14-681A-4810-91FA-348A53120348}" srcOrd="0" destOrd="0" presId="urn:microsoft.com/office/officeart/2005/8/layout/venn1"/>
    <dgm:cxn modelId="{CB616941-7BD1-432A-BEE9-A5D7985AAD28}" srcId="{EC7DAF0A-DA90-4969-8154-7EC621B2FF50}" destId="{CDBBB9E8-8DF4-4C0E-8EA1-0D874054FFA2}" srcOrd="0" destOrd="0" parTransId="{9F667FC6-60E8-4C72-B98E-EDC97CFCE5D5}" sibTransId="{801A0A53-001A-491B-B935-FC786999D1CA}"/>
    <dgm:cxn modelId="{091396EC-BDFB-4B95-A3EE-4DC987EABACB}" type="presOf" srcId="{B5943AFA-CF29-420E-9CF2-EC9F77234545}" destId="{CADD112B-9A51-4CC2-8A33-2B46FF27A2DD}" srcOrd="1" destOrd="0" presId="urn:microsoft.com/office/officeart/2005/8/layout/venn1"/>
    <dgm:cxn modelId="{FD27486E-E373-4375-9131-D8FC19DCB7DF}" type="presParOf" srcId="{2D759DB8-E695-4D21-832A-5F59391D7136}" destId="{4B665FDB-35BC-4724-BD8B-2D96655619AF}" srcOrd="0" destOrd="0" presId="urn:microsoft.com/office/officeart/2005/8/layout/venn1"/>
    <dgm:cxn modelId="{600C6146-325A-4D16-B750-00E1F13CF4E8}" type="presParOf" srcId="{2D759DB8-E695-4D21-832A-5F59391D7136}" destId="{563DBBAE-DE39-46A8-9CD8-7E49C1B9358D}" srcOrd="1" destOrd="0" presId="urn:microsoft.com/office/officeart/2005/8/layout/venn1"/>
    <dgm:cxn modelId="{74CCA855-966E-4972-BD77-E0ED6D2EA946}" type="presParOf" srcId="{2D759DB8-E695-4D21-832A-5F59391D7136}" destId="{6D961F14-681A-4810-91FA-348A53120348}" srcOrd="2" destOrd="0" presId="urn:microsoft.com/office/officeart/2005/8/layout/venn1"/>
    <dgm:cxn modelId="{638B45D4-ADA6-4378-A47E-2EF5EF730B7C}" type="presParOf" srcId="{2D759DB8-E695-4D21-832A-5F59391D7136}" destId="{CADD112B-9A51-4CC2-8A33-2B46FF27A2DD}" srcOrd="3" destOrd="0" presId="urn:microsoft.com/office/officeart/2005/8/layout/venn1"/>
    <dgm:cxn modelId="{6ABF83F3-ECD8-44A6-BCC3-521469500497}" type="presParOf" srcId="{2D759DB8-E695-4D21-832A-5F59391D7136}" destId="{949ABB0B-D4A3-4E2A-AED0-B46F90895018}" srcOrd="4" destOrd="0" presId="urn:microsoft.com/office/officeart/2005/8/layout/venn1"/>
    <dgm:cxn modelId="{06F13123-8751-44CE-B6BE-06BD400B488E}" type="presParOf" srcId="{2D759DB8-E695-4D21-832A-5F59391D7136}" destId="{53E7205C-F8AB-4776-A8AF-7B0F6F74764E}"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887033-88BC-4E33-9FC7-CEA0881EEE4F}">
      <dsp:nvSpPr>
        <dsp:cNvPr id="0" name=""/>
        <dsp:cNvSpPr/>
      </dsp:nvSpPr>
      <dsp:spPr>
        <a:xfrm>
          <a:off x="0" y="0"/>
          <a:ext cx="6132952" cy="2296725"/>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4310" tIns="194310" rIns="194310" bIns="194310" numCol="1" spcCol="1270" anchor="ctr" anchorCtr="0">
          <a:noAutofit/>
        </a:bodyPr>
        <a:lstStyle/>
        <a:p>
          <a:pPr lvl="0" algn="l" defTabSz="2266950">
            <a:lnSpc>
              <a:spcPct val="90000"/>
            </a:lnSpc>
            <a:spcBef>
              <a:spcPct val="0"/>
            </a:spcBef>
            <a:spcAft>
              <a:spcPct val="35000"/>
            </a:spcAft>
          </a:pPr>
          <a:r>
            <a:rPr lang="en-US" sz="5100" kern="1200" dirty="0" smtClean="0"/>
            <a:t>1. </a:t>
          </a:r>
          <a:r>
            <a:rPr lang="en-US" sz="5100" kern="1200" dirty="0" err="1" smtClean="0"/>
            <a:t>Pengertian</a:t>
          </a:r>
          <a:r>
            <a:rPr lang="en-US" sz="5100" kern="1200" dirty="0" smtClean="0"/>
            <a:t> </a:t>
          </a:r>
          <a:r>
            <a:rPr lang="en-US" sz="5100" kern="1200" dirty="0" err="1" smtClean="0"/>
            <a:t>Organisasi</a:t>
          </a:r>
          <a:endParaRPr lang="en-US" sz="5100" kern="1200" dirty="0"/>
        </a:p>
      </dsp:txBody>
      <dsp:txXfrm>
        <a:off x="67269" y="67269"/>
        <a:ext cx="3759107" cy="2162187"/>
      </dsp:txXfrm>
    </dsp:sp>
    <dsp:sp modelId="{96717A0A-44E1-4EEF-8E94-372F0A986266}">
      <dsp:nvSpPr>
        <dsp:cNvPr id="0" name=""/>
        <dsp:cNvSpPr/>
      </dsp:nvSpPr>
      <dsp:spPr>
        <a:xfrm>
          <a:off x="1082285" y="2807108"/>
          <a:ext cx="6132952" cy="2296725"/>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4310" tIns="194310" rIns="194310" bIns="194310" numCol="1" spcCol="1270" anchor="ctr" anchorCtr="0">
          <a:noAutofit/>
        </a:bodyPr>
        <a:lstStyle/>
        <a:p>
          <a:pPr lvl="0" algn="l" defTabSz="2266950">
            <a:lnSpc>
              <a:spcPct val="90000"/>
            </a:lnSpc>
            <a:spcBef>
              <a:spcPct val="0"/>
            </a:spcBef>
            <a:spcAft>
              <a:spcPct val="35000"/>
            </a:spcAft>
          </a:pPr>
          <a:r>
            <a:rPr lang="en-US" sz="5100" kern="1200" dirty="0" smtClean="0"/>
            <a:t>2. </a:t>
          </a:r>
          <a:r>
            <a:rPr lang="en-US" sz="5100" kern="1200" dirty="0" err="1" smtClean="0"/>
            <a:t>Karakter</a:t>
          </a:r>
          <a:r>
            <a:rPr lang="en-US" sz="5100" kern="1200" dirty="0" smtClean="0"/>
            <a:t> </a:t>
          </a:r>
          <a:r>
            <a:rPr lang="en-US" sz="5100" kern="1200" dirty="0" err="1" smtClean="0"/>
            <a:t>Organisasi</a:t>
          </a:r>
          <a:endParaRPr lang="en-US" sz="5100" kern="1200" dirty="0"/>
        </a:p>
      </dsp:txBody>
      <dsp:txXfrm>
        <a:off x="1149554" y="2874377"/>
        <a:ext cx="3423257" cy="2162187"/>
      </dsp:txXfrm>
    </dsp:sp>
    <dsp:sp modelId="{AF5DE04F-D078-41E2-B244-5EE6DCC2F5C3}">
      <dsp:nvSpPr>
        <dsp:cNvPr id="0" name=""/>
        <dsp:cNvSpPr/>
      </dsp:nvSpPr>
      <dsp:spPr>
        <a:xfrm>
          <a:off x="4640080" y="1805481"/>
          <a:ext cx="1492871" cy="1492871"/>
        </a:xfrm>
        <a:prstGeom prst="downArrow">
          <a:avLst>
            <a:gd name="adj1" fmla="val 55000"/>
            <a:gd name="adj2" fmla="val 45000"/>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4975976" y="1805481"/>
        <a:ext cx="821079" cy="112338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3EA5DB-B95D-4FD5-A83A-92BB30729A9D}">
      <dsp:nvSpPr>
        <dsp:cNvPr id="0" name=""/>
        <dsp:cNvSpPr/>
      </dsp:nvSpPr>
      <dsp:spPr>
        <a:xfrm>
          <a:off x="801919" y="1149"/>
          <a:ext cx="1798210" cy="1078926"/>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id-ID" sz="2500" kern="1200" dirty="0" smtClean="0"/>
            <a:t>Ukuran (</a:t>
          </a:r>
          <a:r>
            <a:rPr lang="id-ID" sz="2500" i="1" kern="1200" dirty="0" smtClean="0"/>
            <a:t>size)</a:t>
          </a:r>
          <a:endParaRPr lang="en-US" sz="2500" kern="1200" dirty="0"/>
        </a:p>
      </dsp:txBody>
      <dsp:txXfrm>
        <a:off x="801919" y="1149"/>
        <a:ext cx="1798210" cy="1078926"/>
      </dsp:txXfrm>
    </dsp:sp>
    <dsp:sp modelId="{66600442-C472-448D-9EDD-28B97A5CF55C}">
      <dsp:nvSpPr>
        <dsp:cNvPr id="0" name=""/>
        <dsp:cNvSpPr/>
      </dsp:nvSpPr>
      <dsp:spPr>
        <a:xfrm>
          <a:off x="2779951" y="1149"/>
          <a:ext cx="1798210" cy="1078926"/>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id-ID" sz="2500" kern="1200" dirty="0" smtClean="0"/>
            <a:t>Sumberdaya (</a:t>
          </a:r>
          <a:r>
            <a:rPr lang="id-ID" sz="2500" i="1" kern="1200" dirty="0" smtClean="0"/>
            <a:t>resources)</a:t>
          </a:r>
          <a:endParaRPr lang="en-US" sz="2500" kern="1200" dirty="0"/>
        </a:p>
      </dsp:txBody>
      <dsp:txXfrm>
        <a:off x="2779951" y="1149"/>
        <a:ext cx="1798210" cy="1078926"/>
      </dsp:txXfrm>
    </dsp:sp>
    <dsp:sp modelId="{6174C2D5-00AB-4E85-BD49-687DE52CFFB1}">
      <dsp:nvSpPr>
        <dsp:cNvPr id="0" name=""/>
        <dsp:cNvSpPr/>
      </dsp:nvSpPr>
      <dsp:spPr>
        <a:xfrm>
          <a:off x="4757983" y="1149"/>
          <a:ext cx="1798210" cy="1078926"/>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id-ID" sz="2500" kern="1200" dirty="0" smtClean="0"/>
            <a:t>Pengaruh (</a:t>
          </a:r>
          <a:r>
            <a:rPr lang="id-ID" sz="2500" i="1" kern="1200" dirty="0" smtClean="0"/>
            <a:t>influence)</a:t>
          </a:r>
          <a:endParaRPr lang="en-US" sz="2500" kern="1200" dirty="0"/>
        </a:p>
      </dsp:txBody>
      <dsp:txXfrm>
        <a:off x="4757983" y="1149"/>
        <a:ext cx="1798210" cy="1078926"/>
      </dsp:txXfrm>
    </dsp:sp>
    <dsp:sp modelId="{038426D1-ACD8-433A-AF6F-25A4B81F89B3}">
      <dsp:nvSpPr>
        <dsp:cNvPr id="0" name=""/>
        <dsp:cNvSpPr/>
      </dsp:nvSpPr>
      <dsp:spPr>
        <a:xfrm>
          <a:off x="1790935" y="1259897"/>
          <a:ext cx="1798210" cy="1078926"/>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id-ID" sz="2500" kern="1200" dirty="0" smtClean="0"/>
            <a:t>Keamanan (</a:t>
          </a:r>
          <a:r>
            <a:rPr lang="id-ID" sz="2500" i="1" kern="1200" dirty="0" smtClean="0"/>
            <a:t>sacurity)</a:t>
          </a:r>
          <a:endParaRPr lang="en-US" sz="2500" kern="1200" dirty="0"/>
        </a:p>
      </dsp:txBody>
      <dsp:txXfrm>
        <a:off x="1790935" y="1259897"/>
        <a:ext cx="1798210" cy="1078926"/>
      </dsp:txXfrm>
    </dsp:sp>
    <dsp:sp modelId="{4CF321AF-DB1D-4955-955B-199D05A23DF5}">
      <dsp:nvSpPr>
        <dsp:cNvPr id="0" name=""/>
        <dsp:cNvSpPr/>
      </dsp:nvSpPr>
      <dsp:spPr>
        <a:xfrm>
          <a:off x="3768967" y="1259897"/>
          <a:ext cx="1798210" cy="1078926"/>
        </a:xfrm>
        <a:prstGeom prst="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id-ID" sz="2500" kern="1200" dirty="0" smtClean="0"/>
            <a:t>Keuletan (</a:t>
          </a:r>
          <a:r>
            <a:rPr lang="id-ID" sz="2500" i="1" kern="1200" dirty="0" smtClean="0"/>
            <a:t>tenacity)</a:t>
          </a:r>
          <a:endParaRPr lang="en-US" sz="2500" kern="1200" dirty="0"/>
        </a:p>
      </dsp:txBody>
      <dsp:txXfrm>
        <a:off x="3768967" y="1259897"/>
        <a:ext cx="1798210" cy="107892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665FDB-35BC-4724-BD8B-2D96655619AF}">
      <dsp:nvSpPr>
        <dsp:cNvPr id="0" name=""/>
        <dsp:cNvSpPr/>
      </dsp:nvSpPr>
      <dsp:spPr>
        <a:xfrm>
          <a:off x="2633662" y="61714"/>
          <a:ext cx="2962275" cy="2962275"/>
        </a:xfrm>
        <a:prstGeom prst="ellipse">
          <a:avLst/>
        </a:prstGeom>
        <a:solidFill>
          <a:schemeClr val="accent2">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r>
            <a:rPr lang="id-ID" sz="2300" kern="1200" dirty="0" smtClean="0"/>
            <a:t>Klaster/kelompok bisnis</a:t>
          </a:r>
          <a:endParaRPr lang="en-US" sz="2300" kern="1200" dirty="0"/>
        </a:p>
      </dsp:txBody>
      <dsp:txXfrm>
        <a:off x="3028632" y="580112"/>
        <a:ext cx="2172335" cy="1333023"/>
      </dsp:txXfrm>
    </dsp:sp>
    <dsp:sp modelId="{6D961F14-681A-4810-91FA-348A53120348}">
      <dsp:nvSpPr>
        <dsp:cNvPr id="0" name=""/>
        <dsp:cNvSpPr/>
      </dsp:nvSpPr>
      <dsp:spPr>
        <a:xfrm>
          <a:off x="3702550" y="1913135"/>
          <a:ext cx="2962275" cy="2962275"/>
        </a:xfrm>
        <a:prstGeom prst="ellipse">
          <a:avLst/>
        </a:prstGeom>
        <a:solidFill>
          <a:schemeClr val="accent3">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r>
            <a:rPr lang="id-ID" sz="2300" kern="1200" dirty="0" smtClean="0"/>
            <a:t>Struktur organisasi.</a:t>
          </a:r>
          <a:endParaRPr lang="en-US" sz="2300" kern="1200" dirty="0"/>
        </a:p>
      </dsp:txBody>
      <dsp:txXfrm>
        <a:off x="4608512" y="2678390"/>
        <a:ext cx="1777365" cy="1629251"/>
      </dsp:txXfrm>
    </dsp:sp>
    <dsp:sp modelId="{949ABB0B-D4A3-4E2A-AED0-B46F90895018}">
      <dsp:nvSpPr>
        <dsp:cNvPr id="0" name=""/>
        <dsp:cNvSpPr/>
      </dsp:nvSpPr>
      <dsp:spPr>
        <a:xfrm>
          <a:off x="1564774" y="1913135"/>
          <a:ext cx="2962275" cy="2962275"/>
        </a:xfrm>
        <a:prstGeom prst="ellipse">
          <a:avLst/>
        </a:prstGeom>
        <a:solidFill>
          <a:schemeClr val="accent4">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r>
            <a:rPr lang="id-ID" sz="2300" kern="1200" dirty="0" smtClean="0"/>
            <a:t>Budaya</a:t>
          </a:r>
          <a:endParaRPr lang="en-US" sz="2300" kern="1200" dirty="0"/>
        </a:p>
      </dsp:txBody>
      <dsp:txXfrm>
        <a:off x="1843722" y="2678390"/>
        <a:ext cx="1777365" cy="1629251"/>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C44E10AE-C5AD-4AFD-BE79-2CCD3F8BD57D}" type="datetimeFigureOut">
              <a:rPr lang="en-US" smtClean="0"/>
              <a:pPr/>
              <a:t>10/17/2016</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BB39B358-8E63-415F-8409-5ABA3C91962B}"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44E10AE-C5AD-4AFD-BE79-2CCD3F8BD57D}" type="datetimeFigureOut">
              <a:rPr lang="en-US" smtClean="0"/>
              <a:pPr/>
              <a:t>10/17/2016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39B358-8E63-415F-8409-5ABA3C9196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44E10AE-C5AD-4AFD-BE79-2CCD3F8BD57D}" type="datetimeFigureOut">
              <a:rPr lang="en-US" smtClean="0"/>
              <a:pPr/>
              <a:t>10/17/2016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39B358-8E63-415F-8409-5ABA3C91962B}"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44E10AE-C5AD-4AFD-BE79-2CCD3F8BD57D}" type="datetimeFigureOut">
              <a:rPr lang="en-US" smtClean="0"/>
              <a:pPr/>
              <a:t>10/17/2016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39B358-8E63-415F-8409-5ABA3C91962B}"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C44E10AE-C5AD-4AFD-BE79-2CCD3F8BD57D}" type="datetimeFigureOut">
              <a:rPr lang="en-US" smtClean="0"/>
              <a:pPr/>
              <a:t>10/17/2016</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BB39B358-8E63-415F-8409-5ABA3C91962B}"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44E10AE-C5AD-4AFD-BE79-2CCD3F8BD57D}" type="datetimeFigureOut">
              <a:rPr lang="en-US" smtClean="0"/>
              <a:pPr/>
              <a:t>10/17/2016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39B358-8E63-415F-8409-5ABA3C91962B}"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C44E10AE-C5AD-4AFD-BE79-2CCD3F8BD57D}" type="datetimeFigureOut">
              <a:rPr lang="en-US" smtClean="0"/>
              <a:pPr/>
              <a:t>10/17/2016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39B358-8E63-415F-8409-5ABA3C91962B}"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44E10AE-C5AD-4AFD-BE79-2CCD3F8BD57D}" type="datetimeFigureOut">
              <a:rPr lang="en-US" smtClean="0"/>
              <a:pPr/>
              <a:t>10/17/2016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39B358-8E63-415F-8409-5ABA3C91962B}"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E10AE-C5AD-4AFD-BE79-2CCD3F8BD57D}" type="datetimeFigureOut">
              <a:rPr lang="en-US" smtClean="0"/>
              <a:pPr/>
              <a:t>10/17/2016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39B358-8E63-415F-8409-5ABA3C91962B}"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44E10AE-C5AD-4AFD-BE79-2CCD3F8BD57D}" type="datetimeFigureOut">
              <a:rPr lang="en-US" smtClean="0"/>
              <a:pPr/>
              <a:t>10/17/2016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39B358-8E63-415F-8409-5ABA3C91962B}"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44E10AE-C5AD-4AFD-BE79-2CCD3F8BD57D}" type="datetimeFigureOut">
              <a:rPr lang="en-US" smtClean="0"/>
              <a:pPr/>
              <a:t>10/17/2016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39B358-8E63-415F-8409-5ABA3C91962B}"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C44E10AE-C5AD-4AFD-BE79-2CCD3F8BD57D}" type="datetimeFigureOut">
              <a:rPr lang="en-US" smtClean="0"/>
              <a:pPr/>
              <a:t>10/17/2016</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B39B358-8E63-415F-8409-5ABA3C91962B}"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7290" y="1643050"/>
            <a:ext cx="6858000" cy="990600"/>
          </a:xfrm>
        </p:spPr>
        <p:txBody>
          <a:bodyPr>
            <a:normAutofit/>
          </a:bodyPr>
          <a:lstStyle/>
          <a:p>
            <a:pPr algn="l"/>
            <a:r>
              <a:rPr lang="en-US" b="1" dirty="0" smtClean="0"/>
              <a:t>KARAKTER ORGANISASI</a:t>
            </a:r>
            <a:br>
              <a:rPr lang="en-US" b="1" dirty="0" smtClean="0"/>
            </a:br>
            <a:r>
              <a:rPr lang="en-US" sz="2000" b="1" dirty="0" err="1" smtClean="0"/>
              <a:t>Manajemen</a:t>
            </a:r>
            <a:r>
              <a:rPr lang="en-US" sz="2000" b="1" dirty="0" smtClean="0"/>
              <a:t>-PKS</a:t>
            </a:r>
            <a:endParaRPr lang="en-US" sz="2000" b="1" dirty="0"/>
          </a:p>
        </p:txBody>
      </p:sp>
      <p:sp>
        <p:nvSpPr>
          <p:cNvPr id="3" name="Subtitle 2"/>
          <p:cNvSpPr>
            <a:spLocks noGrp="1"/>
          </p:cNvSpPr>
          <p:nvPr>
            <p:ph type="subTitle" idx="1"/>
          </p:nvPr>
        </p:nvSpPr>
        <p:spPr>
          <a:xfrm>
            <a:off x="1285852" y="3643314"/>
            <a:ext cx="6858048" cy="1352568"/>
          </a:xfrm>
        </p:spPr>
        <p:txBody>
          <a:bodyPr>
            <a:normAutofit/>
          </a:bodyPr>
          <a:lstStyle/>
          <a:p>
            <a:r>
              <a:rPr lang="en-US" b="1" dirty="0" err="1" smtClean="0"/>
              <a:t>Wafa</a:t>
            </a:r>
            <a:r>
              <a:rPr lang="en-US" b="1" dirty="0" smtClean="0"/>
              <a:t> ‘</a:t>
            </a:r>
            <a:r>
              <a:rPr lang="en-US" b="1" dirty="0" err="1" smtClean="0"/>
              <a:t>Urwatul</a:t>
            </a:r>
            <a:r>
              <a:rPr lang="en-US" b="1" dirty="0" smtClean="0"/>
              <a:t> </a:t>
            </a:r>
            <a:r>
              <a:rPr lang="en-US" b="1" dirty="0" err="1" smtClean="0"/>
              <a:t>Wutsqo</a:t>
            </a:r>
            <a:r>
              <a:rPr lang="en-US" b="1" dirty="0" smtClean="0"/>
              <a:t>		15808147006</a:t>
            </a:r>
            <a:endParaRPr lang="en-US" dirty="0" smtClean="0"/>
          </a:p>
          <a:p>
            <a:r>
              <a:rPr lang="en-US" b="1" dirty="0" err="1" smtClean="0"/>
              <a:t>Halim</a:t>
            </a:r>
            <a:r>
              <a:rPr lang="en-US" b="1" dirty="0" smtClean="0"/>
              <a:t> </a:t>
            </a:r>
            <a:r>
              <a:rPr lang="en-US" b="1" dirty="0" err="1" smtClean="0"/>
              <a:t>Sulistianto</a:t>
            </a:r>
            <a:r>
              <a:rPr lang="en-US" b="1" dirty="0" smtClean="0"/>
              <a:t>			15808147009</a:t>
            </a:r>
            <a:endParaRPr lang="en-US" dirty="0" smtClean="0"/>
          </a:p>
          <a:p>
            <a:r>
              <a:rPr lang="en-US" b="1" dirty="0" err="1" smtClean="0"/>
              <a:t>Amanatuh</a:t>
            </a:r>
            <a:r>
              <a:rPr lang="en-US" b="1" dirty="0" smtClean="0"/>
              <a:t> </a:t>
            </a:r>
            <a:r>
              <a:rPr lang="en-US" b="1" dirty="0" err="1" smtClean="0"/>
              <a:t>Khasanah</a:t>
            </a:r>
            <a:r>
              <a:rPr lang="en-US" b="1" dirty="0" smtClean="0"/>
              <a:t>		15808147020</a:t>
            </a:r>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t>Secara umum karakter organisasi dibagi menjadi tiga yaitu</a:t>
            </a:r>
            <a:endParaRPr lang="en-US" b="1" dirty="0"/>
          </a:p>
        </p:txBody>
      </p:sp>
      <p:graphicFrame>
        <p:nvGraphicFramePr>
          <p:cNvPr id="4" name="Content Placeholder 3"/>
          <p:cNvGraphicFramePr>
            <a:graphicFrameLocks noGrp="1"/>
          </p:cNvGraphicFramePr>
          <p:nvPr>
            <p:ph sz="quarter" idx="1"/>
          </p:nvPr>
        </p:nvGraphicFramePr>
        <p:xfrm>
          <a:off x="457200" y="1219200"/>
          <a:ext cx="8229600" cy="4937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dirty="0" smtClean="0"/>
              <a:t>c. </a:t>
            </a:r>
            <a:r>
              <a:rPr lang="id-ID" dirty="0" smtClean="0"/>
              <a:t>Klaster/kelompok bisnis</a:t>
            </a:r>
            <a:endParaRPr lang="en-US" dirty="0"/>
          </a:p>
        </p:txBody>
      </p:sp>
      <p:sp>
        <p:nvSpPr>
          <p:cNvPr id="3" name="Content Placeholder 2"/>
          <p:cNvSpPr>
            <a:spLocks noGrp="1"/>
          </p:cNvSpPr>
          <p:nvPr>
            <p:ph sz="quarter" idx="1"/>
          </p:nvPr>
        </p:nvSpPr>
        <p:spPr/>
        <p:txBody>
          <a:bodyPr>
            <a:normAutofit/>
          </a:bodyPr>
          <a:lstStyle/>
          <a:p>
            <a:pPr algn="just">
              <a:buNone/>
            </a:pPr>
            <a:r>
              <a:rPr lang="id-ID" sz="2400" dirty="0" smtClean="0">
                <a:latin typeface="Times New Roman" pitchFamily="18" charset="0"/>
                <a:cs typeface="Times New Roman" pitchFamily="18" charset="0"/>
              </a:rPr>
              <a:t>	Kelompok usaha adalah konsentrasi geografis yang manghubungkan antar kepentingan bisnis, pemasok, dan lembaga-lembaga terkait di bidang tertentu. Cluster dianggap mampu meningkatkan produktivitas sehingga perusahaan dapat bersaing secara nasional dan global. Terminologi klaster bisnis ini juga dikenal sebagai klaster industry, klaster persaingan dan atau klaster Porterian. Klaster bisnis dapat dibagi menjadi kelompok geografis</a:t>
            </a:r>
            <a:r>
              <a:rPr lang="id-ID" sz="2400" smtClean="0">
                <a:latin typeface="Times New Roman" pitchFamily="18" charset="0"/>
                <a:cs typeface="Times New Roman" pitchFamily="18" charset="0"/>
              </a:rPr>
              <a:t>, kelompok </a:t>
            </a:r>
            <a:r>
              <a:rPr lang="id-ID" sz="2400" dirty="0" smtClean="0">
                <a:latin typeface="Times New Roman" pitchFamily="18" charset="0"/>
                <a:cs typeface="Times New Roman" pitchFamily="18" charset="0"/>
              </a:rPr>
              <a:t>bisnis sektoral seperti sector kelautan, kehutanan, dan lainnya, klaster horizontal seperti hubungan antar bisnis dalam kerjasama sumberdaya, dan klaster vertical seperti kelompk bisnis suplychain.</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id-ID" dirty="0" smtClean="0"/>
              <a:t>Budaya</a:t>
            </a:r>
            <a:endParaRPr lang="en-US" dirty="0"/>
          </a:p>
        </p:txBody>
      </p:sp>
      <p:sp>
        <p:nvSpPr>
          <p:cNvPr id="3" name="Content Placeholder 2"/>
          <p:cNvSpPr>
            <a:spLocks noGrp="1"/>
          </p:cNvSpPr>
          <p:nvPr>
            <p:ph sz="quarter" idx="1"/>
          </p:nvPr>
        </p:nvSpPr>
        <p:spPr/>
        <p:txBody>
          <a:bodyPr>
            <a:noAutofit/>
          </a:bodyPr>
          <a:lstStyle/>
          <a:p>
            <a:pPr algn="just">
              <a:buNone/>
            </a:pPr>
            <a:r>
              <a:rPr lang="id-ID" sz="2400" dirty="0" smtClean="0">
                <a:latin typeface="Times New Roman" pitchFamily="18" charset="0"/>
                <a:cs typeface="Times New Roman" pitchFamily="18" charset="0"/>
              </a:rPr>
              <a:t>	Budaya organisasi adalah sebuah pola asumsi dasar bersama yang ditemukan atau dikembangkan yang dianggap sah dan diajarkan kepada anggota sebagai cara yang benar untuk memahami, berpikir dan merasa sesuatu dalam beraktivitas. Budaya organisasi juga diasumsikan sebagai sekelompok nilai-nilai dan norma-norma spesifik yang dibagikan dalam kelompok dalam sebuah organisasi dan menjadi pengendali dalam interaksi mereka dengan pemangku kepentingan dilura organisasi.  Sedangkan Ravasi dan Schultz (2006) mengatakan bahwa budaya organisasi adalah seperangkat kesepakatan asumsi mental yang mengarakhan cara pandang dan perilaku  dalam sebuah organisasi dengan menentukan perilaku yang diterima dalam berbagai kondisi.</a:t>
            </a:r>
          </a:p>
          <a:p>
            <a:pPr algn="just">
              <a:buNone/>
            </a:pP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id-ID" dirty="0" smtClean="0"/>
              <a:t>Struktur organisasi</a:t>
            </a:r>
            <a:endParaRPr lang="en-US" dirty="0"/>
          </a:p>
        </p:txBody>
      </p:sp>
      <p:sp>
        <p:nvSpPr>
          <p:cNvPr id="3" name="Content Placeholder 2"/>
          <p:cNvSpPr>
            <a:spLocks noGrp="1"/>
          </p:cNvSpPr>
          <p:nvPr>
            <p:ph sz="quarter" idx="1"/>
          </p:nvPr>
        </p:nvSpPr>
        <p:spPr/>
        <p:txBody>
          <a:bodyPr>
            <a:normAutofit/>
          </a:bodyPr>
          <a:lstStyle/>
          <a:p>
            <a:pPr marL="0" indent="0" algn="just">
              <a:lnSpc>
                <a:spcPct val="150000"/>
              </a:lnSpc>
              <a:buNone/>
            </a:pPr>
            <a:r>
              <a:rPr lang="id-ID" dirty="0" smtClean="0"/>
              <a:t>Struktur organisasi teridi atas berbagai aktivitas seperti:</a:t>
            </a:r>
          </a:p>
          <a:p>
            <a:pPr algn="just">
              <a:lnSpc>
                <a:spcPct val="150000"/>
              </a:lnSpc>
            </a:pPr>
            <a:r>
              <a:rPr lang="id-ID" dirty="0" smtClean="0"/>
              <a:t>Alokasi tugas</a:t>
            </a:r>
          </a:p>
          <a:p>
            <a:pPr algn="just">
              <a:lnSpc>
                <a:spcPct val="150000"/>
              </a:lnSpc>
            </a:pPr>
            <a:r>
              <a:rPr lang="id-ID" dirty="0" smtClean="0"/>
              <a:t>Koordinasi </a:t>
            </a:r>
          </a:p>
          <a:p>
            <a:pPr algn="just">
              <a:lnSpc>
                <a:spcPct val="150000"/>
              </a:lnSpc>
            </a:pPr>
            <a:r>
              <a:rPr lang="id-ID" dirty="0" smtClean="0"/>
              <a:t>Supervisi yang diarahkan pada pencapaian tujuan organisasi.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57166"/>
            <a:ext cx="8229600" cy="6384202"/>
          </a:xfrm>
        </p:spPr>
        <p:txBody>
          <a:bodyPr>
            <a:noAutofit/>
          </a:bodyPr>
          <a:lstStyle/>
          <a:p>
            <a:pPr marL="0" indent="0" algn="just">
              <a:lnSpc>
                <a:spcPct val="150000"/>
              </a:lnSpc>
              <a:buNone/>
            </a:pPr>
            <a:r>
              <a:rPr lang="id-ID" sz="2000" b="1" dirty="0" smtClean="0"/>
              <a:t>Berbagai tipe struktur organisasi dalam dunia bisnis diantaranya adalah:</a:t>
            </a:r>
          </a:p>
          <a:p>
            <a:pPr algn="just">
              <a:lnSpc>
                <a:spcPct val="150000"/>
              </a:lnSpc>
            </a:pPr>
            <a:r>
              <a:rPr lang="id-ID" sz="2000" dirty="0" smtClean="0"/>
              <a:t>Stuktur pra birokratis</a:t>
            </a:r>
          </a:p>
          <a:p>
            <a:pPr marL="609600" indent="-342900" algn="just">
              <a:lnSpc>
                <a:spcPct val="150000"/>
              </a:lnSpc>
              <a:buFont typeface="Wingdings"/>
              <a:buChar char="à"/>
            </a:pPr>
            <a:r>
              <a:rPr lang="id-ID" sz="2000" dirty="0" smtClean="0">
                <a:sym typeface="Wingdings" pitchFamily="2" charset="2"/>
              </a:rPr>
              <a:t>Struktur kurangnya standarisasi tugas. Paling banyak digunakan pada organisasai yang lebih kecil dan </a:t>
            </a:r>
            <a:r>
              <a:rPr lang="id-ID" sz="2000" dirty="0" smtClean="0">
                <a:sym typeface="Wingdings" pitchFamily="2" charset="2"/>
              </a:rPr>
              <a:t>digunakan </a:t>
            </a:r>
            <a:r>
              <a:rPr lang="id-ID" sz="2000" dirty="0" smtClean="0">
                <a:sym typeface="Wingdings" pitchFamily="2" charset="2"/>
              </a:rPr>
              <a:t>untuk menyelesaikan tugas-tugas sederhana. Pemimpin strategis membuat semua keputusan penting dan komunikasi yang paling dilakukan oleh satu-satu percakapan.</a:t>
            </a:r>
            <a:endParaRPr lang="id-ID" sz="2000" dirty="0" smtClean="0"/>
          </a:p>
          <a:p>
            <a:pPr algn="just">
              <a:lnSpc>
                <a:spcPct val="150000"/>
              </a:lnSpc>
            </a:pPr>
            <a:r>
              <a:rPr lang="id-ID" sz="2000" dirty="0" smtClean="0"/>
              <a:t>Struktur Birokrasi</a:t>
            </a:r>
          </a:p>
          <a:p>
            <a:pPr marL="609600" indent="-342900" algn="just">
              <a:lnSpc>
                <a:spcPct val="150000"/>
              </a:lnSpc>
              <a:buFont typeface="Wingdings"/>
              <a:buChar char="à"/>
            </a:pPr>
            <a:r>
              <a:rPr lang="id-ID" sz="2000" dirty="0" smtClean="0">
                <a:latin typeface="Times New Roman" pitchFamily="18" charset="0"/>
                <a:cs typeface="Times New Roman" pitchFamily="18" charset="0"/>
              </a:rPr>
              <a:t>sebuah </a:t>
            </a:r>
            <a:r>
              <a:rPr lang="id-ID" sz="2000" dirty="0">
                <a:latin typeface="Times New Roman" pitchFamily="18" charset="0"/>
                <a:cs typeface="Times New Roman" pitchFamily="18" charset="0"/>
              </a:rPr>
              <a:t>struktur dengan </a:t>
            </a:r>
            <a:r>
              <a:rPr lang="id-ID" sz="2000" dirty="0" smtClean="0">
                <a:latin typeface="Times New Roman" pitchFamily="18" charset="0"/>
                <a:cs typeface="Times New Roman" pitchFamily="18" charset="0"/>
              </a:rPr>
              <a:t>tugas-tugas operasi</a:t>
            </a:r>
            <a:r>
              <a:rPr lang="id-ID" sz="2000" dirty="0">
                <a:latin typeface="Times New Roman" pitchFamily="18" charset="0"/>
                <a:cs typeface="Times New Roman" pitchFamily="18" charset="0"/>
              </a:rPr>
              <a:t> yang sangat rutin yang dicapai melalui spesialisasi, aturan dan ketentuan yang sangat formal, tugas-tugas yang dikelompokkan ke dalam berbagai departemen fungsional, wewenang terpusat, rentang kendali yang sempit, dan pengambilan keputusan yang mengikuti rantai komando</a:t>
            </a:r>
            <a:r>
              <a:rPr lang="id-ID" sz="2000" dirty="0" smtClean="0">
                <a:latin typeface="Times New Roman" pitchFamily="18" charset="0"/>
                <a:cs typeface="Times New Roman" pitchFamily="18" charset="0"/>
              </a:rPr>
              <a:t>.</a:t>
            </a:r>
            <a:endParaRPr lang="id-ID" sz="2000" baseline="30000" dirty="0">
              <a:latin typeface="Times New Roman" pitchFamily="18" charset="0"/>
              <a:cs typeface="Times New Roman" pitchFamily="18" charset="0"/>
            </a:endParaRPr>
          </a:p>
          <a:p>
            <a:pPr marL="609600" indent="-342900" algn="just">
              <a:lnSpc>
                <a:spcPct val="150000"/>
              </a:lnSpc>
              <a:buFont typeface="Wingdings"/>
              <a:buChar char="à"/>
            </a:pP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sz="quarter" idx="1"/>
          </p:nvPr>
        </p:nvSpPr>
        <p:spPr/>
        <p:txBody>
          <a:bodyPr>
            <a:normAutofit fontScale="85000" lnSpcReduction="10000"/>
          </a:bodyPr>
          <a:lstStyle/>
          <a:p>
            <a:r>
              <a:rPr lang="id-ID" sz="2400" dirty="0"/>
              <a:t>Struktur Matrik </a:t>
            </a:r>
          </a:p>
          <a:p>
            <a:pPr marL="723900" indent="-457200" algn="just">
              <a:buFont typeface="Wingdings"/>
              <a:buChar char="à"/>
            </a:pPr>
            <a:r>
              <a:rPr lang="id-ID" dirty="0" smtClean="0">
                <a:latin typeface="Times New Roman" pitchFamily="18" charset="0"/>
                <a:cs typeface="Times New Roman" pitchFamily="18" charset="0"/>
              </a:rPr>
              <a:t>sebuah </a:t>
            </a:r>
            <a:r>
              <a:rPr lang="id-ID" dirty="0">
                <a:latin typeface="Times New Roman" pitchFamily="18" charset="0"/>
                <a:cs typeface="Times New Roman" pitchFamily="18" charset="0"/>
              </a:rPr>
              <a:t>struktur yang menciptakan garis wewenang ganda dan menggabungkan departementalisasi fungsional dan produk</a:t>
            </a:r>
            <a:r>
              <a:rPr lang="id-ID" dirty="0" smtClean="0">
                <a:latin typeface="Times New Roman" pitchFamily="18" charset="0"/>
                <a:cs typeface="Times New Roman" pitchFamily="18" charset="0"/>
              </a:rPr>
              <a:t>.</a:t>
            </a:r>
            <a:r>
              <a:rPr lang="id-ID" dirty="0">
                <a:latin typeface="Times New Roman" pitchFamily="18" charset="0"/>
                <a:cs typeface="Times New Roman" pitchFamily="18" charset="0"/>
              </a:rPr>
              <a:t> Struktur matriks dapat ditemukan di agen-agen periklanan, perusahaan pesawat terbang, laboratorium penelitian dan pengembangan, perusahaan konstruksi, rumah sakit, lembaga-lembaga pemerintah, universitas, perusahaan konsultan manajemen, dan perusahaan </a:t>
            </a:r>
            <a:r>
              <a:rPr lang="id-ID" dirty="0" smtClean="0">
                <a:latin typeface="Times New Roman" pitchFamily="18" charset="0"/>
                <a:cs typeface="Times New Roman" pitchFamily="18" charset="0"/>
              </a:rPr>
              <a:t>hiburan.</a:t>
            </a:r>
            <a:endParaRPr lang="id-ID" baseline="30000" dirty="0" smtClean="0">
              <a:latin typeface="Times New Roman" pitchFamily="18" charset="0"/>
              <a:cs typeface="Times New Roman" pitchFamily="18" charset="0"/>
            </a:endParaRPr>
          </a:p>
          <a:p>
            <a:pPr marL="266700" indent="-266700" algn="just">
              <a:buFont typeface="Wingdings" pitchFamily="2" charset="2"/>
              <a:buChar char="Ø"/>
              <a:tabLst>
                <a:tab pos="457200" algn="l"/>
              </a:tabLst>
            </a:pPr>
            <a:r>
              <a:rPr lang="id-ID" sz="2400" dirty="0" smtClean="0"/>
              <a:t>Struktur tim </a:t>
            </a:r>
            <a:endParaRPr lang="id-ID" sz="2400" dirty="0"/>
          </a:p>
          <a:p>
            <a:pPr marL="723900" indent="-457200" algn="just">
              <a:buFont typeface="Wingdings"/>
              <a:buChar char="à"/>
            </a:pPr>
            <a:r>
              <a:rPr lang="id-ID" dirty="0" smtClean="0">
                <a:latin typeface="Times New Roman" pitchFamily="18" charset="0"/>
                <a:cs typeface="Times New Roman" pitchFamily="18" charset="0"/>
              </a:rPr>
              <a:t>pemanfaatan </a:t>
            </a:r>
            <a:r>
              <a:rPr lang="id-ID" dirty="0">
                <a:latin typeface="Times New Roman" pitchFamily="18" charset="0"/>
                <a:cs typeface="Times New Roman" pitchFamily="18" charset="0"/>
              </a:rPr>
              <a:t>tim sebagai perangkat sentral untuk mengoordinasikan kegiatan-kegiatan kerja</a:t>
            </a:r>
            <a:r>
              <a:rPr lang="id-ID" dirty="0" smtClean="0">
                <a:latin typeface="Times New Roman" pitchFamily="18" charset="0"/>
                <a:cs typeface="Times New Roman" pitchFamily="18" charset="0"/>
              </a:rPr>
              <a:t>.</a:t>
            </a:r>
            <a:r>
              <a:rPr lang="id-ID" dirty="0">
                <a:latin typeface="Times New Roman" pitchFamily="18" charset="0"/>
                <a:cs typeface="Times New Roman" pitchFamily="18" charset="0"/>
              </a:rPr>
              <a:t> Karakteristik utama struktur tim adalah bahwa struktr ini meniadakan kendala-kendala departemental dan mendesentralisasi pengambilan keputusan ke tingkat tim kerja</a:t>
            </a:r>
            <a:r>
              <a:rPr lang="id-ID" dirty="0" smtClean="0">
                <a:latin typeface="Times New Roman" pitchFamily="18" charset="0"/>
                <a:cs typeface="Times New Roman" pitchFamily="18" charset="0"/>
              </a:rPr>
              <a:t>.</a:t>
            </a:r>
            <a:r>
              <a:rPr lang="id-ID" dirty="0">
                <a:latin typeface="Times New Roman" pitchFamily="18" charset="0"/>
                <a:cs typeface="Times New Roman" pitchFamily="18" charset="0"/>
              </a:rPr>
              <a:t> Struktur tim juga mendorong karyawan untuk menjadi generalis sekaligus </a:t>
            </a:r>
            <a:r>
              <a:rPr lang="id-ID" dirty="0" smtClean="0">
                <a:latin typeface="Times New Roman" pitchFamily="18" charset="0"/>
                <a:cs typeface="Times New Roman" pitchFamily="18" charset="0"/>
              </a:rPr>
              <a:t>spesialis</a:t>
            </a:r>
          </a:p>
          <a:p>
            <a:pPr marL="723900" indent="-457200" algn="just">
              <a:buFont typeface="Wingdings"/>
              <a:buChar char="à"/>
            </a:pPr>
            <a:endParaRPr lang="id-ID"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2109348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normAutofit fontScale="85000" lnSpcReduction="10000"/>
          </a:bodyPr>
          <a:lstStyle/>
          <a:p>
            <a:pPr>
              <a:buFont typeface="Wingdings" pitchFamily="2" charset="2"/>
              <a:buChar char="Ø"/>
            </a:pPr>
            <a:r>
              <a:rPr lang="id-ID" sz="2400" dirty="0"/>
              <a:t>Struktur </a:t>
            </a:r>
            <a:r>
              <a:rPr lang="id-ID" sz="2400" dirty="0" smtClean="0"/>
              <a:t>virtual</a:t>
            </a:r>
          </a:p>
          <a:p>
            <a:pPr marL="609600" indent="-342900">
              <a:buFont typeface="Wingdings"/>
              <a:buChar char="à"/>
            </a:pPr>
            <a:r>
              <a:rPr lang="id-ID" sz="2400" dirty="0" smtClean="0"/>
              <a:t>organisasi </a:t>
            </a:r>
            <a:r>
              <a:rPr lang="id-ID" sz="2400" dirty="0"/>
              <a:t>inti kecil yang menyubkontrakkan fungsi-fungsi utama bisnis secara detail</a:t>
            </a:r>
            <a:r>
              <a:rPr lang="id-ID" sz="2400" dirty="0" smtClean="0"/>
              <a:t>.</a:t>
            </a:r>
            <a:endParaRPr lang="id-ID" sz="2400" baseline="30000" dirty="0" smtClean="0"/>
          </a:p>
          <a:p>
            <a:pPr algn="just">
              <a:lnSpc>
                <a:spcPct val="150000"/>
              </a:lnSpc>
            </a:pPr>
            <a:r>
              <a:rPr lang="id-ID" sz="2400" dirty="0"/>
              <a:t>Struktur Fungsional</a:t>
            </a:r>
          </a:p>
          <a:p>
            <a:pPr marL="723900" indent="-457200" algn="just">
              <a:lnSpc>
                <a:spcPct val="150000"/>
              </a:lnSpc>
              <a:buFont typeface="Wingdings"/>
              <a:buChar char="à"/>
            </a:pPr>
            <a:r>
              <a:rPr lang="id-ID" sz="2400" dirty="0"/>
              <a:t>Orang-orang dikelompokkan ke dalam departemen – departemen menurut kesamaan keterampilan dan aktivitas-aktivitas kerja.</a:t>
            </a:r>
          </a:p>
          <a:p>
            <a:pPr algn="just">
              <a:lnSpc>
                <a:spcPct val="150000"/>
              </a:lnSpc>
            </a:pPr>
            <a:r>
              <a:rPr lang="id-ID" sz="2400" dirty="0"/>
              <a:t>Divisional</a:t>
            </a:r>
          </a:p>
          <a:p>
            <a:pPr marL="723900" indent="-457200" algn="just">
              <a:lnSpc>
                <a:spcPct val="150000"/>
              </a:lnSpc>
              <a:buFont typeface="Wingdings"/>
              <a:buChar char="à"/>
            </a:pPr>
            <a:r>
              <a:rPr lang="id-ID" sz="2400" dirty="0"/>
              <a:t>Departemen dikelompokkan ke dalam divisi mandiri terpisah berdasarkan pada kesamaan produk, program, atau daerah geografis. Perbedaan keterampilan merupakan dasar departementalisasi, dan bukannya kesamaan keterampilan</a:t>
            </a:r>
          </a:p>
          <a:p>
            <a:pPr marL="0" indent="0">
              <a:buNone/>
            </a:pPr>
            <a:endParaRPr lang="id-ID" sz="2400" baseline="30000" dirty="0" smtClean="0"/>
          </a:p>
          <a:p>
            <a:pPr marL="266700" indent="0">
              <a:buNone/>
            </a:pPr>
            <a:endParaRPr lang="id-ID" sz="2400" dirty="0"/>
          </a:p>
          <a:p>
            <a:pPr marL="0" indent="0">
              <a:buNone/>
            </a:pPr>
            <a:endParaRPr lang="id-ID" dirty="0"/>
          </a:p>
        </p:txBody>
      </p:sp>
    </p:spTree>
    <p:extLst>
      <p:ext uri="{BB962C8B-B14F-4D97-AF65-F5344CB8AC3E}">
        <p14:creationId xmlns:p14="http://schemas.microsoft.com/office/powerpoint/2010/main" val="39616529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normAutofit/>
          </a:bodyPr>
          <a:lstStyle/>
          <a:p>
            <a:pPr algn="just">
              <a:lnSpc>
                <a:spcPct val="150000"/>
              </a:lnSpc>
            </a:pPr>
            <a:r>
              <a:rPr lang="id-ID" sz="2800" dirty="0" smtClean="0"/>
              <a:t>Struktur jaringan</a:t>
            </a:r>
          </a:p>
          <a:p>
            <a:pPr marL="723900" indent="-457200">
              <a:buFont typeface="Wingdings"/>
              <a:buChar char="à"/>
            </a:pPr>
            <a:r>
              <a:rPr lang="id-ID" sz="2800" dirty="0" smtClean="0"/>
              <a:t>Organisasi </a:t>
            </a:r>
            <a:r>
              <a:rPr lang="id-ID" sz="2800" dirty="0"/>
              <a:t>menjadi suatu pusat yang kecil, terhubung secara elektronis dengan organisasi lainnya yang melakukan fungsi-fungsi vital</a:t>
            </a:r>
            <a:r>
              <a:rPr lang="id-ID" sz="2800" dirty="0" smtClean="0"/>
              <a:t>.</a:t>
            </a:r>
            <a:endParaRPr lang="id-ID" sz="2800" dirty="0"/>
          </a:p>
        </p:txBody>
      </p:sp>
    </p:spTree>
    <p:extLst>
      <p:ext uri="{BB962C8B-B14F-4D97-AF65-F5344CB8AC3E}">
        <p14:creationId xmlns:p14="http://schemas.microsoft.com/office/powerpoint/2010/main" val="34089757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dirty="0"/>
          </a:p>
        </p:txBody>
      </p:sp>
      <p:sp>
        <p:nvSpPr>
          <p:cNvPr id="4" name="Rectangle 3"/>
          <p:cNvSpPr/>
          <p:nvPr/>
        </p:nvSpPr>
        <p:spPr>
          <a:xfrm>
            <a:off x="714348" y="2967335"/>
            <a:ext cx="7722370" cy="1569660"/>
          </a:xfrm>
          <a:prstGeom prst="rect">
            <a:avLst/>
          </a:prstGeom>
          <a:noFill/>
        </p:spPr>
        <p:txBody>
          <a:bodyPr wrap="none" lIns="91440" tIns="45720" rIns="91440" bIns="45720">
            <a:spAutoFit/>
          </a:bodyPr>
          <a:lstStyle/>
          <a:p>
            <a:pPr algn="ctr"/>
            <a:r>
              <a:rPr lang="en-US" sz="9600" b="1" dirty="0" err="1"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Terima</a:t>
            </a:r>
            <a:r>
              <a:rPr lang="en-US" sz="96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a:t>
            </a:r>
            <a:r>
              <a:rPr lang="en-US" sz="9600" b="1" dirty="0" err="1"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Kasih</a:t>
            </a:r>
            <a:endParaRPr lang="en-US" sz="96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1414"/>
            <a:ext cx="9144000" cy="1143000"/>
          </a:xfrm>
        </p:spPr>
        <p:txBody>
          <a:bodyPr>
            <a:normAutofit/>
          </a:bodyPr>
          <a:lstStyle/>
          <a:p>
            <a:r>
              <a:rPr lang="en-US" sz="3200" dirty="0" err="1" smtClean="0">
                <a:latin typeface="Arial Black" pitchFamily="34" charset="0"/>
              </a:rPr>
              <a:t>Kerangka</a:t>
            </a:r>
            <a:r>
              <a:rPr lang="en-US" sz="3200" dirty="0" smtClean="0">
                <a:latin typeface="Arial Black" pitchFamily="34" charset="0"/>
              </a:rPr>
              <a:t> </a:t>
            </a:r>
            <a:r>
              <a:rPr lang="en-US" sz="3200" dirty="0" err="1" smtClean="0">
                <a:latin typeface="Arial Black" pitchFamily="34" charset="0"/>
              </a:rPr>
              <a:t>tentang</a:t>
            </a:r>
            <a:r>
              <a:rPr lang="en-US" sz="3200" dirty="0" smtClean="0">
                <a:latin typeface="Arial Black" pitchFamily="34" charset="0"/>
              </a:rPr>
              <a:t> </a:t>
            </a:r>
            <a:r>
              <a:rPr lang="en-US" sz="3200" dirty="0" err="1" smtClean="0">
                <a:latin typeface="Arial Black" pitchFamily="34" charset="0"/>
              </a:rPr>
              <a:t>Karakter</a:t>
            </a:r>
            <a:r>
              <a:rPr lang="en-US" sz="3200" dirty="0" smtClean="0">
                <a:latin typeface="Arial Black" pitchFamily="34" charset="0"/>
              </a:rPr>
              <a:t> </a:t>
            </a:r>
            <a:r>
              <a:rPr lang="en-US" sz="3200" dirty="0" err="1" smtClean="0">
                <a:latin typeface="Arial Black" pitchFamily="34" charset="0"/>
              </a:rPr>
              <a:t>Organisasi</a:t>
            </a:r>
            <a:endParaRPr lang="en-US" sz="3200" dirty="0">
              <a:latin typeface="Arial Black" pitchFamily="34" charset="0"/>
            </a:endParaRPr>
          </a:p>
        </p:txBody>
      </p:sp>
      <p:graphicFrame>
        <p:nvGraphicFramePr>
          <p:cNvPr id="5" name="Diagram 4"/>
          <p:cNvGraphicFramePr/>
          <p:nvPr>
            <p:extLst>
              <p:ext uri="{D42A27DB-BD31-4B8C-83A1-F6EECF244321}">
                <p14:modId xmlns:p14="http://schemas.microsoft.com/office/powerpoint/2010/main" val="3041323452"/>
              </p:ext>
            </p:extLst>
          </p:nvPr>
        </p:nvGraphicFramePr>
        <p:xfrm>
          <a:off x="1071538" y="1397000"/>
          <a:ext cx="7215238" cy="51038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smtClean="0"/>
              <a:t>1. </a:t>
            </a:r>
            <a:r>
              <a:rPr lang="en-US" b="1" dirty="0" err="1" smtClean="0"/>
              <a:t>Pengertian</a:t>
            </a:r>
            <a:r>
              <a:rPr lang="en-US" b="1" dirty="0" smtClean="0"/>
              <a:t> </a:t>
            </a:r>
            <a:r>
              <a:rPr lang="en-US" b="1" dirty="0" err="1" smtClean="0"/>
              <a:t>Organisasi</a:t>
            </a:r>
            <a:endParaRPr lang="en-US" b="1" dirty="0"/>
          </a:p>
        </p:txBody>
      </p:sp>
      <p:sp>
        <p:nvSpPr>
          <p:cNvPr id="3" name="Content Placeholder 2"/>
          <p:cNvSpPr>
            <a:spLocks noGrp="1"/>
          </p:cNvSpPr>
          <p:nvPr>
            <p:ph sz="quarter" idx="1"/>
          </p:nvPr>
        </p:nvSpPr>
        <p:spPr/>
        <p:txBody>
          <a:bodyPr/>
          <a:lstStyle/>
          <a:p>
            <a:pPr algn="just">
              <a:buNone/>
            </a:pPr>
            <a:r>
              <a:rPr lang="id-ID" dirty="0" smtClean="0"/>
              <a:t>	</a:t>
            </a:r>
            <a:r>
              <a:rPr lang="en-US" dirty="0" err="1" smtClean="0"/>
              <a:t>Menurut</a:t>
            </a:r>
            <a:r>
              <a:rPr lang="en-US" dirty="0" smtClean="0"/>
              <a:t> </a:t>
            </a:r>
            <a:r>
              <a:rPr lang="id-ID" dirty="0"/>
              <a:t>Robbins mendefinisikan Organisasi sebagai </a:t>
            </a:r>
            <a:r>
              <a:rPr lang="en-US" dirty="0" err="1" smtClean="0"/>
              <a:t>Suatu</a:t>
            </a:r>
            <a:r>
              <a:rPr lang="en-US" dirty="0" smtClean="0"/>
              <a:t> </a:t>
            </a:r>
            <a:r>
              <a:rPr lang="id-ID" dirty="0" smtClean="0"/>
              <a:t>unit </a:t>
            </a:r>
            <a:r>
              <a:rPr lang="id-ID" dirty="0"/>
              <a:t>sosial </a:t>
            </a:r>
            <a:r>
              <a:rPr lang="id-ID" dirty="0" smtClean="0"/>
              <a:t>yang terkoordinasi secara sadar , </a:t>
            </a:r>
            <a:r>
              <a:rPr lang="id-ID" dirty="0"/>
              <a:t>terdiri dari dua orang atau lebih, yang berfungsi sebagai dasar yang relatif terus menerus untuk mencapai tujuan umum dari serangkaian tujuan.</a:t>
            </a:r>
            <a:endParaRPr lang="en-US" dirty="0"/>
          </a:p>
          <a:p>
            <a:pPr algn="just">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 </a:t>
            </a:r>
            <a:r>
              <a:rPr lang="en-US" b="1" dirty="0" err="1" smtClean="0"/>
              <a:t>Karakter</a:t>
            </a:r>
            <a:r>
              <a:rPr lang="en-US" b="1" dirty="0" smtClean="0"/>
              <a:t> </a:t>
            </a:r>
            <a:r>
              <a:rPr lang="en-US" b="1" dirty="0" err="1" smtClean="0"/>
              <a:t>Organisasional</a:t>
            </a:r>
            <a:endParaRPr lang="en-US" b="1" dirty="0"/>
          </a:p>
        </p:txBody>
      </p:sp>
      <p:graphicFrame>
        <p:nvGraphicFramePr>
          <p:cNvPr id="6" name="Content Placeholder 5"/>
          <p:cNvGraphicFramePr>
            <a:graphicFrameLocks noGrp="1"/>
          </p:cNvGraphicFramePr>
          <p:nvPr>
            <p:ph sz="quarter" idx="1"/>
          </p:nvPr>
        </p:nvGraphicFramePr>
        <p:xfrm>
          <a:off x="1000100" y="3786190"/>
          <a:ext cx="7358114" cy="23399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Content Placeholder 2"/>
          <p:cNvSpPr txBox="1">
            <a:spLocks/>
          </p:cNvSpPr>
          <p:nvPr/>
        </p:nvSpPr>
        <p:spPr>
          <a:xfrm>
            <a:off x="457200" y="1600201"/>
            <a:ext cx="8186766" cy="1828800"/>
          </a:xfrm>
          <a:prstGeom prst="rect">
            <a:avLst/>
          </a:prstGeom>
        </p:spPr>
        <p:txBody>
          <a:bodyPr vert="horz" lIns="91440" tIns="45720" rIns="91440" bIns="45720" rtlCol="0">
            <a:normAutofit/>
          </a:bodyPr>
          <a:lstStyle/>
          <a:p>
            <a:pPr marL="342900" lvl="0" indent="-342900" algn="just">
              <a:spcBef>
                <a:spcPct val="20000"/>
              </a:spcBef>
            </a:pPr>
            <a:r>
              <a:rPr lang="id-ID" sz="3200" dirty="0" smtClean="0"/>
              <a:t>	Menurut The Nevereverend Slaine Fullerton (2001), organisasi bisa dilihat dari berbagai karakter diantaranya adalah</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dirty="0" smtClean="0"/>
              <a:t>a. </a:t>
            </a:r>
            <a:r>
              <a:rPr lang="id-ID" dirty="0" smtClean="0"/>
              <a:t>Ukuran </a:t>
            </a:r>
            <a:r>
              <a:rPr lang="id-ID" dirty="0" smtClean="0"/>
              <a:t>(</a:t>
            </a:r>
            <a:r>
              <a:rPr lang="id-ID" i="1" dirty="0" smtClean="0"/>
              <a:t>size)</a:t>
            </a:r>
            <a:endParaRPr lang="en-US" dirty="0"/>
          </a:p>
        </p:txBody>
      </p:sp>
      <p:sp>
        <p:nvSpPr>
          <p:cNvPr id="3" name="Content Placeholder 2"/>
          <p:cNvSpPr>
            <a:spLocks noGrp="1"/>
          </p:cNvSpPr>
          <p:nvPr>
            <p:ph sz="quarter" idx="1"/>
          </p:nvPr>
        </p:nvSpPr>
        <p:spPr/>
        <p:txBody>
          <a:bodyPr>
            <a:normAutofit/>
          </a:bodyPr>
          <a:lstStyle/>
          <a:p>
            <a:pPr algn="just">
              <a:buNone/>
            </a:pPr>
            <a:r>
              <a:rPr lang="en-US" dirty="0" smtClean="0">
                <a:latin typeface="Arial Narrow" pitchFamily="34" charset="0"/>
              </a:rPr>
              <a:t>	</a:t>
            </a:r>
            <a:r>
              <a:rPr lang="id-ID" dirty="0" smtClean="0">
                <a:latin typeface="Arial Narrow" pitchFamily="34" charset="0"/>
              </a:rPr>
              <a:t>Ukuran organisasi, adalah </a:t>
            </a:r>
            <a:r>
              <a:rPr lang="en-US" dirty="0" smtClean="0">
                <a:latin typeface="Arial Narrow" pitchFamily="34" charset="0"/>
              </a:rPr>
              <a:t>u</a:t>
            </a:r>
            <a:r>
              <a:rPr lang="id-ID" dirty="0" smtClean="0">
                <a:latin typeface="Arial Narrow" pitchFamily="34" charset="0"/>
              </a:rPr>
              <a:t>kuran seberapa besar organisasi tersebut seperti hal karyawan, kantor, sejumlah lokasi fisik, dan sejenisnya. Sebuah Perusahaan dengan ukuran 1 mungkin bisa dikelola dari rumah karena bisa jadi hanya mempekerjakan suami dan istri. Sebuah Perusahaan dengan ukuran 5 atau 6 bisa </a:t>
            </a:r>
            <a:r>
              <a:rPr lang="id-ID" dirty="0" smtClean="0">
                <a:latin typeface="Arial Narrow" pitchFamily="34" charset="0"/>
              </a:rPr>
              <a:t>jadi adalah </a:t>
            </a:r>
            <a:r>
              <a:rPr lang="id-ID" dirty="0" smtClean="0">
                <a:latin typeface="Arial Narrow" pitchFamily="34" charset="0"/>
              </a:rPr>
              <a:t>perusahaan nasional besar yang mempekerjakan banyak orang dan memiliki beberapa kantor cabang di seluruh negeri. Ukuran tertinggi mewakili perusahaan multinasional dan mungkin lebih besar (seperti perusahaan yang mencakup bukan hanya negara).</a:t>
            </a:r>
            <a:endParaRPr lang="en-US" dirty="0">
              <a:latin typeface="Arial Narrow"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dirty="0" smtClean="0"/>
              <a:t>b. </a:t>
            </a:r>
            <a:r>
              <a:rPr lang="id-ID" dirty="0" smtClean="0"/>
              <a:t>Sumberdaya (</a:t>
            </a:r>
            <a:r>
              <a:rPr lang="id-ID" i="1" dirty="0" smtClean="0"/>
              <a:t>resources)</a:t>
            </a:r>
            <a:endParaRPr lang="en-US" dirty="0"/>
          </a:p>
        </p:txBody>
      </p:sp>
      <p:sp>
        <p:nvSpPr>
          <p:cNvPr id="3" name="Content Placeholder 2"/>
          <p:cNvSpPr>
            <a:spLocks noGrp="1"/>
          </p:cNvSpPr>
          <p:nvPr>
            <p:ph sz="quarter" idx="1"/>
          </p:nvPr>
        </p:nvSpPr>
        <p:spPr/>
        <p:txBody>
          <a:bodyPr/>
          <a:lstStyle/>
          <a:p>
            <a:pPr algn="just">
              <a:buNone/>
            </a:pPr>
            <a:r>
              <a:rPr lang="id-ID" dirty="0" smtClean="0">
                <a:latin typeface="Arial Narrow" pitchFamily="34" charset="0"/>
              </a:rPr>
              <a:t>	Karakteristik sumberdaya adalah ukuran dari barang modal dan bahan fisik yang diakses organisasi. Sebuah daya yang besar ditunjukkan dengan organisasi yang memiliki banyak fasilitas seperti, rumah sakit bedah di fasilitas utama mereka, dan kemampuan untuk membeli apa yang mereka ingin.</a:t>
            </a:r>
          </a:p>
          <a:p>
            <a:pPr algn="just">
              <a:buNone/>
            </a:pPr>
            <a:endParaRPr lang="en-US" dirty="0">
              <a:latin typeface="Arial Narrow"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dirty="0" smtClean="0"/>
              <a:t>c. </a:t>
            </a:r>
            <a:r>
              <a:rPr lang="id-ID" dirty="0" smtClean="0"/>
              <a:t>Pengaruh (</a:t>
            </a:r>
            <a:r>
              <a:rPr lang="id-ID" i="1" dirty="0" smtClean="0"/>
              <a:t>influence)</a:t>
            </a:r>
            <a:endParaRPr lang="en-US" dirty="0"/>
          </a:p>
        </p:txBody>
      </p:sp>
      <p:sp>
        <p:nvSpPr>
          <p:cNvPr id="3" name="Content Placeholder 2"/>
          <p:cNvSpPr>
            <a:spLocks noGrp="1"/>
          </p:cNvSpPr>
          <p:nvPr>
            <p:ph sz="quarter" idx="1"/>
          </p:nvPr>
        </p:nvSpPr>
        <p:spPr/>
        <p:txBody>
          <a:bodyPr>
            <a:normAutofit/>
          </a:bodyPr>
          <a:lstStyle/>
          <a:p>
            <a:pPr algn="just">
              <a:buNone/>
            </a:pPr>
            <a:r>
              <a:rPr lang="id-ID" dirty="0" smtClean="0">
                <a:latin typeface="Arial Narrow" pitchFamily="34" charset="0"/>
                <a:cs typeface="Times New Roman" pitchFamily="18" charset="0"/>
              </a:rPr>
              <a:t>	Karakteristik pengaruh adalah ukuran dari seberapa berpengaruh organisasi ini di dunia pada umumnya. Dapatkah organisasi ini mengerahkan cukup kekuatan politik atau sosial untuk mendapatkan apa yang diinginkannya tanpa tindakan langsung? Sebuah perusahaan dengan pengaruh yang cukup tinggi dapat melakukan apa saja seperti menjadikan ses</a:t>
            </a:r>
            <a:r>
              <a:rPr lang="en-US" dirty="0" smtClean="0">
                <a:latin typeface="Arial Narrow" pitchFamily="34" charset="0"/>
                <a:cs typeface="Times New Roman" pitchFamily="18" charset="0"/>
              </a:rPr>
              <a:t>e</a:t>
            </a:r>
            <a:r>
              <a:rPr lang="id-ID" dirty="0" smtClean="0">
                <a:latin typeface="Arial Narrow" pitchFamily="34" charset="0"/>
                <a:cs typeface="Times New Roman" pitchFamily="18" charset="0"/>
              </a:rPr>
              <a:t>orang kehila</a:t>
            </a:r>
            <a:r>
              <a:rPr lang="en-US" dirty="0" smtClean="0">
                <a:latin typeface="Arial Narrow" pitchFamily="34" charset="0"/>
                <a:cs typeface="Times New Roman" pitchFamily="18" charset="0"/>
              </a:rPr>
              <a:t>n</a:t>
            </a:r>
            <a:r>
              <a:rPr lang="id-ID" dirty="0" smtClean="0">
                <a:latin typeface="Arial Narrow" pitchFamily="34" charset="0"/>
                <a:cs typeface="Times New Roman" pitchFamily="18" charset="0"/>
              </a:rPr>
              <a:t>gan arti, mengendalikan keputusan kasus pengadilan, atau bahkan mengatur undang-undang.</a:t>
            </a:r>
          </a:p>
          <a:p>
            <a:pPr algn="just">
              <a:buNone/>
            </a:pPr>
            <a:endParaRPr lang="en-US" dirty="0">
              <a:latin typeface="Arial Narrow"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dirty="0" smtClean="0"/>
              <a:t>d. </a:t>
            </a:r>
            <a:r>
              <a:rPr lang="id-ID" dirty="0" smtClean="0"/>
              <a:t>Keamanan (</a:t>
            </a:r>
            <a:r>
              <a:rPr lang="id-ID" i="1" dirty="0" smtClean="0"/>
              <a:t>sacurity)</a:t>
            </a:r>
            <a:endParaRPr lang="en-US" dirty="0"/>
          </a:p>
        </p:txBody>
      </p:sp>
      <p:sp>
        <p:nvSpPr>
          <p:cNvPr id="3" name="Content Placeholder 2"/>
          <p:cNvSpPr>
            <a:spLocks noGrp="1"/>
          </p:cNvSpPr>
          <p:nvPr>
            <p:ph sz="quarter" idx="1"/>
          </p:nvPr>
        </p:nvSpPr>
        <p:spPr/>
        <p:txBody>
          <a:bodyPr/>
          <a:lstStyle/>
          <a:p>
            <a:pPr algn="just">
              <a:buNone/>
            </a:pPr>
            <a:r>
              <a:rPr lang="id-ID" dirty="0" smtClean="0">
                <a:latin typeface="Arial Narrow" pitchFamily="34" charset="0"/>
              </a:rPr>
              <a:t>	Karakteristik keamanan adalah ukuran seberapa baik suatu organisasi </a:t>
            </a:r>
            <a:r>
              <a:rPr lang="id-ID" dirty="0" smtClean="0">
                <a:latin typeface="Arial Narrow" pitchFamily="34" charset="0"/>
              </a:rPr>
              <a:t>menjaga </a:t>
            </a:r>
            <a:r>
              <a:rPr lang="id-ID" dirty="0" smtClean="0">
                <a:latin typeface="Arial Narrow" pitchFamily="34" charset="0"/>
              </a:rPr>
              <a:t>rahasia mereka, dan seberapa baik mereka melindungi kepentingan mereka.</a:t>
            </a:r>
          </a:p>
          <a:p>
            <a:pPr lvl="0" algn="just">
              <a:buNone/>
            </a:pPr>
            <a:endParaRPr lang="en-US" dirty="0" smtClean="0">
              <a:latin typeface="Arial Narrow"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dirty="0" smtClean="0"/>
              <a:t>e. </a:t>
            </a:r>
            <a:r>
              <a:rPr lang="id-ID" dirty="0" smtClean="0"/>
              <a:t>Keuletan (</a:t>
            </a:r>
            <a:r>
              <a:rPr lang="id-ID" i="1" dirty="0" smtClean="0"/>
              <a:t>tenacity)</a:t>
            </a:r>
            <a:endParaRPr lang="en-US" dirty="0"/>
          </a:p>
        </p:txBody>
      </p:sp>
      <p:sp>
        <p:nvSpPr>
          <p:cNvPr id="3" name="Content Placeholder 2"/>
          <p:cNvSpPr>
            <a:spLocks noGrp="1"/>
          </p:cNvSpPr>
          <p:nvPr>
            <p:ph sz="quarter" idx="1"/>
          </p:nvPr>
        </p:nvSpPr>
        <p:spPr/>
        <p:txBody>
          <a:bodyPr/>
          <a:lstStyle/>
          <a:p>
            <a:pPr algn="just">
              <a:buNone/>
            </a:pPr>
            <a:r>
              <a:rPr lang="id-ID" dirty="0" smtClean="0">
                <a:latin typeface="Arial Narrow" pitchFamily="34" charset="0"/>
                <a:cs typeface="Calibri" pitchFamily="34" charset="0"/>
              </a:rPr>
              <a:t>	Keuletan adalah ukuran dari seberapa kuat dorongan organisasi mencapai tujuannya. Skor Keuletan tinggi menggambarkan daya dorong, ketegasan Skor Keuletan  yang rendah menunjukkan sebuah organisasi yang kurang didorong menuju tujuannya, dan menunjukkan keengganan untuk menggunakan cara-cara tertentu untuk mencapai tujuan yang diinginkan.</a:t>
            </a:r>
          </a:p>
          <a:p>
            <a:pPr algn="just">
              <a:buNone/>
            </a:pPr>
            <a:endParaRPr lang="en-US" dirty="0">
              <a:latin typeface="Arial Narrow"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860</TotalTime>
  <Words>267</Words>
  <Application>Microsoft Office PowerPoint</Application>
  <PresentationFormat>On-screen Show (4:3)</PresentationFormat>
  <Paragraphs>58</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Origin</vt:lpstr>
      <vt:lpstr>KARAKTER ORGANISASI Manajemen-PKS</vt:lpstr>
      <vt:lpstr>Kerangka tentang Karakter Organisasi</vt:lpstr>
      <vt:lpstr>1. Pengertian Organisasi</vt:lpstr>
      <vt:lpstr>2. Karakter Organisasional</vt:lpstr>
      <vt:lpstr>a. Ukuran (size)</vt:lpstr>
      <vt:lpstr>b. Sumberdaya (resources)</vt:lpstr>
      <vt:lpstr>c. Pengaruh (influence)</vt:lpstr>
      <vt:lpstr>d. Keamanan (sacurity)</vt:lpstr>
      <vt:lpstr>e. Keuletan (tenacity)</vt:lpstr>
      <vt:lpstr>Secara umum karakter organisasi dibagi menjadi tiga yaitu</vt:lpstr>
      <vt:lpstr>c. Klaster/kelompok bisnis</vt:lpstr>
      <vt:lpstr>Budaya</vt:lpstr>
      <vt:lpstr>Struktur organisasi</vt:lpstr>
      <vt:lpstr>PowerPoint Presentation</vt:lpstr>
      <vt:lpstr>PowerPoint Presentation</vt:lpstr>
      <vt:lpstr>PowerPoint Presentation</vt:lpstr>
      <vt:lpstr>PowerPoint Presentation</vt:lpstr>
      <vt:lpstr>PowerPoint Presentation</vt:lpstr>
    </vt:vector>
  </TitlesOfParts>
  <Company>pc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KARAKTER ORGANISASI</dc:title>
  <dc:creator>mc</dc:creator>
  <cp:lastModifiedBy>8</cp:lastModifiedBy>
  <cp:revision>22</cp:revision>
  <dcterms:created xsi:type="dcterms:W3CDTF">2016-10-12T05:02:51Z</dcterms:created>
  <dcterms:modified xsi:type="dcterms:W3CDTF">2016-10-17T00:25:05Z</dcterms:modified>
</cp:coreProperties>
</file>