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8" r:id="rId4"/>
    <p:sldId id="259" r:id="rId5"/>
    <p:sldId id="269" r:id="rId6"/>
    <p:sldId id="268" r:id="rId7"/>
    <p:sldId id="267" r:id="rId8"/>
    <p:sldId id="263" r:id="rId9"/>
    <p:sldId id="264" r:id="rId10"/>
    <p:sldId id="27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90"/>
  </p:normalViewPr>
  <p:slideViewPr>
    <p:cSldViewPr snapToGrid="0" snapToObjects="1" showGuides="1">
      <p:cViewPr varScale="1">
        <p:scale>
          <a:sx n="80" d="100"/>
          <a:sy n="80" d="100"/>
        </p:scale>
        <p:origin x="17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9F03-6728-1D4E-9303-2BD0DCF848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PENELUSURAN GOA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6021B-05AD-4D47-9643-E5E9C639F6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OLEH </a:t>
            </a:r>
          </a:p>
          <a:p>
            <a:r>
              <a:rPr lang="en-US" sz="2400" dirty="0">
                <a:solidFill>
                  <a:schemeClr val="tx1"/>
                </a:solidFill>
              </a:rPr>
              <a:t>WILLY IHSAN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DFF273-F2A4-284A-A783-F587DEFD5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09" b="92233" l="3265" r="94694">
                        <a14:foregroundMark x1="37143" y1="38835" x2="37143" y2="38835"/>
                        <a14:foregroundMark x1="46531" y1="33010" x2="41224" y2="37379"/>
                        <a14:foregroundMark x1="37959" y1="32524" x2="35510" y2="23301"/>
                        <a14:foregroundMark x1="41224" y1="33010" x2="28571" y2="49515"/>
                        <a14:foregroundMark x1="28571" y1="49515" x2="23265" y2="66990"/>
                        <a14:foregroundMark x1="23265" y1="66990" x2="17143" y2="75243"/>
                        <a14:foregroundMark x1="33469" y1="47087" x2="44082" y2="61165"/>
                        <a14:foregroundMark x1="44082" y1="61165" x2="46531" y2="83010"/>
                        <a14:foregroundMark x1="20000" y1="91262" x2="73878" y2="92718"/>
                        <a14:foregroundMark x1="73878" y1="92718" x2="92653" y2="88835"/>
                        <a14:foregroundMark x1="92653" y1="88835" x2="77959" y2="83981"/>
                        <a14:foregroundMark x1="77959" y1="83981" x2="67347" y2="90777"/>
                        <a14:foregroundMark x1="91429" y1="73786" x2="91837" y2="91262"/>
                        <a14:foregroundMark x1="20000" y1="92233" x2="9796" y2="90777"/>
                        <a14:foregroundMark x1="4082" y1="93204" x2="39592" y2="94175"/>
                        <a14:foregroundMark x1="39592" y1="94175" x2="55918" y2="92233"/>
                        <a14:foregroundMark x1="55918" y1="92233" x2="56327" y2="92233"/>
                        <a14:foregroundMark x1="4490" y1="91262" x2="3673" y2="92718"/>
                        <a14:foregroundMark x1="54694" y1="16505" x2="56327" y2="11165"/>
                        <a14:foregroundMark x1="70204" y1="14563" x2="85306" y2="17476"/>
                        <a14:foregroundMark x1="85306" y1="17476" x2="70204" y2="15534"/>
                        <a14:foregroundMark x1="93469" y1="75243" x2="94694" y2="791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7028" y="190967"/>
            <a:ext cx="3286057" cy="2762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0E8886-74F7-2740-9D60-4805EA729C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497" y="4426141"/>
            <a:ext cx="2257139" cy="231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75946A4-78C5-514E-A3CC-90EABC4DB481}"/>
              </a:ext>
            </a:extLst>
          </p:cNvPr>
          <p:cNvSpPr/>
          <p:nvPr/>
        </p:nvSpPr>
        <p:spPr>
          <a:xfrm>
            <a:off x="5630274" y="3136501"/>
            <a:ext cx="2664000" cy="108000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2598C22A-F58B-2C4D-B4CC-DB052BD83C19}"/>
              </a:ext>
            </a:extLst>
          </p:cNvPr>
          <p:cNvSpPr/>
          <p:nvPr/>
        </p:nvSpPr>
        <p:spPr>
          <a:xfrm>
            <a:off x="1889223" y="3195426"/>
            <a:ext cx="2664000" cy="108000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4606F14-533C-F64E-AFA4-93E4FEB6C4B1}"/>
              </a:ext>
            </a:extLst>
          </p:cNvPr>
          <p:cNvSpPr/>
          <p:nvPr/>
        </p:nvSpPr>
        <p:spPr>
          <a:xfrm>
            <a:off x="3203222" y="2562372"/>
            <a:ext cx="36000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E509948-03C8-A849-8DD4-F94EA3EBA916}"/>
              </a:ext>
            </a:extLst>
          </p:cNvPr>
          <p:cNvGrpSpPr/>
          <p:nvPr/>
        </p:nvGrpSpPr>
        <p:grpSpPr>
          <a:xfrm>
            <a:off x="1979221" y="3362351"/>
            <a:ext cx="2561649" cy="3060001"/>
            <a:chOff x="4853998" y="3347405"/>
            <a:chExt cx="2561649" cy="3060001"/>
          </a:xfrm>
          <a:solidFill>
            <a:schemeClr val="tx2">
              <a:lumMod val="20000"/>
              <a:lumOff val="80000"/>
            </a:schemeClr>
          </a:solidFill>
          <a:effectLst>
            <a:outerShdw blurRad="50800" dist="254000" dir="10800000" algn="r" rotWithShape="0">
              <a:prstClr val="black">
                <a:alpha val="40000"/>
              </a:prstClr>
            </a:outerShdw>
          </a:effectLst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06176F8-F864-3949-80F2-7DCCBD8039BB}"/>
                </a:ext>
              </a:extLst>
            </p:cNvPr>
            <p:cNvGrpSpPr/>
            <p:nvPr/>
          </p:nvGrpSpPr>
          <p:grpSpPr>
            <a:xfrm>
              <a:off x="4853998" y="3347405"/>
              <a:ext cx="2520000" cy="3060001"/>
              <a:chOff x="4853999" y="4544977"/>
              <a:chExt cx="2520000" cy="3060001"/>
            </a:xfrm>
            <a:grpFill/>
          </p:grpSpPr>
          <p:sp>
            <p:nvSpPr>
              <p:cNvPr id="48" name="Chevron 47">
                <a:extLst>
                  <a:ext uri="{FF2B5EF4-FFF2-40B4-BE49-F238E27FC236}">
                    <a16:creationId xmlns:a16="http://schemas.microsoft.com/office/drawing/2014/main" id="{EE59503D-9C81-1043-91A0-A4D910B5A791}"/>
                  </a:ext>
                </a:extLst>
              </p:cNvPr>
              <p:cNvSpPr/>
              <p:nvPr/>
            </p:nvSpPr>
            <p:spPr>
              <a:xfrm rot="16200000" flipV="1">
                <a:off x="4583999" y="4814978"/>
                <a:ext cx="3060000" cy="2520000"/>
              </a:xfrm>
              <a:prstGeom prst="chevron">
                <a:avLst>
                  <a:gd name="adj" fmla="val 16802"/>
                </a:avLst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8210250-FD1C-CA4C-BA03-77A352F9C334}"/>
                  </a:ext>
                </a:extLst>
              </p:cNvPr>
              <p:cNvSpPr/>
              <p:nvPr/>
            </p:nvSpPr>
            <p:spPr>
              <a:xfrm>
                <a:off x="4857598" y="4544977"/>
                <a:ext cx="2507198" cy="60322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4B5F2CD-AA7B-914F-8922-D9E515604DBD}"/>
                </a:ext>
              </a:extLst>
            </p:cNvPr>
            <p:cNvSpPr txBox="1"/>
            <p:nvPr/>
          </p:nvSpPr>
          <p:spPr>
            <a:xfrm>
              <a:off x="5026852" y="3425103"/>
              <a:ext cx="23887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Century Gothic" panose="020B0502020202020204" pitchFamily="34" charset="0"/>
                </a:rPr>
                <a:t>Horizontal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EE7AF6B-D09D-214E-8628-66046C4E5097}"/>
                </a:ext>
              </a:extLst>
            </p:cNvPr>
            <p:cNvSpPr txBox="1"/>
            <p:nvPr/>
          </p:nvSpPr>
          <p:spPr>
            <a:xfrm>
              <a:off x="5348652" y="4130360"/>
              <a:ext cx="154275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latin typeface="Century Gothic" panose="020B0502020202020204" pitchFamily="34" charset="0"/>
                </a:rPr>
                <a:t>Surving</a:t>
              </a:r>
              <a:endParaRPr lang="en-US" sz="2000" b="1" dirty="0">
                <a:latin typeface="Century Gothic" panose="020B0502020202020204" pitchFamily="34" charset="0"/>
              </a:endParaRPr>
            </a:p>
            <a:p>
              <a:pPr algn="ctr"/>
              <a:endParaRPr lang="en-US" sz="2000" b="1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b="1" dirty="0">
                  <a:latin typeface="Century Gothic" panose="020B0502020202020204" pitchFamily="34" charset="0"/>
                </a:rPr>
                <a:t>Diving</a:t>
              </a:r>
            </a:p>
            <a:p>
              <a:pPr algn="ctr"/>
              <a:endParaRPr lang="en-US" sz="2000" b="1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b="1" dirty="0">
                  <a:latin typeface="Century Gothic" panose="020B0502020202020204" pitchFamily="34" charset="0"/>
                </a:rPr>
                <a:t>Climbing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193E020-171D-444D-933A-19914E4A435F}"/>
              </a:ext>
            </a:extLst>
          </p:cNvPr>
          <p:cNvGrpSpPr/>
          <p:nvPr/>
        </p:nvGrpSpPr>
        <p:grpSpPr>
          <a:xfrm>
            <a:off x="2465223" y="789108"/>
            <a:ext cx="1512000" cy="2455145"/>
            <a:chOff x="2465223" y="789108"/>
            <a:chExt cx="1512000" cy="2455145"/>
          </a:xfrm>
          <a:effectLst>
            <a:outerShdw blurRad="50800" dist="3302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41" name="Teardrop 40">
              <a:extLst>
                <a:ext uri="{FF2B5EF4-FFF2-40B4-BE49-F238E27FC236}">
                  <a16:creationId xmlns:a16="http://schemas.microsoft.com/office/drawing/2014/main" id="{D3DC4DBD-5954-8945-A939-553EC4612916}"/>
                </a:ext>
              </a:extLst>
            </p:cNvPr>
            <p:cNvSpPr/>
            <p:nvPr/>
          </p:nvSpPr>
          <p:spPr>
            <a:xfrm rot="8100000">
              <a:off x="2465223" y="789108"/>
              <a:ext cx="1512000" cy="1512000"/>
            </a:xfrm>
            <a:prstGeom prst="teardrop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Pie 41">
              <a:extLst>
                <a:ext uri="{FF2B5EF4-FFF2-40B4-BE49-F238E27FC236}">
                  <a16:creationId xmlns:a16="http://schemas.microsoft.com/office/drawing/2014/main" id="{5C01808E-E3B0-384D-A795-D103FDE35E09}"/>
                </a:ext>
              </a:extLst>
            </p:cNvPr>
            <p:cNvSpPr/>
            <p:nvPr/>
          </p:nvSpPr>
          <p:spPr>
            <a:xfrm rot="2700000">
              <a:off x="2591222" y="1984253"/>
              <a:ext cx="1260000" cy="1260000"/>
            </a:xfrm>
            <a:prstGeom prst="pie">
              <a:avLst>
                <a:gd name="adj1" fmla="val 10724946"/>
                <a:gd name="adj2" fmla="val 1620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       </a:t>
              </a:r>
            </a:p>
          </p:txBody>
        </p:sp>
        <p:pic>
          <p:nvPicPr>
            <p:cNvPr id="51" name="Graphic 50" descr="Bar graph with downward trend">
              <a:extLst>
                <a:ext uri="{FF2B5EF4-FFF2-40B4-BE49-F238E27FC236}">
                  <a16:creationId xmlns:a16="http://schemas.microsoft.com/office/drawing/2014/main" id="{6488A24C-1937-4E49-B3E2-2D6937712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82020" y="1066800"/>
              <a:ext cx="914400" cy="914400"/>
            </a:xfrm>
            <a:prstGeom prst="rect">
              <a:avLst/>
            </a:prstGeom>
          </p:spPr>
        </p:pic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7623320C-3757-4945-89A4-234AFDF259D5}"/>
              </a:ext>
            </a:extLst>
          </p:cNvPr>
          <p:cNvSpPr/>
          <p:nvPr/>
        </p:nvSpPr>
        <p:spPr>
          <a:xfrm>
            <a:off x="6944273" y="2503447"/>
            <a:ext cx="36000" cy="64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945238-2A49-1142-94C9-CB0D59A70678}"/>
              </a:ext>
            </a:extLst>
          </p:cNvPr>
          <p:cNvGrpSpPr/>
          <p:nvPr/>
        </p:nvGrpSpPr>
        <p:grpSpPr>
          <a:xfrm>
            <a:off x="5720272" y="3303426"/>
            <a:ext cx="2520000" cy="3060001"/>
            <a:chOff x="4853998" y="3347405"/>
            <a:chExt cx="2520000" cy="3060001"/>
          </a:xfrm>
          <a:effectLst>
            <a:outerShdw blurRad="50800" dist="254000" dir="10800000" algn="r" rotWithShape="0">
              <a:prstClr val="black">
                <a:alpha val="4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203D3B3-BBC8-4D4D-9809-66281FDAE820}"/>
                </a:ext>
              </a:extLst>
            </p:cNvPr>
            <p:cNvGrpSpPr/>
            <p:nvPr/>
          </p:nvGrpSpPr>
          <p:grpSpPr>
            <a:xfrm>
              <a:off x="4853998" y="3347405"/>
              <a:ext cx="2520000" cy="3060001"/>
              <a:chOff x="4853999" y="4544977"/>
              <a:chExt cx="2520000" cy="3060001"/>
            </a:xfrm>
            <a:solidFill>
              <a:srgbClr val="FFFF00"/>
            </a:solidFill>
          </p:grpSpPr>
          <p:sp>
            <p:nvSpPr>
              <p:cNvPr id="8" name="Chevron 7">
                <a:extLst>
                  <a:ext uri="{FF2B5EF4-FFF2-40B4-BE49-F238E27FC236}">
                    <a16:creationId xmlns:a16="http://schemas.microsoft.com/office/drawing/2014/main" id="{6EFD60E4-B1B1-9449-BD72-FD29C080ADE2}"/>
                  </a:ext>
                </a:extLst>
              </p:cNvPr>
              <p:cNvSpPr/>
              <p:nvPr/>
            </p:nvSpPr>
            <p:spPr>
              <a:xfrm rot="16200000" flipV="1">
                <a:off x="4583999" y="4814978"/>
                <a:ext cx="3060000" cy="2520000"/>
              </a:xfrm>
              <a:prstGeom prst="chevron">
                <a:avLst>
                  <a:gd name="adj" fmla="val 16802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C81A2A4-CE1B-8842-92E5-5C46A8B3F591}"/>
                  </a:ext>
                </a:extLst>
              </p:cNvPr>
              <p:cNvSpPr/>
              <p:nvPr/>
            </p:nvSpPr>
            <p:spPr>
              <a:xfrm>
                <a:off x="4857598" y="4544977"/>
                <a:ext cx="2507199" cy="6032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6E4F145-6A99-B743-BFCB-7B6BD425A7C1}"/>
                </a:ext>
              </a:extLst>
            </p:cNvPr>
            <p:cNvSpPr txBox="1"/>
            <p:nvPr/>
          </p:nvSpPr>
          <p:spPr>
            <a:xfrm>
              <a:off x="5026852" y="3425103"/>
              <a:ext cx="18822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err="1">
                  <a:latin typeface="Century Gothic" panose="020B0502020202020204" pitchFamily="34" charset="0"/>
                </a:rPr>
                <a:t>Vertikal</a:t>
              </a:r>
              <a:endParaRPr lang="en-US" sz="36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C6999C5-78CC-EC4E-A71D-8CFDE4F5FAA2}"/>
                </a:ext>
              </a:extLst>
            </p:cNvPr>
            <p:cNvSpPr txBox="1"/>
            <p:nvPr/>
          </p:nvSpPr>
          <p:spPr>
            <a:xfrm>
              <a:off x="5314008" y="4130359"/>
              <a:ext cx="15279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Cimneying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Bridging</a:t>
              </a:r>
            </a:p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SRT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EB295-DE92-8348-9FDC-459BEFEADB32}"/>
              </a:ext>
            </a:extLst>
          </p:cNvPr>
          <p:cNvGrpSpPr/>
          <p:nvPr/>
        </p:nvGrpSpPr>
        <p:grpSpPr>
          <a:xfrm>
            <a:off x="6206274" y="730183"/>
            <a:ext cx="1512000" cy="2455145"/>
            <a:chOff x="5340000" y="774162"/>
            <a:chExt cx="1512000" cy="2455145"/>
          </a:xfrm>
          <a:effectLst>
            <a:outerShdw blurRad="50800" dist="3302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4" name="Teardrop 3">
              <a:extLst>
                <a:ext uri="{FF2B5EF4-FFF2-40B4-BE49-F238E27FC236}">
                  <a16:creationId xmlns:a16="http://schemas.microsoft.com/office/drawing/2014/main" id="{6130FA1D-66DD-F34A-8E2D-62DFEB5C94DD}"/>
                </a:ext>
              </a:extLst>
            </p:cNvPr>
            <p:cNvSpPr/>
            <p:nvPr/>
          </p:nvSpPr>
          <p:spPr>
            <a:xfrm rot="8100000">
              <a:off x="5340000" y="774162"/>
              <a:ext cx="1512000" cy="1512000"/>
            </a:xfrm>
            <a:prstGeom prst="teardrop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</a:t>
              </a:r>
            </a:p>
          </p:txBody>
        </p:sp>
        <p:sp>
          <p:nvSpPr>
            <p:cNvPr id="5" name="Pie 4">
              <a:extLst>
                <a:ext uri="{FF2B5EF4-FFF2-40B4-BE49-F238E27FC236}">
                  <a16:creationId xmlns:a16="http://schemas.microsoft.com/office/drawing/2014/main" id="{29B3EB32-9044-2A45-ADDB-9B4141D4F2AC}"/>
                </a:ext>
              </a:extLst>
            </p:cNvPr>
            <p:cNvSpPr/>
            <p:nvPr/>
          </p:nvSpPr>
          <p:spPr>
            <a:xfrm rot="2700000">
              <a:off x="5465999" y="1969307"/>
              <a:ext cx="1260000" cy="1260000"/>
            </a:xfrm>
            <a:prstGeom prst="pie">
              <a:avLst>
                <a:gd name="adj1" fmla="val 10724946"/>
                <a:gd name="adj2" fmla="val 1620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          </a:t>
              </a:r>
            </a:p>
          </p:txBody>
        </p:sp>
        <p:pic>
          <p:nvPicPr>
            <p:cNvPr id="53" name="Graphic 52" descr="Presentation with bar chart RTL">
              <a:extLst>
                <a:ext uri="{FF2B5EF4-FFF2-40B4-BE49-F238E27FC236}">
                  <a16:creationId xmlns:a16="http://schemas.microsoft.com/office/drawing/2014/main" id="{51269981-59A2-AA48-BE17-6A0ABD5439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56797" y="98958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253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 animBg="1"/>
      <p:bldP spid="4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B40771-74CA-544A-90C4-DE7A78F3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TERIMA KASIH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35556-5362-E942-8DEC-0DCC258BBB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6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292C9EF-7D2E-F84E-BD84-028297A4A630}"/>
              </a:ext>
            </a:extLst>
          </p:cNvPr>
          <p:cNvSpPr/>
          <p:nvPr/>
        </p:nvSpPr>
        <p:spPr>
          <a:xfrm>
            <a:off x="0" y="0"/>
            <a:ext cx="1440000" cy="6858000"/>
          </a:xfrm>
          <a:prstGeom prst="roundRect">
            <a:avLst>
              <a:gd name="adj" fmla="val 792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3600" dirty="0" err="1"/>
              <a:t>Pengertian</a:t>
            </a:r>
            <a:r>
              <a:rPr lang="en-US" sz="3600" dirty="0"/>
              <a:t>  GOA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8609DE9-E7B6-BD43-92FC-FD1C0CDE6E00}"/>
              </a:ext>
            </a:extLst>
          </p:cNvPr>
          <p:cNvSpPr/>
          <p:nvPr/>
        </p:nvSpPr>
        <p:spPr>
          <a:xfrm>
            <a:off x="1485900" y="0"/>
            <a:ext cx="3456000" cy="6858000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8CE737B-F207-2D47-B7AF-90BF72CBFBC4}"/>
              </a:ext>
            </a:extLst>
          </p:cNvPr>
          <p:cNvSpPr/>
          <p:nvPr/>
        </p:nvSpPr>
        <p:spPr>
          <a:xfrm>
            <a:off x="1558440" y="868680"/>
            <a:ext cx="4320000" cy="864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dirty="0" err="1"/>
              <a:t>Terbentuknya</a:t>
            </a:r>
            <a:endParaRPr lang="en-US" sz="28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12FF039-800D-5840-B349-179B13C606B8}"/>
              </a:ext>
            </a:extLst>
          </p:cNvPr>
          <p:cNvSpPr/>
          <p:nvPr/>
        </p:nvSpPr>
        <p:spPr>
          <a:xfrm>
            <a:off x="1558440" y="217092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Alami</a:t>
            </a:r>
            <a:endParaRPr lang="en-US" sz="28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D9FC869-F3E7-E340-B235-36391068FD7B}"/>
              </a:ext>
            </a:extLst>
          </p:cNvPr>
          <p:cNvSpPr/>
          <p:nvPr/>
        </p:nvSpPr>
        <p:spPr>
          <a:xfrm>
            <a:off x="1558440" y="347316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Buatan</a:t>
            </a:r>
            <a:endParaRPr lang="en-US" sz="2800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3FE9F27-9CB2-6D46-B495-ECDACA0C6B50}"/>
              </a:ext>
            </a:extLst>
          </p:cNvPr>
          <p:cNvSpPr/>
          <p:nvPr/>
        </p:nvSpPr>
        <p:spPr>
          <a:xfrm>
            <a:off x="1558440" y="477540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288" algn="ctr"/>
            <a:r>
              <a:rPr lang="en-US" sz="2800" dirty="0" err="1"/>
              <a:t>Melestarikan</a:t>
            </a:r>
            <a:endParaRPr lang="en-US" sz="2800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7FD4269-34CA-FD4C-BA03-96244FD223FB}"/>
              </a:ext>
            </a:extLst>
          </p:cNvPr>
          <p:cNvSpPr/>
          <p:nvPr/>
        </p:nvSpPr>
        <p:spPr>
          <a:xfrm>
            <a:off x="5049900" y="160578"/>
            <a:ext cx="6696000" cy="1368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09625"/>
            <a:r>
              <a:rPr lang="en-US" sz="2400" dirty="0"/>
              <a:t>Goa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ruangan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dimasuki</a:t>
            </a:r>
            <a:r>
              <a:rPr lang="en-US" sz="2400" dirty="0"/>
              <a:t> orang. </a:t>
            </a:r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9B0BDA0-01B4-FD48-AA51-2F07D2012663}"/>
              </a:ext>
            </a:extLst>
          </p:cNvPr>
          <p:cNvSpPr/>
          <p:nvPr/>
        </p:nvSpPr>
        <p:spPr>
          <a:xfrm>
            <a:off x="5364194" y="196681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9750"/>
            <a:r>
              <a:rPr lang="en-US" sz="2400" dirty="0" err="1"/>
              <a:t>Terbentuk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rembesan-rembesan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air yang </a:t>
            </a:r>
            <a:r>
              <a:rPr lang="en-US" sz="2400" dirty="0" err="1"/>
              <a:t>semakin</a:t>
            </a:r>
            <a:r>
              <a:rPr lang="en-US" sz="2400" dirty="0"/>
              <a:t> lama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lubang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.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B6A4C2D-8B2E-644C-9273-EA41C6C5D219}"/>
              </a:ext>
            </a:extLst>
          </p:cNvPr>
          <p:cNvSpPr/>
          <p:nvPr/>
        </p:nvSpPr>
        <p:spPr>
          <a:xfrm>
            <a:off x="5364194" y="378655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2750"/>
            <a:r>
              <a:rPr lang="en-US" sz="2400" dirty="0" err="1"/>
              <a:t>Gua</a:t>
            </a:r>
            <a:r>
              <a:rPr lang="en-US" sz="2400" dirty="0"/>
              <a:t> yang </a:t>
            </a:r>
            <a:r>
              <a:rPr lang="en-US" sz="2400" dirty="0" err="1"/>
              <a:t>sengaja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kerperluan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berteduh</a:t>
            </a:r>
            <a:r>
              <a:rPr lang="en-US" sz="2400" dirty="0"/>
              <a:t>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berlindung</a:t>
            </a:r>
            <a:r>
              <a:rPr lang="en-US" sz="2400" dirty="0"/>
              <a:t>.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DE26D1C-25E1-1940-8241-76997A43125D}"/>
              </a:ext>
            </a:extLst>
          </p:cNvPr>
          <p:cNvSpPr/>
          <p:nvPr/>
        </p:nvSpPr>
        <p:spPr>
          <a:xfrm>
            <a:off x="5207032" y="5515425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7688"/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</a:t>
            </a:r>
            <a:r>
              <a:rPr lang="en-US" sz="2400" dirty="0" err="1"/>
              <a:t>keindahan</a:t>
            </a:r>
            <a:r>
              <a:rPr lang="en-US" sz="2400" dirty="0"/>
              <a:t> goa juga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ditanamkan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para </a:t>
            </a:r>
            <a:r>
              <a:rPr lang="en-US" sz="2400" dirty="0" err="1"/>
              <a:t>pengunjung</a:t>
            </a:r>
            <a:endParaRPr lang="en-US" sz="24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60BE897-20AE-7444-BE33-440222655AB0}"/>
              </a:ext>
            </a:extLst>
          </p:cNvPr>
          <p:cNvSpPr/>
          <p:nvPr/>
        </p:nvSpPr>
        <p:spPr>
          <a:xfrm>
            <a:off x="4941900" y="0"/>
            <a:ext cx="972000" cy="6858000"/>
          </a:xfrm>
          <a:prstGeom prst="roundRect">
            <a:avLst>
              <a:gd name="adj" fmla="val 79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440CCB-7AAA-6347-9AA3-0BA2ADB42226}"/>
              </a:ext>
            </a:extLst>
          </p:cNvPr>
          <p:cNvSpPr/>
          <p:nvPr/>
        </p:nvSpPr>
        <p:spPr>
          <a:xfrm>
            <a:off x="4941901" y="147078"/>
            <a:ext cx="972000" cy="1585602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5967" h="1547740">
                <a:moveTo>
                  <a:pt x="0" y="683740"/>
                </a:moveTo>
                <a:lnTo>
                  <a:pt x="985967" y="0"/>
                </a:lnTo>
                <a:cubicBezTo>
                  <a:pt x="983552" y="452757"/>
                  <a:pt x="981136" y="905513"/>
                  <a:pt x="978721" y="1358270"/>
                </a:cubicBezTo>
                <a:lnTo>
                  <a:pt x="0" y="1547740"/>
                </a:lnTo>
                <a:lnTo>
                  <a:pt x="0" y="683740"/>
                </a:lnTo>
                <a:close/>
              </a:path>
            </a:pathLst>
          </a:custGeom>
          <a:solidFill>
            <a:schemeClr val="accent2">
              <a:alpha val="66000"/>
            </a:scheme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A698B0D6-885C-CF4C-B608-3A519872AF0B}"/>
              </a:ext>
            </a:extLst>
          </p:cNvPr>
          <p:cNvSpPr/>
          <p:nvPr/>
        </p:nvSpPr>
        <p:spPr>
          <a:xfrm>
            <a:off x="4941900" y="1976109"/>
            <a:ext cx="972687" cy="1348635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664" h="1316431">
                <a:moveTo>
                  <a:pt x="0" y="181672"/>
                </a:moveTo>
                <a:lnTo>
                  <a:pt x="985967" y="0"/>
                </a:lnTo>
                <a:cubicBezTo>
                  <a:pt x="983552" y="452757"/>
                  <a:pt x="988382" y="863674"/>
                  <a:pt x="985967" y="1316431"/>
                </a:cubicBezTo>
                <a:lnTo>
                  <a:pt x="0" y="1045672"/>
                </a:lnTo>
                <a:lnTo>
                  <a:pt x="0" y="181672"/>
                </a:lnTo>
                <a:close/>
              </a:path>
            </a:pathLst>
          </a:custGeom>
          <a:solidFill>
            <a:srgbClr val="FF0000">
              <a:alpha val="68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BBC06E4C-B54C-194C-8E94-8DB245FB8646}"/>
              </a:ext>
            </a:extLst>
          </p:cNvPr>
          <p:cNvSpPr/>
          <p:nvPr/>
        </p:nvSpPr>
        <p:spPr>
          <a:xfrm>
            <a:off x="4941214" y="3456608"/>
            <a:ext cx="979832" cy="170544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911" h="1664720">
                <a:moveTo>
                  <a:pt x="0" y="0"/>
                </a:moveTo>
                <a:lnTo>
                  <a:pt x="993213" y="341315"/>
                </a:lnTo>
                <a:cubicBezTo>
                  <a:pt x="990798" y="794072"/>
                  <a:pt x="995629" y="1211963"/>
                  <a:pt x="993214" y="1664720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BC5BC4">
              <a:alpha val="64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117324A8-BD49-B747-8CDB-D9621C0C710F}"/>
              </a:ext>
            </a:extLst>
          </p:cNvPr>
          <p:cNvSpPr/>
          <p:nvPr/>
        </p:nvSpPr>
        <p:spPr>
          <a:xfrm>
            <a:off x="4934068" y="4763306"/>
            <a:ext cx="986288" cy="210549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  <a:gd name="connsiteX0" fmla="*/ 0 w 993911"/>
              <a:gd name="connsiteY0" fmla="*/ 0 h 2055217"/>
              <a:gd name="connsiteX1" fmla="*/ 993213 w 993911"/>
              <a:gd name="connsiteY1" fmla="*/ 341315 h 2055217"/>
              <a:gd name="connsiteX2" fmla="*/ 993214 w 993911"/>
              <a:gd name="connsiteY2" fmla="*/ 2055217 h 2055217"/>
              <a:gd name="connsiteX3" fmla="*/ 0 w 993911"/>
              <a:gd name="connsiteY3" fmla="*/ 864000 h 2055217"/>
              <a:gd name="connsiteX4" fmla="*/ 0 w 993911"/>
              <a:gd name="connsiteY4" fmla="*/ 0 h 2055217"/>
              <a:gd name="connsiteX0" fmla="*/ 0 w 1000460"/>
              <a:gd name="connsiteY0" fmla="*/ 0 h 2055217"/>
              <a:gd name="connsiteX1" fmla="*/ 1000460 w 1000460"/>
              <a:gd name="connsiteY1" fmla="*/ 752732 h 2055217"/>
              <a:gd name="connsiteX2" fmla="*/ 993214 w 1000460"/>
              <a:gd name="connsiteY2" fmla="*/ 2055217 h 2055217"/>
              <a:gd name="connsiteX3" fmla="*/ 0 w 1000460"/>
              <a:gd name="connsiteY3" fmla="*/ 864000 h 2055217"/>
              <a:gd name="connsiteX4" fmla="*/ 0 w 1000460"/>
              <a:gd name="connsiteY4" fmla="*/ 0 h 2055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460" h="2055217">
                <a:moveTo>
                  <a:pt x="0" y="0"/>
                </a:moveTo>
                <a:lnTo>
                  <a:pt x="1000460" y="752732"/>
                </a:lnTo>
                <a:cubicBezTo>
                  <a:pt x="998045" y="1205489"/>
                  <a:pt x="995629" y="1602460"/>
                  <a:pt x="993214" y="2055217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67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1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7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F13F7-17DD-614E-BFFF-DCD4A61CB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Penelusuran</a:t>
            </a:r>
            <a:r>
              <a:rPr lang="en-US" dirty="0"/>
              <a:t> Goa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99E2F-BD80-D441-9C71-92916FE67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60224" cy="4697411"/>
          </a:xfrm>
        </p:spPr>
        <p:txBody>
          <a:bodyPr>
            <a:normAutofit/>
          </a:bodyPr>
          <a:lstStyle/>
          <a:p>
            <a:r>
              <a:rPr lang="en-US" sz="2400" dirty="0" err="1"/>
              <a:t>Penelusuran</a:t>
            </a:r>
            <a:r>
              <a:rPr lang="en-US" sz="2400" dirty="0"/>
              <a:t> goa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lama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zaman </a:t>
            </a:r>
            <a:r>
              <a:rPr lang="en-US" sz="2400" dirty="0" err="1"/>
              <a:t>purba</a:t>
            </a:r>
            <a:r>
              <a:rPr lang="en-US" sz="2400" dirty="0"/>
              <a:t> goa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berlindung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macam</a:t>
            </a:r>
            <a:r>
              <a:rPr lang="en-US" sz="2400" dirty="0"/>
              <a:t> </a:t>
            </a:r>
            <a:r>
              <a:rPr lang="en-US" sz="2400" dirty="0" err="1"/>
              <a:t>ancaman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.</a:t>
            </a:r>
          </a:p>
          <a:p>
            <a:r>
              <a:rPr lang="en-US" sz="2400" dirty="0"/>
              <a:t>Hal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dibuktikan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peninggalan</a:t>
            </a:r>
            <a:r>
              <a:rPr lang="en-US" sz="2400" dirty="0"/>
              <a:t> </a:t>
            </a:r>
            <a:r>
              <a:rPr lang="en-US" sz="2400" dirty="0" err="1"/>
              <a:t>gambar-gambar</a:t>
            </a:r>
            <a:r>
              <a:rPr lang="en-US" sz="2400" dirty="0"/>
              <a:t> </a:t>
            </a:r>
            <a:r>
              <a:rPr lang="en-US" sz="2400" dirty="0" err="1"/>
              <a:t>telapak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, </a:t>
            </a:r>
            <a:r>
              <a:rPr lang="en-US" sz="2400" dirty="0" err="1"/>
              <a:t>fosil</a:t>
            </a:r>
            <a:r>
              <a:rPr lang="en-US" sz="2400" dirty="0"/>
              <a:t>, </a:t>
            </a:r>
            <a:r>
              <a:rPr lang="en-US" sz="2400" dirty="0" err="1"/>
              <a:t>lukisan</a:t>
            </a:r>
            <a:r>
              <a:rPr lang="en-US" sz="2400" dirty="0"/>
              <a:t> </a:t>
            </a:r>
            <a:r>
              <a:rPr lang="en-US" sz="2400" dirty="0" err="1"/>
              <a:t>hewan-hewan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Penelusuran</a:t>
            </a:r>
            <a:r>
              <a:rPr lang="en-US" sz="2400" dirty="0"/>
              <a:t> goa di </a:t>
            </a:r>
            <a:r>
              <a:rPr lang="en-US" sz="2400" dirty="0" err="1"/>
              <a:t>abad</a:t>
            </a:r>
            <a:r>
              <a:rPr lang="en-US" sz="2400" dirty="0"/>
              <a:t> </a:t>
            </a:r>
            <a:r>
              <a:rPr lang="en-US" sz="2400" dirty="0" err="1"/>
              <a:t>peradaban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di </a:t>
            </a:r>
            <a:r>
              <a:rPr lang="en-US" sz="2400" dirty="0" err="1"/>
              <a:t>eropa</a:t>
            </a:r>
            <a:r>
              <a:rPr lang="en-US" sz="2400" dirty="0"/>
              <a:t> </a:t>
            </a:r>
            <a:r>
              <a:rPr lang="en-US" sz="2400" dirty="0" err="1"/>
              <a:t>sekitar</a:t>
            </a:r>
            <a:r>
              <a:rPr lang="en-US" sz="2400" dirty="0"/>
              <a:t> 200 </a:t>
            </a:r>
            <a:r>
              <a:rPr lang="en-US" sz="2400" dirty="0" err="1"/>
              <a:t>tahun</a:t>
            </a:r>
            <a:r>
              <a:rPr lang="en-US" sz="2400" dirty="0"/>
              <a:t> yang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 </a:t>
            </a:r>
            <a:r>
              <a:rPr lang="en-US" sz="2400" dirty="0" err="1"/>
              <a:t>lois</a:t>
            </a:r>
            <a:r>
              <a:rPr lang="en-US" sz="2400" dirty="0"/>
              <a:t> </a:t>
            </a:r>
            <a:r>
              <a:rPr lang="en-US" sz="2400" dirty="0" err="1"/>
              <a:t>Marsaillers</a:t>
            </a:r>
            <a:r>
              <a:rPr lang="en-US" sz="2400" dirty="0"/>
              <a:t> </a:t>
            </a:r>
            <a:r>
              <a:rPr lang="en-US" sz="2400" dirty="0" err="1"/>
              <a:t>menuruni</a:t>
            </a:r>
            <a:r>
              <a:rPr lang="en-US" sz="2400" dirty="0"/>
              <a:t> goa vertical </a:t>
            </a:r>
            <a:r>
              <a:rPr lang="en-US" sz="2400" dirty="0" err="1"/>
              <a:t>tanggl</a:t>
            </a:r>
            <a:r>
              <a:rPr lang="en-US" sz="2400" dirty="0"/>
              <a:t> 15 </a:t>
            </a:r>
            <a:r>
              <a:rPr lang="en-US" sz="2400" dirty="0" err="1"/>
              <a:t>Juli</a:t>
            </a:r>
            <a:r>
              <a:rPr lang="en-US" sz="2400" dirty="0"/>
              <a:t> 1780 di </a:t>
            </a:r>
            <a:r>
              <a:rPr lang="en-US" sz="2400" dirty="0" err="1"/>
              <a:t>Prancis</a:t>
            </a:r>
            <a:endParaRPr lang="en-US" sz="2400" dirty="0"/>
          </a:p>
          <a:p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disusul</a:t>
            </a:r>
            <a:r>
              <a:rPr lang="en-US" sz="2400" dirty="0"/>
              <a:t> </a:t>
            </a:r>
            <a:r>
              <a:rPr lang="en-US" sz="2400" dirty="0" err="1"/>
              <a:t>exkplorasi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27 </a:t>
            </a:r>
            <a:r>
              <a:rPr lang="en-US" sz="2400" dirty="0" err="1"/>
              <a:t>juni</a:t>
            </a:r>
            <a:r>
              <a:rPr lang="en-US" sz="2400" dirty="0"/>
              <a:t> 1888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bapak</a:t>
            </a:r>
            <a:r>
              <a:rPr lang="en-US" sz="2400" dirty="0"/>
              <a:t> </a:t>
            </a:r>
            <a:r>
              <a:rPr lang="en-US" sz="2400" dirty="0" err="1"/>
              <a:t>speologi</a:t>
            </a:r>
            <a:r>
              <a:rPr lang="en-US" sz="2400" dirty="0"/>
              <a:t> modern Eduard Alfred Martel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peralatan</a:t>
            </a:r>
            <a:r>
              <a:rPr lang="en-US" sz="2400" dirty="0"/>
              <a:t> </a:t>
            </a:r>
            <a:r>
              <a:rPr lang="en-US" sz="2400" dirty="0" err="1"/>
              <a:t>susur</a:t>
            </a:r>
            <a:r>
              <a:rPr lang="en-US" sz="2400" dirty="0"/>
              <a:t> </a:t>
            </a:r>
            <a:r>
              <a:rPr lang="en-US" sz="2400" dirty="0" err="1"/>
              <a:t>gua</a:t>
            </a:r>
            <a:r>
              <a:rPr lang="en-US" sz="2400" dirty="0"/>
              <a:t> vertical yang </a:t>
            </a:r>
            <a:r>
              <a:rPr lang="en-US" sz="2400" dirty="0" err="1"/>
              <a:t>lebih</a:t>
            </a:r>
            <a:r>
              <a:rPr lang="en-US" sz="2400" dirty="0"/>
              <a:t> modern.</a:t>
            </a:r>
          </a:p>
        </p:txBody>
      </p:sp>
    </p:spTree>
    <p:extLst>
      <p:ext uri="{BB962C8B-B14F-4D97-AF65-F5344CB8AC3E}">
        <p14:creationId xmlns:p14="http://schemas.microsoft.com/office/powerpoint/2010/main" val="91064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3D05A-FAD0-F548-973F-DE7F3B623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Penelusuran</a:t>
            </a:r>
            <a:r>
              <a:rPr lang="en-US" dirty="0"/>
              <a:t> Goa di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7FA5A-E727-F943-9BDB-02DFC4E80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Sejarah </a:t>
            </a:r>
            <a:r>
              <a:rPr lang="en-US" sz="2400" dirty="0" err="1"/>
              <a:t>penelusuran</a:t>
            </a:r>
            <a:r>
              <a:rPr lang="en-US" sz="2400" dirty="0"/>
              <a:t> Goa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1980</a:t>
            </a:r>
          </a:p>
          <a:p>
            <a:r>
              <a:rPr lang="en-US" sz="2400" dirty="0" err="1"/>
              <a:t>Lahir</a:t>
            </a:r>
            <a:r>
              <a:rPr lang="en-US" sz="2400" dirty="0"/>
              <a:t> SPECAVINA yang </a:t>
            </a:r>
            <a:r>
              <a:rPr lang="en-US" sz="2400" dirty="0" err="1"/>
              <a:t>didirikan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dr. RKT. </a:t>
            </a:r>
            <a:r>
              <a:rPr lang="en-US" sz="2400" dirty="0" err="1"/>
              <a:t>Ko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Edwin.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klub-klub</a:t>
            </a:r>
            <a:r>
              <a:rPr lang="en-US" sz="2400" dirty="0"/>
              <a:t> </a:t>
            </a:r>
            <a:r>
              <a:rPr lang="en-US" sz="2400" dirty="0" err="1"/>
              <a:t>speologi</a:t>
            </a:r>
            <a:r>
              <a:rPr lang="en-US" sz="2400" dirty="0"/>
              <a:t> di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Indonesia </a:t>
            </a:r>
          </a:p>
          <a:p>
            <a:pPr marL="0" indent="0">
              <a:buNone/>
            </a:pPr>
            <a:r>
              <a:rPr lang="en-US" sz="2000" dirty="0" err="1"/>
              <a:t>Seperti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r>
              <a:rPr lang="en-US" sz="2000" dirty="0"/>
              <a:t>ASC 		Yogyakarta</a:t>
            </a:r>
          </a:p>
          <a:p>
            <a:pPr marL="0" indent="0">
              <a:buNone/>
            </a:pPr>
            <a:r>
              <a:rPr lang="en-US" sz="2000" dirty="0"/>
              <a:t>SCALA 	      Malang</a:t>
            </a:r>
          </a:p>
          <a:p>
            <a:pPr marL="0" indent="0">
              <a:buNone/>
            </a:pPr>
            <a:r>
              <a:rPr lang="en-US" sz="2000" dirty="0"/>
              <a:t>DSC 		Bali</a:t>
            </a:r>
          </a:p>
          <a:p>
            <a:pPr marL="0" indent="0">
              <a:buNone/>
            </a:pPr>
            <a:r>
              <a:rPr lang="en-US" sz="2000" dirty="0"/>
              <a:t>SSS 		      Surabaya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3AD118-673E-7A49-BBCA-13F21ED3B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729" y="3959058"/>
            <a:ext cx="41529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63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ent Arrow 13">
            <a:extLst>
              <a:ext uri="{FF2B5EF4-FFF2-40B4-BE49-F238E27FC236}">
                <a16:creationId xmlns:a16="http://schemas.microsoft.com/office/drawing/2014/main" id="{AA3636C3-B313-E842-B93F-869F4D4B0417}"/>
              </a:ext>
            </a:extLst>
          </p:cNvPr>
          <p:cNvSpPr/>
          <p:nvPr/>
        </p:nvSpPr>
        <p:spPr>
          <a:xfrm flipH="1">
            <a:off x="2408400" y="3477985"/>
            <a:ext cx="3780000" cy="0"/>
          </a:xfrm>
          <a:prstGeom prst="bentArrow">
            <a:avLst>
              <a:gd name="adj1" fmla="val 1942"/>
              <a:gd name="adj2" fmla="val 1835"/>
              <a:gd name="adj3" fmla="val 0"/>
              <a:gd name="adj4" fmla="val 20965"/>
            </a:avLst>
          </a:prstGeom>
          <a:ln>
            <a:noFill/>
          </a:ln>
          <a:scene3d>
            <a:camera prst="orthographicFront">
              <a:rot lat="1800000" lon="0" rev="0"/>
            </a:camera>
            <a:lightRig rig="threePt" dir="t">
              <a:rot lat="0" lon="0" rev="3600000"/>
            </a:lightRig>
          </a:scene3d>
          <a:sp3d extrusionH="1651000" prstMaterial="plastic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D18872-2B27-9547-A132-AFCBC7D2DB9F}"/>
              </a:ext>
            </a:extLst>
          </p:cNvPr>
          <p:cNvGrpSpPr/>
          <p:nvPr/>
        </p:nvGrpSpPr>
        <p:grpSpPr>
          <a:xfrm>
            <a:off x="1815054" y="844505"/>
            <a:ext cx="4320000" cy="7073558"/>
            <a:chOff x="1751778" y="829195"/>
            <a:chExt cx="4320000" cy="7073558"/>
          </a:xfrm>
        </p:grpSpPr>
        <p:sp>
          <p:nvSpPr>
            <p:cNvPr id="13" name="Bent Arrow 12">
              <a:extLst>
                <a:ext uri="{FF2B5EF4-FFF2-40B4-BE49-F238E27FC236}">
                  <a16:creationId xmlns:a16="http://schemas.microsoft.com/office/drawing/2014/main" id="{ECFF85A9-0C32-264D-844B-F6AD654BEAF2}"/>
                </a:ext>
              </a:extLst>
            </p:cNvPr>
            <p:cNvSpPr/>
            <p:nvPr/>
          </p:nvSpPr>
          <p:spPr>
            <a:xfrm flipH="1">
              <a:off x="1751778" y="1602753"/>
              <a:ext cx="432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00B0F0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34925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A69844E-0836-BB4E-999F-7B9FDD00165D}"/>
                </a:ext>
              </a:extLst>
            </p:cNvPr>
            <p:cNvSpPr/>
            <p:nvPr/>
          </p:nvSpPr>
          <p:spPr>
            <a:xfrm>
              <a:off x="2210692" y="829195"/>
              <a:ext cx="33489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ID" sz="2400" b="1" dirty="0" err="1">
                  <a:latin typeface="Century Gothic" panose="020B0502020202020204" pitchFamily="34" charset="0"/>
                </a:rPr>
                <a:t>Batuan</a:t>
              </a:r>
              <a:r>
                <a:rPr lang="en-ID" sz="2400" b="1" dirty="0">
                  <a:latin typeface="Century Gothic" panose="020B0502020202020204" pitchFamily="34" charset="0"/>
                </a:rPr>
                <a:t> </a:t>
              </a:r>
              <a:r>
                <a:rPr lang="en-ID" sz="2400" b="1" dirty="0" err="1">
                  <a:latin typeface="Century Gothic" panose="020B0502020202020204" pitchFamily="34" charset="0"/>
                </a:rPr>
                <a:t>Terbentuknya</a:t>
              </a:r>
              <a:endParaRPr lang="en-US" sz="24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2FA9985-E947-B746-A29E-899318972A4D}"/>
              </a:ext>
            </a:extLst>
          </p:cNvPr>
          <p:cNvGrpSpPr/>
          <p:nvPr/>
        </p:nvGrpSpPr>
        <p:grpSpPr>
          <a:xfrm>
            <a:off x="1713669" y="4522413"/>
            <a:ext cx="4320000" cy="7032042"/>
            <a:chOff x="1727556" y="4020711"/>
            <a:chExt cx="4320000" cy="7032042"/>
          </a:xfrm>
        </p:grpSpPr>
        <p:sp>
          <p:nvSpPr>
            <p:cNvPr id="15" name="Bent Arrow 14">
              <a:extLst>
                <a:ext uri="{FF2B5EF4-FFF2-40B4-BE49-F238E27FC236}">
                  <a16:creationId xmlns:a16="http://schemas.microsoft.com/office/drawing/2014/main" id="{63F89CE4-B008-A046-989F-4C2D3ACCFD22}"/>
                </a:ext>
              </a:extLst>
            </p:cNvPr>
            <p:cNvSpPr/>
            <p:nvPr/>
          </p:nvSpPr>
          <p:spPr>
            <a:xfrm flipH="1">
              <a:off x="1727556" y="4752753"/>
              <a:ext cx="432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34925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BF624C-880E-134F-A7C2-32CFD777AFAA}"/>
                </a:ext>
              </a:extLst>
            </p:cNvPr>
            <p:cNvSpPr/>
            <p:nvPr/>
          </p:nvSpPr>
          <p:spPr>
            <a:xfrm>
              <a:off x="3159760" y="4020711"/>
              <a:ext cx="15039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err="1">
                  <a:latin typeface="Century Gothic" panose="020B0502020202020204" pitchFamily="34" charset="0"/>
                </a:rPr>
                <a:t>Bentuknya</a:t>
              </a:r>
              <a:endParaRPr lang="en-US" sz="240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EB4549E-B43B-004A-B129-D608B7BEAB43}"/>
              </a:ext>
            </a:extLst>
          </p:cNvPr>
          <p:cNvGrpSpPr/>
          <p:nvPr/>
        </p:nvGrpSpPr>
        <p:grpSpPr>
          <a:xfrm>
            <a:off x="6139539" y="1126518"/>
            <a:ext cx="4258582" cy="6471173"/>
            <a:chOff x="6127349" y="779742"/>
            <a:chExt cx="3780000" cy="6471173"/>
          </a:xfrm>
        </p:grpSpPr>
        <p:sp>
          <p:nvSpPr>
            <p:cNvPr id="4" name="Bent Arrow 3">
              <a:extLst>
                <a:ext uri="{FF2B5EF4-FFF2-40B4-BE49-F238E27FC236}">
                  <a16:creationId xmlns:a16="http://schemas.microsoft.com/office/drawing/2014/main" id="{48BC56CC-4776-D64F-9512-E23C400C1B6D}"/>
                </a:ext>
              </a:extLst>
            </p:cNvPr>
            <p:cNvSpPr/>
            <p:nvPr/>
          </p:nvSpPr>
          <p:spPr>
            <a:xfrm>
              <a:off x="6127349" y="950915"/>
              <a:ext cx="378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76D6FF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290DB7-D6D8-1A4E-9937-CA6BDDBC9412}"/>
                </a:ext>
              </a:extLst>
            </p:cNvPr>
            <p:cNvSpPr txBox="1"/>
            <p:nvPr/>
          </p:nvSpPr>
          <p:spPr>
            <a:xfrm>
              <a:off x="7402956" y="779742"/>
              <a:ext cx="9322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entury Gothic" panose="020B0502020202020204" pitchFamily="34" charset="0"/>
                </a:rPr>
                <a:t>Goa </a:t>
              </a:r>
              <a:r>
                <a:rPr lang="en-US" sz="2000" b="1" dirty="0" err="1">
                  <a:latin typeface="Century Gothic" panose="020B0502020202020204" pitchFamily="34" charset="0"/>
                </a:rPr>
                <a:t>Es</a:t>
              </a:r>
              <a:endParaRPr lang="en-US" b="1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7721BF4-5EBD-E247-B1DB-0CE40A557CCA}"/>
              </a:ext>
            </a:extLst>
          </p:cNvPr>
          <p:cNvGrpSpPr/>
          <p:nvPr/>
        </p:nvGrpSpPr>
        <p:grpSpPr>
          <a:xfrm>
            <a:off x="6142245" y="1993040"/>
            <a:ext cx="4140000" cy="6470700"/>
            <a:chOff x="6142200" y="1935685"/>
            <a:chExt cx="4140000" cy="6470700"/>
          </a:xfrm>
        </p:grpSpPr>
        <p:sp>
          <p:nvSpPr>
            <p:cNvPr id="9" name="Bent Arrow 8">
              <a:extLst>
                <a:ext uri="{FF2B5EF4-FFF2-40B4-BE49-F238E27FC236}">
                  <a16:creationId xmlns:a16="http://schemas.microsoft.com/office/drawing/2014/main" id="{FD3E025B-7665-4C4F-A351-5CB9B8D87218}"/>
                </a:ext>
              </a:extLst>
            </p:cNvPr>
            <p:cNvSpPr/>
            <p:nvPr/>
          </p:nvSpPr>
          <p:spPr>
            <a:xfrm>
              <a:off x="6142200" y="2106385"/>
              <a:ext cx="414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76D6FF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3842F17-C574-EF49-BE7B-48073AD7151E}"/>
                </a:ext>
              </a:extLst>
            </p:cNvPr>
            <p:cNvSpPr txBox="1"/>
            <p:nvPr/>
          </p:nvSpPr>
          <p:spPr>
            <a:xfrm>
              <a:off x="7599286" y="1935685"/>
              <a:ext cx="14045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entury Gothic" panose="020B0502020202020204" pitchFamily="34" charset="0"/>
                </a:rPr>
                <a:t>Goa Karst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1BEE4C8-7B7B-AE44-955C-5F237C2D62E7}"/>
              </a:ext>
            </a:extLst>
          </p:cNvPr>
          <p:cNvGrpSpPr/>
          <p:nvPr/>
        </p:nvGrpSpPr>
        <p:grpSpPr>
          <a:xfrm>
            <a:off x="6063630" y="2904178"/>
            <a:ext cx="4140000" cy="6454365"/>
            <a:chOff x="6096000" y="3078692"/>
            <a:chExt cx="4500000" cy="6454365"/>
          </a:xfrm>
        </p:grpSpPr>
        <p:sp>
          <p:nvSpPr>
            <p:cNvPr id="10" name="Bent Arrow 9">
              <a:extLst>
                <a:ext uri="{FF2B5EF4-FFF2-40B4-BE49-F238E27FC236}">
                  <a16:creationId xmlns:a16="http://schemas.microsoft.com/office/drawing/2014/main" id="{B1657E2A-9C84-6D44-AD0C-A73F6F09B86F}"/>
                </a:ext>
              </a:extLst>
            </p:cNvPr>
            <p:cNvSpPr/>
            <p:nvPr/>
          </p:nvSpPr>
          <p:spPr>
            <a:xfrm>
              <a:off x="6096000" y="3233057"/>
              <a:ext cx="450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76D6FF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8625B91-90A4-1A4A-978F-6B165CCDC138}"/>
                </a:ext>
              </a:extLst>
            </p:cNvPr>
            <p:cNvSpPr txBox="1"/>
            <p:nvPr/>
          </p:nvSpPr>
          <p:spPr>
            <a:xfrm>
              <a:off x="7763949" y="3078692"/>
              <a:ext cx="14935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entury Gothic" panose="020B0502020202020204" pitchFamily="34" charset="0"/>
                </a:rPr>
                <a:t>Goa </a:t>
              </a:r>
              <a:r>
                <a:rPr lang="en-US" sz="2000" b="1" dirty="0" err="1">
                  <a:latin typeface="Century Gothic" panose="020B0502020202020204" pitchFamily="34" charset="0"/>
                </a:rPr>
                <a:t>Pasir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275CACD-B918-9443-9D9A-301ED831BF57}"/>
              </a:ext>
            </a:extLst>
          </p:cNvPr>
          <p:cNvSpPr/>
          <p:nvPr/>
        </p:nvSpPr>
        <p:spPr>
          <a:xfrm>
            <a:off x="1731108" y="2283293"/>
            <a:ext cx="35237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Jenis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Goa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ACF6530-6EED-2040-9C28-BC77B861ACED}"/>
              </a:ext>
            </a:extLst>
          </p:cNvPr>
          <p:cNvGrpSpPr/>
          <p:nvPr/>
        </p:nvGrpSpPr>
        <p:grpSpPr>
          <a:xfrm>
            <a:off x="6160455" y="232188"/>
            <a:ext cx="4500000" cy="6423994"/>
            <a:chOff x="6096000" y="3109063"/>
            <a:chExt cx="4500000" cy="6423994"/>
          </a:xfrm>
        </p:grpSpPr>
        <p:sp>
          <p:nvSpPr>
            <p:cNvPr id="32" name="Bent Arrow 31">
              <a:extLst>
                <a:ext uri="{FF2B5EF4-FFF2-40B4-BE49-F238E27FC236}">
                  <a16:creationId xmlns:a16="http://schemas.microsoft.com/office/drawing/2014/main" id="{165E1B7C-AB4A-A642-A96C-9473C7C0CEAD}"/>
                </a:ext>
              </a:extLst>
            </p:cNvPr>
            <p:cNvSpPr/>
            <p:nvPr/>
          </p:nvSpPr>
          <p:spPr>
            <a:xfrm>
              <a:off x="6096000" y="3233057"/>
              <a:ext cx="450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76D6FF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C81FAE4-68F3-4E48-B8E0-2F04BB85BDA3}"/>
                </a:ext>
              </a:extLst>
            </p:cNvPr>
            <p:cNvSpPr txBox="1"/>
            <p:nvPr/>
          </p:nvSpPr>
          <p:spPr>
            <a:xfrm>
              <a:off x="7532681" y="3109063"/>
              <a:ext cx="1531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entury Gothic" panose="020B0502020202020204" pitchFamily="34" charset="0"/>
                </a:rPr>
                <a:t>Goa </a:t>
              </a:r>
              <a:r>
                <a:rPr lang="en-US" sz="2000" b="1" dirty="0" err="1">
                  <a:latin typeface="Century Gothic" panose="020B0502020202020204" pitchFamily="34" charset="0"/>
                </a:rPr>
                <a:t>Litoral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3D9419-79E1-2E49-AAFE-5281917FD279}"/>
              </a:ext>
            </a:extLst>
          </p:cNvPr>
          <p:cNvGrpSpPr/>
          <p:nvPr/>
        </p:nvGrpSpPr>
        <p:grpSpPr>
          <a:xfrm>
            <a:off x="6096000" y="3742820"/>
            <a:ext cx="3928478" cy="6567881"/>
            <a:chOff x="5902382" y="3395110"/>
            <a:chExt cx="4500000" cy="6567881"/>
          </a:xfrm>
        </p:grpSpPr>
        <p:sp>
          <p:nvSpPr>
            <p:cNvPr id="35" name="Bent Arrow 34">
              <a:extLst>
                <a:ext uri="{FF2B5EF4-FFF2-40B4-BE49-F238E27FC236}">
                  <a16:creationId xmlns:a16="http://schemas.microsoft.com/office/drawing/2014/main" id="{E5FB9C00-486C-F449-A615-6CBFEE98BF25}"/>
                </a:ext>
              </a:extLst>
            </p:cNvPr>
            <p:cNvSpPr/>
            <p:nvPr/>
          </p:nvSpPr>
          <p:spPr>
            <a:xfrm>
              <a:off x="5902382" y="3662991"/>
              <a:ext cx="450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76D6FF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0FACB95-27CB-C043-BDC6-E057DD86B97D}"/>
                </a:ext>
              </a:extLst>
            </p:cNvPr>
            <p:cNvSpPr txBox="1"/>
            <p:nvPr/>
          </p:nvSpPr>
          <p:spPr>
            <a:xfrm>
              <a:off x="7733886" y="3395110"/>
              <a:ext cx="16052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entury Gothic" panose="020B0502020202020204" pitchFamily="34" charset="0"/>
                </a:rPr>
                <a:t>Goa Lava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7BF55E8-04D9-8B43-A58B-6535F82FEE3E}"/>
              </a:ext>
            </a:extLst>
          </p:cNvPr>
          <p:cNvGrpSpPr/>
          <p:nvPr/>
        </p:nvGrpSpPr>
        <p:grpSpPr>
          <a:xfrm>
            <a:off x="6068263" y="5862355"/>
            <a:ext cx="3348490" cy="6484189"/>
            <a:chOff x="6119100" y="5332036"/>
            <a:chExt cx="5220000" cy="6484189"/>
          </a:xfrm>
        </p:grpSpPr>
        <p:sp>
          <p:nvSpPr>
            <p:cNvPr id="12" name="Bent Arrow 11">
              <a:extLst>
                <a:ext uri="{FF2B5EF4-FFF2-40B4-BE49-F238E27FC236}">
                  <a16:creationId xmlns:a16="http://schemas.microsoft.com/office/drawing/2014/main" id="{E67264E6-2E58-DC4D-98E8-4C0D073CDFC6}"/>
                </a:ext>
              </a:extLst>
            </p:cNvPr>
            <p:cNvSpPr/>
            <p:nvPr/>
          </p:nvSpPr>
          <p:spPr>
            <a:xfrm>
              <a:off x="6119100" y="5516225"/>
              <a:ext cx="522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94A038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6208F28-12AA-2B44-9A13-7B249FB9C7FA}"/>
                </a:ext>
              </a:extLst>
            </p:cNvPr>
            <p:cNvSpPr txBox="1"/>
            <p:nvPr/>
          </p:nvSpPr>
          <p:spPr>
            <a:xfrm>
              <a:off x="8119815" y="5332036"/>
              <a:ext cx="29617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Century Gothic" panose="020B0502020202020204" pitchFamily="34" charset="0"/>
                </a:rPr>
                <a:t>Horizontal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24D4D38-3E2D-FD4C-AA28-ADDDD07B7C35}"/>
              </a:ext>
            </a:extLst>
          </p:cNvPr>
          <p:cNvGrpSpPr/>
          <p:nvPr/>
        </p:nvGrpSpPr>
        <p:grpSpPr>
          <a:xfrm>
            <a:off x="6111218" y="4897024"/>
            <a:ext cx="3646547" cy="6458913"/>
            <a:chOff x="6119100" y="4215728"/>
            <a:chExt cx="4860000" cy="6458913"/>
          </a:xfrm>
        </p:grpSpPr>
        <p:sp>
          <p:nvSpPr>
            <p:cNvPr id="11" name="Bent Arrow 10">
              <a:extLst>
                <a:ext uri="{FF2B5EF4-FFF2-40B4-BE49-F238E27FC236}">
                  <a16:creationId xmlns:a16="http://schemas.microsoft.com/office/drawing/2014/main" id="{E7A4567B-8250-4C41-A3B5-50395828F6DD}"/>
                </a:ext>
              </a:extLst>
            </p:cNvPr>
            <p:cNvSpPr/>
            <p:nvPr/>
          </p:nvSpPr>
          <p:spPr>
            <a:xfrm>
              <a:off x="6119100" y="4374641"/>
              <a:ext cx="4860000" cy="6300000"/>
            </a:xfrm>
            <a:prstGeom prst="bentArrow">
              <a:avLst>
                <a:gd name="adj1" fmla="val 1942"/>
                <a:gd name="adj2" fmla="val 1835"/>
                <a:gd name="adj3" fmla="val 0"/>
                <a:gd name="adj4" fmla="val 20965"/>
              </a:avLst>
            </a:prstGeom>
            <a:solidFill>
              <a:srgbClr val="94A038"/>
            </a:solidFill>
            <a:ln>
              <a:noFill/>
            </a:ln>
            <a:scene3d>
              <a:camera prst="orthographicFront">
                <a:rot lat="1800000" lon="0" rev="0"/>
              </a:camera>
              <a:lightRig rig="threePt" dir="t">
                <a:rot lat="0" lon="0" rev="3600000"/>
              </a:lightRig>
            </a:scene3d>
            <a:sp3d extrusionH="1651000" prstMaterial="plastic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3AEFAB-D99E-8E49-B7E6-D5B0C95B0FEB}"/>
                </a:ext>
              </a:extLst>
            </p:cNvPr>
            <p:cNvSpPr txBox="1"/>
            <p:nvPr/>
          </p:nvSpPr>
          <p:spPr>
            <a:xfrm>
              <a:off x="7941064" y="4215728"/>
              <a:ext cx="20086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Century Gothic" panose="020B0502020202020204" pitchFamily="34" charset="0"/>
                </a:rPr>
                <a:t>Vertikal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88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292C9EF-7D2E-F84E-BD84-028297A4A630}"/>
              </a:ext>
            </a:extLst>
          </p:cNvPr>
          <p:cNvSpPr/>
          <p:nvPr/>
        </p:nvSpPr>
        <p:spPr>
          <a:xfrm>
            <a:off x="0" y="0"/>
            <a:ext cx="1440000" cy="6858000"/>
          </a:xfrm>
          <a:prstGeom prst="roundRect">
            <a:avLst>
              <a:gd name="adj" fmla="val 792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3600" dirty="0"/>
              <a:t>FUNGSI GOA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8609DE9-E7B6-BD43-92FC-FD1C0CDE6E00}"/>
              </a:ext>
            </a:extLst>
          </p:cNvPr>
          <p:cNvSpPr/>
          <p:nvPr/>
        </p:nvSpPr>
        <p:spPr>
          <a:xfrm>
            <a:off x="1485900" y="0"/>
            <a:ext cx="3456000" cy="6858000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8CE737B-F207-2D47-B7AF-90BF72CBFBC4}"/>
              </a:ext>
            </a:extLst>
          </p:cNvPr>
          <p:cNvSpPr/>
          <p:nvPr/>
        </p:nvSpPr>
        <p:spPr>
          <a:xfrm>
            <a:off x="1558440" y="868680"/>
            <a:ext cx="4320000" cy="864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dirty="0" err="1"/>
              <a:t>Tempat</a:t>
            </a:r>
            <a:endParaRPr lang="en-US" sz="28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12FF039-800D-5840-B349-179B13C606B8}"/>
              </a:ext>
            </a:extLst>
          </p:cNvPr>
          <p:cNvSpPr/>
          <p:nvPr/>
        </p:nvSpPr>
        <p:spPr>
          <a:xfrm>
            <a:off x="1558440" y="217092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Rekreatif</a:t>
            </a:r>
            <a:endParaRPr lang="en-US" sz="28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D9FC869-F3E7-E340-B235-36391068FD7B}"/>
              </a:ext>
            </a:extLst>
          </p:cNvPr>
          <p:cNvSpPr/>
          <p:nvPr/>
        </p:nvSpPr>
        <p:spPr>
          <a:xfrm>
            <a:off x="1558440" y="347316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Indikator</a:t>
            </a:r>
            <a:endParaRPr lang="en-US" sz="2800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3FE9F27-9CB2-6D46-B495-ECDACA0C6B50}"/>
              </a:ext>
            </a:extLst>
          </p:cNvPr>
          <p:cNvSpPr/>
          <p:nvPr/>
        </p:nvSpPr>
        <p:spPr>
          <a:xfrm>
            <a:off x="1558440" y="477540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288" algn="ctr"/>
            <a:r>
              <a:rPr lang="en-US" sz="2800" dirty="0" err="1"/>
              <a:t>Penelitian</a:t>
            </a:r>
            <a:endParaRPr lang="en-US" sz="2800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7FD4269-34CA-FD4C-BA03-96244FD223FB}"/>
              </a:ext>
            </a:extLst>
          </p:cNvPr>
          <p:cNvSpPr/>
          <p:nvPr/>
        </p:nvSpPr>
        <p:spPr>
          <a:xfrm>
            <a:off x="5049900" y="160578"/>
            <a:ext cx="6696000" cy="1368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04875" indent="-325438"/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Hewan</a:t>
            </a:r>
            <a:endParaRPr lang="en-US" sz="2400" dirty="0"/>
          </a:p>
          <a:p>
            <a:pPr marL="904875" indent="-325438"/>
            <a:endParaRPr lang="en-US" sz="2400" dirty="0"/>
          </a:p>
          <a:p>
            <a:pPr marL="904875" indent="-325438"/>
            <a:r>
              <a:rPr lang="en-US" sz="2400" dirty="0" err="1"/>
              <a:t>Berlindung</a:t>
            </a:r>
            <a:endParaRPr lang="en-US" sz="2400" dirty="0"/>
          </a:p>
          <a:p>
            <a:pPr marL="579438"/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9B0BDA0-01B4-FD48-AA51-2F07D2012663}"/>
              </a:ext>
            </a:extLst>
          </p:cNvPr>
          <p:cNvSpPr/>
          <p:nvPr/>
        </p:nvSpPr>
        <p:spPr>
          <a:xfrm>
            <a:off x="5364194" y="196681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4025"/>
            <a:r>
              <a:rPr lang="en-US" sz="2400" dirty="0"/>
              <a:t>Situs </a:t>
            </a:r>
            <a:r>
              <a:rPr lang="en-US" sz="2400" dirty="0" err="1"/>
              <a:t>Peninggalan</a:t>
            </a:r>
            <a:endParaRPr lang="en-US" sz="2400" dirty="0"/>
          </a:p>
          <a:p>
            <a:pPr marL="454025"/>
            <a:endParaRPr lang="en-US" sz="2400" dirty="0"/>
          </a:p>
          <a:p>
            <a:pPr marL="454025"/>
            <a:r>
              <a:rPr lang="en-US" sz="2400" dirty="0" err="1"/>
              <a:t>Keindahan</a:t>
            </a:r>
            <a:endParaRPr lang="en-US" sz="2400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B6A4C2D-8B2E-644C-9273-EA41C6C5D219}"/>
              </a:ext>
            </a:extLst>
          </p:cNvPr>
          <p:cNvSpPr/>
          <p:nvPr/>
        </p:nvSpPr>
        <p:spPr>
          <a:xfrm>
            <a:off x="5364194" y="378655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7688" indent="-46038"/>
            <a:r>
              <a:rPr lang="en-US" sz="2400" dirty="0" err="1"/>
              <a:t>Petanda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endParaRPr lang="en-US" sz="2400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DE26D1C-25E1-1940-8241-76997A43125D}"/>
              </a:ext>
            </a:extLst>
          </p:cNvPr>
          <p:cNvSpPr/>
          <p:nvPr/>
        </p:nvSpPr>
        <p:spPr>
          <a:xfrm>
            <a:off x="5207032" y="5515425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7688"/>
            <a:r>
              <a:rPr lang="en-US" sz="2400" dirty="0" err="1"/>
              <a:t>Laboratorium</a:t>
            </a:r>
            <a:endParaRPr lang="en-US" sz="24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60BE897-20AE-7444-BE33-440222655AB0}"/>
              </a:ext>
            </a:extLst>
          </p:cNvPr>
          <p:cNvSpPr/>
          <p:nvPr/>
        </p:nvSpPr>
        <p:spPr>
          <a:xfrm>
            <a:off x="4941900" y="0"/>
            <a:ext cx="972000" cy="6858000"/>
          </a:xfrm>
          <a:prstGeom prst="roundRect">
            <a:avLst>
              <a:gd name="adj" fmla="val 79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440CCB-7AAA-6347-9AA3-0BA2ADB42226}"/>
              </a:ext>
            </a:extLst>
          </p:cNvPr>
          <p:cNvSpPr/>
          <p:nvPr/>
        </p:nvSpPr>
        <p:spPr>
          <a:xfrm>
            <a:off x="4941901" y="147078"/>
            <a:ext cx="972000" cy="1585602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5967" h="1547740">
                <a:moveTo>
                  <a:pt x="0" y="683740"/>
                </a:moveTo>
                <a:lnTo>
                  <a:pt x="985967" y="0"/>
                </a:lnTo>
                <a:cubicBezTo>
                  <a:pt x="983552" y="452757"/>
                  <a:pt x="981136" y="905513"/>
                  <a:pt x="978721" y="1358270"/>
                </a:cubicBezTo>
                <a:lnTo>
                  <a:pt x="0" y="1547740"/>
                </a:lnTo>
                <a:lnTo>
                  <a:pt x="0" y="683740"/>
                </a:lnTo>
                <a:close/>
              </a:path>
            </a:pathLst>
          </a:custGeom>
          <a:solidFill>
            <a:schemeClr val="accent2">
              <a:alpha val="66000"/>
            </a:scheme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A698B0D6-885C-CF4C-B608-3A519872AF0B}"/>
              </a:ext>
            </a:extLst>
          </p:cNvPr>
          <p:cNvSpPr/>
          <p:nvPr/>
        </p:nvSpPr>
        <p:spPr>
          <a:xfrm>
            <a:off x="4941900" y="1976109"/>
            <a:ext cx="972687" cy="1348635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664" h="1316431">
                <a:moveTo>
                  <a:pt x="0" y="181672"/>
                </a:moveTo>
                <a:lnTo>
                  <a:pt x="985967" y="0"/>
                </a:lnTo>
                <a:cubicBezTo>
                  <a:pt x="983552" y="452757"/>
                  <a:pt x="988382" y="863674"/>
                  <a:pt x="985967" y="1316431"/>
                </a:cubicBezTo>
                <a:lnTo>
                  <a:pt x="0" y="1045672"/>
                </a:lnTo>
                <a:lnTo>
                  <a:pt x="0" y="181672"/>
                </a:lnTo>
                <a:close/>
              </a:path>
            </a:pathLst>
          </a:custGeom>
          <a:solidFill>
            <a:srgbClr val="FF0000">
              <a:alpha val="68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BBC06E4C-B54C-194C-8E94-8DB245FB8646}"/>
              </a:ext>
            </a:extLst>
          </p:cNvPr>
          <p:cNvSpPr/>
          <p:nvPr/>
        </p:nvSpPr>
        <p:spPr>
          <a:xfrm>
            <a:off x="4941214" y="3456608"/>
            <a:ext cx="979832" cy="170544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911" h="1664720">
                <a:moveTo>
                  <a:pt x="0" y="0"/>
                </a:moveTo>
                <a:lnTo>
                  <a:pt x="993213" y="341315"/>
                </a:lnTo>
                <a:cubicBezTo>
                  <a:pt x="990798" y="794072"/>
                  <a:pt x="995629" y="1211963"/>
                  <a:pt x="993214" y="1664720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BC5BC4">
              <a:alpha val="64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117324A8-BD49-B747-8CDB-D9621C0C710F}"/>
              </a:ext>
            </a:extLst>
          </p:cNvPr>
          <p:cNvSpPr/>
          <p:nvPr/>
        </p:nvSpPr>
        <p:spPr>
          <a:xfrm>
            <a:off x="4934068" y="4763306"/>
            <a:ext cx="986288" cy="210549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  <a:gd name="connsiteX0" fmla="*/ 0 w 993911"/>
              <a:gd name="connsiteY0" fmla="*/ 0 h 2055217"/>
              <a:gd name="connsiteX1" fmla="*/ 993213 w 993911"/>
              <a:gd name="connsiteY1" fmla="*/ 341315 h 2055217"/>
              <a:gd name="connsiteX2" fmla="*/ 993214 w 993911"/>
              <a:gd name="connsiteY2" fmla="*/ 2055217 h 2055217"/>
              <a:gd name="connsiteX3" fmla="*/ 0 w 993911"/>
              <a:gd name="connsiteY3" fmla="*/ 864000 h 2055217"/>
              <a:gd name="connsiteX4" fmla="*/ 0 w 993911"/>
              <a:gd name="connsiteY4" fmla="*/ 0 h 2055217"/>
              <a:gd name="connsiteX0" fmla="*/ 0 w 1000460"/>
              <a:gd name="connsiteY0" fmla="*/ 0 h 2055217"/>
              <a:gd name="connsiteX1" fmla="*/ 1000460 w 1000460"/>
              <a:gd name="connsiteY1" fmla="*/ 752732 h 2055217"/>
              <a:gd name="connsiteX2" fmla="*/ 993214 w 1000460"/>
              <a:gd name="connsiteY2" fmla="*/ 2055217 h 2055217"/>
              <a:gd name="connsiteX3" fmla="*/ 0 w 1000460"/>
              <a:gd name="connsiteY3" fmla="*/ 864000 h 2055217"/>
              <a:gd name="connsiteX4" fmla="*/ 0 w 1000460"/>
              <a:gd name="connsiteY4" fmla="*/ 0 h 2055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460" h="2055217">
                <a:moveTo>
                  <a:pt x="0" y="0"/>
                </a:moveTo>
                <a:lnTo>
                  <a:pt x="1000460" y="752732"/>
                </a:lnTo>
                <a:cubicBezTo>
                  <a:pt x="998045" y="1205489"/>
                  <a:pt x="995629" y="1602460"/>
                  <a:pt x="993214" y="2055217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67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7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7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341DD13B-8287-1F46-B790-C3B81685D0DB}"/>
              </a:ext>
            </a:extLst>
          </p:cNvPr>
          <p:cNvSpPr/>
          <p:nvPr/>
        </p:nvSpPr>
        <p:spPr>
          <a:xfrm>
            <a:off x="5337106" y="239112"/>
            <a:ext cx="4518735" cy="900000"/>
          </a:xfrm>
          <a:custGeom>
            <a:avLst/>
            <a:gdLst>
              <a:gd name="connsiteX0" fmla="*/ 0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525601 w 4518735"/>
              <a:gd name="connsiteY4" fmla="*/ 900000 h 900000"/>
              <a:gd name="connsiteX5" fmla="*/ 0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0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525601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Dilarang</a:t>
            </a:r>
            <a:r>
              <a:rPr lang="en-US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merusak</a:t>
            </a:r>
            <a:endParaRPr lang="en-US" sz="28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AD16B0C-47F2-6947-B5CE-255275448A3C}"/>
              </a:ext>
            </a:extLst>
          </p:cNvPr>
          <p:cNvSpPr/>
          <p:nvPr/>
        </p:nvSpPr>
        <p:spPr>
          <a:xfrm>
            <a:off x="6079380" y="1510128"/>
            <a:ext cx="4453117" cy="900000"/>
          </a:xfrm>
          <a:custGeom>
            <a:avLst/>
            <a:gdLst>
              <a:gd name="connsiteX0" fmla="*/ 0 w 4453117"/>
              <a:gd name="connsiteY0" fmla="*/ 0 h 900000"/>
              <a:gd name="connsiteX1" fmla="*/ 4003117 w 4453117"/>
              <a:gd name="connsiteY1" fmla="*/ 0 h 900000"/>
              <a:gd name="connsiteX2" fmla="*/ 4453117 w 4453117"/>
              <a:gd name="connsiteY2" fmla="*/ 450000 h 900000"/>
              <a:gd name="connsiteX3" fmla="*/ 4003117 w 4453117"/>
              <a:gd name="connsiteY3" fmla="*/ 900000 h 900000"/>
              <a:gd name="connsiteX4" fmla="*/ 525600 w 4453117"/>
              <a:gd name="connsiteY4" fmla="*/ 900000 h 900000"/>
              <a:gd name="connsiteX5" fmla="*/ 0 w 445311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3117" h="900000">
                <a:moveTo>
                  <a:pt x="0" y="0"/>
                </a:moveTo>
                <a:lnTo>
                  <a:pt x="4003117" y="0"/>
                </a:lnTo>
                <a:cubicBezTo>
                  <a:pt x="4251645" y="0"/>
                  <a:pt x="4453117" y="201472"/>
                  <a:pt x="4453117" y="450000"/>
                </a:cubicBezTo>
                <a:cubicBezTo>
                  <a:pt x="4453117" y="698528"/>
                  <a:pt x="4251645" y="900000"/>
                  <a:pt x="4003117" y="900000"/>
                </a:cubicBezTo>
                <a:lnTo>
                  <a:pt x="525600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Tindakan</a:t>
            </a:r>
            <a:r>
              <a:rPr lang="en-US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berbahaya</a:t>
            </a:r>
            <a:endParaRPr lang="en-US" sz="28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2A0567E-CF36-E146-B4F0-0E4E327DEBE5}"/>
              </a:ext>
            </a:extLst>
          </p:cNvPr>
          <p:cNvSpPr/>
          <p:nvPr/>
        </p:nvSpPr>
        <p:spPr>
          <a:xfrm>
            <a:off x="6937200" y="2979000"/>
            <a:ext cx="4198800" cy="900000"/>
          </a:xfrm>
          <a:custGeom>
            <a:avLst/>
            <a:gdLst>
              <a:gd name="connsiteX0" fmla="*/ 0 w 4198800"/>
              <a:gd name="connsiteY0" fmla="*/ 0 h 900000"/>
              <a:gd name="connsiteX1" fmla="*/ 3748800 w 4198800"/>
              <a:gd name="connsiteY1" fmla="*/ 0 h 900000"/>
              <a:gd name="connsiteX2" fmla="*/ 4198800 w 4198800"/>
              <a:gd name="connsiteY2" fmla="*/ 450000 h 900000"/>
              <a:gd name="connsiteX3" fmla="*/ 3748800 w 4198800"/>
              <a:gd name="connsiteY3" fmla="*/ 900000 h 900000"/>
              <a:gd name="connsiteX4" fmla="*/ 0 w 4198800"/>
              <a:gd name="connsiteY4" fmla="*/ 900000 h 900000"/>
              <a:gd name="connsiteX5" fmla="*/ 262800 w 4198800"/>
              <a:gd name="connsiteY5" fmla="*/ 450000 h 900000"/>
              <a:gd name="connsiteX6" fmla="*/ 0 w 4198800"/>
              <a:gd name="connsiteY6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8800" h="900000">
                <a:moveTo>
                  <a:pt x="0" y="0"/>
                </a:moveTo>
                <a:lnTo>
                  <a:pt x="3748800" y="0"/>
                </a:lnTo>
                <a:cubicBezTo>
                  <a:pt x="3997328" y="0"/>
                  <a:pt x="4198800" y="201472"/>
                  <a:pt x="4198800" y="450000"/>
                </a:cubicBezTo>
                <a:cubicBezTo>
                  <a:pt x="4198800" y="698528"/>
                  <a:pt x="3997328" y="900000"/>
                  <a:pt x="3748800" y="900000"/>
                </a:cubicBezTo>
                <a:lnTo>
                  <a:pt x="0" y="900000"/>
                </a:lnTo>
                <a:lnTo>
                  <a:pt x="262800" y="45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Mempublikasikan</a:t>
            </a:r>
            <a:endParaRPr lang="en-US" sz="32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644B12-5514-364C-B40F-2B0E7772F247}"/>
              </a:ext>
            </a:extLst>
          </p:cNvPr>
          <p:cNvSpPr/>
          <p:nvPr/>
        </p:nvSpPr>
        <p:spPr>
          <a:xfrm>
            <a:off x="6137154" y="4348944"/>
            <a:ext cx="4287967" cy="900000"/>
          </a:xfrm>
          <a:custGeom>
            <a:avLst/>
            <a:gdLst>
              <a:gd name="connsiteX0" fmla="*/ 525600 w 4287967"/>
              <a:gd name="connsiteY0" fmla="*/ 0 h 900000"/>
              <a:gd name="connsiteX1" fmla="*/ 3837967 w 4287967"/>
              <a:gd name="connsiteY1" fmla="*/ 0 h 900000"/>
              <a:gd name="connsiteX2" fmla="*/ 4287967 w 4287967"/>
              <a:gd name="connsiteY2" fmla="*/ 450000 h 900000"/>
              <a:gd name="connsiteX3" fmla="*/ 3837967 w 4287967"/>
              <a:gd name="connsiteY3" fmla="*/ 900000 h 900000"/>
              <a:gd name="connsiteX4" fmla="*/ 0 w 4287967"/>
              <a:gd name="connsiteY4" fmla="*/ 900000 h 900000"/>
              <a:gd name="connsiteX5" fmla="*/ 525600 w 428796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7967" h="900000">
                <a:moveTo>
                  <a:pt x="525600" y="0"/>
                </a:moveTo>
                <a:lnTo>
                  <a:pt x="3837967" y="0"/>
                </a:lnTo>
                <a:cubicBezTo>
                  <a:pt x="4086495" y="0"/>
                  <a:pt x="4287967" y="201472"/>
                  <a:pt x="4287967" y="450000"/>
                </a:cubicBezTo>
                <a:cubicBezTo>
                  <a:pt x="4287967" y="698528"/>
                  <a:pt x="4086495" y="900000"/>
                  <a:pt x="3837967" y="900000"/>
                </a:cubicBezTo>
                <a:lnTo>
                  <a:pt x="0" y="900000"/>
                </a:lnTo>
                <a:lnTo>
                  <a:pt x="525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Merusak</a:t>
            </a:r>
            <a:r>
              <a:rPr lang="en-US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 Goa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FD1A0EE-D8B8-B642-994A-1999793450D5}"/>
              </a:ext>
            </a:extLst>
          </p:cNvPr>
          <p:cNvSpPr/>
          <p:nvPr/>
        </p:nvSpPr>
        <p:spPr>
          <a:xfrm>
            <a:off x="5337106" y="5718888"/>
            <a:ext cx="4518735" cy="900000"/>
          </a:xfrm>
          <a:custGeom>
            <a:avLst/>
            <a:gdLst>
              <a:gd name="connsiteX0" fmla="*/ 525601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0 w 4518735"/>
              <a:gd name="connsiteY4" fmla="*/ 900000 h 900000"/>
              <a:gd name="connsiteX5" fmla="*/ 525601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525601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0" y="900000"/>
                </a:lnTo>
                <a:lnTo>
                  <a:pt x="5256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Mengotori</a:t>
            </a:r>
            <a:endParaRPr lang="en-US" sz="32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0FD0BA3D-01C1-D241-B8C1-BFB38D3ADD9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homePlate">
            <a:avLst>
              <a:gd name="adj" fmla="val 292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94D59A9-EA41-834C-93EC-FB09A65E8FC1}"/>
              </a:ext>
            </a:extLst>
          </p:cNvPr>
          <p:cNvGrpSpPr/>
          <p:nvPr/>
        </p:nvGrpSpPr>
        <p:grpSpPr>
          <a:xfrm>
            <a:off x="841200" y="-38520"/>
            <a:ext cx="6358800" cy="6858000"/>
            <a:chOff x="841200" y="-38520"/>
            <a:chExt cx="6358800" cy="6858000"/>
          </a:xfrm>
        </p:grpSpPr>
        <p:sp>
          <p:nvSpPr>
            <p:cNvPr id="21" name="Pentagon 20">
              <a:extLst>
                <a:ext uri="{FF2B5EF4-FFF2-40B4-BE49-F238E27FC236}">
                  <a16:creationId xmlns:a16="http://schemas.microsoft.com/office/drawing/2014/main" id="{66A20E67-49BE-DC49-824A-7C1832C4F7BA}"/>
                </a:ext>
              </a:extLst>
            </p:cNvPr>
            <p:cNvSpPr/>
            <p:nvPr/>
          </p:nvSpPr>
          <p:spPr>
            <a:xfrm>
              <a:off x="841200" y="-38520"/>
              <a:ext cx="6333744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4315968 w 6096000"/>
                <a:gd name="connsiteY1" fmla="*/ 0 h 6858000"/>
                <a:gd name="connsiteX2" fmla="*/ 6096000 w 6096000"/>
                <a:gd name="connsiteY2" fmla="*/ 3429000 h 6858000"/>
                <a:gd name="connsiteX3" fmla="*/ 4315968 w 6096000"/>
                <a:gd name="connsiteY3" fmla="*/ 6858000 h 6858000"/>
                <a:gd name="connsiteX4" fmla="*/ 0 w 6096000"/>
                <a:gd name="connsiteY4" fmla="*/ 6858000 h 6858000"/>
                <a:gd name="connsiteX5" fmla="*/ 0 w 6096000"/>
                <a:gd name="connsiteY5" fmla="*/ 0 h 6858000"/>
                <a:gd name="connsiteX0" fmla="*/ 0 w 6333744"/>
                <a:gd name="connsiteY0" fmla="*/ 0 h 6858000"/>
                <a:gd name="connsiteX1" fmla="*/ 4315968 w 6333744"/>
                <a:gd name="connsiteY1" fmla="*/ 0 h 6858000"/>
                <a:gd name="connsiteX2" fmla="*/ 6333744 w 6333744"/>
                <a:gd name="connsiteY2" fmla="*/ 3502152 h 6858000"/>
                <a:gd name="connsiteX3" fmla="*/ 4315968 w 6333744"/>
                <a:gd name="connsiteY3" fmla="*/ 6858000 h 6858000"/>
                <a:gd name="connsiteX4" fmla="*/ 0 w 6333744"/>
                <a:gd name="connsiteY4" fmla="*/ 6858000 h 6858000"/>
                <a:gd name="connsiteX5" fmla="*/ 0 w 6333744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3744" h="6858000">
                  <a:moveTo>
                    <a:pt x="0" y="0"/>
                  </a:moveTo>
                  <a:lnTo>
                    <a:pt x="4315968" y="0"/>
                  </a:lnTo>
                  <a:lnTo>
                    <a:pt x="6333744" y="3502152"/>
                  </a:lnTo>
                  <a:lnTo>
                    <a:pt x="431596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C36025B-6ED2-D14D-ABD3-56BADA077893}"/>
                </a:ext>
              </a:extLst>
            </p:cNvPr>
            <p:cNvSpPr/>
            <p:nvPr/>
          </p:nvSpPr>
          <p:spPr>
            <a:xfrm>
              <a:off x="4815840" y="239112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521265 w 1046866"/>
                <a:gd name="connsiteY1" fmla="*/ 0 h 900000"/>
                <a:gd name="connsiteX2" fmla="*/ 1046866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521265" y="0"/>
                  </a:lnTo>
                  <a:lnTo>
                    <a:pt x="1046866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C3E0D1B-9AC0-AA44-B33B-F8557DE0827D}"/>
                </a:ext>
              </a:extLst>
            </p:cNvPr>
            <p:cNvSpPr/>
            <p:nvPr/>
          </p:nvSpPr>
          <p:spPr>
            <a:xfrm>
              <a:off x="5492497" y="1510128"/>
              <a:ext cx="1112483" cy="900000"/>
            </a:xfrm>
            <a:custGeom>
              <a:avLst/>
              <a:gdLst>
                <a:gd name="connsiteX0" fmla="*/ 450000 w 1112483"/>
                <a:gd name="connsiteY0" fmla="*/ 0 h 900000"/>
                <a:gd name="connsiteX1" fmla="*/ 586883 w 1112483"/>
                <a:gd name="connsiteY1" fmla="*/ 0 h 900000"/>
                <a:gd name="connsiteX2" fmla="*/ 1112483 w 1112483"/>
                <a:gd name="connsiteY2" fmla="*/ 900000 h 900000"/>
                <a:gd name="connsiteX3" fmla="*/ 450000 w 1112483"/>
                <a:gd name="connsiteY3" fmla="*/ 900000 h 900000"/>
                <a:gd name="connsiteX4" fmla="*/ 0 w 1112483"/>
                <a:gd name="connsiteY4" fmla="*/ 450000 h 900000"/>
                <a:gd name="connsiteX5" fmla="*/ 450000 w 111248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2483" h="900000">
                  <a:moveTo>
                    <a:pt x="450000" y="0"/>
                  </a:moveTo>
                  <a:lnTo>
                    <a:pt x="586883" y="0"/>
                  </a:lnTo>
                  <a:lnTo>
                    <a:pt x="111248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4C66C07-8281-2D40-BCBC-FAFF2CC1779A}"/>
                </a:ext>
              </a:extLst>
            </p:cNvPr>
            <p:cNvSpPr/>
            <p:nvPr/>
          </p:nvSpPr>
          <p:spPr>
            <a:xfrm>
              <a:off x="6096000" y="2979000"/>
              <a:ext cx="1104000" cy="900000"/>
            </a:xfrm>
            <a:custGeom>
              <a:avLst/>
              <a:gdLst>
                <a:gd name="connsiteX0" fmla="*/ 450000 w 1104000"/>
                <a:gd name="connsiteY0" fmla="*/ 0 h 900000"/>
                <a:gd name="connsiteX1" fmla="*/ 841200 w 1104000"/>
                <a:gd name="connsiteY1" fmla="*/ 0 h 900000"/>
                <a:gd name="connsiteX2" fmla="*/ 1104000 w 1104000"/>
                <a:gd name="connsiteY2" fmla="*/ 450000 h 900000"/>
                <a:gd name="connsiteX3" fmla="*/ 841200 w 1104000"/>
                <a:gd name="connsiteY3" fmla="*/ 900000 h 900000"/>
                <a:gd name="connsiteX4" fmla="*/ 450000 w 1104000"/>
                <a:gd name="connsiteY4" fmla="*/ 900000 h 900000"/>
                <a:gd name="connsiteX5" fmla="*/ 0 w 1104000"/>
                <a:gd name="connsiteY5" fmla="*/ 450000 h 900000"/>
                <a:gd name="connsiteX6" fmla="*/ 450000 w 1104000"/>
                <a:gd name="connsiteY6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4000" h="900000">
                  <a:moveTo>
                    <a:pt x="450000" y="0"/>
                  </a:moveTo>
                  <a:lnTo>
                    <a:pt x="841200" y="0"/>
                  </a:lnTo>
                  <a:lnTo>
                    <a:pt x="1104000" y="450000"/>
                  </a:lnTo>
                  <a:lnTo>
                    <a:pt x="841200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D79E954-FF29-A640-9DBE-7F2A1D04CEE3}"/>
                </a:ext>
              </a:extLst>
            </p:cNvPr>
            <p:cNvSpPr/>
            <p:nvPr/>
          </p:nvSpPr>
          <p:spPr>
            <a:xfrm>
              <a:off x="5385121" y="4348944"/>
              <a:ext cx="1277633" cy="900000"/>
            </a:xfrm>
            <a:custGeom>
              <a:avLst/>
              <a:gdLst>
                <a:gd name="connsiteX0" fmla="*/ 450000 w 1277633"/>
                <a:gd name="connsiteY0" fmla="*/ 0 h 900000"/>
                <a:gd name="connsiteX1" fmla="*/ 1277633 w 1277633"/>
                <a:gd name="connsiteY1" fmla="*/ 0 h 900000"/>
                <a:gd name="connsiteX2" fmla="*/ 752033 w 1277633"/>
                <a:gd name="connsiteY2" fmla="*/ 900000 h 900000"/>
                <a:gd name="connsiteX3" fmla="*/ 450000 w 1277633"/>
                <a:gd name="connsiteY3" fmla="*/ 900000 h 900000"/>
                <a:gd name="connsiteX4" fmla="*/ 0 w 1277633"/>
                <a:gd name="connsiteY4" fmla="*/ 450000 h 900000"/>
                <a:gd name="connsiteX5" fmla="*/ 450000 w 127763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7633" h="900000">
                  <a:moveTo>
                    <a:pt x="450000" y="0"/>
                  </a:moveTo>
                  <a:lnTo>
                    <a:pt x="1277633" y="0"/>
                  </a:lnTo>
                  <a:lnTo>
                    <a:pt x="75203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EBF0EB-F518-4E4B-85B8-909452013A8C}"/>
                </a:ext>
              </a:extLst>
            </p:cNvPr>
            <p:cNvSpPr/>
            <p:nvPr/>
          </p:nvSpPr>
          <p:spPr>
            <a:xfrm>
              <a:off x="4815840" y="5718888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1046866 w 1046866"/>
                <a:gd name="connsiteY1" fmla="*/ 0 h 900000"/>
                <a:gd name="connsiteX2" fmla="*/ 521265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1046866" y="0"/>
                  </a:lnTo>
                  <a:lnTo>
                    <a:pt x="521265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Pentagon 21">
            <a:extLst>
              <a:ext uri="{FF2B5EF4-FFF2-40B4-BE49-F238E27FC236}">
                <a16:creationId xmlns:a16="http://schemas.microsoft.com/office/drawing/2014/main" id="{4705ABCC-0946-D545-B49E-2A2692114494}"/>
              </a:ext>
            </a:extLst>
          </p:cNvPr>
          <p:cNvSpPr/>
          <p:nvPr/>
        </p:nvSpPr>
        <p:spPr>
          <a:xfrm>
            <a:off x="-298799" y="38520"/>
            <a:ext cx="6096000" cy="6858000"/>
          </a:xfrm>
          <a:prstGeom prst="homePlate">
            <a:avLst>
              <a:gd name="adj" fmla="val 292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A59265DF-133D-3A45-924F-8DA41C2A4EA7}"/>
              </a:ext>
            </a:extLst>
          </p:cNvPr>
          <p:cNvSpPr/>
          <p:nvPr/>
        </p:nvSpPr>
        <p:spPr>
          <a:xfrm>
            <a:off x="-710879" y="38520"/>
            <a:ext cx="6096000" cy="6858000"/>
          </a:xfrm>
          <a:prstGeom prst="homePlate">
            <a:avLst>
              <a:gd name="adj" fmla="val 29200"/>
            </a:avLst>
          </a:prstGeom>
          <a:blipFill dpi="0" rotWithShape="1">
            <a:blip r:embed="rId2"/>
            <a:srcRect/>
            <a:stretch>
              <a:fillRect l="-15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9CAD04B7-367D-9046-B842-75FE74CF9608}"/>
              </a:ext>
            </a:extLst>
          </p:cNvPr>
          <p:cNvSpPr/>
          <p:nvPr/>
        </p:nvSpPr>
        <p:spPr>
          <a:xfrm>
            <a:off x="-745675" y="-38520"/>
            <a:ext cx="6096000" cy="6935040"/>
          </a:xfrm>
          <a:prstGeom prst="homePlate">
            <a:avLst>
              <a:gd name="adj" fmla="val 29200"/>
            </a:avLst>
          </a:prstGeom>
          <a:blipFill dpi="0" rotWithShape="1">
            <a:blip r:embed="rId3">
              <a:alphaModFix amt="80000"/>
            </a:blip>
            <a:srcRect/>
            <a:stretch>
              <a:fillRect l="-14000" r="-2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D7E029-298C-614B-9D0C-A799EFB24F47}"/>
              </a:ext>
            </a:extLst>
          </p:cNvPr>
          <p:cNvSpPr/>
          <p:nvPr/>
        </p:nvSpPr>
        <p:spPr>
          <a:xfrm>
            <a:off x="445386" y="2513317"/>
            <a:ext cx="4511428" cy="1754326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SUSUR </a:t>
            </a:r>
          </a:p>
          <a:p>
            <a:pPr algn="ctr"/>
            <a:r>
              <a: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GOA</a:t>
            </a:r>
          </a:p>
        </p:txBody>
      </p:sp>
      <p:pic>
        <p:nvPicPr>
          <p:cNvPr id="28" name="Graphic 27" descr="Bullseye">
            <a:extLst>
              <a:ext uri="{FF2B5EF4-FFF2-40B4-BE49-F238E27FC236}">
                <a16:creationId xmlns:a16="http://schemas.microsoft.com/office/drawing/2014/main" id="{071EA2EB-D75F-8E49-A866-74AB30428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90784" y="263232"/>
            <a:ext cx="914400" cy="914400"/>
          </a:xfrm>
          <a:prstGeom prst="rect">
            <a:avLst/>
          </a:prstGeom>
        </p:spPr>
      </p:pic>
      <p:pic>
        <p:nvPicPr>
          <p:cNvPr id="30" name="Graphic 29" descr="Single gear">
            <a:extLst>
              <a:ext uri="{FF2B5EF4-FFF2-40B4-BE49-F238E27FC236}">
                <a16:creationId xmlns:a16="http://schemas.microsoft.com/office/drawing/2014/main" id="{1CB2D11B-8941-F24C-82F3-1C7126705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2754" y="1551960"/>
            <a:ext cx="914400" cy="914400"/>
          </a:xfrm>
          <a:prstGeom prst="rect">
            <a:avLst/>
          </a:prstGeom>
        </p:spPr>
      </p:pic>
      <p:pic>
        <p:nvPicPr>
          <p:cNvPr id="32" name="Graphic 31" descr="Suitcase">
            <a:extLst>
              <a:ext uri="{FF2B5EF4-FFF2-40B4-BE49-F238E27FC236}">
                <a16:creationId xmlns:a16="http://schemas.microsoft.com/office/drawing/2014/main" id="{6F9AC503-2738-7B48-A4D5-0774DC69A1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07557" y="2958084"/>
            <a:ext cx="914400" cy="914400"/>
          </a:xfrm>
          <a:prstGeom prst="rect">
            <a:avLst/>
          </a:prstGeom>
        </p:spPr>
      </p:pic>
      <p:pic>
        <p:nvPicPr>
          <p:cNvPr id="34" name="Graphic 33" descr="Palette">
            <a:extLst>
              <a:ext uri="{FF2B5EF4-FFF2-40B4-BE49-F238E27FC236}">
                <a16:creationId xmlns:a16="http://schemas.microsoft.com/office/drawing/2014/main" id="{1304BC33-2334-C043-9D78-3C9815A096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55002" y="4375872"/>
            <a:ext cx="914400" cy="914400"/>
          </a:xfrm>
          <a:prstGeom prst="rect">
            <a:avLst/>
          </a:prstGeom>
        </p:spPr>
      </p:pic>
      <p:pic>
        <p:nvPicPr>
          <p:cNvPr id="36" name="Graphic 35" descr="Clapper board">
            <a:extLst>
              <a:ext uri="{FF2B5EF4-FFF2-40B4-BE49-F238E27FC236}">
                <a16:creationId xmlns:a16="http://schemas.microsoft.com/office/drawing/2014/main" id="{3AC23FA4-37FB-C341-A37F-EEBBAB56744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850203" y="5689404"/>
            <a:ext cx="738720" cy="73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10" grpId="0" animBg="1"/>
      <p:bldP spid="4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2124B-BB80-B243-8A18-ED79CEC87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FAKTOR PENYEBAB BAHAYA MENYUSURI GOA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E417E-ADCF-EF49-854B-54D6B6356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yang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menyusuri</a:t>
            </a:r>
            <a:r>
              <a:rPr lang="en-US" sz="2000" dirty="0"/>
              <a:t> goa </a:t>
            </a:r>
            <a:r>
              <a:rPr lang="en-US" sz="2000" dirty="0" err="1"/>
              <a:t>adalah</a:t>
            </a:r>
            <a:r>
              <a:rPr lang="en-US" sz="2000" dirty="0"/>
              <a:t> human </a:t>
            </a:r>
            <a:r>
              <a:rPr lang="en-US" sz="2000" dirty="0" err="1"/>
              <a:t>eror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peralatan</a:t>
            </a:r>
            <a:r>
              <a:rPr lang="en-US" sz="2000" dirty="0"/>
              <a:t> yang </a:t>
            </a:r>
            <a:r>
              <a:rPr lang="en-US" sz="2000" dirty="0" err="1"/>
              <a:t>dibawa</a:t>
            </a:r>
            <a:r>
              <a:rPr lang="en-US" sz="2000" dirty="0"/>
              <a:t>,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peralatan</a:t>
            </a:r>
            <a:r>
              <a:rPr lang="en-US" sz="2000" dirty="0"/>
              <a:t>,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berlebihan</a:t>
            </a:r>
            <a:endParaRPr lang="en-US" sz="2000" dirty="0"/>
          </a:p>
          <a:p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goa</a:t>
            </a:r>
          </a:p>
          <a:p>
            <a:pPr marL="668338" indent="-339725"/>
            <a:r>
              <a:rPr lang="en-US" sz="2000" dirty="0" err="1"/>
              <a:t>Runtuhnya</a:t>
            </a:r>
            <a:r>
              <a:rPr lang="en-US" sz="2000" dirty="0"/>
              <a:t> </a:t>
            </a:r>
            <a:r>
              <a:rPr lang="en-US" sz="2000" dirty="0" err="1"/>
              <a:t>atap</a:t>
            </a:r>
            <a:r>
              <a:rPr lang="en-US" sz="2000" dirty="0"/>
              <a:t> goa</a:t>
            </a:r>
          </a:p>
          <a:p>
            <a:pPr marL="668338" indent="-339725"/>
            <a:r>
              <a:rPr lang="en-US" sz="2000" dirty="0"/>
              <a:t>Gas </a:t>
            </a:r>
            <a:r>
              <a:rPr lang="en-US" sz="2000" dirty="0" err="1"/>
              <a:t>beracun</a:t>
            </a:r>
            <a:endParaRPr lang="en-US" sz="2000" dirty="0"/>
          </a:p>
          <a:p>
            <a:pPr marL="668338" indent="-339725"/>
            <a:r>
              <a:rPr lang="en-US" sz="2000" dirty="0" err="1"/>
              <a:t>Banjir</a:t>
            </a:r>
            <a:r>
              <a:rPr lang="en-US" sz="2000" dirty="0"/>
              <a:t> </a:t>
            </a:r>
            <a:r>
              <a:rPr lang="en-US" sz="2000" dirty="0" err="1"/>
              <a:t>mendadak</a:t>
            </a:r>
            <a:endParaRPr lang="en-US" sz="2000" dirty="0"/>
          </a:p>
          <a:p>
            <a:pPr marL="668338" indent="-339725"/>
            <a:r>
              <a:rPr lang="en-US" sz="2000" dirty="0" err="1"/>
              <a:t>Gigitan</a:t>
            </a:r>
            <a:r>
              <a:rPr lang="en-US" sz="2000" dirty="0"/>
              <a:t> </a:t>
            </a:r>
            <a:r>
              <a:rPr lang="en-US" sz="2000" dirty="0" err="1"/>
              <a:t>binatang</a:t>
            </a:r>
            <a:r>
              <a:rPr lang="en-US" sz="2000" dirty="0"/>
              <a:t> </a:t>
            </a:r>
            <a:r>
              <a:rPr lang="en-US" sz="2000" dirty="0" err="1"/>
              <a:t>berbisa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693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24DA-D5CC-4149-9D62-7C3398C5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PERALATAN MUTLAK DALAM MENYUSURI GOA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D7C7C-2789-984B-8025-3125E1C7A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Pribadi</a:t>
            </a:r>
            <a:endParaRPr lang="en-US" dirty="0"/>
          </a:p>
          <a:p>
            <a:pPr marL="622300" indent="-339725"/>
            <a:r>
              <a:rPr lang="en-US" dirty="0"/>
              <a:t>Helm </a:t>
            </a:r>
            <a:r>
              <a:rPr lang="en-US" dirty="0" err="1"/>
              <a:t>Speleo</a:t>
            </a:r>
            <a:endParaRPr lang="en-US" dirty="0"/>
          </a:p>
          <a:p>
            <a:pPr marL="622300" indent="-339725"/>
            <a:r>
              <a:rPr lang="en-US" dirty="0" err="1"/>
              <a:t>Penerangan</a:t>
            </a:r>
            <a:r>
              <a:rPr lang="en-US" dirty="0"/>
              <a:t> </a:t>
            </a:r>
          </a:p>
          <a:p>
            <a:pPr marL="622300" indent="-339725"/>
            <a:r>
              <a:rPr lang="en-US" dirty="0"/>
              <a:t>Cover all</a:t>
            </a:r>
          </a:p>
          <a:p>
            <a:pPr marL="622300" indent="-339725"/>
            <a:r>
              <a:rPr lang="en-US" dirty="0"/>
              <a:t>Sepatu </a:t>
            </a:r>
          </a:p>
          <a:p>
            <a:pPr marL="622300" indent="-339725"/>
            <a:r>
              <a:rPr lang="en-US" dirty="0" err="1"/>
              <a:t>Pelampung</a:t>
            </a:r>
            <a:r>
              <a:rPr lang="en-US" dirty="0"/>
              <a:t> / lift </a:t>
            </a:r>
            <a:r>
              <a:rPr lang="en-US" dirty="0" err="1"/>
              <a:t>Jaket</a:t>
            </a:r>
            <a:endParaRPr lang="en-US" dirty="0"/>
          </a:p>
          <a:p>
            <a:pPr marL="622300" indent="-339725"/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</a:p>
          <a:p>
            <a:pPr marL="622300" indent="-339725"/>
            <a:r>
              <a:rPr lang="en-US" dirty="0" err="1"/>
              <a:t>Seperangkat</a:t>
            </a:r>
            <a:r>
              <a:rPr lang="en-US" dirty="0"/>
              <a:t> SRT</a:t>
            </a:r>
          </a:p>
        </p:txBody>
      </p:sp>
    </p:spTree>
    <p:extLst>
      <p:ext uri="{BB962C8B-B14F-4D97-AF65-F5344CB8AC3E}">
        <p14:creationId xmlns:p14="http://schemas.microsoft.com/office/powerpoint/2010/main" val="35483872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261</TotalTime>
  <Words>311</Words>
  <Application>Microsoft Macintosh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Trebuchet MS</vt:lpstr>
      <vt:lpstr>Wingdings 3</vt:lpstr>
      <vt:lpstr>Facet</vt:lpstr>
      <vt:lpstr>PENELUSURAN GOA</vt:lpstr>
      <vt:lpstr>PowerPoint Presentation</vt:lpstr>
      <vt:lpstr>Sejarah Penelusuran Goa</vt:lpstr>
      <vt:lpstr>Penelusuran Goa di Indonesia</vt:lpstr>
      <vt:lpstr>PowerPoint Presentation</vt:lpstr>
      <vt:lpstr>PowerPoint Presentation</vt:lpstr>
      <vt:lpstr>PowerPoint Presentation</vt:lpstr>
      <vt:lpstr>FAKTOR PENYEBAB BAHAYA MENYUSURI GOA</vt:lpstr>
      <vt:lpstr>PERALATAN MUTLAK DALAM MENYUSURI GOA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PENELUSURAN GOA</dc:title>
  <dc:creator>Microsoft Office User</dc:creator>
  <cp:lastModifiedBy>Microsoft Office User</cp:lastModifiedBy>
  <cp:revision>17</cp:revision>
  <dcterms:created xsi:type="dcterms:W3CDTF">2019-11-12T00:13:06Z</dcterms:created>
  <dcterms:modified xsi:type="dcterms:W3CDTF">2019-11-22T04:22:30Z</dcterms:modified>
</cp:coreProperties>
</file>