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58" r:id="rId6"/>
    <p:sldId id="261"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64B32E-66C6-4E3D-9C8C-AED6A09C80BA}" type="datetimeFigureOut">
              <a:rPr lang="id-ID" smtClean="0"/>
              <a:t>23/05/16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3A8A829-5D0B-44D7-BC7A-88E609132A88}"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931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4B32E-66C6-4E3D-9C8C-AED6A09C80BA}" type="datetimeFigureOut">
              <a:rPr lang="id-ID" smtClean="0"/>
              <a:t>23/05/16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344018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4B32E-66C6-4E3D-9C8C-AED6A09C80BA}" type="datetimeFigureOut">
              <a:rPr lang="id-ID" smtClean="0"/>
              <a:t>23/05/16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2497987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64B32E-66C6-4E3D-9C8C-AED6A09C80BA}" type="datetimeFigureOut">
              <a:rPr lang="id-ID" smtClean="0"/>
              <a:t>23/05/16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3846647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64B32E-66C6-4E3D-9C8C-AED6A09C80BA}" type="datetimeFigureOut">
              <a:rPr lang="id-ID" smtClean="0"/>
              <a:t>23/05/16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C3A8A829-5D0B-44D7-BC7A-88E609132A88}"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5072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64B32E-66C6-4E3D-9C8C-AED6A09C80BA}" type="datetimeFigureOut">
              <a:rPr lang="id-ID" smtClean="0"/>
              <a:t>23/05/16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632537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64B32E-66C6-4E3D-9C8C-AED6A09C80BA}" type="datetimeFigureOut">
              <a:rPr lang="id-ID" smtClean="0"/>
              <a:t>23/05/16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3915517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64B32E-66C6-4E3D-9C8C-AED6A09C80BA}" type="datetimeFigureOut">
              <a:rPr lang="id-ID" smtClean="0"/>
              <a:t>23/05/16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276911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64B32E-66C6-4E3D-9C8C-AED6A09C80BA}" type="datetimeFigureOut">
              <a:rPr lang="id-ID" smtClean="0"/>
              <a:t>23/05/16</a:t>
            </a:fld>
            <a:endParaRPr lang="id-ID"/>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d-ID"/>
          </a:p>
        </p:txBody>
      </p:sp>
      <p:sp>
        <p:nvSpPr>
          <p:cNvPr id="9" name="Slide Number Placeholder 8"/>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687850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C64B32E-66C6-4E3D-9C8C-AED6A09C80BA}" type="datetimeFigureOut">
              <a:rPr lang="id-ID" smtClean="0"/>
              <a:t>23/05/16</a:t>
            </a:fld>
            <a:endParaRPr lang="id-ID"/>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d-ID"/>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3A8A829-5D0B-44D7-BC7A-88E609132A88}" type="slidenum">
              <a:rPr lang="id-ID" smtClean="0"/>
              <a:t>‹#›</a:t>
            </a:fld>
            <a:endParaRPr lang="id-ID"/>
          </a:p>
        </p:txBody>
      </p:sp>
    </p:spTree>
    <p:extLst>
      <p:ext uri="{BB962C8B-B14F-4D97-AF65-F5344CB8AC3E}">
        <p14:creationId xmlns:p14="http://schemas.microsoft.com/office/powerpoint/2010/main" val="2905341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64B32E-66C6-4E3D-9C8C-AED6A09C80BA}" type="datetimeFigureOut">
              <a:rPr lang="id-ID" smtClean="0"/>
              <a:t>23/05/16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C3A8A829-5D0B-44D7-BC7A-88E609132A88}" type="slidenum">
              <a:rPr lang="id-ID" smtClean="0"/>
              <a:t>‹#›</a:t>
            </a:fld>
            <a:endParaRPr lang="id-ID"/>
          </a:p>
        </p:txBody>
      </p:sp>
    </p:spTree>
    <p:extLst>
      <p:ext uri="{BB962C8B-B14F-4D97-AF65-F5344CB8AC3E}">
        <p14:creationId xmlns:p14="http://schemas.microsoft.com/office/powerpoint/2010/main" val="4148481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C64B32E-66C6-4E3D-9C8C-AED6A09C80BA}" type="datetimeFigureOut">
              <a:rPr lang="id-ID" smtClean="0"/>
              <a:t>23/05/16</a:t>
            </a:fld>
            <a:endParaRPr lang="id-ID"/>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d-ID"/>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3A8A829-5D0B-44D7-BC7A-88E609132A88}" type="slidenum">
              <a:rPr lang="id-ID" smtClean="0"/>
              <a:t>‹#›</a:t>
            </a:fld>
            <a:endParaRPr lang="id-ID"/>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0105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53790"/>
            <a:ext cx="9144000" cy="1230403"/>
          </a:xfrm>
        </p:spPr>
        <p:txBody>
          <a:bodyPr>
            <a:normAutofit/>
          </a:bodyPr>
          <a:lstStyle/>
          <a:p>
            <a:r>
              <a:rPr lang="id-ID" sz="3600" dirty="0" smtClean="0"/>
              <a:t>Legitimation of HRM Practices : Managerial Perception of Economic and Normative Value </a:t>
            </a:r>
            <a:endParaRPr lang="id-ID" sz="3600" dirty="0"/>
          </a:p>
        </p:txBody>
      </p:sp>
      <p:sp>
        <p:nvSpPr>
          <p:cNvPr id="3" name="Subtitle 2"/>
          <p:cNvSpPr>
            <a:spLocks noGrp="1"/>
          </p:cNvSpPr>
          <p:nvPr>
            <p:ph type="subTitle" idx="1"/>
          </p:nvPr>
        </p:nvSpPr>
        <p:spPr>
          <a:xfrm>
            <a:off x="1524000" y="2240923"/>
            <a:ext cx="9603346" cy="4327302"/>
          </a:xfrm>
        </p:spPr>
        <p:txBody>
          <a:bodyPr>
            <a:normAutofit lnSpcReduction="10000"/>
          </a:bodyPr>
          <a:lstStyle/>
          <a:p>
            <a:r>
              <a:rPr lang="id-ID" dirty="0" smtClean="0"/>
              <a:t>Anggota Kelompok :</a:t>
            </a:r>
          </a:p>
          <a:p>
            <a:endParaRPr lang="id-ID" dirty="0" smtClean="0"/>
          </a:p>
          <a:p>
            <a:pPr marL="457200" indent="-457200" algn="l">
              <a:buFont typeface="+mj-lt"/>
              <a:buAutoNum type="arabicPeriod"/>
            </a:pPr>
            <a:r>
              <a:rPr lang="id-ID" dirty="0" smtClean="0"/>
              <a:t>Maria Hartiningsih	(13808141002)</a:t>
            </a:r>
          </a:p>
          <a:p>
            <a:pPr marL="457200" indent="-457200" algn="l">
              <a:buFont typeface="+mj-lt"/>
              <a:buAutoNum type="arabicPeriod"/>
            </a:pPr>
            <a:r>
              <a:rPr lang="id-ID" dirty="0" smtClean="0"/>
              <a:t>Nurul Mutiara R.A		(13808141006)</a:t>
            </a:r>
          </a:p>
          <a:p>
            <a:pPr marL="457200" indent="-457200" algn="l">
              <a:buFont typeface="+mj-lt"/>
              <a:buAutoNum type="arabicPeriod"/>
            </a:pPr>
            <a:r>
              <a:rPr lang="id-ID" dirty="0" smtClean="0"/>
              <a:t>Anarkhi Dianastuty	(13808141008)</a:t>
            </a:r>
          </a:p>
          <a:p>
            <a:pPr marL="457200" indent="-457200" algn="l">
              <a:buFont typeface="+mj-lt"/>
              <a:buAutoNum type="arabicPeriod"/>
            </a:pPr>
            <a:endParaRPr lang="id-ID" dirty="0" smtClean="0"/>
          </a:p>
          <a:p>
            <a:pPr algn="l"/>
            <a:endParaRPr lang="id-ID" dirty="0"/>
          </a:p>
          <a:p>
            <a:r>
              <a:rPr lang="id-ID" dirty="0" smtClean="0">
                <a:latin typeface="Aharoni" panose="02010803020104030203" pitchFamily="2" charset="-79"/>
                <a:cs typeface="Aharoni" panose="02010803020104030203" pitchFamily="2" charset="-79"/>
              </a:rPr>
              <a:t>       Manajemen</a:t>
            </a:r>
          </a:p>
          <a:p>
            <a:r>
              <a:rPr lang="id-ID" dirty="0" smtClean="0">
                <a:latin typeface="Aharoni" panose="02010803020104030203" pitchFamily="2" charset="-79"/>
                <a:cs typeface="Aharoni" panose="02010803020104030203" pitchFamily="2" charset="-79"/>
              </a:rPr>
              <a:t>		Fakultas Ekonomi UNY</a:t>
            </a:r>
            <a:r>
              <a:rPr lang="id-ID" dirty="0" smtClean="0"/>
              <a:t>		</a:t>
            </a:r>
            <a:endParaRPr lang="id-ID" dirty="0"/>
          </a:p>
        </p:txBody>
      </p:sp>
    </p:spTree>
    <p:extLst>
      <p:ext uri="{BB962C8B-B14F-4D97-AF65-F5344CB8AC3E}">
        <p14:creationId xmlns:p14="http://schemas.microsoft.com/office/powerpoint/2010/main" val="2230094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Legitimasi kognitif</a:t>
            </a:r>
            <a:endParaRPr lang="id-ID" dirty="0"/>
          </a:p>
        </p:txBody>
      </p:sp>
      <p:sp>
        <p:nvSpPr>
          <p:cNvPr id="3" name="Content Placeholder 2"/>
          <p:cNvSpPr>
            <a:spLocks noGrp="1"/>
          </p:cNvSpPr>
          <p:nvPr>
            <p:ph idx="1"/>
          </p:nvPr>
        </p:nvSpPr>
        <p:spPr/>
        <p:txBody>
          <a:bodyPr>
            <a:normAutofit/>
          </a:bodyPr>
          <a:lstStyle/>
          <a:p>
            <a:endParaRPr lang="id-ID" sz="4000" dirty="0" smtClean="0"/>
          </a:p>
          <a:p>
            <a:endParaRPr lang="id-ID" sz="4000" dirty="0"/>
          </a:p>
          <a:p>
            <a:pPr marL="0" indent="0">
              <a:buNone/>
            </a:pPr>
            <a:r>
              <a:rPr lang="id-ID" sz="4000" dirty="0" smtClean="0"/>
              <a:t>Legitimasi kognitif merefleksikan pengetahuan mengenai grup stakeholder, Seperti manajer.</a:t>
            </a:r>
            <a:endParaRPr lang="id-ID" sz="4000" dirty="0"/>
          </a:p>
        </p:txBody>
      </p:sp>
    </p:spTree>
    <p:extLst>
      <p:ext uri="{BB962C8B-B14F-4D97-AF65-F5344CB8AC3E}">
        <p14:creationId xmlns:p14="http://schemas.microsoft.com/office/powerpoint/2010/main" val="3268523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Keadilan organisasi pada praktik HRM dan persepsi legitimasi para manajer</a:t>
            </a:r>
            <a:endParaRPr lang="id-ID" dirty="0"/>
          </a:p>
        </p:txBody>
      </p:sp>
      <p:sp>
        <p:nvSpPr>
          <p:cNvPr id="3" name="Content Placeholder 2"/>
          <p:cNvSpPr>
            <a:spLocks noGrp="1"/>
          </p:cNvSpPr>
          <p:nvPr>
            <p:ph idx="1"/>
          </p:nvPr>
        </p:nvSpPr>
        <p:spPr>
          <a:xfrm>
            <a:off x="838199" y="1825625"/>
            <a:ext cx="10878879" cy="4830356"/>
          </a:xfrm>
        </p:spPr>
        <p:txBody>
          <a:bodyPr>
            <a:normAutofit/>
          </a:bodyPr>
          <a:lstStyle/>
          <a:p>
            <a:pPr algn="just"/>
            <a:r>
              <a:rPr lang="id-ID" sz="3600" dirty="0"/>
              <a:t>Keadilan organisasi menyangkut evaluasi karyawan, apakah mereka diperlakukan adil dan bagaimana penentuan ini bisa mempengaruhi hasil. Dua bentuk keadilan organisasi terbagi atas keadilan distributif dan keadilan prosedural. Keadilan distributif merujuk pada persepsi karyawan mengenai keadilan dalam hal pendapatan, sedangkan keadilan prosedural merujuk pada persepsi karyawan mengenai proses dan prosedur yang digunakan ketka mengambil keputusan</a:t>
            </a:r>
            <a:r>
              <a:rPr lang="id-ID" dirty="0"/>
              <a:t>.</a:t>
            </a:r>
          </a:p>
        </p:txBody>
      </p:sp>
    </p:spTree>
    <p:extLst>
      <p:ext uri="{BB962C8B-B14F-4D97-AF65-F5344CB8AC3E}">
        <p14:creationId xmlns:p14="http://schemas.microsoft.com/office/powerpoint/2010/main" val="46734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keadilan dalam HRM</a:t>
            </a:r>
            <a:endParaRPr lang="id-ID" dirty="0"/>
          </a:p>
        </p:txBody>
      </p:sp>
      <p:sp>
        <p:nvSpPr>
          <p:cNvPr id="3" name="Content Placeholder 2"/>
          <p:cNvSpPr>
            <a:spLocks noGrp="1"/>
          </p:cNvSpPr>
          <p:nvPr>
            <p:ph idx="1"/>
          </p:nvPr>
        </p:nvSpPr>
        <p:spPr>
          <a:xfrm>
            <a:off x="838200" y="2463578"/>
            <a:ext cx="11070265" cy="3469389"/>
          </a:xfrm>
        </p:spPr>
        <p:txBody>
          <a:bodyPr>
            <a:normAutofit/>
          </a:bodyPr>
          <a:lstStyle/>
          <a:p>
            <a:pPr algn="just"/>
            <a:r>
              <a:rPr lang="id-ID" sz="3200" dirty="0"/>
              <a:t>Keadilan bedasarkan  praktik HRM termasuk program manajemen tenaga kerja, kebijakan, dan teknik-teknik positif yang memiliki efek pada evaluasi keadilan.  Contohnya, urusan keadilan memiliki aturan yang menonjol pada sistem penghargaan dan pengalokasian sumber daya</a:t>
            </a:r>
          </a:p>
        </p:txBody>
      </p:sp>
    </p:spTree>
    <p:extLst>
      <p:ext uri="{BB962C8B-B14F-4D97-AF65-F5344CB8AC3E}">
        <p14:creationId xmlns:p14="http://schemas.microsoft.com/office/powerpoint/2010/main" val="3185222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Apa pentingnya persepsi mengenai keadilan itu??</a:t>
            </a:r>
            <a:endParaRPr lang="id-ID" dirty="0"/>
          </a:p>
        </p:txBody>
      </p:sp>
      <p:sp>
        <p:nvSpPr>
          <p:cNvPr id="3" name="Content Placeholder 2"/>
          <p:cNvSpPr>
            <a:spLocks noGrp="1"/>
          </p:cNvSpPr>
          <p:nvPr>
            <p:ph idx="1"/>
          </p:nvPr>
        </p:nvSpPr>
        <p:spPr/>
        <p:txBody>
          <a:bodyPr>
            <a:normAutofit/>
          </a:bodyPr>
          <a:lstStyle/>
          <a:p>
            <a:pPr algn="just"/>
            <a:r>
              <a:rPr lang="id-ID" sz="3200" dirty="0"/>
              <a:t>Selanjutnya peningkatan persepsi keadilan berkaitan dengan peningkatan komitmen dalam organisasi dan keikutsertaan karyawan pada perilaku kewarganegaraan organisasi (OCB</a:t>
            </a:r>
            <a:r>
              <a:rPr lang="id-ID" sz="3200" dirty="0" smtClean="0"/>
              <a:t>).</a:t>
            </a:r>
          </a:p>
          <a:p>
            <a:pPr marL="0" indent="0" algn="just">
              <a:buNone/>
            </a:pPr>
            <a:endParaRPr lang="id-ID" sz="3200" dirty="0" smtClean="0"/>
          </a:p>
          <a:p>
            <a:pPr algn="just"/>
            <a:r>
              <a:rPr lang="id-ID" sz="3200" dirty="0"/>
              <a:t>Hal2 spesifik mengenai praktik2 HRM adalah mereka merupakan instrumen untuk mencapai tanggungjawab orgaisasi sebagai koitmen organisasi dan OCB, keduanya memiliki implikasi untuk prestasi organisasi</a:t>
            </a:r>
          </a:p>
        </p:txBody>
      </p:sp>
    </p:spTree>
    <p:extLst>
      <p:ext uri="{BB962C8B-B14F-4D97-AF65-F5344CB8AC3E}">
        <p14:creationId xmlns:p14="http://schemas.microsoft.com/office/powerpoint/2010/main" val="3139406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sz="3200" dirty="0"/>
              <a:t>Secara keseluruhan, keputusan untuk mengimplementasikan prktik HRM bertujuan untuk mendorong persepsi keadilan karyawan yang memuaskan kedua objek ekonomi untuk keuntungan finansial dan ekonomi normatif untuk kesejahteraan karyawan. Oleh karena itu sepertinya ini terkait dengan kedua hal yakni pertimbangan legitimasi pragmatis dan normatif para manajer.</a:t>
            </a:r>
          </a:p>
          <a:p>
            <a:pPr algn="just"/>
            <a:endParaRPr lang="id-ID" sz="3200" dirty="0"/>
          </a:p>
        </p:txBody>
      </p:sp>
    </p:spTree>
    <p:extLst>
      <p:ext uri="{BB962C8B-B14F-4D97-AF65-F5344CB8AC3E}">
        <p14:creationId xmlns:p14="http://schemas.microsoft.com/office/powerpoint/2010/main" val="3047164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Pekerjaan dan konflik keluarga dalam HRM</a:t>
            </a:r>
            <a:endParaRPr lang="id-ID" dirty="0"/>
          </a:p>
        </p:txBody>
      </p:sp>
      <p:sp>
        <p:nvSpPr>
          <p:cNvPr id="3" name="Content Placeholder 2"/>
          <p:cNvSpPr>
            <a:spLocks noGrp="1"/>
          </p:cNvSpPr>
          <p:nvPr>
            <p:ph idx="1"/>
          </p:nvPr>
        </p:nvSpPr>
        <p:spPr>
          <a:xfrm>
            <a:off x="1029586" y="2888880"/>
            <a:ext cx="10515600" cy="4351338"/>
          </a:xfrm>
        </p:spPr>
        <p:txBody>
          <a:bodyPr>
            <a:normAutofit/>
          </a:bodyPr>
          <a:lstStyle/>
          <a:p>
            <a:pPr algn="just"/>
            <a:r>
              <a:rPr lang="id-ID" sz="3600" dirty="0" smtClean="0"/>
              <a:t>Beberapa penelitian mengindikasikan bahwa mayoritas karyawan belum bisa memisahkan antara masalah pribadi (keluarga) dengan masalah pekerjaan.</a:t>
            </a:r>
            <a:endParaRPr lang="id-ID" sz="3600" dirty="0"/>
          </a:p>
        </p:txBody>
      </p:sp>
    </p:spTree>
    <p:extLst>
      <p:ext uri="{BB962C8B-B14F-4D97-AF65-F5344CB8AC3E}">
        <p14:creationId xmlns:p14="http://schemas.microsoft.com/office/powerpoint/2010/main" val="661227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Pengaruhnya???</a:t>
            </a:r>
            <a:endParaRPr lang="id-ID" dirty="0"/>
          </a:p>
        </p:txBody>
      </p:sp>
      <p:sp>
        <p:nvSpPr>
          <p:cNvPr id="3" name="Content Placeholder 2"/>
          <p:cNvSpPr>
            <a:spLocks noGrp="1"/>
          </p:cNvSpPr>
          <p:nvPr>
            <p:ph idx="1"/>
          </p:nvPr>
        </p:nvSpPr>
        <p:spPr>
          <a:xfrm>
            <a:off x="838200" y="2506662"/>
            <a:ext cx="10515600" cy="4351338"/>
          </a:xfrm>
        </p:spPr>
        <p:txBody>
          <a:bodyPr>
            <a:normAutofit/>
          </a:bodyPr>
          <a:lstStyle/>
          <a:p>
            <a:pPr marL="514350" indent="-514350" algn="just">
              <a:buFont typeface="+mj-lt"/>
              <a:buAutoNum type="arabicPeriod"/>
            </a:pPr>
            <a:r>
              <a:rPr lang="id-ID" sz="4800" dirty="0" smtClean="0"/>
              <a:t>Terkait kehadiran</a:t>
            </a:r>
          </a:p>
          <a:p>
            <a:pPr marL="514350" indent="-514350" algn="just">
              <a:buFont typeface="+mj-lt"/>
              <a:buAutoNum type="arabicPeriod"/>
            </a:pPr>
            <a:r>
              <a:rPr lang="id-ID" sz="4800" dirty="0" smtClean="0"/>
              <a:t>Turn Over</a:t>
            </a:r>
          </a:p>
          <a:p>
            <a:pPr marL="514350" indent="-514350" algn="just">
              <a:buFont typeface="+mj-lt"/>
              <a:buAutoNum type="arabicPeriod"/>
            </a:pPr>
            <a:r>
              <a:rPr lang="id-ID" sz="4800" dirty="0" smtClean="0"/>
              <a:t>Kepuasaan dalam bekerja</a:t>
            </a:r>
            <a:endParaRPr lang="id-ID" sz="4800" dirty="0"/>
          </a:p>
        </p:txBody>
      </p:sp>
    </p:spTree>
    <p:extLst>
      <p:ext uri="{BB962C8B-B14F-4D97-AF65-F5344CB8AC3E}">
        <p14:creationId xmlns:p14="http://schemas.microsoft.com/office/powerpoint/2010/main" val="3606150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Mengapa bisa terjadi konflik pekerjaan dengan keluarga?? </a:t>
            </a:r>
            <a:endParaRPr lang="id-ID" dirty="0"/>
          </a:p>
        </p:txBody>
      </p:sp>
      <p:sp>
        <p:nvSpPr>
          <p:cNvPr id="3" name="Content Placeholder 2"/>
          <p:cNvSpPr>
            <a:spLocks noGrp="1"/>
          </p:cNvSpPr>
          <p:nvPr>
            <p:ph idx="1"/>
          </p:nvPr>
        </p:nvSpPr>
        <p:spPr/>
        <p:txBody>
          <a:bodyPr/>
          <a:lstStyle/>
          <a:p>
            <a:endParaRPr lang="id-ID" dirty="0" smtClean="0"/>
          </a:p>
          <a:p>
            <a:r>
              <a:rPr lang="id-ID" sz="4000" dirty="0" smtClean="0"/>
              <a:t>Waktu </a:t>
            </a:r>
          </a:p>
          <a:p>
            <a:endParaRPr lang="id-ID" sz="4000" dirty="0"/>
          </a:p>
          <a:p>
            <a:endParaRPr lang="id-ID" sz="4000" dirty="0" smtClean="0"/>
          </a:p>
          <a:p>
            <a:r>
              <a:rPr lang="id-ID" sz="4000" dirty="0" smtClean="0"/>
              <a:t>Gaji</a:t>
            </a:r>
            <a:endParaRPr lang="id-ID" sz="4000" dirty="0"/>
          </a:p>
        </p:txBody>
      </p:sp>
    </p:spTree>
    <p:extLst>
      <p:ext uri="{BB962C8B-B14F-4D97-AF65-F5344CB8AC3E}">
        <p14:creationId xmlns:p14="http://schemas.microsoft.com/office/powerpoint/2010/main" val="1875576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a:t>Discussion</a:t>
            </a:r>
            <a:r>
              <a:rPr lang="id-ID" dirty="0"/>
              <a:t/>
            </a:r>
            <a:br>
              <a:rPr lang="id-ID" dirty="0"/>
            </a:br>
            <a:endParaRPr lang="id-ID" dirty="0"/>
          </a:p>
        </p:txBody>
      </p:sp>
      <p:sp>
        <p:nvSpPr>
          <p:cNvPr id="3" name="Content Placeholder 2"/>
          <p:cNvSpPr>
            <a:spLocks noGrp="1"/>
          </p:cNvSpPr>
          <p:nvPr>
            <p:ph idx="1"/>
          </p:nvPr>
        </p:nvSpPr>
        <p:spPr/>
        <p:txBody>
          <a:bodyPr>
            <a:normAutofit/>
          </a:bodyPr>
          <a:lstStyle/>
          <a:p>
            <a:pPr algn="just"/>
            <a:r>
              <a:rPr lang="id-ID" sz="3600" dirty="0"/>
              <a:t>Karya ini telah menyediakan kerangka kerja untuk menganalisis HRM - terkait tekanan dengan normatif dan ekonomi yang dihadapi oleh manajer di banyak organisasi.Dengan berfokus pada konsep legitimasi, kerangka disini menyediakan sarana untuk menggambarkan sumber ketegangan yang harus diatasi oleh seorang Manajer. </a:t>
            </a:r>
          </a:p>
        </p:txBody>
      </p:sp>
    </p:spTree>
    <p:extLst>
      <p:ext uri="{BB962C8B-B14F-4D97-AF65-F5344CB8AC3E}">
        <p14:creationId xmlns:p14="http://schemas.microsoft.com/office/powerpoint/2010/main" val="2855763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Implications</a:t>
            </a:r>
            <a:r>
              <a:rPr lang="id-ID" b="1" dirty="0"/>
              <a:t> </a:t>
            </a:r>
            <a:endParaRPr lang="id-ID" dirty="0"/>
          </a:p>
        </p:txBody>
      </p:sp>
      <p:sp>
        <p:nvSpPr>
          <p:cNvPr id="3" name="Content Placeholder 2"/>
          <p:cNvSpPr>
            <a:spLocks noGrp="1"/>
          </p:cNvSpPr>
          <p:nvPr>
            <p:ph idx="1"/>
          </p:nvPr>
        </p:nvSpPr>
        <p:spPr>
          <a:xfrm>
            <a:off x="1124393" y="1690688"/>
            <a:ext cx="9943214" cy="3987098"/>
          </a:xfrm>
        </p:spPr>
        <p:txBody>
          <a:bodyPr>
            <a:normAutofit/>
          </a:bodyPr>
          <a:lstStyle/>
          <a:p>
            <a:pPr algn="just"/>
            <a:r>
              <a:rPr lang="id-ID" sz="2800" dirty="0"/>
              <a:t>Proses persepsi melibatkan penilaian legitimasi, diugungkapkan bahwa kelompok stakeholder sering memiliki harapan yang berbeda dan saling bersaing. Organisasi terletak di multi - dimensi yang terdiri dari beragam stakeholder dan berbagai macam permintaan kinerja. Dalam ruang lingkup ini, manajer bertindak sebagai batas kunci yang pas dengan tanggung jawab untuk mengendalikan perekonomi maupun karyawan menjadi baik. Dengan kata lain, manajer organisasi memiliki peran unik, dan sulit, dalam mendamaikan seringkali bertentangan dengan ekonomi dan normatif. </a:t>
            </a:r>
          </a:p>
          <a:p>
            <a:pPr algn="just"/>
            <a:endParaRPr lang="id-ID" dirty="0"/>
          </a:p>
        </p:txBody>
      </p:sp>
    </p:spTree>
    <p:extLst>
      <p:ext uri="{BB962C8B-B14F-4D97-AF65-F5344CB8AC3E}">
        <p14:creationId xmlns:p14="http://schemas.microsoft.com/office/powerpoint/2010/main" val="1588981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Apa itu Legitimasi???</a:t>
            </a:r>
            <a:endParaRPr lang="id-ID" dirty="0"/>
          </a:p>
        </p:txBody>
      </p:sp>
      <p:sp>
        <p:nvSpPr>
          <p:cNvPr id="3" name="Content Placeholder 2"/>
          <p:cNvSpPr>
            <a:spLocks noGrp="1"/>
          </p:cNvSpPr>
          <p:nvPr>
            <p:ph idx="1"/>
          </p:nvPr>
        </p:nvSpPr>
        <p:spPr/>
        <p:txBody>
          <a:bodyPr/>
          <a:lstStyle/>
          <a:p>
            <a:pPr algn="just"/>
            <a:endParaRPr lang="id-ID" dirty="0" smtClean="0"/>
          </a:p>
          <a:p>
            <a:pPr algn="just"/>
            <a:endParaRPr lang="id-ID" dirty="0"/>
          </a:p>
          <a:p>
            <a:pPr algn="just"/>
            <a:r>
              <a:rPr lang="id-ID" dirty="0"/>
              <a:t>K</a:t>
            </a:r>
            <a:r>
              <a:rPr lang="id-ID" dirty="0" smtClean="0"/>
              <a:t>ualitas </a:t>
            </a:r>
            <a:r>
              <a:rPr lang="id-ID" dirty="0"/>
              <a:t>hukum yang berbasis pada penerimaan putusan dalam peradilan, dapat pula diartikan seberapa jauh masyarakat mau menerima dan mengakui kewenangan, keputusan atau kebijakan yang diambil oleh seorang pemimpin.</a:t>
            </a:r>
          </a:p>
        </p:txBody>
      </p:sp>
    </p:spTree>
    <p:extLst>
      <p:ext uri="{BB962C8B-B14F-4D97-AF65-F5344CB8AC3E}">
        <p14:creationId xmlns:p14="http://schemas.microsoft.com/office/powerpoint/2010/main" val="265705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Limitations and Future </a:t>
            </a:r>
            <a:r>
              <a:rPr lang="id-ID" dirty="0" smtClean="0"/>
              <a:t>considerations</a:t>
            </a:r>
            <a:endParaRPr lang="id-ID" dirty="0"/>
          </a:p>
        </p:txBody>
      </p:sp>
      <p:sp>
        <p:nvSpPr>
          <p:cNvPr id="3" name="Content Placeholder 2"/>
          <p:cNvSpPr>
            <a:spLocks noGrp="1"/>
          </p:cNvSpPr>
          <p:nvPr>
            <p:ph idx="1"/>
          </p:nvPr>
        </p:nvSpPr>
        <p:spPr/>
        <p:txBody>
          <a:bodyPr>
            <a:normAutofit lnSpcReduction="10000"/>
          </a:bodyPr>
          <a:lstStyle/>
          <a:p>
            <a:pPr algn="just"/>
            <a:r>
              <a:rPr lang="id-ID" sz="3200" dirty="0"/>
              <a:t>Kerangka ini harus ditafsirkan dalam lingkup keterbatasan potensial. Satu pembatasan adalah bahwa kita telah tidak sepenuhnya dianggap seluk-beluk proses persepsi yang mendasari legitimasi evaluasi. Secara khusus, persepsi mungkin juga dipengaruhi oleh karakteristik. Meskipun kelompok stakeholder dapat memiliki harapan yang berbeda, orang tertentu dalam suatu kelompok mungkin memiliki atribut istimewa tertentu yang mempengaruhi hasil penilaian legitimasi.</a:t>
            </a:r>
          </a:p>
          <a:p>
            <a:pPr algn="just"/>
            <a:endParaRPr lang="id-ID" sz="3200" dirty="0"/>
          </a:p>
        </p:txBody>
      </p:sp>
    </p:spTree>
    <p:extLst>
      <p:ext uri="{BB962C8B-B14F-4D97-AF65-F5344CB8AC3E}">
        <p14:creationId xmlns:p14="http://schemas.microsoft.com/office/powerpoint/2010/main" val="27676481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Conclusion</a:t>
            </a:r>
          </a:p>
        </p:txBody>
      </p:sp>
      <p:sp>
        <p:nvSpPr>
          <p:cNvPr id="3" name="Content Placeholder 2"/>
          <p:cNvSpPr>
            <a:spLocks noGrp="1"/>
          </p:cNvSpPr>
          <p:nvPr>
            <p:ph idx="1"/>
          </p:nvPr>
        </p:nvSpPr>
        <p:spPr/>
        <p:txBody>
          <a:bodyPr>
            <a:normAutofit/>
          </a:bodyPr>
          <a:lstStyle/>
          <a:p>
            <a:pPr algn="just"/>
            <a:r>
              <a:rPr lang="id-ID" dirty="0"/>
              <a:t>Manajer bertugas mendamaikan berbagai kepentingan tuntutan yang sering terjadi termasuk permintaan ekonomi dan tuntutan normatif. Memang, manajer "menentukan apakah lembaga-lembaga sosial kita melayani kita dengan baik atau apakah mereka menyia-nyiakan bakat dan sumber daya kita</a:t>
            </a:r>
            <a:r>
              <a:rPr lang="id-ID" dirty="0" smtClean="0"/>
              <a:t>".</a:t>
            </a:r>
          </a:p>
          <a:p>
            <a:pPr algn="just"/>
            <a:endParaRPr lang="id-ID" dirty="0"/>
          </a:p>
          <a:p>
            <a:pPr algn="just"/>
            <a:r>
              <a:rPr lang="id-ID" dirty="0"/>
              <a:t>Manajer sering dihadapkan dengan masalah bagaimana menyeimbangkan tekanan-tekanan yang sering bertentangan mengenai cara terbaik untuk mengelola organisasi dan karyawan. Untuk menganalisis tekanan yang bertentangan yang dihadapi Manajer itu, disini menggunakan kerangka multi ragam legitimasi, yang merupakan alat yang berguna dalam konteks ini untuk memperhitungkan kemungkinan friksi antara harapan stakeholder</a:t>
            </a:r>
          </a:p>
          <a:p>
            <a:endParaRPr lang="id-ID" dirty="0"/>
          </a:p>
        </p:txBody>
      </p:sp>
    </p:spTree>
    <p:extLst>
      <p:ext uri="{BB962C8B-B14F-4D97-AF65-F5344CB8AC3E}">
        <p14:creationId xmlns:p14="http://schemas.microsoft.com/office/powerpoint/2010/main" val="2116130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567" y="2275368"/>
            <a:ext cx="10823944" cy="2955851"/>
          </a:xfrm>
        </p:spPr>
        <p:txBody>
          <a:bodyPr/>
          <a:lstStyle/>
          <a:p>
            <a:pPr algn="just"/>
            <a:r>
              <a:rPr lang="id-ID" sz="3600" dirty="0"/>
              <a:t>Analisis konseptual mereka telah menunjukkan bahwa keadilan keadilan yang berbasis praktek konflik HRM kekeluargaaan sangat unik dan cenderung sekaligus memenuhi tuntutan untuk nilai ekonomi dan normatif.</a:t>
            </a:r>
          </a:p>
          <a:p>
            <a:endParaRPr lang="id-ID" dirty="0"/>
          </a:p>
        </p:txBody>
      </p:sp>
    </p:spTree>
    <p:extLst>
      <p:ext uri="{BB962C8B-B14F-4D97-AF65-F5344CB8AC3E}">
        <p14:creationId xmlns:p14="http://schemas.microsoft.com/office/powerpoint/2010/main" val="1214317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endParaRPr lang="id-ID" sz="6600" dirty="0" smtClean="0"/>
          </a:p>
          <a:p>
            <a:pPr marL="0" indent="0" algn="ctr">
              <a:buNone/>
            </a:pPr>
            <a:endParaRPr lang="id-ID" sz="6600" dirty="0"/>
          </a:p>
          <a:p>
            <a:pPr marL="0" indent="0" algn="ctr">
              <a:buNone/>
            </a:pPr>
            <a:r>
              <a:rPr lang="id-ID" sz="6600" dirty="0" smtClean="0">
                <a:sym typeface="Wingdings" panose="05000000000000000000" pitchFamily="2" charset="2"/>
              </a:rPr>
              <a:t> </a:t>
            </a:r>
            <a:r>
              <a:rPr lang="id-ID" sz="6600" dirty="0" smtClean="0"/>
              <a:t>Terima kasih </a:t>
            </a:r>
            <a:r>
              <a:rPr lang="id-ID" sz="6600" dirty="0" smtClean="0">
                <a:sym typeface="Wingdings" panose="05000000000000000000" pitchFamily="2" charset="2"/>
              </a:rPr>
              <a:t></a:t>
            </a:r>
            <a:endParaRPr lang="id-ID" sz="6600" dirty="0"/>
          </a:p>
        </p:txBody>
      </p:sp>
    </p:spTree>
    <p:extLst>
      <p:ext uri="{BB962C8B-B14F-4D97-AF65-F5344CB8AC3E}">
        <p14:creationId xmlns:p14="http://schemas.microsoft.com/office/powerpoint/2010/main" val="770796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legitimasi dalam organisasi???</a:t>
            </a:r>
            <a:endParaRPr lang="id-ID" dirty="0"/>
          </a:p>
        </p:txBody>
      </p:sp>
      <p:sp>
        <p:nvSpPr>
          <p:cNvPr id="3" name="Content Placeholder 2"/>
          <p:cNvSpPr>
            <a:spLocks noGrp="1"/>
          </p:cNvSpPr>
          <p:nvPr>
            <p:ph idx="1"/>
          </p:nvPr>
        </p:nvSpPr>
        <p:spPr>
          <a:xfrm>
            <a:off x="1082898" y="1690688"/>
            <a:ext cx="9155806" cy="4348163"/>
          </a:xfrm>
        </p:spPr>
        <p:txBody>
          <a:bodyPr/>
          <a:lstStyle/>
          <a:p>
            <a:pPr marL="0" indent="0" algn="just">
              <a:buNone/>
            </a:pPr>
            <a:endParaRPr lang="id-ID" dirty="0" smtClean="0"/>
          </a:p>
          <a:p>
            <a:pPr marL="0" indent="0" algn="just">
              <a:buNone/>
            </a:pPr>
            <a:endParaRPr lang="id-ID" dirty="0"/>
          </a:p>
          <a:p>
            <a:pPr marL="0" indent="0" algn="just">
              <a:buNone/>
            </a:pPr>
            <a:r>
              <a:rPr lang="id-ID" dirty="0" smtClean="0"/>
              <a:t>Legitimasi memiliki peran penting </a:t>
            </a:r>
            <a:r>
              <a:rPr lang="id-ID" dirty="0" smtClean="0"/>
              <a:t>dalam pengambilan </a:t>
            </a:r>
            <a:r>
              <a:rPr lang="id-ID" dirty="0" smtClean="0"/>
              <a:t>keputusan, sebab dalam organisasi, </a:t>
            </a:r>
            <a:r>
              <a:rPr lang="id-ID" dirty="0" smtClean="0"/>
              <a:t>semakin kuat </a:t>
            </a:r>
            <a:r>
              <a:rPr lang="id-ID" dirty="0" smtClean="0"/>
              <a:t>otoritas dan juga wewenang seorang pemimpin organisasi, maka semakin besar pula kemampuan legitimasi yang dimiliki.</a:t>
            </a:r>
          </a:p>
        </p:txBody>
      </p:sp>
    </p:spTree>
    <p:extLst>
      <p:ext uri="{BB962C8B-B14F-4D97-AF65-F5344CB8AC3E}">
        <p14:creationId xmlns:p14="http://schemas.microsoft.com/office/powerpoint/2010/main" val="3386898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Ringkasan jurnal :</a:t>
            </a:r>
            <a:endParaRPr lang="id-ID" dirty="0"/>
          </a:p>
        </p:txBody>
      </p:sp>
      <p:sp>
        <p:nvSpPr>
          <p:cNvPr id="3" name="Content Placeholder 2"/>
          <p:cNvSpPr>
            <a:spLocks noGrp="1"/>
          </p:cNvSpPr>
          <p:nvPr>
            <p:ph idx="1"/>
          </p:nvPr>
        </p:nvSpPr>
        <p:spPr/>
        <p:txBody>
          <a:bodyPr/>
          <a:lstStyle/>
          <a:p>
            <a:r>
              <a:rPr lang="id-ID" dirty="0" smtClean="0"/>
              <a:t>Tujuan dari jurnal yang ada yaitu untuk menunjukkan bagaimana manajer mengevaluasi organisasi mereka terutama pada bagian praktik HRM-nya, untuk menciptakan nilai normatif dan juga nila ekonomis.</a:t>
            </a:r>
          </a:p>
          <a:p>
            <a:r>
              <a:rPr lang="id-ID" dirty="0" smtClean="0"/>
              <a:t>Menyediakan konsep kerangka kerja untuk memahami  bagaimana pembuatan keputusan dalam organisasi menyelesaikan tekanan ekonomi dan normatif dalam praktik HRM.</a:t>
            </a:r>
            <a:endParaRPr lang="id-ID" dirty="0"/>
          </a:p>
        </p:txBody>
      </p:sp>
    </p:spTree>
    <p:extLst>
      <p:ext uri="{BB962C8B-B14F-4D97-AF65-F5344CB8AC3E}">
        <p14:creationId xmlns:p14="http://schemas.microsoft.com/office/powerpoint/2010/main" val="2197337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Mengapa penting bagi manajer memiliki kemampuan legitimasi??</a:t>
            </a:r>
            <a:endParaRPr lang="id-ID" dirty="0"/>
          </a:p>
        </p:txBody>
      </p:sp>
      <p:sp>
        <p:nvSpPr>
          <p:cNvPr id="3" name="Content Placeholder 2"/>
          <p:cNvSpPr>
            <a:spLocks noGrp="1"/>
          </p:cNvSpPr>
          <p:nvPr>
            <p:ph idx="1"/>
          </p:nvPr>
        </p:nvSpPr>
        <p:spPr>
          <a:xfrm>
            <a:off x="838200" y="1825624"/>
            <a:ext cx="11006470" cy="4426319"/>
          </a:xfrm>
        </p:spPr>
        <p:txBody>
          <a:bodyPr>
            <a:normAutofit/>
          </a:bodyPr>
          <a:lstStyle/>
          <a:p>
            <a:pPr algn="just"/>
            <a:endParaRPr lang="id-ID" sz="3200" dirty="0" smtClean="0"/>
          </a:p>
          <a:p>
            <a:pPr marL="0" indent="0" algn="just">
              <a:buNone/>
            </a:pPr>
            <a:r>
              <a:rPr lang="id-ID" sz="3200" dirty="0" smtClean="0"/>
              <a:t>Sebab dalam membuat keputusan yang berkaitan dengan prosedur2 organisasi, program-program, pengalokasian sumber daya, manajer merupakan pusat perhatian dimana tekanan ekonomi dan tekanan normatif harus bisa di atasi.</a:t>
            </a:r>
            <a:endParaRPr lang="id-ID" sz="3200" dirty="0"/>
          </a:p>
        </p:txBody>
      </p:sp>
    </p:spTree>
    <p:extLst>
      <p:ext uri="{BB962C8B-B14F-4D97-AF65-F5344CB8AC3E}">
        <p14:creationId xmlns:p14="http://schemas.microsoft.com/office/powerpoint/2010/main" val="3811666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Tekanan-tekanan seorang manajer??</a:t>
            </a:r>
            <a:endParaRPr lang="id-ID" dirty="0"/>
          </a:p>
        </p:txBody>
      </p:sp>
      <p:sp>
        <p:nvSpPr>
          <p:cNvPr id="3" name="Content Placeholder 2"/>
          <p:cNvSpPr>
            <a:spLocks noGrp="1"/>
          </p:cNvSpPr>
          <p:nvPr>
            <p:ph idx="1"/>
          </p:nvPr>
        </p:nvSpPr>
        <p:spPr/>
        <p:txBody>
          <a:bodyPr/>
          <a:lstStyle/>
          <a:p>
            <a:pPr algn="just"/>
            <a:endParaRPr lang="id-ID" sz="3200" dirty="0" smtClean="0"/>
          </a:p>
          <a:p>
            <a:pPr algn="just"/>
            <a:endParaRPr lang="id-ID" sz="3200" dirty="0"/>
          </a:p>
          <a:p>
            <a:pPr algn="just"/>
            <a:r>
              <a:rPr lang="id-ID" sz="3200" dirty="0" smtClean="0"/>
              <a:t>Tekanan yang terjadi pada para manajer yakni mengenai tanggungjawab mereka terhadap para shareholder dan juga pada perawatan karyawan.</a:t>
            </a:r>
          </a:p>
          <a:p>
            <a:pPr algn="just"/>
            <a:endParaRPr lang="id-ID" dirty="0"/>
          </a:p>
        </p:txBody>
      </p:sp>
    </p:spTree>
    <p:extLst>
      <p:ext uri="{BB962C8B-B14F-4D97-AF65-F5344CB8AC3E}">
        <p14:creationId xmlns:p14="http://schemas.microsoft.com/office/powerpoint/2010/main" val="1168291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Ada 3 kerangka kerja untuk menganalisa praktik legitimasi.</a:t>
            </a:r>
            <a:endParaRPr lang="id-ID" dirty="0"/>
          </a:p>
        </p:txBody>
      </p:sp>
      <p:sp>
        <p:nvSpPr>
          <p:cNvPr id="3" name="Content Placeholder 2"/>
          <p:cNvSpPr>
            <a:spLocks noGrp="1"/>
          </p:cNvSpPr>
          <p:nvPr>
            <p:ph idx="1"/>
          </p:nvPr>
        </p:nvSpPr>
        <p:spPr/>
        <p:txBody>
          <a:bodyPr/>
          <a:lstStyle/>
          <a:p>
            <a:pPr>
              <a:buFont typeface="Wingdings" panose="05000000000000000000" pitchFamily="2" charset="2"/>
              <a:buChar char="q"/>
            </a:pPr>
            <a:endParaRPr lang="id-ID" dirty="0" smtClean="0"/>
          </a:p>
          <a:p>
            <a:pPr>
              <a:buFont typeface="Wingdings" panose="05000000000000000000" pitchFamily="2" charset="2"/>
              <a:buChar char="q"/>
            </a:pPr>
            <a:r>
              <a:rPr lang="id-ID" dirty="0" smtClean="0"/>
              <a:t>Pragmatik</a:t>
            </a:r>
          </a:p>
          <a:p>
            <a:pPr>
              <a:buFont typeface="Wingdings" panose="05000000000000000000" pitchFamily="2" charset="2"/>
              <a:buChar char="q"/>
            </a:pPr>
            <a:endParaRPr lang="id-ID" dirty="0"/>
          </a:p>
          <a:p>
            <a:pPr>
              <a:buFont typeface="Wingdings" panose="05000000000000000000" pitchFamily="2" charset="2"/>
              <a:buChar char="q"/>
            </a:pPr>
            <a:r>
              <a:rPr lang="id-ID" dirty="0" smtClean="0"/>
              <a:t>Moral</a:t>
            </a:r>
          </a:p>
          <a:p>
            <a:pPr>
              <a:buFont typeface="Wingdings" panose="05000000000000000000" pitchFamily="2" charset="2"/>
              <a:buChar char="q"/>
            </a:pPr>
            <a:endParaRPr lang="id-ID" dirty="0"/>
          </a:p>
          <a:p>
            <a:pPr>
              <a:buFont typeface="Wingdings" panose="05000000000000000000" pitchFamily="2" charset="2"/>
              <a:buChar char="q"/>
            </a:pPr>
            <a:r>
              <a:rPr lang="id-ID" dirty="0" smtClean="0"/>
              <a:t>Legitimasi Cognitif</a:t>
            </a:r>
          </a:p>
        </p:txBody>
      </p:sp>
    </p:spTree>
    <p:extLst>
      <p:ext uri="{BB962C8B-B14F-4D97-AF65-F5344CB8AC3E}">
        <p14:creationId xmlns:p14="http://schemas.microsoft.com/office/powerpoint/2010/main" val="849799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Pragmatik</a:t>
            </a:r>
            <a:endParaRPr lang="id-ID" dirty="0"/>
          </a:p>
        </p:txBody>
      </p:sp>
      <p:sp>
        <p:nvSpPr>
          <p:cNvPr id="3" name="Content Placeholder 2"/>
          <p:cNvSpPr>
            <a:spLocks noGrp="1"/>
          </p:cNvSpPr>
          <p:nvPr>
            <p:ph idx="1"/>
          </p:nvPr>
        </p:nvSpPr>
        <p:spPr>
          <a:xfrm>
            <a:off x="1390207" y="2250927"/>
            <a:ext cx="9411586" cy="4351338"/>
          </a:xfrm>
        </p:spPr>
        <p:txBody>
          <a:bodyPr>
            <a:normAutofit/>
          </a:bodyPr>
          <a:lstStyle/>
          <a:p>
            <a:pPr algn="just"/>
            <a:r>
              <a:rPr lang="id-ID" sz="4000" dirty="0" smtClean="0"/>
              <a:t>Prakmatis legitimasi merefleksikan aspek dasar yang melibatkan kalkulasi ketertarikan diri untuk menentukan nilai yang diharapkan untuk diterima sebagai tindakan organisasi.</a:t>
            </a:r>
            <a:endParaRPr lang="id-ID" sz="4000" dirty="0"/>
          </a:p>
        </p:txBody>
      </p:sp>
    </p:spTree>
    <p:extLst>
      <p:ext uri="{BB962C8B-B14F-4D97-AF65-F5344CB8AC3E}">
        <p14:creationId xmlns:p14="http://schemas.microsoft.com/office/powerpoint/2010/main" val="725701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Moral </a:t>
            </a:r>
            <a:endParaRPr lang="id-ID" dirty="0"/>
          </a:p>
        </p:txBody>
      </p:sp>
      <p:sp>
        <p:nvSpPr>
          <p:cNvPr id="3" name="Content Placeholder 2"/>
          <p:cNvSpPr>
            <a:spLocks noGrp="1"/>
          </p:cNvSpPr>
          <p:nvPr>
            <p:ph idx="1"/>
          </p:nvPr>
        </p:nvSpPr>
        <p:spPr/>
        <p:txBody>
          <a:bodyPr/>
          <a:lstStyle/>
          <a:p>
            <a:endParaRPr lang="id-ID" dirty="0" smtClean="0"/>
          </a:p>
          <a:p>
            <a:pPr algn="just"/>
            <a:r>
              <a:rPr lang="id-ID" sz="3600" dirty="0" smtClean="0"/>
              <a:t>Moral legitimasi didasarkan pada penilaian normatif positif sebuah organisasi dan aktivitas di dalamnya dalam keadaan organisasi tersebut melakukan hal yang benar. Evaluasi yang terjadi di buat untuk melihat pelaksanaan praktik HRM, nilai kekonsistenan, sistem yang dibangun oleh para stakeholder</a:t>
            </a:r>
            <a:r>
              <a:rPr lang="id-ID" dirty="0" smtClean="0"/>
              <a:t>.</a:t>
            </a:r>
            <a:endParaRPr lang="id-ID" dirty="0"/>
          </a:p>
        </p:txBody>
      </p:sp>
    </p:spTree>
    <p:extLst>
      <p:ext uri="{BB962C8B-B14F-4D97-AF65-F5344CB8AC3E}">
        <p14:creationId xmlns:p14="http://schemas.microsoft.com/office/powerpoint/2010/main" val="418829476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123</TotalTime>
  <Words>861</Words>
  <Application>Microsoft Office PowerPoint</Application>
  <PresentationFormat>Widescreen</PresentationFormat>
  <Paragraphs>79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Aharoni</vt:lpstr>
      <vt:lpstr>Calibri</vt:lpstr>
      <vt:lpstr>Calibri Light</vt:lpstr>
      <vt:lpstr>Wingdings</vt:lpstr>
      <vt:lpstr>Retrospect</vt:lpstr>
      <vt:lpstr>Legitimation of HRM Practices : Managerial Perception of Economic and Normative Value </vt:lpstr>
      <vt:lpstr>Apa itu Legitimasi???</vt:lpstr>
      <vt:lpstr>Fungsi legitimasi dalam organisasi???</vt:lpstr>
      <vt:lpstr>Ringkasan jurnal :</vt:lpstr>
      <vt:lpstr>Mengapa penting bagi manajer memiliki kemampuan legitimasi??</vt:lpstr>
      <vt:lpstr>Tekanan-tekanan seorang manajer??</vt:lpstr>
      <vt:lpstr>Ada 3 kerangka kerja untuk menganalisa praktik legitimasi.</vt:lpstr>
      <vt:lpstr>Pragmatik</vt:lpstr>
      <vt:lpstr>Moral </vt:lpstr>
      <vt:lpstr>Legitimasi kognitif</vt:lpstr>
      <vt:lpstr>Keadilan organisasi pada praktik HRM dan persepsi legitimasi para manajer</vt:lpstr>
      <vt:lpstr>Contoh keadilan dalam HRM</vt:lpstr>
      <vt:lpstr>Apa pentingnya persepsi mengenai keadilan itu??</vt:lpstr>
      <vt:lpstr>PowerPoint Presentation</vt:lpstr>
      <vt:lpstr>Pekerjaan dan konflik keluarga dalam HRM</vt:lpstr>
      <vt:lpstr>Bentuk Pengaruhnya???</vt:lpstr>
      <vt:lpstr>Mengapa bisa terjadi konflik pekerjaan dengan keluarga?? </vt:lpstr>
      <vt:lpstr>Discussion </vt:lpstr>
      <vt:lpstr>Implications </vt:lpstr>
      <vt:lpstr>Limitations and Future considerations</vt:lpstr>
      <vt:lpstr>Conclusion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Legitimation of HRM Practices : Managerial Perception of Economic and Normative Value </dc:title>
  <dc:creator>LENOVO</dc:creator>
  <cp:lastModifiedBy>LENOVO</cp:lastModifiedBy>
  <cp:revision>16</cp:revision>
  <dcterms:created xsi:type="dcterms:W3CDTF">2016-05-22T16:37:19Z</dcterms:created>
  <dcterms:modified xsi:type="dcterms:W3CDTF">2016-05-23T01:04:34Z</dcterms:modified>
</cp:coreProperties>
</file>