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7" r:id="rId21"/>
    <p:sldId id="278" r:id="rId22"/>
    <p:sldId id="279" r:id="rId23"/>
    <p:sldId id="2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C2A8B173-46C2-41D4-AB04-01A933C710B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2056721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2A8B173-46C2-41D4-AB04-01A933C710B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970680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2A8B173-46C2-41D4-AB04-01A933C710B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779234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2A8B173-46C2-41D4-AB04-01A933C710B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3397140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A8B173-46C2-41D4-AB04-01A933C710B9}" type="datetimeFigureOut">
              <a:rPr lang="en-US" smtClean="0"/>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281408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C2A8B173-46C2-41D4-AB04-01A933C710B9}" type="datetimeFigureOut">
              <a:rPr lang="en-US" smtClean="0"/>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2467309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C2A8B173-46C2-41D4-AB04-01A933C710B9}" type="datetimeFigureOut">
              <a:rPr lang="en-US" smtClean="0"/>
              <a:t>4/25/2016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4202322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C2A8B173-46C2-41D4-AB04-01A933C710B9}" type="datetimeFigureOut">
              <a:rPr lang="en-US" smtClean="0"/>
              <a:t>4/25/2016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165685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A8B173-46C2-41D4-AB04-01A933C710B9}" type="datetimeFigureOut">
              <a:rPr lang="en-US" smtClean="0"/>
              <a:t>4/25/2016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920679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A8B173-46C2-41D4-AB04-01A933C710B9}" type="datetimeFigureOut">
              <a:rPr lang="en-US" smtClean="0"/>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3379086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A8B173-46C2-41D4-AB04-01A933C710B9}" type="datetimeFigureOut">
              <a:rPr lang="en-US" smtClean="0"/>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1EA985-BBA8-4265-9DD1-2E24404C5EA9}" type="slidenum">
              <a:rPr lang="en-US" smtClean="0"/>
              <a:t>‹#›</a:t>
            </a:fld>
            <a:endParaRPr lang="en-US"/>
          </a:p>
        </p:txBody>
      </p:sp>
    </p:spTree>
    <p:extLst>
      <p:ext uri="{BB962C8B-B14F-4D97-AF65-F5344CB8AC3E}">
        <p14:creationId xmlns:p14="http://schemas.microsoft.com/office/powerpoint/2010/main" val="207771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A8B173-46C2-41D4-AB04-01A933C710B9}" type="datetimeFigureOut">
              <a:rPr lang="en-US" smtClean="0"/>
              <a:t>4/25/2016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1EA985-BBA8-4265-9DD1-2E24404C5EA9}" type="slidenum">
              <a:rPr lang="en-US" smtClean="0"/>
              <a:t>‹#›</a:t>
            </a:fld>
            <a:endParaRPr lang="en-US"/>
          </a:p>
        </p:txBody>
      </p:sp>
    </p:spTree>
    <p:extLst>
      <p:ext uri="{BB962C8B-B14F-4D97-AF65-F5344CB8AC3E}">
        <p14:creationId xmlns:p14="http://schemas.microsoft.com/office/powerpoint/2010/main" val="245175381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2398" y="1987040"/>
            <a:ext cx="6815669" cy="1515533"/>
          </a:xfrm>
        </p:spPr>
        <p:txBody>
          <a:bodyPr>
            <a:normAutofit fontScale="90000"/>
          </a:bodyPr>
          <a:lstStyle/>
          <a:p>
            <a:r>
              <a:rPr lang="id-ID" sz="3600" dirty="0" smtClean="0">
                <a:latin typeface="Times New Roman" panose="02020603050405020304" pitchFamily="18" charset="0"/>
                <a:cs typeface="Times New Roman" panose="02020603050405020304" pitchFamily="18" charset="0"/>
              </a:rPr>
              <a:t>Titik Acuan Strategis untuk </a:t>
            </a:r>
            <a:r>
              <a:rPr lang="en-US" sz="3600" dirty="0" err="1" smtClean="0">
                <a:latin typeface="Times New Roman" panose="02020603050405020304" pitchFamily="18" charset="0"/>
                <a:cs typeface="Times New Roman" panose="02020603050405020304" pitchFamily="18" charset="0"/>
              </a:rPr>
              <a:t>Menjelaskan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Peran</a:t>
            </a:r>
            <a:r>
              <a:rPr lang="id-ID" sz="3600" dirty="0" smtClean="0">
                <a:latin typeface="Times New Roman" panose="02020603050405020304" pitchFamily="18" charset="0"/>
                <a:cs typeface="Times New Roman" panose="02020603050405020304" pitchFamily="18" charset="0"/>
              </a:rPr>
              <a:t> atau sifat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dan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Konsekuensi</a:t>
            </a:r>
            <a:r>
              <a:rPr lang="en-US" sz="3600" dirty="0" smtClean="0">
                <a:latin typeface="Times New Roman" panose="02020603050405020304" pitchFamily="18" charset="0"/>
                <a:cs typeface="Times New Roman" panose="02020603050405020304" pitchFamily="18" charset="0"/>
              </a:rPr>
              <a:t> Dari</a:t>
            </a:r>
            <a:r>
              <a:rPr lang="id-ID"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Strategi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Sumber</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Daya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Manusia</a:t>
            </a:r>
            <a:endParaRPr lang="en-US"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a:bodyPr>
          <a:lstStyle/>
          <a:p>
            <a:pPr algn="l"/>
            <a:r>
              <a:rPr lang="id-ID" dirty="0" smtClean="0"/>
              <a:t>Caesar </a:t>
            </a:r>
            <a:r>
              <a:rPr lang="id-ID" dirty="0" err="1" smtClean="0"/>
              <a:t>Rosyad</a:t>
            </a:r>
            <a:r>
              <a:rPr lang="id-ID" dirty="0" smtClean="0"/>
              <a:t> A</a:t>
            </a:r>
            <a:r>
              <a:rPr lang="id-ID" dirty="0"/>
              <a:t>	</a:t>
            </a:r>
            <a:r>
              <a:rPr lang="id-ID" dirty="0" smtClean="0"/>
              <a:t>	13801841068</a:t>
            </a:r>
          </a:p>
          <a:p>
            <a:pPr algn="l"/>
            <a:r>
              <a:rPr lang="id-ID" dirty="0" smtClean="0"/>
              <a:t>Anisah Darumeutia</a:t>
            </a:r>
            <a:r>
              <a:rPr lang="id-ID" dirty="0"/>
              <a:t> </a:t>
            </a:r>
            <a:r>
              <a:rPr lang="id-ID" dirty="0" smtClean="0"/>
              <a:t>	</a:t>
            </a:r>
            <a:r>
              <a:rPr lang="id-ID" dirty="0" smtClean="0"/>
              <a:t>	138018144001</a:t>
            </a:r>
            <a:endParaRPr lang="id-ID" dirty="0" smtClean="0"/>
          </a:p>
          <a:p>
            <a:pPr algn="l"/>
            <a:r>
              <a:rPr lang="id-ID" dirty="0" smtClean="0"/>
              <a:t>Asri Puspita 			1381084144002</a:t>
            </a:r>
            <a:endParaRPr lang="en-US" dirty="0"/>
          </a:p>
        </p:txBody>
      </p:sp>
    </p:spTree>
    <p:extLst>
      <p:ext uri="{BB962C8B-B14F-4D97-AF65-F5344CB8AC3E}">
        <p14:creationId xmlns:p14="http://schemas.microsoft.com/office/powerpoint/2010/main" val="2742156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internal HR Strategic </a:t>
            </a:r>
            <a:r>
              <a:rPr lang="en-US" dirty="0" err="1" smtClean="0"/>
              <a:t>referensi</a:t>
            </a:r>
            <a:r>
              <a:rPr lang="en-US" dirty="0" smtClean="0"/>
              <a:t> point </a:t>
            </a:r>
            <a:r>
              <a:rPr lang="en-US" dirty="0" err="1" smtClean="0"/>
              <a:t>dimensi</a:t>
            </a:r>
            <a:endParaRPr lang="en-US" dirty="0"/>
          </a:p>
        </p:txBody>
      </p:sp>
      <p:sp>
        <p:nvSpPr>
          <p:cNvPr id="3" name="Content Placeholder 2"/>
          <p:cNvSpPr>
            <a:spLocks noGrp="1"/>
          </p:cNvSpPr>
          <p:nvPr>
            <p:ph idx="1"/>
          </p:nvPr>
        </p:nvSpPr>
        <p:spPr/>
        <p:txBody>
          <a:bodyPr/>
          <a:lstStyle/>
          <a:p>
            <a:r>
              <a:rPr lang="en-US" dirty="0" smtClean="0"/>
              <a:t> </a:t>
            </a:r>
            <a:r>
              <a:rPr lang="en-US" dirty="0" err="1" smtClean="0"/>
              <a:t>Seperti</a:t>
            </a:r>
            <a:r>
              <a:rPr lang="en-US" dirty="0" smtClean="0"/>
              <a:t> </a:t>
            </a:r>
            <a:r>
              <a:rPr lang="en-US" dirty="0" err="1" smtClean="0"/>
              <a:t>disarankan</a:t>
            </a:r>
            <a:r>
              <a:rPr lang="en-US" dirty="0" smtClean="0"/>
              <a:t>, </a:t>
            </a:r>
            <a:r>
              <a:rPr lang="en-US" dirty="0" err="1" smtClean="0"/>
              <a:t>sarana</a:t>
            </a:r>
            <a:r>
              <a:rPr lang="en-US" dirty="0" smtClean="0"/>
              <a:t> </a:t>
            </a:r>
            <a:r>
              <a:rPr lang="en-US" dirty="0" err="1" smtClean="0"/>
              <a:t>strategis</a:t>
            </a:r>
            <a:r>
              <a:rPr lang="en-US" dirty="0" smtClean="0"/>
              <a:t> SDM </a:t>
            </a:r>
            <a:r>
              <a:rPr lang="en-US" dirty="0" err="1" smtClean="0"/>
              <a:t>mungkin</a:t>
            </a:r>
            <a:r>
              <a:rPr lang="en-US" dirty="0" smtClean="0"/>
              <a:t> target </a:t>
            </a:r>
            <a:r>
              <a:rPr lang="en-US" dirty="0" err="1" smtClean="0"/>
              <a:t>berarti</a:t>
            </a:r>
            <a:r>
              <a:rPr lang="en-US" dirty="0" smtClean="0"/>
              <a:t>- </a:t>
            </a:r>
            <a:r>
              <a:rPr lang="en-US" dirty="0" err="1" smtClean="0"/>
              <a:t>dan</a:t>
            </a:r>
            <a:r>
              <a:rPr lang="en-US" dirty="0" smtClean="0"/>
              <a:t> </a:t>
            </a:r>
            <a:r>
              <a:rPr lang="en-US" dirty="0" err="1" smtClean="0"/>
              <a:t>berbasis</a:t>
            </a:r>
            <a:r>
              <a:rPr lang="en-US" dirty="0" smtClean="0"/>
              <a:t> </a:t>
            </a:r>
            <a:r>
              <a:rPr lang="en-US" dirty="0" err="1" smtClean="0"/>
              <a:t>berakhir</a:t>
            </a:r>
            <a:r>
              <a:rPr lang="en-US" dirty="0" smtClean="0"/>
              <a:t> </a:t>
            </a:r>
            <a:r>
              <a:rPr lang="en-US" dirty="0" err="1" smtClean="0"/>
              <a:t>seperti</a:t>
            </a:r>
            <a:r>
              <a:rPr lang="en-US" dirty="0" smtClean="0"/>
              <a:t> </a:t>
            </a:r>
            <a:r>
              <a:rPr lang="en-US" dirty="0" err="1" smtClean="0"/>
              <a:t>itu</a:t>
            </a:r>
            <a:r>
              <a:rPr lang="en-US" dirty="0" smtClean="0"/>
              <a:t>. HR </a:t>
            </a:r>
            <a:r>
              <a:rPr lang="en-US" dirty="0" err="1" smtClean="0"/>
              <a:t>strategis</a:t>
            </a:r>
            <a:r>
              <a:rPr lang="en-US" dirty="0" smtClean="0"/>
              <a:t> </a:t>
            </a:r>
            <a:r>
              <a:rPr lang="en-US" dirty="0" err="1" smtClean="0"/>
              <a:t>dianggap</a:t>
            </a:r>
            <a:r>
              <a:rPr lang="en-US" dirty="0" smtClean="0"/>
              <a:t> </a:t>
            </a:r>
            <a:r>
              <a:rPr lang="en-US" dirty="0" err="1" smtClean="0"/>
              <a:t>sebagai</a:t>
            </a:r>
            <a:r>
              <a:rPr lang="en-US" dirty="0" smtClean="0"/>
              <a:t> </a:t>
            </a:r>
            <a:r>
              <a:rPr lang="en-US" dirty="0" err="1" smtClean="0"/>
              <a:t>kegiatan</a:t>
            </a:r>
            <a:r>
              <a:rPr lang="en-US" dirty="0" smtClean="0"/>
              <a:t> yang </a:t>
            </a:r>
            <a:r>
              <a:rPr lang="en-US" dirty="0" err="1" smtClean="0"/>
              <a:t>menambah</a:t>
            </a:r>
            <a:r>
              <a:rPr lang="en-US" dirty="0" smtClean="0"/>
              <a:t> </a:t>
            </a:r>
            <a:r>
              <a:rPr lang="en-US" dirty="0" err="1" smtClean="0"/>
              <a:t>nilai</a:t>
            </a:r>
            <a:r>
              <a:rPr lang="en-US" dirty="0" smtClean="0"/>
              <a:t> </a:t>
            </a:r>
            <a:r>
              <a:rPr lang="en-US" dirty="0" err="1" smtClean="0"/>
              <a:t>bagi</a:t>
            </a:r>
            <a:r>
              <a:rPr lang="en-US" dirty="0" smtClean="0"/>
              <a:t> </a:t>
            </a:r>
            <a:r>
              <a:rPr lang="en-US" dirty="0" err="1" smtClean="0"/>
              <a:t>organisasi</a:t>
            </a:r>
            <a:r>
              <a:rPr lang="en-US" dirty="0" smtClean="0"/>
              <a:t>. </a:t>
            </a:r>
            <a:r>
              <a:rPr lang="en-US" dirty="0" err="1" smtClean="0"/>
              <a:t>Dalam</a:t>
            </a:r>
            <a:r>
              <a:rPr lang="en-US" dirty="0" smtClean="0"/>
              <a:t> </a:t>
            </a:r>
            <a:r>
              <a:rPr lang="en-US" dirty="0" err="1" smtClean="0"/>
              <a:t>kasus-kasus</a:t>
            </a:r>
            <a:r>
              <a:rPr lang="en-US" dirty="0" smtClean="0"/>
              <a:t>, </a:t>
            </a:r>
            <a:r>
              <a:rPr lang="en-US" dirty="0" err="1" smtClean="0"/>
              <a:t>kegiatan</a:t>
            </a:r>
            <a:r>
              <a:rPr lang="en-US" dirty="0" smtClean="0"/>
              <a:t> </a:t>
            </a:r>
            <a:r>
              <a:rPr lang="en-US" dirty="0" err="1" smtClean="0"/>
              <a:t>ini</a:t>
            </a:r>
            <a:r>
              <a:rPr lang="en-US" dirty="0" smtClean="0"/>
              <a:t> </a:t>
            </a:r>
            <a:r>
              <a:rPr lang="en-US" dirty="0" err="1" smtClean="0"/>
              <a:t>fungsi</a:t>
            </a:r>
            <a:r>
              <a:rPr lang="en-US" dirty="0" smtClean="0"/>
              <a:t> </a:t>
            </a:r>
            <a:r>
              <a:rPr lang="en-US" dirty="0" err="1" smtClean="0"/>
              <a:t>tertentu</a:t>
            </a:r>
            <a:r>
              <a:rPr lang="en-US" dirty="0" smtClean="0"/>
              <a:t>, </a:t>
            </a:r>
            <a:r>
              <a:rPr lang="en-US" dirty="0" err="1" smtClean="0"/>
              <a:t>mengenai</a:t>
            </a:r>
            <a:r>
              <a:rPr lang="en-US" dirty="0" smtClean="0"/>
              <a:t> </a:t>
            </a:r>
            <a:r>
              <a:rPr lang="en-US" dirty="0" err="1" smtClean="0"/>
              <a:t>isu-isu</a:t>
            </a:r>
            <a:r>
              <a:rPr lang="en-US" dirty="0" smtClean="0"/>
              <a:t> </a:t>
            </a:r>
            <a:r>
              <a:rPr lang="en-US" dirty="0" err="1" smtClean="0"/>
              <a:t>seperti</a:t>
            </a:r>
            <a:r>
              <a:rPr lang="en-US" dirty="0"/>
              <a:t>  </a:t>
            </a:r>
            <a:r>
              <a:rPr lang="en-US" dirty="0" err="1" smtClean="0"/>
              <a:t>sebagai</a:t>
            </a:r>
            <a:r>
              <a:rPr lang="en-US" dirty="0" smtClean="0"/>
              <a:t> </a:t>
            </a:r>
            <a:r>
              <a:rPr lang="en-US" dirty="0" err="1" smtClean="0"/>
              <a:t>staf</a:t>
            </a:r>
            <a:r>
              <a:rPr lang="en-US" dirty="0" smtClean="0"/>
              <a:t>, </a:t>
            </a:r>
            <a:r>
              <a:rPr lang="en-US" dirty="0" err="1" smtClean="0"/>
              <a:t>pengembangan</a:t>
            </a:r>
            <a:r>
              <a:rPr lang="en-US" dirty="0" smtClean="0"/>
              <a:t>, </a:t>
            </a:r>
            <a:r>
              <a:rPr lang="en-US" dirty="0" err="1" smtClean="0"/>
              <a:t>dan</a:t>
            </a:r>
            <a:r>
              <a:rPr lang="en-US" dirty="0" smtClean="0"/>
              <a:t> </a:t>
            </a:r>
            <a:r>
              <a:rPr lang="en-US" dirty="0" err="1" smtClean="0"/>
              <a:t>compenmation</a:t>
            </a:r>
            <a:endParaRPr lang="en-US" dirty="0" smtClean="0"/>
          </a:p>
          <a:p>
            <a:r>
              <a:rPr lang="en-US" dirty="0" smtClean="0"/>
              <a:t> </a:t>
            </a:r>
            <a:r>
              <a:rPr lang="en-US" dirty="0" err="1" smtClean="0"/>
              <a:t>Menyadari</a:t>
            </a:r>
            <a:r>
              <a:rPr lang="en-US" dirty="0" smtClean="0"/>
              <a:t> </a:t>
            </a:r>
            <a:r>
              <a:rPr lang="en-US" dirty="0" err="1" smtClean="0"/>
              <a:t>bahwa</a:t>
            </a:r>
            <a:r>
              <a:rPr lang="en-US" dirty="0" smtClean="0"/>
              <a:t> </a:t>
            </a:r>
            <a:r>
              <a:rPr lang="en-US" dirty="0" err="1" smtClean="0"/>
              <a:t>mereka</a:t>
            </a:r>
            <a:r>
              <a:rPr lang="en-US" dirty="0" smtClean="0"/>
              <a:t> </a:t>
            </a:r>
            <a:r>
              <a:rPr lang="en-US" dirty="0" err="1" smtClean="0"/>
              <a:t>mungkin</a:t>
            </a:r>
            <a:r>
              <a:rPr lang="en-US" dirty="0" smtClean="0"/>
              <a:t> </a:t>
            </a:r>
            <a:r>
              <a:rPr lang="en-US" dirty="0" err="1" smtClean="0"/>
              <a:t>tidak</a:t>
            </a:r>
            <a:r>
              <a:rPr lang="en-US" dirty="0" smtClean="0"/>
              <a:t> </a:t>
            </a:r>
            <a:r>
              <a:rPr lang="en-US" dirty="0" err="1" smtClean="0"/>
              <a:t>kuat</a:t>
            </a:r>
            <a:r>
              <a:rPr lang="en-US" dirty="0" smtClean="0"/>
              <a:t> di </a:t>
            </a:r>
            <a:r>
              <a:rPr lang="en-US" dirty="0" err="1" smtClean="0"/>
              <a:t>semua</a:t>
            </a:r>
            <a:r>
              <a:rPr lang="en-US" dirty="0" smtClean="0"/>
              <a:t> </a:t>
            </a:r>
            <a:r>
              <a:rPr lang="en-US" dirty="0" err="1" smtClean="0"/>
              <a:t>aspek</a:t>
            </a:r>
            <a:r>
              <a:rPr lang="en-US" dirty="0" smtClean="0"/>
              <a:t> HR </a:t>
            </a:r>
            <a:r>
              <a:rPr lang="en-US" dirty="0" err="1" smtClean="0"/>
              <a:t>mengelola</a:t>
            </a:r>
            <a:r>
              <a:rPr lang="en-US" dirty="0" smtClean="0"/>
              <a:t> </a:t>
            </a:r>
            <a:r>
              <a:rPr lang="en-US" dirty="0" err="1" smtClean="0"/>
              <a:t>dan</a:t>
            </a:r>
            <a:r>
              <a:rPr lang="en-US" dirty="0" smtClean="0"/>
              <a:t> </a:t>
            </a:r>
            <a:r>
              <a:rPr lang="en-US" dirty="0" err="1" smtClean="0"/>
              <a:t>profesional</a:t>
            </a:r>
            <a:r>
              <a:rPr lang="en-US" dirty="0" smtClean="0"/>
              <a:t> </a:t>
            </a:r>
            <a:r>
              <a:rPr lang="en-US" dirty="0" err="1" smtClean="0"/>
              <a:t>mreas</a:t>
            </a:r>
            <a:r>
              <a:rPr lang="en-US" dirty="0" smtClean="0"/>
              <a:t> </a:t>
            </a:r>
            <a:r>
              <a:rPr lang="en-US" dirty="0" err="1" smtClean="0"/>
              <a:t>sering</a:t>
            </a:r>
            <a:r>
              <a:rPr lang="en-US" dirty="0" smtClean="0"/>
              <a:t> </a:t>
            </a:r>
            <a:r>
              <a:rPr lang="en-US" dirty="0" err="1" smtClean="0"/>
              <a:t>accontuate</a:t>
            </a:r>
            <a:r>
              <a:rPr lang="en-US" dirty="0" smtClean="0"/>
              <a:t> di </a:t>
            </a:r>
            <a:r>
              <a:rPr lang="en-US" dirty="0" err="1" smtClean="0"/>
              <a:t>mana</a:t>
            </a:r>
            <a:r>
              <a:rPr lang="en-US" dirty="0" smtClean="0"/>
              <a:t> </a:t>
            </a:r>
            <a:r>
              <a:rPr lang="en-US" dirty="0" err="1" smtClean="0"/>
              <a:t>mereka</a:t>
            </a:r>
            <a:r>
              <a:rPr lang="en-US" dirty="0" smtClean="0"/>
              <a:t> </a:t>
            </a:r>
            <a:r>
              <a:rPr lang="en-US" dirty="0" err="1" smtClean="0"/>
              <a:t>merasa</a:t>
            </a:r>
            <a:r>
              <a:rPr lang="en-US" dirty="0" smtClean="0"/>
              <a:t> </a:t>
            </a:r>
            <a:r>
              <a:rPr lang="en-US" dirty="0" err="1" smtClean="0"/>
              <a:t>mereka</a:t>
            </a:r>
            <a:r>
              <a:rPr lang="en-US" dirty="0" smtClean="0"/>
              <a:t> </a:t>
            </a:r>
            <a:r>
              <a:rPr lang="en-US" dirty="0" err="1" smtClean="0"/>
              <a:t>sudah</a:t>
            </a:r>
            <a:r>
              <a:rPr lang="en-US" dirty="0" smtClean="0"/>
              <a:t> </a:t>
            </a:r>
            <a:r>
              <a:rPr lang="en-US" dirty="0" err="1" smtClean="0"/>
              <a:t>kuat</a:t>
            </a:r>
            <a:r>
              <a:rPr lang="en-US" dirty="0" smtClean="0"/>
              <a:t> , </a:t>
            </a:r>
            <a:r>
              <a:rPr lang="en-US" dirty="0" err="1" smtClean="0"/>
              <a:t>mengembangkan</a:t>
            </a:r>
            <a:r>
              <a:rPr lang="en-US" dirty="0" smtClean="0"/>
              <a:t> </a:t>
            </a:r>
            <a:r>
              <a:rPr lang="en-US" dirty="0" err="1" smtClean="0"/>
              <a:t>kompetensi</a:t>
            </a:r>
            <a:r>
              <a:rPr lang="en-US" dirty="0" smtClean="0"/>
              <a:t> </a:t>
            </a:r>
            <a:r>
              <a:rPr lang="en-US" dirty="0" err="1" smtClean="0"/>
              <a:t>inti</a:t>
            </a:r>
            <a:r>
              <a:rPr lang="en-US" dirty="0" smtClean="0"/>
              <a:t> di </a:t>
            </a:r>
            <a:r>
              <a:rPr lang="en-US" dirty="0" err="1" smtClean="0"/>
              <a:t>daerah-daerah</a:t>
            </a:r>
            <a:endParaRPr lang="en-US" dirty="0"/>
          </a:p>
        </p:txBody>
      </p:sp>
    </p:spTree>
    <p:extLst>
      <p:ext uri="{BB962C8B-B14F-4D97-AF65-F5344CB8AC3E}">
        <p14:creationId xmlns:p14="http://schemas.microsoft.com/office/powerpoint/2010/main" val="1404685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6670"/>
            <a:ext cx="10515600" cy="5610293"/>
          </a:xfrm>
        </p:spPr>
        <p:txBody>
          <a:bodyPr/>
          <a:lstStyle/>
          <a:p>
            <a:r>
              <a:rPr lang="en-US" dirty="0" err="1" smtClean="0"/>
              <a:t>Namun</a:t>
            </a:r>
            <a:r>
              <a:rPr lang="en-US" dirty="0" smtClean="0"/>
              <a:t> </a:t>
            </a:r>
            <a:r>
              <a:rPr lang="en-US" dirty="0" err="1" smtClean="0"/>
              <a:t>demikian</a:t>
            </a:r>
            <a:r>
              <a:rPr lang="en-US" dirty="0" smtClean="0"/>
              <a:t>, </a:t>
            </a:r>
            <a:r>
              <a:rPr lang="en-US" dirty="0" err="1" smtClean="0"/>
              <a:t>bukan</a:t>
            </a:r>
            <a:r>
              <a:rPr lang="en-US" dirty="0" smtClean="0"/>
              <a:t> </a:t>
            </a:r>
            <a:r>
              <a:rPr lang="en-US" dirty="0" err="1" smtClean="0"/>
              <a:t>memfokuskan</a:t>
            </a:r>
            <a:r>
              <a:rPr lang="en-US" dirty="0" smtClean="0"/>
              <a:t> </a:t>
            </a:r>
            <a:r>
              <a:rPr lang="en-US" dirty="0" err="1" smtClean="0"/>
              <a:t>perhatian</a:t>
            </a:r>
            <a:r>
              <a:rPr lang="en-US" dirty="0" smtClean="0"/>
              <a:t> </a:t>
            </a:r>
            <a:r>
              <a:rPr lang="en-US" dirty="0" err="1" smtClean="0"/>
              <a:t>pada</a:t>
            </a:r>
            <a:r>
              <a:rPr lang="en-US" dirty="0" smtClean="0"/>
              <a:t> </a:t>
            </a:r>
            <a:r>
              <a:rPr lang="en-US" dirty="0" err="1" smtClean="0"/>
              <a:t>satu</a:t>
            </a:r>
            <a:r>
              <a:rPr lang="en-US" dirty="0" smtClean="0"/>
              <a:t> </a:t>
            </a:r>
            <a:r>
              <a:rPr lang="en-US" dirty="0" err="1" smtClean="0"/>
              <a:t>fungsi</a:t>
            </a:r>
            <a:r>
              <a:rPr lang="en-US" dirty="0" smtClean="0"/>
              <a:t> yang </a:t>
            </a:r>
            <a:r>
              <a:rPr lang="en-US" dirty="0" err="1" smtClean="0"/>
              <a:t>sangat</a:t>
            </a:r>
            <a:r>
              <a:rPr lang="en-US" dirty="0" smtClean="0"/>
              <a:t> </a:t>
            </a:r>
            <a:r>
              <a:rPr lang="en-US" dirty="0" err="1" smtClean="0"/>
              <a:t>baik</a:t>
            </a:r>
            <a:r>
              <a:rPr lang="en-US" dirty="0" smtClean="0"/>
              <a:t>, </a:t>
            </a:r>
            <a:r>
              <a:rPr lang="en-US" dirty="0" err="1" smtClean="0"/>
              <a:t>beberapa</a:t>
            </a:r>
            <a:r>
              <a:rPr lang="en-US" dirty="0" smtClean="0"/>
              <a:t> </a:t>
            </a:r>
            <a:r>
              <a:rPr lang="en-US" dirty="0" err="1" smtClean="0"/>
              <a:t>organisasi</a:t>
            </a:r>
            <a:r>
              <a:rPr lang="en-US" dirty="0" smtClean="0"/>
              <a:t> </a:t>
            </a:r>
            <a:r>
              <a:rPr lang="en-US" dirty="0" err="1" smtClean="0"/>
              <a:t>akan</a:t>
            </a:r>
            <a:r>
              <a:rPr lang="en-US" dirty="0" smtClean="0"/>
              <a:t> </a:t>
            </a:r>
            <a:r>
              <a:rPr lang="en-US" dirty="0" err="1" smtClean="0"/>
              <a:t>menekankan</a:t>
            </a:r>
            <a:r>
              <a:rPr lang="en-US" dirty="0" smtClean="0"/>
              <a:t> </a:t>
            </a:r>
            <a:r>
              <a:rPr lang="en-US" dirty="0" err="1" smtClean="0"/>
              <a:t>suatu</a:t>
            </a:r>
            <a:r>
              <a:rPr lang="en-US" dirty="0" smtClean="0"/>
              <a:t> </a:t>
            </a:r>
            <a:r>
              <a:rPr lang="en-US" dirty="0" err="1" smtClean="0"/>
              <a:t>kompetensi</a:t>
            </a:r>
            <a:r>
              <a:rPr lang="en-US" dirty="0" smtClean="0"/>
              <a:t> </a:t>
            </a:r>
            <a:r>
              <a:rPr lang="en-US" dirty="0" err="1" smtClean="0"/>
              <a:t>kebijakan</a:t>
            </a:r>
            <a:r>
              <a:rPr lang="en-US" dirty="0" smtClean="0"/>
              <a:t> yang </a:t>
            </a:r>
            <a:r>
              <a:rPr lang="en-US" dirty="0" err="1" smtClean="0"/>
              <a:t>mendasari</a:t>
            </a:r>
            <a:r>
              <a:rPr lang="en-US" dirty="0" smtClean="0"/>
              <a:t> yang </a:t>
            </a:r>
            <a:r>
              <a:rPr lang="en-US" dirty="0" err="1" smtClean="0"/>
              <a:t>melintasi</a:t>
            </a:r>
            <a:r>
              <a:rPr lang="en-US" dirty="0" smtClean="0"/>
              <a:t>  </a:t>
            </a:r>
            <a:r>
              <a:rPr lang="en-US" dirty="0" err="1" smtClean="0"/>
              <a:t>berbagai</a:t>
            </a:r>
            <a:r>
              <a:rPr lang="en-US" dirty="0" smtClean="0"/>
              <a:t> </a:t>
            </a:r>
            <a:r>
              <a:rPr lang="en-US" dirty="0" err="1" smtClean="0"/>
              <a:t>fungsi</a:t>
            </a:r>
            <a:r>
              <a:rPr lang="en-US" dirty="0" smtClean="0"/>
              <a:t> HR </a:t>
            </a:r>
            <a:r>
              <a:rPr lang="en-US" dirty="0" err="1" smtClean="0"/>
              <a:t>misalnya</a:t>
            </a:r>
            <a:r>
              <a:rPr lang="en-US" dirty="0" smtClean="0"/>
              <a:t>, </a:t>
            </a:r>
            <a:r>
              <a:rPr lang="en-US" dirty="0" err="1" smtClean="0"/>
              <a:t>kebijakan</a:t>
            </a:r>
            <a:r>
              <a:rPr lang="en-US" dirty="0" smtClean="0"/>
              <a:t> </a:t>
            </a:r>
            <a:r>
              <a:rPr lang="en-US" dirty="0" err="1" smtClean="0"/>
              <a:t>litetime</a:t>
            </a:r>
            <a:r>
              <a:rPr lang="en-US" dirty="0" smtClean="0"/>
              <a:t> </a:t>
            </a:r>
            <a:r>
              <a:rPr lang="en-US" dirty="0" err="1" smtClean="0"/>
              <a:t>ployment</a:t>
            </a:r>
            <a:r>
              <a:rPr lang="en-US" dirty="0" smtClean="0"/>
              <a:t> . </a:t>
            </a:r>
            <a:r>
              <a:rPr lang="en-US" dirty="0" err="1" smtClean="0"/>
              <a:t>kunci</a:t>
            </a:r>
            <a:r>
              <a:rPr lang="en-US" dirty="0" smtClean="0"/>
              <a:t> </a:t>
            </a:r>
            <a:r>
              <a:rPr lang="en-US" dirty="0" err="1" smtClean="0"/>
              <a:t>membentuk</a:t>
            </a:r>
            <a:r>
              <a:rPr lang="en-US" dirty="0" smtClean="0"/>
              <a:t> </a:t>
            </a:r>
            <a:r>
              <a:rPr lang="en-US" dirty="0" err="1" smtClean="0"/>
              <a:t>rekrutmen</a:t>
            </a:r>
            <a:r>
              <a:rPr lang="en-US" dirty="0" smtClean="0"/>
              <a:t>, </a:t>
            </a:r>
            <a:r>
              <a:rPr lang="en-US" dirty="0" err="1" smtClean="0"/>
              <a:t>seleksi</a:t>
            </a:r>
            <a:r>
              <a:rPr lang="en-US" dirty="0" smtClean="0"/>
              <a:t>, </a:t>
            </a:r>
            <a:r>
              <a:rPr lang="en-US" dirty="0" err="1" smtClean="0"/>
              <a:t>kompensasi</a:t>
            </a:r>
            <a:r>
              <a:rPr lang="en-US" dirty="0" smtClean="0"/>
              <a:t>, </a:t>
            </a:r>
            <a:r>
              <a:rPr lang="en-US" dirty="0" err="1" smtClean="0"/>
              <a:t>dan</a:t>
            </a:r>
            <a:r>
              <a:rPr lang="en-US" dirty="0" smtClean="0"/>
              <a:t> </a:t>
            </a:r>
            <a:r>
              <a:rPr lang="en-US" dirty="0" err="1" smtClean="0"/>
              <a:t>pelatihan</a:t>
            </a:r>
            <a:r>
              <a:rPr lang="en-US" dirty="0" smtClean="0"/>
              <a:t> </a:t>
            </a:r>
            <a:r>
              <a:rPr lang="en-US" dirty="0" err="1" smtClean="0"/>
              <a:t>dan</a:t>
            </a:r>
            <a:r>
              <a:rPr lang="en-US" dirty="0" smtClean="0"/>
              <a:t> </a:t>
            </a:r>
            <a:r>
              <a:rPr lang="en-US" dirty="0" err="1" smtClean="0"/>
              <a:t>devel</a:t>
            </a:r>
            <a:r>
              <a:rPr lang="en-US" dirty="0" smtClean="0"/>
              <a:t> </a:t>
            </a:r>
            <a:r>
              <a:rPr lang="en-US" dirty="0" err="1" smtClean="0"/>
              <a:t>ngunan</a:t>
            </a:r>
            <a:r>
              <a:rPr lang="en-US" dirty="0" smtClean="0"/>
              <a:t> </a:t>
            </a:r>
            <a:r>
              <a:rPr lang="en-US" dirty="0" err="1" smtClean="0"/>
              <a:t>Beberapa</a:t>
            </a:r>
            <a:r>
              <a:rPr lang="en-US" dirty="0" smtClean="0"/>
              <a:t> </a:t>
            </a:r>
            <a:r>
              <a:rPr lang="en-US" dirty="0" err="1" smtClean="0"/>
              <a:t>peneliti</a:t>
            </a:r>
            <a:r>
              <a:rPr lang="en-US" dirty="0" smtClean="0"/>
              <a:t> </a:t>
            </a:r>
            <a:r>
              <a:rPr lang="en-US" dirty="0" err="1" smtClean="0"/>
              <a:t>telah</a:t>
            </a:r>
            <a:r>
              <a:rPr lang="en-US" dirty="0" smtClean="0"/>
              <a:t> </a:t>
            </a:r>
            <a:r>
              <a:rPr lang="en-US" dirty="0" err="1" smtClean="0"/>
              <a:t>mengembangkan</a:t>
            </a:r>
            <a:r>
              <a:rPr lang="en-US" dirty="0" smtClean="0"/>
              <a:t> </a:t>
            </a:r>
            <a:r>
              <a:rPr lang="en-US" dirty="0" err="1" smtClean="0"/>
              <a:t>cara</a:t>
            </a:r>
            <a:r>
              <a:rPr lang="en-US" dirty="0" smtClean="0"/>
              <a:t> </a:t>
            </a:r>
            <a:r>
              <a:rPr lang="en-US" dirty="0" err="1" smtClean="0"/>
              <a:t>bagi</a:t>
            </a:r>
            <a:r>
              <a:rPr lang="en-US" dirty="0" smtClean="0"/>
              <a:t> </a:t>
            </a:r>
            <a:r>
              <a:rPr lang="en-US" dirty="0" err="1" smtClean="0"/>
              <a:t>manajer</a:t>
            </a:r>
            <a:r>
              <a:rPr lang="en-US" dirty="0" smtClean="0"/>
              <a:t> </a:t>
            </a:r>
            <a:r>
              <a:rPr lang="en-US" dirty="0" err="1" smtClean="0"/>
              <a:t>untuk</a:t>
            </a:r>
            <a:r>
              <a:rPr lang="en-US" dirty="0" smtClean="0"/>
              <a:t> </a:t>
            </a:r>
            <a:r>
              <a:rPr lang="en-US" dirty="0" err="1" smtClean="0"/>
              <a:t>identitas</a:t>
            </a:r>
            <a:r>
              <a:rPr lang="en-US" dirty="0" smtClean="0"/>
              <a:t> </a:t>
            </a:r>
            <a:r>
              <a:rPr lang="en-US" dirty="0" err="1" smtClean="0"/>
              <a:t>berarti</a:t>
            </a:r>
            <a:r>
              <a:rPr lang="en-US" dirty="0" smtClean="0"/>
              <a:t> </a:t>
            </a:r>
            <a:r>
              <a:rPr lang="en-US" dirty="0" err="1" smtClean="0"/>
              <a:t>Berbasis</a:t>
            </a:r>
            <a:r>
              <a:rPr lang="en-US" dirty="0" smtClean="0"/>
              <a:t> SRPs </a:t>
            </a:r>
            <a:r>
              <a:rPr lang="en-US" dirty="0" err="1" smtClean="0"/>
              <a:t>dan</a:t>
            </a:r>
            <a:r>
              <a:rPr lang="en-US" dirty="0" smtClean="0"/>
              <a:t> </a:t>
            </a:r>
            <a:r>
              <a:rPr lang="en-US" dirty="0" err="1" smtClean="0"/>
              <a:t>untuk</a:t>
            </a:r>
            <a:r>
              <a:rPr lang="en-US" dirty="0" smtClean="0"/>
              <a:t> </a:t>
            </a:r>
            <a:r>
              <a:rPr lang="en-US" dirty="0" err="1" smtClean="0"/>
              <a:t>menilai</a:t>
            </a:r>
            <a:r>
              <a:rPr lang="en-US" dirty="0" smtClean="0"/>
              <a:t> </a:t>
            </a:r>
            <a:r>
              <a:rPr lang="en-US" dirty="0" err="1" smtClean="0"/>
              <a:t>kinerja</a:t>
            </a:r>
            <a:r>
              <a:rPr lang="en-US" dirty="0" smtClean="0"/>
              <a:t> HR </a:t>
            </a:r>
            <a:r>
              <a:rPr lang="en-US" dirty="0" err="1" smtClean="0"/>
              <a:t>relatif</a:t>
            </a:r>
            <a:r>
              <a:rPr lang="en-US" dirty="0" smtClean="0"/>
              <a:t> </a:t>
            </a:r>
            <a:r>
              <a:rPr lang="en-US" dirty="0" err="1" smtClean="0"/>
              <a:t>terhadap</a:t>
            </a:r>
            <a:r>
              <a:rPr lang="en-US" dirty="0" smtClean="0"/>
              <a:t> </a:t>
            </a:r>
            <a:r>
              <a:rPr lang="en-US" dirty="0" err="1" smtClean="0"/>
              <a:t>mereka</a:t>
            </a:r>
            <a:endParaRPr lang="en-US" dirty="0" smtClean="0"/>
          </a:p>
          <a:p>
            <a:r>
              <a:rPr lang="en-US" dirty="0" err="1" smtClean="0"/>
              <a:t>Oleh</a:t>
            </a:r>
            <a:r>
              <a:rPr lang="en-US" dirty="0" smtClean="0"/>
              <a:t> </a:t>
            </a:r>
            <a:r>
              <a:rPr lang="en-US" dirty="0" err="1" smtClean="0"/>
              <a:t>karena</a:t>
            </a:r>
            <a:r>
              <a:rPr lang="en-US" dirty="0" smtClean="0"/>
              <a:t> </a:t>
            </a:r>
            <a:r>
              <a:rPr lang="en-US" dirty="0" err="1" smtClean="0"/>
              <a:t>itu</a:t>
            </a:r>
            <a:r>
              <a:rPr lang="en-US" dirty="0" smtClean="0"/>
              <a:t>. </a:t>
            </a:r>
            <a:r>
              <a:rPr lang="en-US" dirty="0" err="1" smtClean="0"/>
              <a:t>Strategi</a:t>
            </a:r>
            <a:r>
              <a:rPr lang="en-US" dirty="0" smtClean="0"/>
              <a:t> HR </a:t>
            </a:r>
            <a:r>
              <a:rPr lang="en-US" dirty="0" err="1" smtClean="0"/>
              <a:t>dapat</a:t>
            </a:r>
            <a:r>
              <a:rPr lang="en-US" dirty="0" smtClean="0"/>
              <a:t> </a:t>
            </a:r>
            <a:r>
              <a:rPr lang="en-US" dirty="0" err="1" smtClean="0"/>
              <a:t>dipengaruhi</a:t>
            </a:r>
            <a:r>
              <a:rPr lang="en-US" dirty="0" smtClean="0"/>
              <a:t> </a:t>
            </a:r>
            <a:r>
              <a:rPr lang="en-US" dirty="0" err="1" smtClean="0"/>
              <a:t>oleh</a:t>
            </a:r>
            <a:r>
              <a:rPr lang="en-US" dirty="0" smtClean="0"/>
              <a:t> </a:t>
            </a:r>
            <a:r>
              <a:rPr lang="en-US" dirty="0" err="1" smtClean="0"/>
              <a:t>pemilihan</a:t>
            </a:r>
            <a:r>
              <a:rPr lang="en-US" dirty="0" smtClean="0"/>
              <a:t> </a:t>
            </a:r>
            <a:r>
              <a:rPr lang="en-US" dirty="0" err="1" smtClean="0"/>
              <a:t>antar</a:t>
            </a:r>
            <a:r>
              <a:rPr lang="en-US" dirty="0" smtClean="0"/>
              <a:t> </a:t>
            </a:r>
            <a:r>
              <a:rPr lang="en-US" dirty="0" err="1" smtClean="0"/>
              <a:t>nal</a:t>
            </a:r>
            <a:r>
              <a:rPr lang="en-US" dirty="0" smtClean="0"/>
              <a:t> </a:t>
            </a:r>
            <a:r>
              <a:rPr lang="en-US" dirty="0" err="1" smtClean="0"/>
              <a:t>dimensi</a:t>
            </a:r>
            <a:r>
              <a:rPr lang="en-US" dirty="0" smtClean="0"/>
              <a:t> </a:t>
            </a:r>
            <a:r>
              <a:rPr lang="en-US" dirty="0" err="1" smtClean="0"/>
              <a:t>referensi</a:t>
            </a:r>
            <a:r>
              <a:rPr lang="en-US" dirty="0" smtClean="0"/>
              <a:t> </a:t>
            </a:r>
            <a:r>
              <a:rPr lang="en-US" dirty="0" err="1" smtClean="0"/>
              <a:t>sarana</a:t>
            </a:r>
            <a:r>
              <a:rPr lang="en-US" dirty="0" smtClean="0"/>
              <a:t> </a:t>
            </a:r>
            <a:r>
              <a:rPr lang="en-US" dirty="0" err="1" smtClean="0"/>
              <a:t>berbasis</a:t>
            </a:r>
            <a:r>
              <a:rPr lang="en-US" dirty="0" smtClean="0"/>
              <a:t> </a:t>
            </a:r>
            <a:r>
              <a:rPr lang="en-US" dirty="0" err="1" smtClean="0"/>
              <a:t>berada</a:t>
            </a:r>
            <a:r>
              <a:rPr lang="en-US" dirty="0" smtClean="0"/>
              <a:t> di </a:t>
            </a:r>
            <a:r>
              <a:rPr lang="en-US" dirty="0" err="1" smtClean="0"/>
              <a:t>ujung</a:t>
            </a:r>
            <a:r>
              <a:rPr lang="en-US" dirty="0" smtClean="0"/>
              <a:t> </a:t>
            </a:r>
            <a:r>
              <a:rPr lang="en-US" dirty="0" err="1" smtClean="0"/>
              <a:t>Strategis</a:t>
            </a:r>
            <a:r>
              <a:rPr lang="en-US" dirty="0" smtClean="0"/>
              <a:t>. </a:t>
            </a:r>
            <a:r>
              <a:rPr lang="en-US" dirty="0" err="1" smtClean="0"/>
              <a:t>Untuk</a:t>
            </a:r>
            <a:r>
              <a:rPr lang="en-US" dirty="0" smtClean="0"/>
              <a:t> </a:t>
            </a:r>
            <a:r>
              <a:rPr lang="en-US" dirty="0" err="1" smtClean="0"/>
              <a:t>alasan</a:t>
            </a:r>
            <a:r>
              <a:rPr lang="en-US" dirty="0" smtClean="0"/>
              <a:t> yang </a:t>
            </a:r>
            <a:r>
              <a:rPr lang="en-US" dirty="0" err="1" smtClean="0"/>
              <a:t>sama</a:t>
            </a:r>
            <a:r>
              <a:rPr lang="en-US" dirty="0" smtClean="0"/>
              <a:t>. </a:t>
            </a:r>
            <a:endParaRPr lang="en-US" dirty="0"/>
          </a:p>
        </p:txBody>
      </p:sp>
    </p:spTree>
    <p:extLst>
      <p:ext uri="{BB962C8B-B14F-4D97-AF65-F5344CB8AC3E}">
        <p14:creationId xmlns:p14="http://schemas.microsoft.com/office/powerpoint/2010/main" val="2517624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7864" y="682625"/>
            <a:ext cx="8229600" cy="1143000"/>
          </a:xfrm>
        </p:spPr>
        <p:txBody>
          <a:bodyPr>
            <a:normAutofit fontScale="90000"/>
          </a:bodyPr>
          <a:lstStyle/>
          <a:p>
            <a:r>
              <a:rPr lang="en-US" dirty="0" smtClean="0"/>
              <a:t>The External HR Strategic Reference Point Dimension</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Competitor (</a:t>
            </a:r>
            <a:r>
              <a:rPr lang="en-US" dirty="0" err="1" smtClean="0"/>
              <a:t>pesaing</a:t>
            </a:r>
            <a:r>
              <a:rPr lang="en-US" dirty="0" smtClean="0"/>
              <a:t>)</a:t>
            </a:r>
          </a:p>
          <a:p>
            <a:r>
              <a:rPr lang="en-US" dirty="0" smtClean="0"/>
              <a:t>Customer (</a:t>
            </a:r>
            <a:r>
              <a:rPr lang="en-US" dirty="0" err="1" smtClean="0"/>
              <a:t>pelanggan</a:t>
            </a:r>
            <a:r>
              <a:rPr lang="en-US" dirty="0" smtClean="0"/>
              <a:t>)</a:t>
            </a:r>
          </a:p>
          <a:p>
            <a:r>
              <a:rPr lang="en-US" dirty="0" smtClean="0"/>
              <a:t>Institution (</a:t>
            </a:r>
            <a:r>
              <a:rPr lang="en-US" dirty="0" err="1" smtClean="0"/>
              <a:t>institusi</a:t>
            </a:r>
            <a:r>
              <a:rPr lang="en-US" dirty="0" smtClean="0"/>
              <a:t>)</a:t>
            </a:r>
          </a:p>
          <a:p>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Temporal Strategic Reference Point Dimension</a:t>
            </a:r>
            <a:endParaRPr lang="en-US" dirty="0"/>
          </a:p>
        </p:txBody>
      </p:sp>
      <p:sp>
        <p:nvSpPr>
          <p:cNvPr id="3" name="Content Placeholder 2"/>
          <p:cNvSpPr>
            <a:spLocks noGrp="1"/>
          </p:cNvSpPr>
          <p:nvPr>
            <p:ph idx="1"/>
          </p:nvPr>
        </p:nvSpPr>
        <p:spPr/>
        <p:txBody>
          <a:bodyPr>
            <a:normAutofit/>
          </a:bodyPr>
          <a:lstStyle/>
          <a:p>
            <a:r>
              <a:rPr lang="en-US" dirty="0" smtClean="0"/>
              <a:t>D</a:t>
            </a:r>
            <a:r>
              <a:rPr lang="id-ID" dirty="0" smtClean="0"/>
              <a:t>imensi referensi penting baik di tingkat perusahaan dan sistem waktu</a:t>
            </a:r>
            <a:r>
              <a:rPr lang="en-US" dirty="0" smtClean="0"/>
              <a:t>. </a:t>
            </a:r>
            <a:r>
              <a:rPr lang="en-US" dirty="0" err="1" smtClean="0"/>
              <a:t>Manajer</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manusia</a:t>
            </a:r>
            <a:r>
              <a:rPr lang="en-US" dirty="0" smtClean="0"/>
              <a:t> </a:t>
            </a:r>
            <a:r>
              <a:rPr lang="en-US" dirty="0" err="1" smtClean="0"/>
              <a:t>sering</a:t>
            </a:r>
            <a:r>
              <a:rPr lang="en-US" dirty="0" smtClean="0"/>
              <a:t> </a:t>
            </a:r>
            <a:r>
              <a:rPr lang="en-US" dirty="0" err="1" smtClean="0"/>
              <a:t>membuat</a:t>
            </a:r>
            <a:r>
              <a:rPr lang="en-US" dirty="0" smtClean="0"/>
              <a:t> </a:t>
            </a:r>
            <a:r>
              <a:rPr lang="en-US" dirty="0" err="1" smtClean="0"/>
              <a:t>pilihan</a:t>
            </a:r>
            <a:r>
              <a:rPr lang="en-US" dirty="0" smtClean="0"/>
              <a:t> </a:t>
            </a:r>
            <a:r>
              <a:rPr lang="en-US" dirty="0" err="1" smtClean="0"/>
              <a:t>manajemen</a:t>
            </a:r>
            <a:r>
              <a:rPr lang="en-US" dirty="0" smtClean="0"/>
              <a:t> </a:t>
            </a:r>
            <a:r>
              <a:rPr lang="en-US" dirty="0" err="1" smtClean="0"/>
              <a:t>strategi</a:t>
            </a:r>
            <a:r>
              <a:rPr lang="en-US" dirty="0" smtClean="0"/>
              <a:t> </a:t>
            </a:r>
            <a:r>
              <a:rPr lang="en-US" dirty="0" err="1" smtClean="0"/>
              <a:t>sdm</a:t>
            </a:r>
            <a:r>
              <a:rPr lang="en-US" dirty="0" smtClean="0"/>
              <a:t> </a:t>
            </a:r>
            <a:r>
              <a:rPr lang="en-US" dirty="0" err="1" smtClean="0"/>
              <a:t>dalam</a:t>
            </a:r>
            <a:r>
              <a:rPr lang="en-US" dirty="0" smtClean="0"/>
              <a:t> </a:t>
            </a:r>
            <a:r>
              <a:rPr lang="en-US" dirty="0" err="1" smtClean="0"/>
              <a:t>konteks</a:t>
            </a:r>
            <a:r>
              <a:rPr lang="en-US" dirty="0" smtClean="0"/>
              <a:t> </a:t>
            </a:r>
            <a:r>
              <a:rPr lang="en-US" dirty="0" err="1" smtClean="0"/>
              <a:t>referensi</a:t>
            </a:r>
            <a:r>
              <a:rPr lang="en-US" dirty="0" smtClean="0"/>
              <a:t> </a:t>
            </a:r>
            <a:r>
              <a:rPr lang="en-US" dirty="0" err="1" smtClean="0"/>
              <a:t>masa</a:t>
            </a:r>
            <a:r>
              <a:rPr lang="en-US" dirty="0" smtClean="0"/>
              <a:t> </a:t>
            </a:r>
            <a:r>
              <a:rPr lang="en-US" dirty="0" err="1" smtClean="0"/>
              <a:t>lalu</a:t>
            </a:r>
            <a:r>
              <a:rPr lang="en-US" dirty="0" smtClean="0"/>
              <a:t> </a:t>
            </a:r>
            <a:r>
              <a:rPr lang="en-US" dirty="0" err="1" smtClean="0"/>
              <a:t>atau</a:t>
            </a:r>
            <a:r>
              <a:rPr lang="en-US" dirty="0" smtClean="0"/>
              <a:t> </a:t>
            </a:r>
            <a:r>
              <a:rPr lang="en-US" dirty="0" err="1" smtClean="0"/>
              <a:t>masa</a:t>
            </a:r>
            <a:r>
              <a:rPr lang="en-US" dirty="0" smtClean="0"/>
              <a:t> </a:t>
            </a:r>
            <a:r>
              <a:rPr lang="en-US" dirty="0" err="1" smtClean="0"/>
              <a:t>depan</a:t>
            </a:r>
            <a:r>
              <a:rPr lang="en-US" dirty="0" smtClean="0"/>
              <a:t>. </a:t>
            </a:r>
          </a:p>
          <a:p>
            <a:r>
              <a:rPr lang="en-US" dirty="0" smtClean="0"/>
              <a:t>Administrator </a:t>
            </a:r>
            <a:r>
              <a:rPr lang="en-US" dirty="0" err="1" smtClean="0"/>
              <a:t>di</a:t>
            </a:r>
            <a:r>
              <a:rPr lang="en-US" dirty="0" smtClean="0"/>
              <a:t> </a:t>
            </a:r>
            <a:r>
              <a:rPr lang="en-US" dirty="0" err="1" smtClean="0"/>
              <a:t>banyak</a:t>
            </a:r>
            <a:r>
              <a:rPr lang="en-US" dirty="0" smtClean="0"/>
              <a:t> </a:t>
            </a:r>
            <a:r>
              <a:rPr lang="en-US" dirty="0" err="1" smtClean="0"/>
              <a:t>organisasi</a:t>
            </a:r>
            <a:r>
              <a:rPr lang="en-US" dirty="0" smtClean="0"/>
              <a:t> </a:t>
            </a:r>
            <a:r>
              <a:rPr lang="en-US" dirty="0" err="1" smtClean="0"/>
              <a:t>menggunakan</a:t>
            </a:r>
            <a:r>
              <a:rPr lang="en-US" dirty="0" smtClean="0"/>
              <a:t> </a:t>
            </a:r>
            <a:r>
              <a:rPr lang="en-US" dirty="0" err="1" smtClean="0"/>
              <a:t>sistem</a:t>
            </a:r>
            <a:r>
              <a:rPr lang="en-US" dirty="0" smtClean="0"/>
              <a:t> </a:t>
            </a:r>
            <a:r>
              <a:rPr lang="en-US" dirty="0" err="1" smtClean="0"/>
              <a:t>masa</a:t>
            </a:r>
            <a:r>
              <a:rPr lang="en-US" dirty="0" smtClean="0"/>
              <a:t> </a:t>
            </a:r>
            <a:r>
              <a:rPr lang="en-US" dirty="0" err="1" smtClean="0"/>
              <a:t>lalu</a:t>
            </a:r>
            <a:r>
              <a:rPr lang="en-US" dirty="0" smtClean="0"/>
              <a:t>, </a:t>
            </a:r>
            <a:r>
              <a:rPr lang="en-US" dirty="0" err="1" smtClean="0"/>
              <a:t>sistem</a:t>
            </a:r>
            <a:r>
              <a:rPr lang="en-US" dirty="0" smtClean="0"/>
              <a:t> </a:t>
            </a:r>
            <a:r>
              <a:rPr lang="en-US" dirty="0" err="1" smtClean="0"/>
              <a:t>langkah-langkah</a:t>
            </a:r>
            <a:r>
              <a:rPr lang="en-US" dirty="0" smtClean="0"/>
              <a:t> </a:t>
            </a:r>
            <a:r>
              <a:rPr lang="en-US" dirty="0" err="1" smtClean="0"/>
              <a:t>kinerja</a:t>
            </a:r>
            <a:r>
              <a:rPr lang="en-US" dirty="0" smtClean="0"/>
              <a:t> </a:t>
            </a:r>
            <a:r>
              <a:rPr lang="en-US" dirty="0" err="1" smtClean="0"/>
              <a:t>spesifik</a:t>
            </a:r>
            <a:r>
              <a:rPr lang="en-US" dirty="0" smtClean="0"/>
              <a:t> </a:t>
            </a:r>
            <a:r>
              <a:rPr lang="en-US" dirty="0" err="1" smtClean="0"/>
              <a:t>seperti</a:t>
            </a:r>
            <a:r>
              <a:rPr lang="en-US" dirty="0" smtClean="0"/>
              <a:t> basis </a:t>
            </a:r>
            <a:r>
              <a:rPr lang="en-US" dirty="0" err="1" smtClean="0"/>
              <a:t>pengukuran</a:t>
            </a:r>
            <a:r>
              <a:rPr lang="en-US" dirty="0" smtClean="0"/>
              <a:t> </a:t>
            </a:r>
            <a:r>
              <a:rPr lang="en-US" dirty="0" err="1" smtClean="0"/>
              <a:t>peningkatan</a:t>
            </a:r>
            <a:r>
              <a:rPr lang="en-US" dirty="0" smtClean="0"/>
              <a:t> </a:t>
            </a:r>
            <a:r>
              <a:rPr lang="en-US" dirty="0" err="1" smtClean="0"/>
              <a:t>dari</a:t>
            </a:r>
            <a:r>
              <a:rPr lang="en-US" dirty="0" smtClean="0"/>
              <a:t> </a:t>
            </a:r>
            <a:r>
              <a:rPr lang="en-US" dirty="0" err="1" smtClean="0"/>
              <a:t>waktu</a:t>
            </a:r>
            <a:r>
              <a:rPr lang="en-US" dirty="0" smtClean="0"/>
              <a:t> </a:t>
            </a:r>
            <a:r>
              <a:rPr lang="en-US" dirty="0" err="1" smtClean="0"/>
              <a:t>ke</a:t>
            </a:r>
            <a:r>
              <a:rPr lang="en-US" dirty="0" smtClean="0"/>
              <a:t> </a:t>
            </a:r>
            <a:r>
              <a:rPr lang="en-US" dirty="0" err="1" smtClean="0"/>
              <a:t>waktu</a:t>
            </a:r>
            <a:r>
              <a:rPr lang="en-US" dirty="0" smtClean="0"/>
              <a:t>.</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Contoh</a:t>
            </a:r>
            <a:r>
              <a:rPr lang="en-US" dirty="0" smtClean="0"/>
              <a:t> </a:t>
            </a:r>
            <a:endParaRPr lang="en-US" dirty="0"/>
          </a:p>
        </p:txBody>
      </p:sp>
      <p:sp>
        <p:nvSpPr>
          <p:cNvPr id="3" name="Content Placeholder 2"/>
          <p:cNvSpPr>
            <a:spLocks noGrp="1"/>
          </p:cNvSpPr>
          <p:nvPr>
            <p:ph idx="1"/>
          </p:nvPr>
        </p:nvSpPr>
        <p:spPr/>
        <p:txBody>
          <a:bodyPr>
            <a:normAutofit/>
          </a:bodyPr>
          <a:lstStyle/>
          <a:p>
            <a:r>
              <a:rPr lang="id-ID" dirty="0" smtClean="0"/>
              <a:t>Di</a:t>
            </a:r>
            <a:r>
              <a:rPr lang="en-US" dirty="0" err="1" smtClean="0"/>
              <a:t>catat</a:t>
            </a:r>
            <a:r>
              <a:rPr lang="en-US" dirty="0" smtClean="0"/>
              <a:t> </a:t>
            </a:r>
            <a:r>
              <a:rPr lang="en-US" dirty="0" err="1" smtClean="0"/>
              <a:t>dari</a:t>
            </a:r>
            <a:r>
              <a:rPr lang="en-US" dirty="0" smtClean="0"/>
              <a:t> United Technologies Corporation </a:t>
            </a:r>
            <a:r>
              <a:rPr lang="id-ID" dirty="0" smtClean="0"/>
              <a:t>dibandingkan tingkat kinerja SDM yang ada dengan langkah-langkah paralel diambil d</a:t>
            </a:r>
            <a:r>
              <a:rPr lang="en-US" dirty="0" err="1" smtClean="0"/>
              <a:t>ar</a:t>
            </a:r>
            <a:r>
              <a:rPr lang="id-ID" dirty="0" smtClean="0"/>
              <a:t>i tahun-tahun sebelumnya sebagai sarana untuk membangun kompetensi SDM. </a:t>
            </a:r>
            <a:r>
              <a:rPr lang="en-US" dirty="0" smtClean="0"/>
              <a:t>P</a:t>
            </a:r>
            <a:r>
              <a:rPr lang="id-ID" dirty="0" smtClean="0"/>
              <a:t>enekanan pada titik referensi historis berdasarkan seperti yang melekat dalam pemeriksaan personalia memungkinkan sistem </a:t>
            </a:r>
            <a:r>
              <a:rPr lang="en-US" dirty="0" smtClean="0"/>
              <a:t>SDM</a:t>
            </a:r>
            <a:r>
              <a:rPr lang="id-ID" dirty="0" smtClean="0"/>
              <a:t> untuk mengeksploitasi informasi berbasis tren sebagai dasar untuk organisasi belajar.</a:t>
            </a: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THEORY DEVELOPMENT AND PROPOSITIONS</a:t>
            </a:r>
            <a:endParaRPr lang="en-US" dirty="0"/>
          </a:p>
        </p:txBody>
      </p:sp>
      <p:sp>
        <p:nvSpPr>
          <p:cNvPr id="3" name="Content Placeholder 2"/>
          <p:cNvSpPr>
            <a:spLocks noGrp="1"/>
          </p:cNvSpPr>
          <p:nvPr>
            <p:ph idx="1"/>
          </p:nvPr>
        </p:nvSpPr>
        <p:spPr/>
        <p:txBody>
          <a:bodyPr>
            <a:normAutofit/>
          </a:bodyPr>
          <a:lstStyle/>
          <a:p>
            <a:r>
              <a:rPr lang="en-US" dirty="0" smtClean="0"/>
              <a:t>Predicting the HR Strategic Reference Point Configuration</a:t>
            </a:r>
          </a:p>
          <a:p>
            <a:pPr>
              <a:buNone/>
            </a:pPr>
            <a:r>
              <a:rPr lang="en-US" dirty="0" smtClean="0"/>
              <a:t>	</a:t>
            </a:r>
            <a:r>
              <a:rPr lang="en-US" dirty="0" err="1" smtClean="0"/>
              <a:t>Meskipun</a:t>
            </a:r>
            <a:r>
              <a:rPr lang="en-US" dirty="0" smtClean="0"/>
              <a:t> </a:t>
            </a:r>
            <a:r>
              <a:rPr lang="en-US" dirty="0" err="1" smtClean="0"/>
              <a:t>bacaan</a:t>
            </a:r>
            <a:r>
              <a:rPr lang="en-US" dirty="0" smtClean="0"/>
              <a:t> </a:t>
            </a:r>
            <a:r>
              <a:rPr lang="en-US" dirty="0" err="1" smtClean="0"/>
              <a:t>diatas</a:t>
            </a:r>
            <a:r>
              <a:rPr lang="en-US" dirty="0" smtClean="0"/>
              <a:t> </a:t>
            </a:r>
            <a:r>
              <a:rPr lang="en-US" dirty="0" err="1" smtClean="0"/>
              <a:t>susunan</a:t>
            </a:r>
            <a:r>
              <a:rPr lang="en-US" dirty="0" smtClean="0"/>
              <a:t> </a:t>
            </a:r>
            <a:r>
              <a:rPr lang="en-US" dirty="0" err="1" smtClean="0"/>
              <a:t>organisasional</a:t>
            </a:r>
            <a:r>
              <a:rPr lang="en-US" dirty="0" smtClean="0"/>
              <a:t> </a:t>
            </a:r>
            <a:r>
              <a:rPr lang="id-ID" dirty="0" smtClean="0"/>
              <a:t>konfigurasi telah difokuskan pada konstelasi yang berbeda struktural dan proses atribut pada tingkat perusahaan dan berhubungan lebih dengan konsekuensi dari berbagai konfigurasi, </a:t>
            </a:r>
            <a:r>
              <a:rPr lang="en-US" dirty="0" err="1" smtClean="0"/>
              <a:t>badan</a:t>
            </a:r>
            <a:r>
              <a:rPr lang="en-US" dirty="0" smtClean="0"/>
              <a:t> </a:t>
            </a:r>
            <a:r>
              <a:rPr lang="en-US" dirty="0" err="1" smtClean="0"/>
              <a:t>dari</a:t>
            </a:r>
            <a:r>
              <a:rPr lang="id-ID" dirty="0" smtClean="0"/>
              <a:t> literatur mungkin tetap dapat menumpahkan beberapa lampu pada sifat dan penentuan konfigurasi pada tingkat sistem.</a:t>
            </a: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Predicting the Temporal nature of HR Strategic Reference Point</a:t>
            </a:r>
          </a:p>
          <a:p>
            <a:pPr>
              <a:buNone/>
            </a:pPr>
            <a:r>
              <a:rPr lang="en-US" dirty="0" smtClean="0"/>
              <a:t>	P</a:t>
            </a:r>
            <a:r>
              <a:rPr lang="id-ID" dirty="0" smtClean="0"/>
              <a:t>engaruh sistem </a:t>
            </a:r>
            <a:r>
              <a:rPr lang="en-US" dirty="0" smtClean="0"/>
              <a:t>SDM </a:t>
            </a:r>
            <a:r>
              <a:rPr lang="id-ID" dirty="0" smtClean="0"/>
              <a:t>dari perusahaan</a:t>
            </a:r>
            <a:r>
              <a:rPr lang="en-US" dirty="0" smtClean="0"/>
              <a:t> </a:t>
            </a:r>
            <a:r>
              <a:rPr lang="en-US" dirty="0" err="1" smtClean="0"/>
              <a:t>bervariasi</a:t>
            </a:r>
            <a:r>
              <a:rPr lang="id-ID" dirty="0" smtClean="0"/>
              <a:t>, sering tergantung pada sejauh mana para pemangku kepentingan utama mempertimbangkan sumber daya organisasi manusia sebagai sumber nilai keunggulan kompetitif yang berkelanjutan.</a:t>
            </a:r>
            <a:endParaRPr lang="en-US" dirty="0" smtClean="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Predicting the Nature of Internal Strategic Reference Points</a:t>
            </a:r>
          </a:p>
          <a:p>
            <a:pPr>
              <a:buNone/>
            </a:pPr>
            <a:r>
              <a:rPr lang="en-US" dirty="0" smtClean="0"/>
              <a:t>	Kita </a:t>
            </a:r>
            <a:r>
              <a:rPr lang="en-US" dirty="0" err="1" smtClean="0"/>
              <a:t>juga</a:t>
            </a:r>
            <a:r>
              <a:rPr lang="en-US" dirty="0" smtClean="0"/>
              <a:t> </a:t>
            </a:r>
            <a:r>
              <a:rPr lang="en-US" dirty="0" err="1" smtClean="0"/>
              <a:t>mengusulkan</a:t>
            </a:r>
            <a:r>
              <a:rPr lang="en-US" dirty="0" smtClean="0"/>
              <a:t> </a:t>
            </a:r>
            <a:r>
              <a:rPr lang="en-US" dirty="0" err="1" smtClean="0"/>
              <a:t>dari</a:t>
            </a:r>
            <a:r>
              <a:rPr lang="en-US" dirty="0" smtClean="0"/>
              <a:t>  </a:t>
            </a:r>
            <a:r>
              <a:rPr lang="en-US" dirty="0" err="1" smtClean="0"/>
              <a:t>sistem</a:t>
            </a:r>
            <a:r>
              <a:rPr lang="en-US" dirty="0" smtClean="0"/>
              <a:t> SDM  </a:t>
            </a:r>
            <a:r>
              <a:rPr lang="en-US" dirty="0" err="1" smtClean="0"/>
              <a:t>akan</a:t>
            </a:r>
            <a:r>
              <a:rPr lang="en-US" dirty="0" smtClean="0"/>
              <a:t> </a:t>
            </a:r>
            <a:r>
              <a:rPr lang="en-US" dirty="0" err="1" smtClean="0"/>
              <a:t>mendapatkan</a:t>
            </a:r>
            <a:r>
              <a:rPr lang="en-US" dirty="0" smtClean="0"/>
              <a:t> </a:t>
            </a:r>
            <a:r>
              <a:rPr lang="en-US" dirty="0" err="1" smtClean="0"/>
              <a:t>pengaruh</a:t>
            </a:r>
            <a:r>
              <a:rPr lang="en-US" dirty="0" smtClean="0"/>
              <a:t> </a:t>
            </a:r>
            <a:r>
              <a:rPr lang="en-US" dirty="0" err="1" smtClean="0"/>
              <a:t>lebih</a:t>
            </a:r>
            <a:r>
              <a:rPr lang="en-US" dirty="0" smtClean="0"/>
              <a:t> </a:t>
            </a:r>
            <a:r>
              <a:rPr lang="en-US" dirty="0" err="1" smtClean="0"/>
              <a:t>dalam</a:t>
            </a:r>
            <a:r>
              <a:rPr lang="en-US" dirty="0" smtClean="0"/>
              <a:t> </a:t>
            </a:r>
            <a:r>
              <a:rPr lang="en-US" dirty="0" err="1" smtClean="0"/>
              <a:t>perusahaan</a:t>
            </a:r>
            <a:r>
              <a:rPr lang="en-US" dirty="0" smtClean="0"/>
              <a:t> yang  </a:t>
            </a:r>
            <a:r>
              <a:rPr lang="en-US" dirty="0" err="1" smtClean="0"/>
              <a:t>sistem</a:t>
            </a:r>
            <a:r>
              <a:rPr lang="en-US" dirty="0" smtClean="0"/>
              <a:t> </a:t>
            </a:r>
            <a:r>
              <a:rPr lang="en-US" dirty="0" err="1" smtClean="0"/>
              <a:t>pemerintahannya</a:t>
            </a:r>
            <a:r>
              <a:rPr lang="en-US" dirty="0" smtClean="0"/>
              <a:t> </a:t>
            </a:r>
            <a:r>
              <a:rPr lang="en-US" dirty="0" err="1" smtClean="0"/>
              <a:t>adalah</a:t>
            </a:r>
            <a:r>
              <a:rPr lang="en-US" dirty="0" smtClean="0"/>
              <a:t> </a:t>
            </a:r>
            <a:r>
              <a:rPr lang="en-US" dirty="0" err="1" smtClean="0"/>
              <a:t>hasil</a:t>
            </a:r>
            <a:r>
              <a:rPr lang="en-US" dirty="0" smtClean="0"/>
              <a:t> </a:t>
            </a:r>
            <a:r>
              <a:rPr lang="en-US" dirty="0" err="1" smtClean="0"/>
              <a:t>daripada</a:t>
            </a:r>
            <a:r>
              <a:rPr lang="en-US" dirty="0" smtClean="0"/>
              <a:t> </a:t>
            </a:r>
            <a:r>
              <a:rPr lang="en-US" dirty="0" err="1" smtClean="0"/>
              <a:t>proses</a:t>
            </a:r>
            <a:r>
              <a:rPr lang="en-US" dirty="0" smtClean="0"/>
              <a:t>; </a:t>
            </a:r>
            <a:r>
              <a:rPr lang="en-US" dirty="0" err="1" smtClean="0"/>
              <a:t>mereka</a:t>
            </a:r>
            <a:r>
              <a:rPr lang="en-US" dirty="0" smtClean="0"/>
              <a:t> </a:t>
            </a:r>
            <a:r>
              <a:rPr lang="en-US" dirty="0" err="1" smtClean="0"/>
              <a:t>juga</a:t>
            </a:r>
            <a:r>
              <a:rPr lang="en-US" dirty="0" smtClean="0"/>
              <a:t> </a:t>
            </a:r>
            <a:r>
              <a:rPr lang="en-US" dirty="0" err="1" smtClean="0"/>
              <a:t>akan</a:t>
            </a:r>
            <a:r>
              <a:rPr lang="en-US" dirty="0" smtClean="0"/>
              <a:t> </a:t>
            </a:r>
            <a:r>
              <a:rPr lang="en-US" dirty="0" err="1" smtClean="0"/>
              <a:t>menggunakan</a:t>
            </a:r>
            <a:r>
              <a:rPr lang="en-US" dirty="0" smtClean="0"/>
              <a:t> </a:t>
            </a:r>
            <a:r>
              <a:rPr lang="en-US" dirty="0" err="1" smtClean="0"/>
              <a:t>pengaruh</a:t>
            </a:r>
            <a:r>
              <a:rPr lang="en-US" dirty="0" smtClean="0"/>
              <a:t> </a:t>
            </a:r>
            <a:r>
              <a:rPr lang="en-US" dirty="0" err="1" smtClean="0"/>
              <a:t>ini</a:t>
            </a:r>
            <a:r>
              <a:rPr lang="en-US" dirty="0" smtClean="0"/>
              <a:t> </a:t>
            </a:r>
            <a:r>
              <a:rPr lang="en-US" dirty="0" err="1" smtClean="0"/>
              <a:t>untuk</a:t>
            </a:r>
            <a:r>
              <a:rPr lang="en-US" dirty="0" smtClean="0"/>
              <a:t> </a:t>
            </a:r>
            <a:r>
              <a:rPr lang="en-US" dirty="0" err="1" smtClean="0"/>
              <a:t>memastikan</a:t>
            </a:r>
            <a:r>
              <a:rPr lang="en-US" dirty="0" smtClean="0"/>
              <a:t> </a:t>
            </a:r>
            <a:r>
              <a:rPr lang="id-ID" dirty="0" smtClean="0"/>
              <a:t>kebijakan dan praktek mereka sendiri diatur atas dasar hasil daripada proses.</a:t>
            </a:r>
            <a:endParaRPr lang="en-US" dirty="0" smtClean="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Predicting the Relative Emphasis Placed on External Reference Points</a:t>
            </a:r>
          </a:p>
          <a:p>
            <a:pPr>
              <a:buNone/>
            </a:pPr>
            <a:r>
              <a:rPr lang="en-US" dirty="0" smtClean="0"/>
              <a:t>	</a:t>
            </a:r>
            <a:r>
              <a:rPr lang="en-US" dirty="0" err="1" smtClean="0"/>
              <a:t>Sebagai</a:t>
            </a:r>
            <a:r>
              <a:rPr lang="en-US" dirty="0" smtClean="0"/>
              <a:t> </a:t>
            </a:r>
            <a:r>
              <a:rPr lang="en-US" dirty="0" err="1" smtClean="0"/>
              <a:t>sistem</a:t>
            </a:r>
            <a:r>
              <a:rPr lang="en-US" dirty="0" smtClean="0"/>
              <a:t> SDM </a:t>
            </a:r>
            <a:r>
              <a:rPr lang="en-US" dirty="0" err="1" smtClean="0"/>
              <a:t>harus</a:t>
            </a:r>
            <a:r>
              <a:rPr lang="en-US" dirty="0" smtClean="0"/>
              <a:t> </a:t>
            </a:r>
            <a:r>
              <a:rPr lang="en-US" dirty="0" err="1" smtClean="0"/>
              <a:t>lebih</a:t>
            </a:r>
            <a:r>
              <a:rPr lang="en-US" dirty="0" smtClean="0"/>
              <a:t> </a:t>
            </a:r>
            <a:r>
              <a:rPr lang="en-US" dirty="0" err="1" smtClean="0"/>
              <a:t>berpengaruh</a:t>
            </a:r>
            <a:r>
              <a:rPr lang="en-US" dirty="0" smtClean="0"/>
              <a:t>. </a:t>
            </a:r>
            <a:r>
              <a:rPr lang="en-US" dirty="0" err="1" smtClean="0"/>
              <a:t>Manajer</a:t>
            </a:r>
            <a:r>
              <a:rPr lang="en-US" dirty="0" smtClean="0"/>
              <a:t> SDM </a:t>
            </a:r>
            <a:r>
              <a:rPr lang="en-US" dirty="0" err="1" smtClean="0"/>
              <a:t>lebih</a:t>
            </a:r>
            <a:r>
              <a:rPr lang="en-US" dirty="0" smtClean="0"/>
              <a:t> </a:t>
            </a:r>
            <a:r>
              <a:rPr lang="en-US" dirty="0" err="1" smtClean="0"/>
              <a:t>memungkinkan</a:t>
            </a:r>
            <a:r>
              <a:rPr lang="en-US" dirty="0" smtClean="0"/>
              <a:t> </a:t>
            </a:r>
            <a:r>
              <a:rPr lang="en-US" dirty="0" err="1" smtClean="0"/>
              <a:t>untuk</a:t>
            </a:r>
            <a:r>
              <a:rPr lang="en-US" dirty="0" smtClean="0"/>
              <a:t> </a:t>
            </a:r>
            <a:r>
              <a:rPr lang="en-US" dirty="0" err="1" smtClean="0"/>
              <a:t>memiliki</a:t>
            </a:r>
            <a:r>
              <a:rPr lang="en-US" dirty="0" smtClean="0"/>
              <a:t> mandate </a:t>
            </a:r>
            <a:r>
              <a:rPr lang="en-US" dirty="0" err="1" smtClean="0"/>
              <a:t>dan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untuk</a:t>
            </a:r>
            <a:r>
              <a:rPr lang="en-US" dirty="0" smtClean="0"/>
              <a:t> </a:t>
            </a:r>
            <a:r>
              <a:rPr lang="en-US" dirty="0" err="1" smtClean="0"/>
              <a:t>memperluas</a:t>
            </a:r>
            <a:r>
              <a:rPr lang="en-US" dirty="0" smtClean="0"/>
              <a:t> </a:t>
            </a:r>
            <a:r>
              <a:rPr lang="en-US" dirty="0" err="1" smtClean="0"/>
              <a:t>lingkungan</a:t>
            </a:r>
            <a:r>
              <a:rPr lang="en-US" dirty="0" smtClean="0"/>
              <a:t> </a:t>
            </a:r>
            <a:r>
              <a:rPr lang="en-US" dirty="0" err="1" smtClean="0"/>
              <a:t>eksternal</a:t>
            </a:r>
            <a:r>
              <a:rPr lang="en-US" dirty="0" smtClean="0"/>
              <a:t> </a:t>
            </a:r>
            <a:r>
              <a:rPr lang="en-US" dirty="0" err="1" smtClean="0"/>
              <a:t>dan</a:t>
            </a:r>
            <a:r>
              <a:rPr lang="en-US" dirty="0" smtClean="0"/>
              <a:t> </a:t>
            </a:r>
            <a:r>
              <a:rPr lang="en-US" dirty="0" err="1" smtClean="0"/>
              <a:t>referensi</a:t>
            </a:r>
            <a:r>
              <a:rPr lang="en-US" dirty="0" smtClean="0"/>
              <a:t> </a:t>
            </a:r>
            <a:r>
              <a:rPr lang="en-US" dirty="0" err="1" smtClean="0"/>
              <a:t>poinnya</a:t>
            </a:r>
            <a:r>
              <a:rPr lang="en-US" dirty="0" smtClean="0"/>
              <a:t>.</a:t>
            </a: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Menggunakan titik acuan Strategis untuk memprediksi sifat dan konsekuensi dari Kebijakan dan praktik HR</a:t>
            </a:r>
            <a:endParaRPr lang="id-ID" dirty="0"/>
          </a:p>
        </p:txBody>
      </p:sp>
      <p:sp>
        <p:nvSpPr>
          <p:cNvPr id="3" name="Content Placeholder 2"/>
          <p:cNvSpPr>
            <a:spLocks noGrp="1"/>
          </p:cNvSpPr>
          <p:nvPr>
            <p:ph idx="1"/>
          </p:nvPr>
        </p:nvSpPr>
        <p:spPr/>
        <p:txBody>
          <a:bodyPr/>
          <a:lstStyle/>
          <a:p>
            <a:r>
              <a:rPr lang="id-ID" dirty="0" smtClean="0"/>
              <a:t>Strategic reference point atau titik acuan strategis juga dapat membantuk memprediksi sifat dan konsekuensi dari Kebijakan dan praktik HR bahkan menjelaskan keterkaitannya dengan performa perusahaan. </a:t>
            </a:r>
            <a:endParaRPr lang="id-ID" dirty="0"/>
          </a:p>
        </p:txBody>
      </p:sp>
    </p:spTree>
    <p:extLst>
      <p:ext uri="{BB962C8B-B14F-4D97-AF65-F5344CB8AC3E}">
        <p14:creationId xmlns:p14="http://schemas.microsoft.com/office/powerpoint/2010/main" val="22079683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5321" y="553791"/>
            <a:ext cx="10515600" cy="5507262"/>
          </a:xfrm>
        </p:spPr>
        <p:txBody>
          <a:bodyPr>
            <a:normAutofit/>
          </a:bodyPr>
          <a:lstStyle/>
          <a:p>
            <a:pPr marL="0" indent="0">
              <a:buNone/>
            </a:pPr>
            <a:r>
              <a:rPr lang="en-US" dirty="0" err="1" smtClean="0"/>
              <a:t>Benchmarking,mengukur</a:t>
            </a:r>
            <a:r>
              <a:rPr lang="en-US" dirty="0" smtClean="0"/>
              <a:t> </a:t>
            </a:r>
            <a:r>
              <a:rPr lang="en-US" dirty="0" err="1" smtClean="0"/>
              <a:t>terus</a:t>
            </a:r>
            <a:r>
              <a:rPr lang="en-US" dirty="0" smtClean="0"/>
              <a:t> </a:t>
            </a:r>
            <a:r>
              <a:rPr lang="en-US" dirty="0" err="1" smtClean="0"/>
              <a:t>menerus</a:t>
            </a:r>
            <a:r>
              <a:rPr lang="en-US" dirty="0" smtClean="0"/>
              <a:t> </a:t>
            </a:r>
            <a:r>
              <a:rPr lang="en-US" dirty="0" err="1" smtClean="0"/>
              <a:t>produk</a:t>
            </a:r>
            <a:r>
              <a:rPr lang="en-US" dirty="0" smtClean="0"/>
              <a:t>, </a:t>
            </a:r>
            <a:r>
              <a:rPr lang="en-US" dirty="0" err="1" smtClean="0"/>
              <a:t>layanan</a:t>
            </a:r>
            <a:r>
              <a:rPr lang="en-US" dirty="0" smtClean="0"/>
              <a:t>, </a:t>
            </a:r>
            <a:r>
              <a:rPr lang="en-US" dirty="0" err="1" smtClean="0"/>
              <a:t>dan</a:t>
            </a:r>
            <a:r>
              <a:rPr lang="en-US" dirty="0" smtClean="0"/>
              <a:t> </a:t>
            </a:r>
            <a:r>
              <a:rPr lang="en-US" dirty="0" err="1" smtClean="0"/>
              <a:t>praktek</a:t>
            </a:r>
            <a:r>
              <a:rPr lang="en-US" dirty="0" smtClean="0"/>
              <a:t> </a:t>
            </a:r>
            <a:r>
              <a:rPr lang="en-US" dirty="0" err="1" smtClean="0"/>
              <a:t>terhadap</a:t>
            </a:r>
            <a:r>
              <a:rPr lang="en-US" dirty="0" smtClean="0"/>
              <a:t> </a:t>
            </a:r>
            <a:r>
              <a:rPr lang="en-US" dirty="0" err="1" smtClean="0"/>
              <a:t>pesaing</a:t>
            </a:r>
            <a:r>
              <a:rPr lang="en-US" dirty="0" smtClean="0"/>
              <a:t> </a:t>
            </a:r>
            <a:r>
              <a:rPr lang="en-US" dirty="0" err="1" smtClean="0"/>
              <a:t>terberat</a:t>
            </a:r>
            <a:r>
              <a:rPr lang="en-US" dirty="0" smtClean="0"/>
              <a:t> </a:t>
            </a:r>
            <a:r>
              <a:rPr lang="en-US" dirty="0" err="1" smtClean="0"/>
              <a:t>atau</a:t>
            </a:r>
            <a:r>
              <a:rPr lang="en-US" dirty="0" smtClean="0"/>
              <a:t> </a:t>
            </a:r>
            <a:r>
              <a:rPr lang="en-US" dirty="0" err="1" smtClean="0"/>
              <a:t>perusahaan-perusahaan</a:t>
            </a:r>
            <a:r>
              <a:rPr lang="en-US" dirty="0" smtClean="0"/>
              <a:t> </a:t>
            </a:r>
            <a:r>
              <a:rPr lang="en-US" dirty="0" err="1" smtClean="0"/>
              <a:t>dianggap</a:t>
            </a:r>
            <a:r>
              <a:rPr lang="en-US" dirty="0" smtClean="0"/>
              <a:t> </a:t>
            </a:r>
            <a:r>
              <a:rPr lang="en-US" dirty="0" err="1" smtClean="0"/>
              <a:t>sebagai</a:t>
            </a:r>
            <a:r>
              <a:rPr lang="en-US" dirty="0" smtClean="0"/>
              <a:t> </a:t>
            </a:r>
            <a:r>
              <a:rPr lang="en-US" dirty="0" err="1" smtClean="0"/>
              <a:t>praktek</a:t>
            </a:r>
            <a:r>
              <a:rPr lang="en-US" dirty="0" smtClean="0"/>
              <a:t> </a:t>
            </a:r>
            <a:r>
              <a:rPr lang="en-US" dirty="0" err="1" smtClean="0"/>
              <a:t>atau</a:t>
            </a:r>
            <a:r>
              <a:rPr lang="en-US" dirty="0" smtClean="0"/>
              <a:t> </a:t>
            </a:r>
            <a:r>
              <a:rPr lang="en-US" dirty="0" err="1" smtClean="0"/>
              <a:t>industri</a:t>
            </a:r>
            <a:r>
              <a:rPr lang="en-US" dirty="0" smtClean="0"/>
              <a:t> </a:t>
            </a:r>
            <a:r>
              <a:rPr lang="en-US" dirty="0" err="1" smtClean="0"/>
              <a:t>pemimpin</a:t>
            </a:r>
            <a:r>
              <a:rPr lang="en-US" dirty="0" smtClean="0"/>
              <a:t>. Hal </a:t>
            </a:r>
            <a:r>
              <a:rPr lang="en-US" dirty="0" err="1" smtClean="0"/>
              <a:t>ini</a:t>
            </a:r>
            <a:r>
              <a:rPr lang="en-US" dirty="0" smtClean="0"/>
              <a:t> </a:t>
            </a:r>
            <a:r>
              <a:rPr lang="en-US" dirty="0" err="1" smtClean="0"/>
              <a:t>dapat</a:t>
            </a:r>
            <a:r>
              <a:rPr lang="en-US" dirty="0" smtClean="0"/>
              <a:t> </a:t>
            </a:r>
            <a:r>
              <a:rPr lang="en-US" dirty="0" err="1" smtClean="0"/>
              <a:t>diterapkan</a:t>
            </a:r>
            <a:r>
              <a:rPr lang="en-US" dirty="0" smtClean="0"/>
              <a:t> </a:t>
            </a:r>
            <a:r>
              <a:rPr lang="en-US" dirty="0" err="1" smtClean="0"/>
              <a:t>untuk</a:t>
            </a:r>
            <a:r>
              <a:rPr lang="en-US" dirty="0" smtClean="0"/>
              <a:t> </a:t>
            </a:r>
            <a:r>
              <a:rPr lang="en-US" dirty="0" err="1" smtClean="0"/>
              <a:t>berbagai</a:t>
            </a:r>
            <a:r>
              <a:rPr lang="en-US" dirty="0" smtClean="0"/>
              <a:t> </a:t>
            </a:r>
            <a:r>
              <a:rPr lang="en-US" dirty="0" err="1" smtClean="0"/>
              <a:t>sistem</a:t>
            </a:r>
            <a:r>
              <a:rPr lang="en-US" dirty="0" smtClean="0"/>
              <a:t> </a:t>
            </a:r>
            <a:r>
              <a:rPr lang="en-US" dirty="0" err="1" smtClean="0"/>
              <a:t>organisasi</a:t>
            </a:r>
            <a:r>
              <a:rPr lang="en-US" dirty="0" smtClean="0"/>
              <a:t> </a:t>
            </a:r>
            <a:r>
              <a:rPr lang="en-US" dirty="0" err="1" smtClean="0"/>
              <a:t>dan</a:t>
            </a:r>
            <a:r>
              <a:rPr lang="en-US" dirty="0" smtClean="0"/>
              <a:t> </a:t>
            </a:r>
            <a:r>
              <a:rPr lang="en-US" dirty="0" err="1" smtClean="0"/>
              <a:t>telah</a:t>
            </a:r>
            <a:r>
              <a:rPr lang="en-US" dirty="0" smtClean="0"/>
              <a:t> </a:t>
            </a:r>
            <a:r>
              <a:rPr lang="en-US" dirty="0" err="1" smtClean="0"/>
              <a:t>diakui</a:t>
            </a:r>
            <a:r>
              <a:rPr lang="en-US" dirty="0" smtClean="0"/>
              <a:t> </a:t>
            </a:r>
            <a:r>
              <a:rPr lang="en-US" dirty="0" err="1" smtClean="0"/>
              <a:t>oleh</a:t>
            </a:r>
            <a:r>
              <a:rPr lang="en-US" dirty="0" smtClean="0"/>
              <a:t> </a:t>
            </a:r>
            <a:r>
              <a:rPr lang="en-US" dirty="0" err="1" smtClean="0"/>
              <a:t>manajer</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manusia</a:t>
            </a:r>
            <a:r>
              <a:rPr lang="en-US" dirty="0" smtClean="0"/>
              <a:t> (SDM) </a:t>
            </a:r>
            <a:r>
              <a:rPr lang="en-US" dirty="0" err="1" smtClean="0"/>
              <a:t>sebagai</a:t>
            </a:r>
            <a:r>
              <a:rPr lang="en-US" dirty="0" smtClean="0"/>
              <a:t> "</a:t>
            </a:r>
            <a:r>
              <a:rPr lang="en-US" dirty="0" err="1" smtClean="0"/>
              <a:t>praktik</a:t>
            </a:r>
            <a:r>
              <a:rPr lang="en-US" dirty="0" smtClean="0"/>
              <a:t> HR </a:t>
            </a:r>
            <a:r>
              <a:rPr lang="en-US" dirty="0" err="1" smtClean="0"/>
              <a:t>teladan</a:t>
            </a:r>
            <a:r>
              <a:rPr lang="en-US" dirty="0" smtClean="0"/>
              <a:t>" </a:t>
            </a:r>
            <a:r>
              <a:rPr lang="en-US" dirty="0" err="1" smtClean="0"/>
              <a:t>patokan</a:t>
            </a:r>
            <a:r>
              <a:rPr lang="en-US" dirty="0" smtClean="0"/>
              <a:t> </a:t>
            </a:r>
            <a:r>
              <a:rPr lang="en-US" dirty="0" err="1" smtClean="0"/>
              <a:t>nya</a:t>
            </a:r>
            <a:r>
              <a:rPr lang="en-US" dirty="0" smtClean="0"/>
              <a:t> </a:t>
            </a:r>
            <a:r>
              <a:rPr lang="en-US" dirty="0" err="1" smtClean="0"/>
              <a:t>meliputi</a:t>
            </a:r>
            <a:r>
              <a:rPr lang="en-US" dirty="0" smtClean="0"/>
              <a:t> data </a:t>
            </a:r>
            <a:r>
              <a:rPr lang="en-US" dirty="0" err="1" smtClean="0"/>
              <a:t>komparatif</a:t>
            </a:r>
            <a:r>
              <a:rPr lang="en-US" dirty="0" smtClean="0"/>
              <a:t>, </a:t>
            </a:r>
            <a:r>
              <a:rPr lang="en-US" dirty="0" err="1" smtClean="0"/>
              <a:t>dari</a:t>
            </a:r>
            <a:r>
              <a:rPr lang="en-US" dirty="0" smtClean="0"/>
              <a:t> </a:t>
            </a:r>
            <a:r>
              <a:rPr lang="en-US" dirty="0" err="1" smtClean="0"/>
              <a:t>sumber</a:t>
            </a:r>
            <a:r>
              <a:rPr lang="en-US" dirty="0" smtClean="0"/>
              <a:t> </a:t>
            </a:r>
            <a:r>
              <a:rPr lang="en-US" dirty="0" err="1" smtClean="0"/>
              <a:t>eksternal</a:t>
            </a:r>
            <a:r>
              <a:rPr lang="en-US" dirty="0" smtClean="0"/>
              <a:t>, </a:t>
            </a:r>
            <a:r>
              <a:rPr lang="en-US" dirty="0" err="1" smtClean="0"/>
              <a:t>untuk</a:t>
            </a:r>
            <a:r>
              <a:rPr lang="en-US" dirty="0" smtClean="0"/>
              <a:t> </a:t>
            </a:r>
            <a:r>
              <a:rPr lang="en-US" dirty="0" err="1" smtClean="0"/>
              <a:t>menentukan</a:t>
            </a:r>
            <a:r>
              <a:rPr lang="en-US" dirty="0" smtClean="0"/>
              <a:t> </a:t>
            </a:r>
            <a:r>
              <a:rPr lang="en-US" dirty="0" err="1" smtClean="0"/>
              <a:t>potensi</a:t>
            </a:r>
            <a:r>
              <a:rPr lang="en-US" dirty="0" smtClean="0"/>
              <a:t> </a:t>
            </a:r>
            <a:r>
              <a:rPr lang="en-US" dirty="0" err="1" smtClean="0"/>
              <a:t>kontribusi</a:t>
            </a:r>
            <a:r>
              <a:rPr lang="en-US" dirty="0" smtClean="0"/>
              <a:t> </a:t>
            </a:r>
            <a:r>
              <a:rPr lang="en-US" dirty="0" err="1" smtClean="0"/>
              <a:t>nilai</a:t>
            </a:r>
            <a:r>
              <a:rPr lang="en-US" dirty="0" smtClean="0"/>
              <a:t> </a:t>
            </a:r>
            <a:r>
              <a:rPr lang="en-US" dirty="0" err="1" smtClean="0"/>
              <a:t>tambah</a:t>
            </a:r>
            <a:r>
              <a:rPr lang="en-US" dirty="0" smtClean="0"/>
              <a:t> </a:t>
            </a:r>
            <a:r>
              <a:rPr lang="en-US" dirty="0" err="1" smtClean="0"/>
              <a:t>dari</a:t>
            </a:r>
            <a:r>
              <a:rPr lang="en-US" dirty="0" smtClean="0"/>
              <a:t> </a:t>
            </a:r>
            <a:r>
              <a:rPr lang="en-US" dirty="0" err="1" smtClean="0"/>
              <a:t>kegiatan</a:t>
            </a:r>
            <a:r>
              <a:rPr lang="en-US" dirty="0" smtClean="0"/>
              <a:t> yang </a:t>
            </a:r>
            <a:r>
              <a:rPr lang="en-US" dirty="0" err="1" smtClean="0"/>
              <a:t>ada</a:t>
            </a:r>
            <a:r>
              <a:rPr lang="en-US" dirty="0" smtClean="0"/>
              <a:t>, </a:t>
            </a:r>
            <a:r>
              <a:rPr lang="en-US" dirty="0" err="1" smtClean="0"/>
              <a:t>laporan</a:t>
            </a:r>
            <a:r>
              <a:rPr lang="en-US" dirty="0" smtClean="0"/>
              <a:t> </a:t>
            </a:r>
            <a:r>
              <a:rPr lang="en-US" dirty="0" err="1" smtClean="0"/>
              <a:t>Studi</a:t>
            </a:r>
            <a:r>
              <a:rPr lang="en-US" dirty="0" smtClean="0"/>
              <a:t> </a:t>
            </a:r>
            <a:r>
              <a:rPr lang="en-US" dirty="0" err="1" smtClean="0"/>
              <a:t>bahwa</a:t>
            </a:r>
            <a:r>
              <a:rPr lang="en-US" dirty="0" smtClean="0"/>
              <a:t> </a:t>
            </a:r>
            <a:r>
              <a:rPr lang="en-US" dirty="0" err="1" smtClean="0"/>
              <a:t>seperempat</a:t>
            </a:r>
            <a:r>
              <a:rPr lang="en-US" dirty="0" smtClean="0"/>
              <a:t> </a:t>
            </a:r>
            <a:r>
              <a:rPr lang="en-US" dirty="0" err="1" smtClean="0"/>
              <a:t>dari</a:t>
            </a:r>
            <a:r>
              <a:rPr lang="en-US" dirty="0" smtClean="0"/>
              <a:t> </a:t>
            </a:r>
            <a:r>
              <a:rPr lang="en-US" dirty="0" err="1" smtClean="0"/>
              <a:t>eksekutif</a:t>
            </a:r>
            <a:r>
              <a:rPr lang="en-US" dirty="0" smtClean="0"/>
              <a:t> HH di </a:t>
            </a:r>
            <a:r>
              <a:rPr lang="en-US" dirty="0" err="1" smtClean="0"/>
              <a:t>Amerika</a:t>
            </a:r>
            <a:r>
              <a:rPr lang="en-US" dirty="0" smtClean="0"/>
              <a:t> Utara </a:t>
            </a:r>
            <a:r>
              <a:rPr lang="en-US" dirty="0" err="1" smtClean="0"/>
              <a:t>telah</a:t>
            </a:r>
            <a:r>
              <a:rPr lang="en-US" dirty="0" smtClean="0"/>
              <a:t> </a:t>
            </a:r>
            <a:r>
              <a:rPr lang="en-US" dirty="0" err="1" smtClean="0"/>
              <a:t>menerapkan</a:t>
            </a:r>
            <a:r>
              <a:rPr lang="en-US" dirty="0" smtClean="0"/>
              <a:t> </a:t>
            </a:r>
            <a:r>
              <a:rPr lang="en-US" dirty="0" err="1" smtClean="0"/>
              <a:t>beberapa</a:t>
            </a:r>
            <a:r>
              <a:rPr lang="en-US" dirty="0" smtClean="0"/>
              <a:t> </a:t>
            </a:r>
            <a:r>
              <a:rPr lang="en-US" dirty="0" err="1" smtClean="0"/>
              <a:t>dari</a:t>
            </a:r>
            <a:r>
              <a:rPr lang="en-US" dirty="0" smtClean="0"/>
              <a:t> </a:t>
            </a:r>
            <a:r>
              <a:rPr lang="en-US" dirty="0" err="1" smtClean="0"/>
              <a:t>pembandingan</a:t>
            </a:r>
            <a:r>
              <a:rPr lang="en-US" dirty="0" smtClean="0"/>
              <a:t> (Bingham, 1993), </a:t>
            </a:r>
            <a:r>
              <a:rPr lang="en-US" dirty="0" err="1" smtClean="0"/>
              <a:t>dan</a:t>
            </a:r>
            <a:r>
              <a:rPr lang="en-US" dirty="0" smtClean="0"/>
              <a:t> </a:t>
            </a:r>
            <a:r>
              <a:rPr lang="en-US" dirty="0" err="1" smtClean="0"/>
              <a:t>bahwa</a:t>
            </a:r>
            <a:r>
              <a:rPr lang="en-US" dirty="0" smtClean="0"/>
              <a:t> program HR </a:t>
            </a:r>
            <a:r>
              <a:rPr lang="en-US" dirty="0" err="1" smtClean="0"/>
              <a:t>adalah</a:t>
            </a:r>
            <a:r>
              <a:rPr lang="en-US" dirty="0" smtClean="0"/>
              <a:t> </a:t>
            </a:r>
            <a:r>
              <a:rPr lang="en-US" dirty="0" err="1" smtClean="0"/>
              <a:t>salah</a:t>
            </a:r>
            <a:r>
              <a:rPr lang="en-US" dirty="0" smtClean="0"/>
              <a:t> </a:t>
            </a:r>
            <a:r>
              <a:rPr lang="en-US" dirty="0" err="1" smtClean="0"/>
              <a:t>satu</a:t>
            </a:r>
            <a:r>
              <a:rPr lang="en-US" dirty="0" smtClean="0"/>
              <a:t> yang paling </a:t>
            </a:r>
            <a:r>
              <a:rPr lang="en-US" dirty="0" err="1" smtClean="0"/>
              <a:t>sering</a:t>
            </a:r>
            <a:r>
              <a:rPr lang="en-US" dirty="0" smtClean="0"/>
              <a:t> </a:t>
            </a:r>
            <a:r>
              <a:rPr lang="en-US" dirty="0" err="1" smtClean="0"/>
              <a:t>mengacu</a:t>
            </a:r>
            <a:r>
              <a:rPr lang="en-US" dirty="0" smtClean="0"/>
              <a:t> (</a:t>
            </a:r>
            <a:r>
              <a:rPr lang="en-US" dirty="0" err="1" smtClean="0"/>
              <a:t>Brecka</a:t>
            </a:r>
            <a:r>
              <a:rPr lang="en-US" dirty="0" smtClean="0"/>
              <a:t>, 1995)</a:t>
            </a:r>
            <a:endParaRPr lang="en-US" dirty="0"/>
          </a:p>
        </p:txBody>
      </p:sp>
    </p:spTree>
    <p:extLst>
      <p:ext uri="{BB962C8B-B14F-4D97-AF65-F5344CB8AC3E}">
        <p14:creationId xmlns:p14="http://schemas.microsoft.com/office/powerpoint/2010/main" val="26937225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Posisi Relatif terhadap titik acuan strategis HR</a:t>
            </a:r>
            <a:endParaRPr lang="id-ID" dirty="0"/>
          </a:p>
        </p:txBody>
      </p:sp>
      <p:sp>
        <p:nvSpPr>
          <p:cNvPr id="3" name="Content Placeholder 2"/>
          <p:cNvSpPr>
            <a:spLocks noGrp="1"/>
          </p:cNvSpPr>
          <p:nvPr>
            <p:ph idx="1"/>
          </p:nvPr>
        </p:nvSpPr>
        <p:spPr/>
        <p:txBody>
          <a:bodyPr/>
          <a:lstStyle/>
          <a:p>
            <a:pPr marL="0" indent="0">
              <a:buNone/>
            </a:pPr>
            <a:r>
              <a:rPr lang="id-ID" dirty="0" smtClean="0"/>
              <a:t>Jackson dan Dutton mendemonstrasikan secara empiris bahwa manajer yang mendapat isu baru akan menghasilkan </a:t>
            </a:r>
            <a:r>
              <a:rPr lang="id-ID" i="1" dirty="0" smtClean="0"/>
              <a:t>threat</a:t>
            </a:r>
            <a:r>
              <a:rPr lang="id-ID" dirty="0" smtClean="0"/>
              <a:t> (ancaman) atau mungkin berakhir dengan peluang (</a:t>
            </a:r>
            <a:r>
              <a:rPr lang="id-ID" i="1" dirty="0" smtClean="0"/>
              <a:t>opportunity</a:t>
            </a:r>
            <a:r>
              <a:rPr lang="id-ID" dirty="0" smtClean="0"/>
              <a:t>). Sehubungan dengan teori kemungkinan dari Fiegenbaum dan Colleagues yang menyoroti tentang </a:t>
            </a:r>
            <a:r>
              <a:rPr lang="id-ID" i="1" dirty="0" smtClean="0"/>
              <a:t>benchmarking</a:t>
            </a:r>
            <a:r>
              <a:rPr lang="id-ID" dirty="0" smtClean="0"/>
              <a:t> (Patok duga) kebanyakan menilai bahwa isu atau persoalan baru adalah sebagai ancaman. Namun para pembuat keputusan yakin bahwa setiap ada ancaman disitu terdapat </a:t>
            </a:r>
            <a:r>
              <a:rPr lang="id-ID" i="1" dirty="0" smtClean="0"/>
              <a:t>little gain </a:t>
            </a:r>
            <a:r>
              <a:rPr lang="id-ID" dirty="0" smtClean="0"/>
              <a:t>tidak semua ancaman berdampak buruk secara mutlak. </a:t>
            </a:r>
            <a:endParaRPr lang="id-ID" i="1" dirty="0"/>
          </a:p>
        </p:txBody>
      </p:sp>
    </p:spTree>
    <p:extLst>
      <p:ext uri="{BB962C8B-B14F-4D97-AF65-F5344CB8AC3E}">
        <p14:creationId xmlns:p14="http://schemas.microsoft.com/office/powerpoint/2010/main" val="1129507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Titik acuan strategis HR yang Ideal (</a:t>
            </a:r>
            <a:r>
              <a:rPr lang="id-ID" i="1" dirty="0" smtClean="0"/>
              <a:t>fit</a:t>
            </a:r>
            <a:r>
              <a:rPr lang="id-ID" dirty="0" smtClean="0"/>
              <a:t>)</a:t>
            </a:r>
            <a:endParaRPr lang="id-ID" dirty="0"/>
          </a:p>
        </p:txBody>
      </p:sp>
      <p:sp>
        <p:nvSpPr>
          <p:cNvPr id="3" name="Content Placeholder 2"/>
          <p:cNvSpPr>
            <a:spLocks noGrp="1"/>
          </p:cNvSpPr>
          <p:nvPr>
            <p:ph idx="1"/>
          </p:nvPr>
        </p:nvSpPr>
        <p:spPr/>
        <p:txBody>
          <a:bodyPr/>
          <a:lstStyle/>
          <a:p>
            <a:pPr marL="0" indent="0">
              <a:buNone/>
            </a:pPr>
            <a:r>
              <a:rPr lang="id-ID" dirty="0" smtClean="0"/>
              <a:t>Teori kontingensi yang dikemukakan oleh Lawrence dan Thompson menekankan atau menitik beratkan pada konsistensi dan kesesuaian pada komponen atau elemen perusahaan, namun ada beberapa literatur yang lebih mempertimbangkan keidealan. Contohnya teori dari Barid dan Meshulam tidak hanya menekankan pada kebijakan dan praktik yang sesuai atau ideal yang saling bantu satu sama lain, namun juga kesesuaian dengan tahap perkembangan perusahaan. </a:t>
            </a:r>
            <a:endParaRPr lang="id-ID" dirty="0"/>
          </a:p>
        </p:txBody>
      </p:sp>
    </p:spTree>
    <p:extLst>
      <p:ext uri="{BB962C8B-B14F-4D97-AF65-F5344CB8AC3E}">
        <p14:creationId xmlns:p14="http://schemas.microsoft.com/office/powerpoint/2010/main" val="895385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Konsensus titik acuan strategis HR</a:t>
            </a:r>
            <a:endParaRPr lang="id-ID" dirty="0"/>
          </a:p>
        </p:txBody>
      </p:sp>
      <p:sp>
        <p:nvSpPr>
          <p:cNvPr id="3" name="Content Placeholder 2"/>
          <p:cNvSpPr>
            <a:spLocks noGrp="1"/>
          </p:cNvSpPr>
          <p:nvPr>
            <p:ph idx="1"/>
          </p:nvPr>
        </p:nvSpPr>
        <p:spPr/>
        <p:txBody>
          <a:bodyPr/>
          <a:lstStyle/>
          <a:p>
            <a:pPr marL="0" indent="0">
              <a:buNone/>
            </a:pPr>
            <a:r>
              <a:rPr lang="id-ID" dirty="0" smtClean="0"/>
              <a:t>Kurangnya kepercayaan pada pembuat kebijakan akan berimplikasi pada turunnya performa persahaan. Penelitian belakangan ini mengungkapkan bahwa HR system yang profesional dan kontribusinya berpengaruh besar haruslah masuk akal dan dipahami. Banyak literatur menunjuk bahwa konsensus manajemen puncak harus memaparkan arti dari stretegi yang dibuat dan fungsi serta pentingnya atau pengaruh pada performa perusahaan.</a:t>
            </a:r>
            <a:endParaRPr lang="id-ID" dirty="0"/>
          </a:p>
        </p:txBody>
      </p:sp>
    </p:spTree>
    <p:extLst>
      <p:ext uri="{BB962C8B-B14F-4D97-AF65-F5344CB8AC3E}">
        <p14:creationId xmlns:p14="http://schemas.microsoft.com/office/powerpoint/2010/main" val="1434100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Kesimpulan </a:t>
            </a:r>
            <a:endParaRPr lang="id-ID" dirty="0"/>
          </a:p>
        </p:txBody>
      </p:sp>
      <p:sp>
        <p:nvSpPr>
          <p:cNvPr id="3" name="Content Placeholder 2"/>
          <p:cNvSpPr>
            <a:spLocks noGrp="1"/>
          </p:cNvSpPr>
          <p:nvPr>
            <p:ph idx="1"/>
          </p:nvPr>
        </p:nvSpPr>
        <p:spPr/>
        <p:txBody>
          <a:bodyPr>
            <a:normAutofit fontScale="92500" lnSpcReduction="10000"/>
          </a:bodyPr>
          <a:lstStyle/>
          <a:p>
            <a:pPr marL="514350" indent="-514350">
              <a:buAutoNum type="arabicPeriod"/>
            </a:pPr>
            <a:r>
              <a:rPr lang="id-ID" dirty="0" smtClean="0"/>
              <a:t>Benchmarking adalah lebih dari alat manajerial, walaupun benchmarking bukanlah pemacu inovasi manajerial pada perusahaan akan tetapi menjadi dasar penelitian dan pembuatan kebijakan.</a:t>
            </a:r>
          </a:p>
          <a:p>
            <a:pPr marL="514350" indent="-514350">
              <a:buAutoNum type="arabicPeriod"/>
            </a:pPr>
            <a:r>
              <a:rPr lang="id-ID" dirty="0" smtClean="0"/>
              <a:t>Manajer juga sangat bergantung kepada keberanian mengambil risiko (</a:t>
            </a:r>
            <a:r>
              <a:rPr lang="id-ID" i="1" dirty="0" smtClean="0"/>
              <a:t>exposure</a:t>
            </a:r>
            <a:r>
              <a:rPr lang="id-ID" dirty="0" smtClean="0"/>
              <a:t>) yang menghasilkan kebijakan dan keputusan yang akan berdampak kepada performa perusahaan secara keseluruhan.</a:t>
            </a:r>
          </a:p>
          <a:p>
            <a:pPr marL="514350" indent="-514350">
              <a:buAutoNum type="arabicPeriod"/>
            </a:pPr>
            <a:r>
              <a:rPr lang="id-ID" dirty="0" smtClean="0"/>
              <a:t>Model (figure 2) mempunyai implikasi penting terhadap perkembangan HR </a:t>
            </a:r>
            <a:r>
              <a:rPr lang="id-ID" i="1" dirty="0" smtClean="0"/>
              <a:t>system. </a:t>
            </a:r>
            <a:r>
              <a:rPr lang="id-ID" dirty="0" smtClean="0"/>
              <a:t>Model tersebut menambah arti dan anteseden baru terhadap titik acuan strategis HR.</a:t>
            </a:r>
          </a:p>
          <a:p>
            <a:pPr marL="514350" indent="-514350">
              <a:buAutoNum type="arabicPeriod"/>
            </a:pPr>
            <a:r>
              <a:rPr lang="id-ID" dirty="0" smtClean="0"/>
              <a:t>Analsis titik acuan strategis mungkin akan digunakan manajer pada </a:t>
            </a:r>
            <a:r>
              <a:rPr lang="id-ID" i="1" dirty="0" smtClean="0"/>
              <a:t>coporate level </a:t>
            </a:r>
            <a:r>
              <a:rPr lang="id-ID" dirty="0" smtClean="0"/>
              <a:t>dan </a:t>
            </a:r>
            <a:r>
              <a:rPr lang="id-ID" i="1" dirty="0" smtClean="0"/>
              <a:t>diagnostic tool </a:t>
            </a:r>
            <a:r>
              <a:rPr lang="id-ID" dirty="0" smtClean="0"/>
              <a:t>yang memungkinkan manajer dapat mengetahui fungsi strategis untuk mendapatkan </a:t>
            </a:r>
            <a:r>
              <a:rPr lang="id-ID" i="1" dirty="0" smtClean="0"/>
              <a:t>gain.</a:t>
            </a:r>
            <a:endParaRPr lang="id-ID" i="1" dirty="0"/>
          </a:p>
        </p:txBody>
      </p:sp>
    </p:spTree>
    <p:extLst>
      <p:ext uri="{BB962C8B-B14F-4D97-AF65-F5344CB8AC3E}">
        <p14:creationId xmlns:p14="http://schemas.microsoft.com/office/powerpoint/2010/main" val="1083945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92428"/>
            <a:ext cx="10515600" cy="5584535"/>
          </a:xfrm>
        </p:spPr>
        <p:txBody>
          <a:bodyPr>
            <a:normAutofit/>
          </a:bodyPr>
          <a:lstStyle/>
          <a:p>
            <a:r>
              <a:rPr lang="en-US" dirty="0" err="1"/>
              <a:t>B</a:t>
            </a:r>
            <a:r>
              <a:rPr lang="en-US" dirty="0" err="1" smtClean="0"/>
              <a:t>anyak</a:t>
            </a:r>
            <a:r>
              <a:rPr lang="en-US" dirty="0" smtClean="0"/>
              <a:t> </a:t>
            </a:r>
            <a:r>
              <a:rPr lang="en-US" dirty="0" err="1" smtClean="0"/>
              <a:t>eksekutif</a:t>
            </a:r>
            <a:r>
              <a:rPr lang="en-US" dirty="0" smtClean="0"/>
              <a:t> </a:t>
            </a:r>
            <a:r>
              <a:rPr lang="en-US" dirty="0" err="1" smtClean="0"/>
              <a:t>mengevaluasi</a:t>
            </a:r>
            <a:r>
              <a:rPr lang="en-US" dirty="0" smtClean="0"/>
              <a:t> </a:t>
            </a:r>
            <a:r>
              <a:rPr lang="en-US" dirty="0" err="1" smtClean="0"/>
              <a:t>diri</a:t>
            </a:r>
            <a:r>
              <a:rPr lang="en-US" dirty="0" smtClean="0"/>
              <a:t>, </a:t>
            </a:r>
            <a:r>
              <a:rPr lang="en-US" dirty="0" err="1" smtClean="0"/>
              <a:t>mengelola</a:t>
            </a:r>
            <a:r>
              <a:rPr lang="en-US" dirty="0" smtClean="0"/>
              <a:t> </a:t>
            </a:r>
            <a:r>
              <a:rPr lang="en-US" dirty="0" err="1" smtClean="0"/>
              <a:t>organisasi</a:t>
            </a:r>
            <a:r>
              <a:rPr lang="en-US" dirty="0" smtClean="0"/>
              <a:t> </a:t>
            </a:r>
            <a:r>
              <a:rPr lang="en-US" dirty="0" err="1" smtClean="0"/>
              <a:t>mereka</a:t>
            </a:r>
            <a:r>
              <a:rPr lang="en-US" dirty="0" smtClean="0"/>
              <a:t>, </a:t>
            </a:r>
            <a:r>
              <a:rPr lang="en-US" dirty="0" err="1" smtClean="0"/>
              <a:t>dan</a:t>
            </a:r>
            <a:r>
              <a:rPr lang="en-US" dirty="0" smtClean="0"/>
              <a:t> </a:t>
            </a:r>
            <a:r>
              <a:rPr lang="en-US" dirty="0" err="1" smtClean="0"/>
              <a:t>keputusan</a:t>
            </a:r>
            <a:r>
              <a:rPr lang="en-US" dirty="0" smtClean="0"/>
              <a:t> yang </a:t>
            </a:r>
            <a:r>
              <a:rPr lang="en-US" dirty="0" err="1" smtClean="0"/>
              <a:t>mereka</a:t>
            </a:r>
            <a:r>
              <a:rPr lang="en-US" dirty="0" smtClean="0"/>
              <a:t> </a:t>
            </a:r>
            <a:r>
              <a:rPr lang="en-US" dirty="0" err="1" smtClean="0"/>
              <a:t>buat</a:t>
            </a:r>
            <a:r>
              <a:rPr lang="en-US" dirty="0" smtClean="0"/>
              <a:t> </a:t>
            </a:r>
            <a:r>
              <a:rPr lang="en-US" dirty="0" err="1" smtClean="0"/>
              <a:t>atas</a:t>
            </a:r>
            <a:r>
              <a:rPr lang="en-US" dirty="0" smtClean="0"/>
              <a:t> </a:t>
            </a:r>
            <a:r>
              <a:rPr lang="en-US" dirty="0" err="1" smtClean="0"/>
              <a:t>dasar</a:t>
            </a:r>
            <a:r>
              <a:rPr lang="en-US" dirty="0" smtClean="0"/>
              <a:t> </a:t>
            </a:r>
            <a:r>
              <a:rPr lang="en-US" dirty="0" err="1" smtClean="0"/>
              <a:t>berdiri</a:t>
            </a:r>
            <a:r>
              <a:rPr lang="en-US" dirty="0" smtClean="0"/>
              <a:t> </a:t>
            </a:r>
            <a:r>
              <a:rPr lang="en-US" dirty="0" err="1" smtClean="0"/>
              <a:t>implisit</a:t>
            </a:r>
            <a:r>
              <a:rPr lang="en-US" dirty="0" smtClean="0"/>
              <a:t> </a:t>
            </a:r>
            <a:r>
              <a:rPr lang="en-US" dirty="0" err="1" smtClean="0"/>
              <a:t>mereka</a:t>
            </a:r>
            <a:r>
              <a:rPr lang="en-US" dirty="0" smtClean="0"/>
              <a:t> </a:t>
            </a:r>
            <a:r>
              <a:rPr lang="en-US" dirty="0" err="1" smtClean="0"/>
              <a:t>relatif</a:t>
            </a:r>
            <a:r>
              <a:rPr lang="en-US" dirty="0" smtClean="0"/>
              <a:t> </a:t>
            </a:r>
            <a:r>
              <a:rPr lang="en-US" dirty="0" err="1" smtClean="0"/>
              <a:t>terhadap</a:t>
            </a:r>
            <a:r>
              <a:rPr lang="en-US" dirty="0" smtClean="0"/>
              <a:t> </a:t>
            </a:r>
            <a:r>
              <a:rPr lang="en-US" dirty="0" err="1" smtClean="0"/>
              <a:t>beberapa</a:t>
            </a:r>
            <a:r>
              <a:rPr lang="en-US" dirty="0" smtClean="0"/>
              <a:t> </a:t>
            </a:r>
            <a:r>
              <a:rPr lang="en-US" dirty="0" err="1" smtClean="0"/>
              <a:t>titik</a:t>
            </a:r>
            <a:r>
              <a:rPr lang="en-US" dirty="0" smtClean="0"/>
              <a:t> </a:t>
            </a:r>
            <a:r>
              <a:rPr lang="en-US" dirty="0" err="1" smtClean="0"/>
              <a:t>referensi</a:t>
            </a:r>
            <a:r>
              <a:rPr lang="en-US" dirty="0" smtClean="0"/>
              <a:t> internal </a:t>
            </a:r>
            <a:r>
              <a:rPr lang="en-US" dirty="0" err="1" smtClean="0"/>
              <a:t>atau</a:t>
            </a:r>
            <a:r>
              <a:rPr lang="en-US" dirty="0" smtClean="0"/>
              <a:t> </a:t>
            </a:r>
            <a:r>
              <a:rPr lang="en-US" dirty="0" err="1" smtClean="0"/>
              <a:t>eksternal</a:t>
            </a:r>
            <a:r>
              <a:rPr lang="en-US" dirty="0" smtClean="0"/>
              <a:t>. </a:t>
            </a:r>
            <a:r>
              <a:rPr lang="en-US" dirty="0" err="1" smtClean="0"/>
              <a:t>Menurut</a:t>
            </a:r>
            <a:r>
              <a:rPr lang="en-US" dirty="0" smtClean="0"/>
              <a:t> </a:t>
            </a:r>
            <a:r>
              <a:rPr lang="en-US" dirty="0" err="1" smtClean="0"/>
              <a:t>teori</a:t>
            </a:r>
            <a:r>
              <a:rPr lang="en-US" dirty="0" smtClean="0"/>
              <a:t> </a:t>
            </a:r>
            <a:r>
              <a:rPr lang="en-US" dirty="0" err="1" smtClean="0"/>
              <a:t>institusional</a:t>
            </a:r>
            <a:r>
              <a:rPr lang="en-US" dirty="0" smtClean="0"/>
              <a:t> (Meyer &amp; Rowan, 1977), </a:t>
            </a:r>
            <a:r>
              <a:rPr lang="en-US" dirty="0" err="1" smtClean="0"/>
              <a:t>banyak</a:t>
            </a:r>
            <a:r>
              <a:rPr lang="en-US" dirty="0" smtClean="0"/>
              <a:t> </a:t>
            </a:r>
            <a:r>
              <a:rPr lang="en-US" dirty="0" err="1" smtClean="0"/>
              <a:t>kebijakan</a:t>
            </a:r>
            <a:r>
              <a:rPr lang="en-US" dirty="0" smtClean="0"/>
              <a:t> </a:t>
            </a:r>
            <a:r>
              <a:rPr lang="en-US" dirty="0" err="1" smtClean="0"/>
              <a:t>dan</a:t>
            </a:r>
            <a:r>
              <a:rPr lang="en-US" dirty="0" smtClean="0"/>
              <a:t> </a:t>
            </a:r>
            <a:r>
              <a:rPr lang="en-US" dirty="0" err="1" smtClean="0"/>
              <a:t>praktik</a:t>
            </a:r>
            <a:r>
              <a:rPr lang="en-US" dirty="0" smtClean="0"/>
              <a:t> </a:t>
            </a:r>
            <a:r>
              <a:rPr lang="en-US" dirty="0" err="1" smtClean="0"/>
              <a:t>organisasi</a:t>
            </a:r>
            <a:r>
              <a:rPr lang="en-US" dirty="0" smtClean="0"/>
              <a:t> yang </a:t>
            </a:r>
            <a:r>
              <a:rPr lang="en-US" dirty="0" err="1" smtClean="0"/>
              <a:t>diadopsi</a:t>
            </a:r>
            <a:r>
              <a:rPr lang="en-US" dirty="0" smtClean="0"/>
              <a:t> </a:t>
            </a:r>
            <a:r>
              <a:rPr lang="en-US" dirty="0" err="1" smtClean="0"/>
              <a:t>karena</a:t>
            </a:r>
            <a:r>
              <a:rPr lang="en-US" dirty="0" smtClean="0"/>
              <a:t> </a:t>
            </a:r>
            <a:r>
              <a:rPr lang="en-US" dirty="0" err="1" smtClean="0"/>
              <a:t>beberapa</a:t>
            </a:r>
            <a:r>
              <a:rPr lang="en-US" dirty="0" smtClean="0"/>
              <a:t> </a:t>
            </a:r>
            <a:r>
              <a:rPr lang="en-US" dirty="0" err="1" smtClean="0"/>
              <a:t>organisasi</a:t>
            </a:r>
            <a:r>
              <a:rPr lang="en-US" dirty="0" smtClean="0"/>
              <a:t> yang </a:t>
            </a:r>
            <a:r>
              <a:rPr lang="en-US" dirty="0" err="1" smtClean="0"/>
              <a:t>sah</a:t>
            </a:r>
            <a:r>
              <a:rPr lang="en-US" dirty="0" smtClean="0"/>
              <a:t> </a:t>
            </a:r>
            <a:r>
              <a:rPr lang="en-US" dirty="0" err="1" smtClean="0"/>
              <a:t>menjadi</a:t>
            </a:r>
            <a:r>
              <a:rPr lang="en-US" dirty="0" smtClean="0"/>
              <a:t> model </a:t>
            </a:r>
            <a:r>
              <a:rPr lang="en-US" dirty="0" err="1" smtClean="0"/>
              <a:t>bagi</a:t>
            </a:r>
            <a:r>
              <a:rPr lang="en-US" dirty="0" smtClean="0"/>
              <a:t> orang lain yang </a:t>
            </a:r>
            <a:r>
              <a:rPr lang="en-US" dirty="0" err="1" smtClean="0"/>
              <a:t>meniru</a:t>
            </a:r>
            <a:r>
              <a:rPr lang="en-US" dirty="0" smtClean="0"/>
              <a:t> </a:t>
            </a:r>
            <a:r>
              <a:rPr lang="en-US" dirty="0" err="1" smtClean="0"/>
              <a:t>mereka</a:t>
            </a:r>
            <a:r>
              <a:rPr lang="en-US" dirty="0" smtClean="0"/>
              <a:t>. </a:t>
            </a:r>
            <a:r>
              <a:rPr lang="en-US" dirty="0" err="1" smtClean="0"/>
              <a:t>Memang</a:t>
            </a:r>
            <a:r>
              <a:rPr lang="en-US" dirty="0" smtClean="0"/>
              <a:t>, Jackson </a:t>
            </a:r>
            <a:r>
              <a:rPr lang="en-US" dirty="0" err="1" smtClean="0"/>
              <a:t>dan</a:t>
            </a:r>
            <a:r>
              <a:rPr lang="en-US" dirty="0" smtClean="0"/>
              <a:t> Schuler (1995: 4) </a:t>
            </a:r>
            <a:r>
              <a:rPr lang="en-US" dirty="0" err="1" smtClean="0"/>
              <a:t>mencatat</a:t>
            </a:r>
            <a:r>
              <a:rPr lang="en-US" dirty="0" smtClean="0"/>
              <a:t>, "</a:t>
            </a:r>
            <a:r>
              <a:rPr lang="en-US" dirty="0" err="1" smtClean="0"/>
              <a:t>untuk</a:t>
            </a:r>
            <a:r>
              <a:rPr lang="en-US" dirty="0" smtClean="0"/>
              <a:t> </a:t>
            </a:r>
            <a:r>
              <a:rPr lang="en-US" dirty="0" err="1" smtClean="0"/>
              <a:t>lebih</a:t>
            </a:r>
            <a:r>
              <a:rPr lang="en-US" dirty="0" smtClean="0"/>
              <a:t> </a:t>
            </a:r>
            <a:r>
              <a:rPr lang="en-US" dirty="0" err="1" smtClean="0"/>
              <a:t>baik</a:t>
            </a:r>
            <a:r>
              <a:rPr lang="en-US" dirty="0" smtClean="0"/>
              <a:t> </a:t>
            </a:r>
            <a:r>
              <a:rPr lang="en-US" dirty="0" err="1" smtClean="0"/>
              <a:t>atau</a:t>
            </a:r>
            <a:r>
              <a:rPr lang="en-US" dirty="0" smtClean="0"/>
              <a:t> </a:t>
            </a:r>
            <a:r>
              <a:rPr lang="en-US" dirty="0" err="1" smtClean="0"/>
              <a:t>lebih</a:t>
            </a:r>
            <a:r>
              <a:rPr lang="en-US" dirty="0" smtClean="0"/>
              <a:t> </a:t>
            </a:r>
            <a:r>
              <a:rPr lang="en-US" dirty="0" err="1" smtClean="0"/>
              <a:t>buruk</a:t>
            </a:r>
            <a:r>
              <a:rPr lang="en-US" dirty="0" smtClean="0"/>
              <a:t>, </a:t>
            </a:r>
            <a:r>
              <a:rPr lang="en-US" dirty="0" err="1" smtClean="0"/>
              <a:t>semakin</a:t>
            </a:r>
            <a:r>
              <a:rPr lang="en-US" dirty="0" smtClean="0"/>
              <a:t> </a:t>
            </a:r>
            <a:r>
              <a:rPr lang="en-US" dirty="0" err="1" smtClean="0"/>
              <a:t>populernya</a:t>
            </a:r>
            <a:r>
              <a:rPr lang="en-US" dirty="0" smtClean="0"/>
              <a:t> </a:t>
            </a:r>
            <a:r>
              <a:rPr lang="en-US" dirty="0" err="1" smtClean="0"/>
              <a:t>kegiatan</a:t>
            </a:r>
            <a:r>
              <a:rPr lang="en-US" dirty="0" smtClean="0"/>
              <a:t> benchmarking </a:t>
            </a:r>
            <a:r>
              <a:rPr lang="en-US" dirty="0" err="1" smtClean="0"/>
              <a:t>kemungkinan</a:t>
            </a:r>
            <a:r>
              <a:rPr lang="en-US" dirty="0" smtClean="0"/>
              <a:t> </a:t>
            </a:r>
            <a:r>
              <a:rPr lang="en-US" dirty="0" err="1" smtClean="0"/>
              <a:t>untuk</a:t>
            </a:r>
            <a:r>
              <a:rPr lang="en-US" dirty="0" smtClean="0"/>
              <a:t> </a:t>
            </a:r>
            <a:r>
              <a:rPr lang="en-US" dirty="0" err="1" smtClean="0"/>
              <a:t>mempercepat</a:t>
            </a:r>
            <a:r>
              <a:rPr lang="en-US" dirty="0" smtClean="0"/>
              <a:t> proses </a:t>
            </a:r>
            <a:r>
              <a:rPr lang="en-US" dirty="0" err="1" smtClean="0"/>
              <a:t>imitasi</a:t>
            </a:r>
            <a:r>
              <a:rPr lang="en-US" dirty="0" smtClean="0"/>
              <a:t>." </a:t>
            </a:r>
            <a:r>
              <a:rPr lang="en-US" dirty="0" err="1" smtClean="0"/>
              <a:t>Demikian</a:t>
            </a:r>
            <a:r>
              <a:rPr lang="en-US" dirty="0" smtClean="0"/>
              <a:t> pula, </a:t>
            </a:r>
            <a:r>
              <a:rPr lang="en-US" dirty="0" err="1" smtClean="0"/>
              <a:t>pengguna</a:t>
            </a:r>
            <a:r>
              <a:rPr lang="en-US" dirty="0" smtClean="0"/>
              <a:t> </a:t>
            </a:r>
            <a:r>
              <a:rPr lang="en-US" dirty="0" err="1" smtClean="0"/>
              <a:t>teori</a:t>
            </a:r>
            <a:r>
              <a:rPr lang="en-US" dirty="0" smtClean="0"/>
              <a:t> </a:t>
            </a:r>
            <a:r>
              <a:rPr lang="en-US" dirty="0" err="1" smtClean="0"/>
              <a:t>prospek</a:t>
            </a:r>
            <a:r>
              <a:rPr lang="en-US" dirty="0" smtClean="0"/>
              <a:t> </a:t>
            </a:r>
            <a:r>
              <a:rPr lang="en-US" dirty="0" err="1" smtClean="0"/>
              <a:t>telah</a:t>
            </a:r>
            <a:r>
              <a:rPr lang="en-US" dirty="0" smtClean="0"/>
              <a:t> </a:t>
            </a:r>
            <a:r>
              <a:rPr lang="en-US" dirty="0" err="1" smtClean="0"/>
              <a:t>menunjukkan</a:t>
            </a:r>
            <a:r>
              <a:rPr lang="en-US" dirty="0" smtClean="0"/>
              <a:t> </a:t>
            </a:r>
            <a:r>
              <a:rPr lang="en-US" dirty="0" err="1" smtClean="0"/>
              <a:t>bahwa</a:t>
            </a:r>
            <a:r>
              <a:rPr lang="en-US" dirty="0" smtClean="0"/>
              <a:t> </a:t>
            </a:r>
            <a:r>
              <a:rPr lang="en-US" dirty="0" err="1" smtClean="0"/>
              <a:t>individu</a:t>
            </a:r>
            <a:r>
              <a:rPr lang="en-US" dirty="0" smtClean="0"/>
              <a:t> </a:t>
            </a:r>
            <a:r>
              <a:rPr lang="en-US" dirty="0" err="1" smtClean="0"/>
              <a:t>menggunakan</a:t>
            </a:r>
            <a:r>
              <a:rPr lang="en-US" dirty="0" smtClean="0"/>
              <a:t> target, benchmark, </a:t>
            </a:r>
            <a:r>
              <a:rPr lang="en-US" dirty="0" err="1" smtClean="0"/>
              <a:t>atau</a:t>
            </a:r>
            <a:r>
              <a:rPr lang="en-US" dirty="0" smtClean="0"/>
              <a:t> point </a:t>
            </a:r>
            <a:r>
              <a:rPr lang="en-US" dirty="0" err="1" smtClean="0"/>
              <a:t>acuan</a:t>
            </a:r>
            <a:r>
              <a:rPr lang="en-US" dirty="0" smtClean="0"/>
              <a:t> </a:t>
            </a:r>
            <a:r>
              <a:rPr lang="en-US" dirty="0" err="1" smtClean="0"/>
              <a:t>dalam</a:t>
            </a:r>
            <a:r>
              <a:rPr lang="en-US" dirty="0" smtClean="0"/>
              <a:t> </a:t>
            </a:r>
            <a:r>
              <a:rPr lang="en-US" dirty="0" err="1" smtClean="0"/>
              <a:t>mengevaluasi</a:t>
            </a:r>
            <a:r>
              <a:rPr lang="en-US" dirty="0" smtClean="0"/>
              <a:t> </a:t>
            </a:r>
            <a:r>
              <a:rPr lang="en-US" dirty="0" err="1" smtClean="0"/>
              <a:t>pilihan</a:t>
            </a:r>
            <a:r>
              <a:rPr lang="en-US" dirty="0" smtClean="0"/>
              <a:t> </a:t>
            </a:r>
            <a:r>
              <a:rPr lang="en-US" dirty="0" err="1" smtClean="0"/>
              <a:t>untuk</a:t>
            </a:r>
            <a:r>
              <a:rPr lang="en-US" dirty="0" smtClean="0"/>
              <a:t> </a:t>
            </a:r>
            <a:r>
              <a:rPr lang="en-US" dirty="0" err="1" smtClean="0"/>
              <a:t>diri</a:t>
            </a:r>
            <a:r>
              <a:rPr lang="en-US" dirty="0" smtClean="0"/>
              <a:t> </a:t>
            </a:r>
            <a:r>
              <a:rPr lang="en-US" dirty="0" err="1" smtClean="0"/>
              <a:t>mereka</a:t>
            </a:r>
            <a:r>
              <a:rPr lang="en-US" dirty="0" smtClean="0"/>
              <a:t> </a:t>
            </a:r>
            <a:r>
              <a:rPr lang="en-US" dirty="0" err="1" smtClean="0"/>
              <a:t>sendiri</a:t>
            </a:r>
            <a:r>
              <a:rPr lang="en-US" dirty="0" smtClean="0"/>
              <a:t> </a:t>
            </a:r>
            <a:r>
              <a:rPr lang="en-US" dirty="0" err="1" smtClean="0"/>
              <a:t>dan</a:t>
            </a:r>
            <a:r>
              <a:rPr lang="en-US" dirty="0" smtClean="0"/>
              <a:t> </a:t>
            </a:r>
            <a:r>
              <a:rPr lang="en-US" dirty="0" err="1" smtClean="0"/>
              <a:t>mengelola</a:t>
            </a:r>
            <a:r>
              <a:rPr lang="en-US" dirty="0" smtClean="0"/>
              <a:t> </a:t>
            </a:r>
            <a:r>
              <a:rPr lang="en-US" dirty="0" err="1" smtClean="0"/>
              <a:t>organisasi</a:t>
            </a:r>
            <a:r>
              <a:rPr lang="en-US" dirty="0" smtClean="0"/>
              <a:t> </a:t>
            </a:r>
            <a:r>
              <a:rPr lang="en-US" dirty="0" err="1" smtClean="0"/>
              <a:t>merka</a:t>
            </a:r>
            <a:endParaRPr lang="en-US" dirty="0"/>
          </a:p>
        </p:txBody>
      </p:sp>
    </p:spTree>
    <p:extLst>
      <p:ext uri="{BB962C8B-B14F-4D97-AF65-F5344CB8AC3E}">
        <p14:creationId xmlns:p14="http://schemas.microsoft.com/office/powerpoint/2010/main" val="2060250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8895" y="896624"/>
            <a:ext cx="9959662" cy="4744322"/>
          </a:xfrm>
        </p:spPr>
        <p:txBody>
          <a:bodyPr/>
          <a:lstStyle/>
          <a:p>
            <a:r>
              <a:rPr lang="en-US" dirty="0">
                <a:latin typeface="Times New Roman" panose="02020603050405020304" pitchFamily="18" charset="0"/>
                <a:cs typeface="Times New Roman" panose="02020603050405020304" pitchFamily="18" charset="0"/>
              </a:rPr>
              <a:t>K</a:t>
            </a:r>
            <a:r>
              <a:rPr lang="en-US" dirty="0" smtClean="0">
                <a:latin typeface="Times New Roman" panose="02020603050405020304" pitchFamily="18" charset="0"/>
                <a:cs typeface="Times New Roman" panose="02020603050405020304" pitchFamily="18" charset="0"/>
              </a:rPr>
              <a:t>ita </a:t>
            </a:r>
            <a:r>
              <a:rPr lang="en-US" dirty="0" err="1" smtClean="0">
                <a:latin typeface="Times New Roman" panose="02020603050405020304" pitchFamily="18" charset="0"/>
                <a:cs typeface="Times New Roman" panose="02020603050405020304" pitchFamily="18" charset="0"/>
              </a:rPr>
              <a:t>mendefinisikan</a:t>
            </a:r>
            <a:r>
              <a:rPr lang="en-US" dirty="0" smtClean="0">
                <a:latin typeface="Times New Roman" panose="02020603050405020304" pitchFamily="18" charset="0"/>
                <a:cs typeface="Times New Roman" panose="02020603050405020304" pitchFamily="18" charset="0"/>
              </a:rPr>
              <a:t> SRPs </a:t>
            </a:r>
            <a:r>
              <a:rPr lang="en-US" dirty="0" err="1" smtClean="0">
                <a:latin typeface="Times New Roman" panose="02020603050405020304" pitchFamily="18" charset="0"/>
                <a:cs typeface="Times New Roman" panose="02020603050405020304" pitchFamily="18" charset="0"/>
              </a:rPr>
              <a:t>sebagai</a:t>
            </a:r>
            <a:r>
              <a:rPr lang="en-US" dirty="0" smtClean="0">
                <a:latin typeface="Times New Roman" panose="02020603050405020304" pitchFamily="18" charset="0"/>
                <a:cs typeface="Times New Roman" panose="02020603050405020304" pitchFamily="18" charset="0"/>
              </a:rPr>
              <a:t> target </a:t>
            </a:r>
            <a:r>
              <a:rPr lang="en-US" dirty="0" err="1" smtClean="0">
                <a:latin typeface="Times New Roman" panose="02020603050405020304" pitchFamily="18" charset="0"/>
                <a:cs typeface="Times New Roman" panose="02020603050405020304" pitchFamily="18" charset="0"/>
              </a:rPr>
              <a:t>atau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tolok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ukur</a:t>
            </a:r>
            <a:r>
              <a:rPr lang="en-US" dirty="0" smtClean="0">
                <a:latin typeface="Times New Roman" panose="02020603050405020304" pitchFamily="18" charset="0"/>
                <a:cs typeface="Times New Roman" panose="02020603050405020304" pitchFamily="18" charset="0"/>
              </a:rPr>
              <a:t> yang </a:t>
            </a:r>
            <a:r>
              <a:rPr lang="en-US" dirty="0" err="1" smtClean="0">
                <a:latin typeface="Times New Roman" panose="02020603050405020304" pitchFamily="18" charset="0"/>
                <a:cs typeface="Times New Roman" panose="02020603050405020304" pitchFamily="18" charset="0"/>
              </a:rPr>
              <a:t>digunakan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oleh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manajer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untuk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mengevaluasi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pilihan</a:t>
            </a:r>
            <a:r>
              <a:rPr lang="en-US" dirty="0" smtClean="0">
                <a:latin typeface="Times New Roman" panose="02020603050405020304" pitchFamily="18" charset="0"/>
                <a:cs typeface="Times New Roman" panose="02020603050405020304" pitchFamily="18" charset="0"/>
              </a:rPr>
              <a:t>. SRPs </a:t>
            </a:r>
            <a:r>
              <a:rPr lang="en-US" dirty="0" err="1" smtClean="0">
                <a:latin typeface="Times New Roman" panose="02020603050405020304" pitchFamily="18" charset="0"/>
                <a:cs typeface="Times New Roman" panose="02020603050405020304" pitchFamily="18" charset="0"/>
              </a:rPr>
              <a:t>mirip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dengan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tolok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ukur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strategis</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karena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mereka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digunakan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untuk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menghasilkan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organisasi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kompetensi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inti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lebar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atau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systemwide</a:t>
            </a:r>
            <a:r>
              <a:rPr lang="en-US" dirty="0" smtClean="0">
                <a:latin typeface="Times New Roman" panose="02020603050405020304" pitchFamily="18" charset="0"/>
                <a:cs typeface="Times New Roman" panose="02020603050405020304" pitchFamily="18" charset="0"/>
              </a:rPr>
              <a:t> yang </a:t>
            </a:r>
            <a:r>
              <a:rPr lang="en-US" dirty="0" err="1" smtClean="0">
                <a:latin typeface="Times New Roman" panose="02020603050405020304" pitchFamily="18" charset="0"/>
                <a:cs typeface="Times New Roman" panose="02020603050405020304" pitchFamily="18" charset="0"/>
              </a:rPr>
              <a:t>dimaksudkan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untuk</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membantu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perusahaan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mencapai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berkelanjutan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keunggulan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kompetitif</a:t>
            </a:r>
            <a:r>
              <a:rPr lang="en-US" dirty="0" smtClean="0">
                <a:latin typeface="Times New Roman" panose="02020603050405020304" pitchFamily="18" charset="0"/>
                <a:cs typeface="Times New Roman" panose="02020603050405020304" pitchFamily="18" charset="0"/>
              </a:rPr>
              <a:t> (Watson, 1993).</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933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9549"/>
            <a:ext cx="10515600" cy="5597414"/>
          </a:xfrm>
        </p:spPr>
        <p:txBody>
          <a:bodyPr/>
          <a:lstStyle/>
          <a:p>
            <a:r>
              <a:rPr lang="en-US" dirty="0" err="1" smtClean="0"/>
              <a:t>Dalam</a:t>
            </a:r>
            <a:r>
              <a:rPr lang="en-US" dirty="0" smtClean="0"/>
              <a:t> </a:t>
            </a:r>
            <a:r>
              <a:rPr lang="en-US" dirty="0" err="1" smtClean="0"/>
              <a:t>sebuah</a:t>
            </a:r>
            <a:r>
              <a:rPr lang="en-US" dirty="0" smtClean="0"/>
              <a:t> </a:t>
            </a:r>
            <a:r>
              <a:rPr lang="en-US" dirty="0" err="1" smtClean="0"/>
              <a:t>kritik</a:t>
            </a:r>
            <a:r>
              <a:rPr lang="en-US" dirty="0" smtClean="0"/>
              <a:t> </a:t>
            </a:r>
            <a:r>
              <a:rPr lang="en-US" dirty="0" err="1" smtClean="0"/>
              <a:t>penting</a:t>
            </a:r>
            <a:r>
              <a:rPr lang="en-US" dirty="0" smtClean="0"/>
              <a:t> </a:t>
            </a:r>
            <a:r>
              <a:rPr lang="en-US" dirty="0" err="1" smtClean="0"/>
              <a:t>dari</a:t>
            </a:r>
            <a:r>
              <a:rPr lang="en-US" dirty="0" smtClean="0"/>
              <a:t> </a:t>
            </a:r>
            <a:r>
              <a:rPr lang="en-US" dirty="0" err="1" smtClean="0"/>
              <a:t>asumsi</a:t>
            </a:r>
            <a:r>
              <a:rPr lang="en-US" dirty="0" smtClean="0"/>
              <a:t> </a:t>
            </a:r>
            <a:r>
              <a:rPr lang="en-US" dirty="0" err="1" smtClean="0"/>
              <a:t>terlalu</a:t>
            </a:r>
            <a:r>
              <a:rPr lang="en-US" dirty="0" smtClean="0"/>
              <a:t> </a:t>
            </a:r>
            <a:r>
              <a:rPr lang="en-US" dirty="0" err="1" smtClean="0"/>
              <a:t>rasional</a:t>
            </a:r>
            <a:r>
              <a:rPr lang="en-US" dirty="0" smtClean="0"/>
              <a:t> yang </a:t>
            </a:r>
            <a:r>
              <a:rPr lang="en-US" dirty="0" err="1" smtClean="0"/>
              <a:t>mendasari</a:t>
            </a:r>
            <a:r>
              <a:rPr lang="en-US" dirty="0" smtClean="0"/>
              <a:t> </a:t>
            </a:r>
            <a:r>
              <a:rPr lang="en-US" dirty="0" err="1" smtClean="0"/>
              <a:t>banyak</a:t>
            </a:r>
            <a:r>
              <a:rPr lang="en-US" dirty="0" smtClean="0"/>
              <a:t> </a:t>
            </a:r>
            <a:r>
              <a:rPr lang="en-US" dirty="0" err="1" smtClean="0"/>
              <a:t>literatur</a:t>
            </a:r>
            <a:r>
              <a:rPr lang="en-US" dirty="0" smtClean="0"/>
              <a:t> </a:t>
            </a:r>
            <a:r>
              <a:rPr lang="en-US" dirty="0" err="1" smtClean="0"/>
              <a:t>tentang</a:t>
            </a:r>
            <a:r>
              <a:rPr lang="en-US" dirty="0" smtClean="0"/>
              <a:t> </a:t>
            </a:r>
            <a:r>
              <a:rPr lang="en-US" dirty="0" err="1" smtClean="0"/>
              <a:t>perumusan</a:t>
            </a:r>
            <a:r>
              <a:rPr lang="en-US" dirty="0" smtClean="0"/>
              <a:t> </a:t>
            </a:r>
            <a:r>
              <a:rPr lang="en-US" dirty="0" err="1" smtClean="0"/>
              <a:t>strategi</a:t>
            </a:r>
            <a:r>
              <a:rPr lang="en-US" dirty="0" smtClean="0"/>
              <a:t> SDM </a:t>
            </a:r>
            <a:r>
              <a:rPr lang="en-US" dirty="0" err="1" smtClean="0"/>
              <a:t>dan</a:t>
            </a:r>
            <a:r>
              <a:rPr lang="en-US" dirty="0" smtClean="0"/>
              <a:t> </a:t>
            </a:r>
            <a:r>
              <a:rPr lang="en-US" dirty="0" err="1" smtClean="0"/>
              <a:t>pengembangan</a:t>
            </a:r>
            <a:r>
              <a:rPr lang="en-US" dirty="0" smtClean="0"/>
              <a:t> </a:t>
            </a:r>
            <a:r>
              <a:rPr lang="en-US" dirty="0" err="1" smtClean="0"/>
              <a:t>sistem</a:t>
            </a:r>
            <a:r>
              <a:rPr lang="en-US" dirty="0" smtClean="0"/>
              <a:t>. Johns (1993 : 569 </a:t>
            </a:r>
            <a:r>
              <a:rPr lang="en-US" dirty="0" err="1" smtClean="0"/>
              <a:t>berpendapat</a:t>
            </a:r>
            <a:r>
              <a:rPr lang="en-US" dirty="0" smtClean="0"/>
              <a:t> </a:t>
            </a:r>
            <a:r>
              <a:rPr lang="en-US" dirty="0" err="1" smtClean="0"/>
              <a:t>bahwa</a:t>
            </a:r>
            <a:r>
              <a:rPr lang="en-US" dirty="0" smtClean="0"/>
              <a:t> </a:t>
            </a:r>
            <a:r>
              <a:rPr lang="en-US" dirty="0" err="1" smtClean="0"/>
              <a:t>penerapan</a:t>
            </a:r>
            <a:r>
              <a:rPr lang="en-US" dirty="0" smtClean="0"/>
              <a:t> </a:t>
            </a:r>
            <a:r>
              <a:rPr lang="en-US" dirty="0" err="1" smtClean="0"/>
              <a:t>praktik</a:t>
            </a:r>
            <a:r>
              <a:rPr lang="en-US" dirty="0" smtClean="0"/>
              <a:t> </a:t>
            </a:r>
            <a:r>
              <a:rPr lang="en-US" dirty="0" err="1" smtClean="0"/>
              <a:t>personel</a:t>
            </a:r>
            <a:r>
              <a:rPr lang="en-US" dirty="0" smtClean="0"/>
              <a:t> yang </a:t>
            </a:r>
            <a:r>
              <a:rPr lang="en-US" dirty="0" err="1" smtClean="0"/>
              <a:t>inovatif</a:t>
            </a:r>
            <a:r>
              <a:rPr lang="en-US" dirty="0" smtClean="0"/>
              <a:t> </a:t>
            </a:r>
            <a:r>
              <a:rPr lang="en-US" dirty="0" err="1" smtClean="0"/>
              <a:t>tidak</a:t>
            </a:r>
            <a:r>
              <a:rPr lang="en-US" dirty="0" smtClean="0"/>
              <a:t> </a:t>
            </a:r>
            <a:r>
              <a:rPr lang="en-US" dirty="0" err="1" smtClean="0"/>
              <a:t>dipengaruhi</a:t>
            </a:r>
            <a:r>
              <a:rPr lang="en-US" dirty="0" smtClean="0"/>
              <a:t> </a:t>
            </a:r>
            <a:r>
              <a:rPr lang="en-US" dirty="0" err="1" smtClean="0"/>
              <a:t>oleh</a:t>
            </a:r>
            <a:r>
              <a:rPr lang="en-US" dirty="0" smtClean="0"/>
              <a:t> </a:t>
            </a:r>
            <a:r>
              <a:rPr lang="en-US" dirty="0" err="1" smtClean="0"/>
              <a:t>jasa</a:t>
            </a:r>
            <a:r>
              <a:rPr lang="en-US" dirty="0" smtClean="0"/>
              <a:t> </a:t>
            </a:r>
            <a:r>
              <a:rPr lang="en-US" dirty="0" err="1" smtClean="0"/>
              <a:t>teknis</a:t>
            </a:r>
            <a:r>
              <a:rPr lang="en-US" dirty="0" smtClean="0"/>
              <a:t> "</a:t>
            </a:r>
            <a:r>
              <a:rPr lang="en-US" dirty="0" err="1" smtClean="0"/>
              <a:t>dan</a:t>
            </a:r>
            <a:r>
              <a:rPr lang="en-US" dirty="0" smtClean="0"/>
              <a:t> </a:t>
            </a:r>
            <a:r>
              <a:rPr lang="en-US" dirty="0" err="1" smtClean="0"/>
              <a:t>bahwa</a:t>
            </a:r>
            <a:r>
              <a:rPr lang="en-US" dirty="0" smtClean="0"/>
              <a:t> </a:t>
            </a:r>
            <a:r>
              <a:rPr lang="en-US" dirty="0" err="1" smtClean="0"/>
              <a:t>asumsi</a:t>
            </a:r>
            <a:r>
              <a:rPr lang="en-US" dirty="0" smtClean="0"/>
              <a:t> </a:t>
            </a:r>
            <a:r>
              <a:rPr lang="en-US" dirty="0" err="1" smtClean="0"/>
              <a:t>bahwa</a:t>
            </a:r>
            <a:r>
              <a:rPr lang="en-US" dirty="0" smtClean="0"/>
              <a:t> </a:t>
            </a:r>
            <a:r>
              <a:rPr lang="en-US" dirty="0" err="1" smtClean="0"/>
              <a:t>praktek</a:t>
            </a:r>
            <a:r>
              <a:rPr lang="en-US" dirty="0" smtClean="0"/>
              <a:t> </a:t>
            </a:r>
            <a:r>
              <a:rPr lang="en-US" dirty="0" err="1" smtClean="0"/>
              <a:t>terbukti</a:t>
            </a:r>
            <a:r>
              <a:rPr lang="en-US" dirty="0" smtClean="0"/>
              <a:t> </a:t>
            </a:r>
            <a:r>
              <a:rPr lang="en-US" dirty="0" err="1" smtClean="0"/>
              <a:t>adalah</a:t>
            </a:r>
            <a:r>
              <a:rPr lang="en-US" dirty="0" smtClean="0"/>
              <a:t> yang paling </a:t>
            </a:r>
            <a:r>
              <a:rPr lang="en-US" dirty="0" err="1" smtClean="0"/>
              <a:t>tidak</a:t>
            </a:r>
            <a:r>
              <a:rPr lang="en-US" dirty="0" smtClean="0"/>
              <a:t> </a:t>
            </a:r>
            <a:r>
              <a:rPr lang="en-US" dirty="0" err="1" smtClean="0"/>
              <a:t>mungkin</a:t>
            </a:r>
            <a:r>
              <a:rPr lang="en-US" dirty="0" smtClean="0"/>
              <a:t> </a:t>
            </a:r>
            <a:r>
              <a:rPr lang="en-US" dirty="0" err="1" smtClean="0"/>
              <a:t>untuk</a:t>
            </a:r>
            <a:r>
              <a:rPr lang="en-US" dirty="0" smtClean="0"/>
              <a:t> </a:t>
            </a:r>
            <a:r>
              <a:rPr lang="en-US" dirty="0" err="1" smtClean="0"/>
              <a:t>diadopsi</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organisasi</a:t>
            </a:r>
            <a:r>
              <a:rPr lang="en-US" dirty="0" smtClean="0"/>
              <a:t> </a:t>
            </a:r>
            <a:r>
              <a:rPr lang="en-US" dirty="0" err="1" smtClean="0"/>
              <a:t>membuat</a:t>
            </a:r>
            <a:r>
              <a:rPr lang="en-US" dirty="0" smtClean="0"/>
              <a:t> </a:t>
            </a:r>
            <a:r>
              <a:rPr lang="en-US" dirty="0" err="1" smtClean="0"/>
              <a:t>keputusan</a:t>
            </a:r>
            <a:r>
              <a:rPr lang="en-US" dirty="0" smtClean="0"/>
              <a:t> </a:t>
            </a:r>
            <a:r>
              <a:rPr lang="en-US" dirty="0" err="1" smtClean="0"/>
              <a:t>tentang</a:t>
            </a:r>
            <a:r>
              <a:rPr lang="en-US" dirty="0" smtClean="0"/>
              <a:t> </a:t>
            </a:r>
            <a:r>
              <a:rPr lang="en-US" dirty="0" err="1" smtClean="0"/>
              <a:t>kelas</a:t>
            </a:r>
            <a:r>
              <a:rPr lang="en-US" dirty="0" smtClean="0"/>
              <a:t> </a:t>
            </a:r>
            <a:r>
              <a:rPr lang="en-US" dirty="0" err="1" smtClean="0"/>
              <a:t>masalah</a:t>
            </a:r>
            <a:r>
              <a:rPr lang="en-US" dirty="0" smtClean="0"/>
              <a:t> yang </a:t>
            </a:r>
            <a:r>
              <a:rPr lang="en-US" dirty="0" err="1" smtClean="0"/>
              <a:t>inovasi</a:t>
            </a:r>
            <a:r>
              <a:rPr lang="en-US" dirty="0" smtClean="0"/>
              <a:t> </a:t>
            </a:r>
            <a:r>
              <a:rPr lang="en-US" dirty="0" err="1" smtClean="0"/>
              <a:t>vo</a:t>
            </a:r>
            <a:r>
              <a:rPr lang="en-US" dirty="0" smtClean="0"/>
              <a:t> </a:t>
            </a:r>
            <a:r>
              <a:rPr lang="en-US" dirty="0" err="1" smtClean="0"/>
              <a:t>dianggap</a:t>
            </a:r>
            <a:r>
              <a:rPr lang="en-US" dirty="0" smtClean="0"/>
              <a:t> </a:t>
            </a:r>
            <a:r>
              <a:rPr lang="en-US" dirty="0" err="1" smtClean="0"/>
              <a:t>solusi</a:t>
            </a:r>
            <a:r>
              <a:rPr lang="en-US" dirty="0" smtClean="0"/>
              <a:t> "(1993: 53). </a:t>
            </a:r>
            <a:r>
              <a:rPr lang="en-US" dirty="0" err="1" smtClean="0"/>
              <a:t>Meskipun</a:t>
            </a:r>
            <a:r>
              <a:rPr lang="en-US" dirty="0" smtClean="0"/>
              <a:t> Johns </a:t>
            </a:r>
            <a:r>
              <a:rPr lang="en-US" dirty="0" err="1" smtClean="0"/>
              <a:t>mengusulkan</a:t>
            </a:r>
            <a:r>
              <a:rPr lang="en-US" dirty="0" smtClean="0"/>
              <a:t> </a:t>
            </a:r>
            <a:r>
              <a:rPr lang="en-US" dirty="0" err="1" smtClean="0"/>
              <a:t>bahwa</a:t>
            </a:r>
            <a:r>
              <a:rPr lang="en-US" dirty="0" smtClean="0"/>
              <a:t> </a:t>
            </a:r>
            <a:r>
              <a:rPr lang="en-US" dirty="0" err="1" smtClean="0"/>
              <a:t>keputusan</a:t>
            </a:r>
            <a:r>
              <a:rPr lang="en-US" dirty="0" smtClean="0"/>
              <a:t> </a:t>
            </a:r>
            <a:r>
              <a:rPr lang="en-US" dirty="0" err="1" smtClean="0"/>
              <a:t>tersebut</a:t>
            </a:r>
            <a:r>
              <a:rPr lang="en-US" dirty="0" smtClean="0"/>
              <a:t> </a:t>
            </a:r>
            <a:r>
              <a:rPr lang="en-US" dirty="0" err="1" smtClean="0"/>
              <a:t>dipengaruhi</a:t>
            </a:r>
            <a:r>
              <a:rPr lang="en-US" dirty="0" smtClean="0"/>
              <a:t> </a:t>
            </a:r>
            <a:r>
              <a:rPr lang="en-US" dirty="0" err="1" smtClean="0"/>
              <a:t>oleh</a:t>
            </a:r>
            <a:r>
              <a:rPr lang="en-US" dirty="0" smtClean="0"/>
              <a:t> </a:t>
            </a:r>
            <a:r>
              <a:rPr lang="en-US" dirty="0" err="1" smtClean="0"/>
              <a:t>kekuatan</a:t>
            </a:r>
            <a:r>
              <a:rPr lang="en-US" dirty="0" smtClean="0"/>
              <a:t> </a:t>
            </a:r>
            <a:r>
              <a:rPr lang="en-US" dirty="0" err="1" smtClean="0"/>
              <a:t>institusional</a:t>
            </a:r>
            <a:r>
              <a:rPr lang="en-US" dirty="0" smtClean="0"/>
              <a:t> </a:t>
            </a:r>
            <a:r>
              <a:rPr lang="en-US" dirty="0" err="1" smtClean="0"/>
              <a:t>dan</a:t>
            </a:r>
            <a:r>
              <a:rPr lang="en-US" dirty="0" smtClean="0"/>
              <a:t> </a:t>
            </a:r>
            <a:r>
              <a:rPr lang="en-US" dirty="0" err="1" smtClean="0"/>
              <a:t>politik</a:t>
            </a:r>
            <a:r>
              <a:rPr lang="en-US" dirty="0" smtClean="0"/>
              <a:t>, </a:t>
            </a:r>
            <a:r>
              <a:rPr lang="en-US" dirty="0" err="1" smtClean="0"/>
              <a:t>tidak</a:t>
            </a:r>
            <a:r>
              <a:rPr lang="en-US" dirty="0" smtClean="0"/>
              <a:t> </a:t>
            </a:r>
            <a:r>
              <a:rPr lang="en-US" dirty="0" err="1" smtClean="0"/>
              <a:t>ada</a:t>
            </a:r>
            <a:r>
              <a:rPr lang="en-US" dirty="0" smtClean="0"/>
              <a:t> </a:t>
            </a:r>
            <a:r>
              <a:rPr lang="en-US" dirty="0" err="1" smtClean="0"/>
              <a:t>teori</a:t>
            </a:r>
            <a:r>
              <a:rPr lang="en-US" dirty="0" smtClean="0"/>
              <a:t> </a:t>
            </a:r>
            <a:r>
              <a:rPr lang="en-US" dirty="0" err="1" smtClean="0"/>
              <a:t>komprehensif</a:t>
            </a:r>
            <a:r>
              <a:rPr lang="en-US" dirty="0" smtClean="0"/>
              <a:t> </a:t>
            </a:r>
            <a:r>
              <a:rPr lang="en-US" dirty="0" err="1" smtClean="0"/>
              <a:t>ada</a:t>
            </a:r>
            <a:r>
              <a:rPr lang="en-US" dirty="0" smtClean="0"/>
              <a:t> </a:t>
            </a:r>
            <a:r>
              <a:rPr lang="en-US" dirty="0" err="1" smtClean="0"/>
              <a:t>untuk</a:t>
            </a:r>
            <a:r>
              <a:rPr lang="en-US" dirty="0" smtClean="0"/>
              <a:t> </a:t>
            </a:r>
            <a:r>
              <a:rPr lang="en-US" dirty="0" err="1" smtClean="0"/>
              <a:t>menjelaskan</a:t>
            </a:r>
            <a:r>
              <a:rPr lang="en-US" dirty="0" smtClean="0"/>
              <a:t> </a:t>
            </a:r>
            <a:r>
              <a:rPr lang="en-US" dirty="0" err="1" smtClean="0"/>
              <a:t>bagaimana</a:t>
            </a:r>
            <a:r>
              <a:rPr lang="en-US" dirty="0" smtClean="0"/>
              <a:t> </a:t>
            </a:r>
            <a:r>
              <a:rPr lang="en-US" dirty="0" err="1" smtClean="0"/>
              <a:t>teknis</a:t>
            </a:r>
            <a:r>
              <a:rPr lang="en-US" dirty="0" smtClean="0"/>
              <a:t> </a:t>
            </a:r>
            <a:r>
              <a:rPr lang="en-US" dirty="0" err="1" smtClean="0"/>
              <a:t>rasional-ekonomi</a:t>
            </a:r>
            <a:r>
              <a:rPr lang="en-US" dirty="0" smtClean="0"/>
              <a:t>, </a:t>
            </a:r>
            <a:r>
              <a:rPr lang="en-US" dirty="0" err="1" smtClean="0"/>
              <a:t>kelembagaan</a:t>
            </a:r>
            <a:r>
              <a:rPr lang="en-US" dirty="0" smtClean="0"/>
              <a:t> </a:t>
            </a:r>
            <a:r>
              <a:rPr lang="en-US" dirty="0" err="1" smtClean="0"/>
              <a:t>dan</a:t>
            </a:r>
            <a:r>
              <a:rPr lang="en-US" dirty="0" smtClean="0"/>
              <a:t> </a:t>
            </a:r>
            <a:r>
              <a:rPr lang="en-US" dirty="0" err="1" smtClean="0"/>
              <a:t>kekuatan</a:t>
            </a:r>
            <a:r>
              <a:rPr lang="en-US" dirty="0" smtClean="0"/>
              <a:t> </a:t>
            </a:r>
            <a:r>
              <a:rPr lang="en-US" dirty="0" err="1" smtClean="0"/>
              <a:t>politik</a:t>
            </a:r>
            <a:r>
              <a:rPr lang="en-US" dirty="0" smtClean="0"/>
              <a:t> </a:t>
            </a:r>
            <a:r>
              <a:rPr lang="en-US" dirty="0" err="1" smtClean="0"/>
              <a:t>mungkin</a:t>
            </a:r>
            <a:r>
              <a:rPr lang="en-US" dirty="0" smtClean="0"/>
              <a:t> </a:t>
            </a:r>
            <a:r>
              <a:rPr lang="en-US" dirty="0" err="1" smtClean="0"/>
              <a:t>bergabung</a:t>
            </a:r>
            <a:r>
              <a:rPr lang="en-US" dirty="0" smtClean="0"/>
              <a:t> </a:t>
            </a:r>
            <a:r>
              <a:rPr lang="en-US" dirty="0" err="1" smtClean="0"/>
              <a:t>untuk</a:t>
            </a:r>
            <a:r>
              <a:rPr lang="en-US" dirty="0" smtClean="0"/>
              <a:t> </a:t>
            </a:r>
            <a:r>
              <a:rPr lang="en-US" dirty="0" err="1" smtClean="0"/>
              <a:t>membantu</a:t>
            </a:r>
            <a:r>
              <a:rPr lang="en-US" dirty="0" smtClean="0"/>
              <a:t>.. </a:t>
            </a:r>
            <a:r>
              <a:rPr lang="en-US" dirty="0" err="1" smtClean="0"/>
              <a:t>bentuk</a:t>
            </a:r>
            <a:r>
              <a:rPr lang="en-US" dirty="0" smtClean="0"/>
              <a:t> </a:t>
            </a:r>
            <a:r>
              <a:rPr lang="en-US" dirty="0" err="1" smtClean="0"/>
              <a:t>keputusan</a:t>
            </a:r>
            <a:r>
              <a:rPr lang="en-US" dirty="0" smtClean="0"/>
              <a:t> </a:t>
            </a:r>
            <a:r>
              <a:rPr lang="en-US" dirty="0" err="1" smtClean="0"/>
              <a:t>tersebut</a:t>
            </a:r>
            <a:r>
              <a:rPr lang="en-US" dirty="0" smtClean="0"/>
              <a:t>.</a:t>
            </a:r>
            <a:endParaRPr lang="en-US" dirty="0"/>
          </a:p>
        </p:txBody>
      </p:sp>
    </p:spTree>
    <p:extLst>
      <p:ext uri="{BB962C8B-B14F-4D97-AF65-F5344CB8AC3E}">
        <p14:creationId xmlns:p14="http://schemas.microsoft.com/office/powerpoint/2010/main" val="249877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STRATEGIS REFERENSI POINT TEORI: REVIEW SINGKAT</a:t>
            </a:r>
            <a:endParaRPr lang="en-US" dirty="0"/>
          </a:p>
        </p:txBody>
      </p:sp>
      <p:sp>
        <p:nvSpPr>
          <p:cNvPr id="3" name="Content Placeholder 2"/>
          <p:cNvSpPr>
            <a:spLocks noGrp="1"/>
          </p:cNvSpPr>
          <p:nvPr>
            <p:ph idx="1"/>
          </p:nvPr>
        </p:nvSpPr>
        <p:spPr/>
        <p:txBody>
          <a:bodyPr/>
          <a:lstStyle/>
          <a:p>
            <a:r>
              <a:rPr lang="en-US" dirty="0" err="1" smtClean="0"/>
              <a:t>Menurut</a:t>
            </a:r>
            <a:r>
              <a:rPr lang="en-US" dirty="0" smtClean="0"/>
              <a:t> </a:t>
            </a:r>
            <a:r>
              <a:rPr lang="en-US" dirty="0" err="1" smtClean="0"/>
              <a:t>teori</a:t>
            </a:r>
            <a:r>
              <a:rPr lang="en-US" dirty="0" smtClean="0"/>
              <a:t> </a:t>
            </a:r>
            <a:r>
              <a:rPr lang="en-US" dirty="0" err="1" smtClean="0"/>
              <a:t>prospek</a:t>
            </a:r>
            <a:r>
              <a:rPr lang="en-US" dirty="0" smtClean="0"/>
              <a:t> (</a:t>
            </a:r>
            <a:r>
              <a:rPr lang="en-US" dirty="0" err="1" smtClean="0"/>
              <a:t>Kahneman</a:t>
            </a:r>
            <a:r>
              <a:rPr lang="en-US" dirty="0" smtClean="0"/>
              <a:t> &amp; </a:t>
            </a:r>
            <a:r>
              <a:rPr lang="en-US" dirty="0" err="1" smtClean="0"/>
              <a:t>Tversky</a:t>
            </a:r>
            <a:r>
              <a:rPr lang="en-US" dirty="0" smtClean="0"/>
              <a:t>, 1979), </a:t>
            </a:r>
            <a:r>
              <a:rPr lang="en-US" dirty="0" err="1" smtClean="0"/>
              <a:t>organisasi</a:t>
            </a:r>
            <a:r>
              <a:rPr lang="en-US" dirty="0" smtClean="0"/>
              <a:t> yang </a:t>
            </a:r>
            <a:r>
              <a:rPr lang="en-US" dirty="0" err="1" smtClean="0"/>
              <a:t>baik</a:t>
            </a:r>
            <a:r>
              <a:rPr lang="en-US" dirty="0" smtClean="0"/>
              <a:t> </a:t>
            </a:r>
            <a:r>
              <a:rPr lang="en-US" dirty="0" err="1" smtClean="0"/>
              <a:t>menghindari</a:t>
            </a:r>
            <a:r>
              <a:rPr lang="en-US" dirty="0" smtClean="0"/>
              <a:t> </a:t>
            </a:r>
            <a:r>
              <a:rPr lang="en-US" dirty="0" err="1" smtClean="0"/>
              <a:t>risiko</a:t>
            </a:r>
            <a:r>
              <a:rPr lang="en-US" dirty="0" smtClean="0"/>
              <a:t> </a:t>
            </a:r>
            <a:r>
              <a:rPr lang="en-US" dirty="0" err="1" smtClean="0"/>
              <a:t>dan</a:t>
            </a:r>
            <a:r>
              <a:rPr lang="en-US" dirty="0" smtClean="0"/>
              <a:t> </a:t>
            </a:r>
            <a:r>
              <a:rPr lang="en-US" dirty="0" err="1" smtClean="0"/>
              <a:t>mencari</a:t>
            </a:r>
            <a:r>
              <a:rPr lang="en-US" dirty="0" smtClean="0"/>
              <a:t> </a:t>
            </a:r>
            <a:r>
              <a:rPr lang="en-US" dirty="0" err="1" smtClean="0"/>
              <a:t>risiko</a:t>
            </a:r>
            <a:r>
              <a:rPr lang="en-US" dirty="0" smtClean="0"/>
              <a:t>, </a:t>
            </a:r>
            <a:r>
              <a:rPr lang="en-US" dirty="0" err="1" smtClean="0"/>
              <a:t>tergantung</a:t>
            </a:r>
            <a:r>
              <a:rPr lang="en-US" dirty="0" smtClean="0"/>
              <a:t> </a:t>
            </a:r>
            <a:r>
              <a:rPr lang="en-US" dirty="0" err="1" smtClean="0"/>
              <a:t>pada</a:t>
            </a:r>
            <a:r>
              <a:rPr lang="en-US" dirty="0" smtClean="0"/>
              <a:t> </a:t>
            </a:r>
            <a:r>
              <a:rPr lang="en-US" dirty="0" err="1" smtClean="0"/>
              <a:t>apakah</a:t>
            </a:r>
            <a:r>
              <a:rPr lang="en-US" dirty="0" smtClean="0"/>
              <a:t> </a:t>
            </a:r>
            <a:r>
              <a:rPr lang="en-US" dirty="0" err="1" smtClean="0"/>
              <a:t>pengambil</a:t>
            </a:r>
            <a:r>
              <a:rPr lang="en-US" dirty="0" smtClean="0"/>
              <a:t> </a:t>
            </a:r>
            <a:r>
              <a:rPr lang="en-US" dirty="0" err="1" smtClean="0"/>
              <a:t>keputusan</a:t>
            </a:r>
            <a:r>
              <a:rPr lang="en-US" dirty="0" smtClean="0"/>
              <a:t> </a:t>
            </a:r>
            <a:r>
              <a:rPr lang="en-US" dirty="0" err="1" smtClean="0"/>
              <a:t>utama</a:t>
            </a:r>
            <a:r>
              <a:rPr lang="en-US" dirty="0" smtClean="0"/>
              <a:t> </a:t>
            </a:r>
            <a:r>
              <a:rPr lang="en-US" dirty="0" err="1" smtClean="0"/>
              <a:t>menganggap</a:t>
            </a:r>
            <a:r>
              <a:rPr lang="en-US" dirty="0" smtClean="0"/>
              <a:t> </a:t>
            </a:r>
            <a:r>
              <a:rPr lang="en-US" dirty="0" err="1" smtClean="0"/>
              <a:t>diri</a:t>
            </a:r>
            <a:r>
              <a:rPr lang="en-US" dirty="0" smtClean="0"/>
              <a:t> </a:t>
            </a:r>
            <a:r>
              <a:rPr lang="en-US" dirty="0" err="1" smtClean="0"/>
              <a:t>mereka</a:t>
            </a:r>
            <a:r>
              <a:rPr lang="en-US" dirty="0" smtClean="0"/>
              <a:t> </a:t>
            </a:r>
            <a:r>
              <a:rPr lang="en-US" dirty="0" err="1" smtClean="0"/>
              <a:t>berada</a:t>
            </a:r>
            <a:r>
              <a:rPr lang="en-US" dirty="0" smtClean="0"/>
              <a:t> </a:t>
            </a:r>
            <a:r>
              <a:rPr lang="en-US" dirty="0" err="1" smtClean="0"/>
              <a:t>dalam</a:t>
            </a:r>
            <a:r>
              <a:rPr lang="en-US" dirty="0" smtClean="0"/>
              <a:t> domain </a:t>
            </a:r>
            <a:r>
              <a:rPr lang="en-US" dirty="0" err="1" smtClean="0"/>
              <a:t>dari</a:t>
            </a:r>
            <a:r>
              <a:rPr lang="en-US" dirty="0" smtClean="0"/>
              <a:t> </a:t>
            </a:r>
            <a:r>
              <a:rPr lang="en-US" dirty="0" err="1" smtClean="0"/>
              <a:t>keuntungan</a:t>
            </a:r>
            <a:r>
              <a:rPr lang="en-US" dirty="0" smtClean="0"/>
              <a:t> </a:t>
            </a:r>
            <a:r>
              <a:rPr lang="en-US" dirty="0" err="1" smtClean="0"/>
              <a:t>atau</a:t>
            </a:r>
            <a:r>
              <a:rPr lang="en-US" dirty="0" smtClean="0"/>
              <a:t> </a:t>
            </a:r>
            <a:r>
              <a:rPr lang="en-US" dirty="0" err="1" smtClean="0"/>
              <a:t>kerugian</a:t>
            </a:r>
            <a:endParaRPr lang="en-US" dirty="0"/>
          </a:p>
        </p:txBody>
      </p:sp>
    </p:spTree>
    <p:extLst>
      <p:ext uri="{BB962C8B-B14F-4D97-AF65-F5344CB8AC3E}">
        <p14:creationId xmlns:p14="http://schemas.microsoft.com/office/powerpoint/2010/main" val="1953961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STRATEGIS DI TINGKAT SUBORGANISASIONAL: KASUS SISTEM PENGELOLAAN SUMBER DAYA MANUSIA</a:t>
            </a:r>
            <a:endParaRPr lang="en-US" sz="3600" dirty="0"/>
          </a:p>
        </p:txBody>
      </p:sp>
      <p:sp>
        <p:nvSpPr>
          <p:cNvPr id="3" name="Content Placeholder 2"/>
          <p:cNvSpPr>
            <a:spLocks noGrp="1"/>
          </p:cNvSpPr>
          <p:nvPr>
            <p:ph idx="1"/>
          </p:nvPr>
        </p:nvSpPr>
        <p:spPr/>
        <p:txBody>
          <a:bodyPr>
            <a:normAutofit lnSpcReduction="10000"/>
          </a:bodyPr>
          <a:lstStyle/>
          <a:p>
            <a:r>
              <a:rPr lang="en-US" dirty="0" smtClean="0"/>
              <a:t> </a:t>
            </a:r>
            <a:r>
              <a:rPr lang="en-US" dirty="0" err="1" smtClean="0"/>
              <a:t>Jika</a:t>
            </a:r>
            <a:r>
              <a:rPr lang="en-US" dirty="0" smtClean="0"/>
              <a:t> </a:t>
            </a:r>
            <a:r>
              <a:rPr lang="en-US" dirty="0" err="1" smtClean="0"/>
              <a:t>seseorang</a:t>
            </a:r>
            <a:r>
              <a:rPr lang="en-US" dirty="0" smtClean="0"/>
              <a:t> </a:t>
            </a:r>
            <a:r>
              <a:rPr lang="en-US" dirty="0" err="1" smtClean="0"/>
              <a:t>menerima</a:t>
            </a:r>
            <a:r>
              <a:rPr lang="en-US" dirty="0" smtClean="0"/>
              <a:t> </a:t>
            </a:r>
            <a:r>
              <a:rPr lang="en-US" dirty="0" err="1" smtClean="0"/>
              <a:t>perspektif</a:t>
            </a:r>
            <a:r>
              <a:rPr lang="en-US" dirty="0" smtClean="0"/>
              <a:t> </a:t>
            </a:r>
            <a:r>
              <a:rPr lang="en-US" dirty="0" err="1" smtClean="0"/>
              <a:t>bahwa</a:t>
            </a:r>
            <a:r>
              <a:rPr lang="en-US" dirty="0" smtClean="0"/>
              <a:t> </a:t>
            </a:r>
            <a:r>
              <a:rPr lang="en-US" dirty="0" err="1" smtClean="0"/>
              <a:t>strategi</a:t>
            </a:r>
            <a:r>
              <a:rPr lang="en-US" dirty="0" smtClean="0"/>
              <a:t> </a:t>
            </a:r>
            <a:r>
              <a:rPr lang="en-US" dirty="0" err="1" smtClean="0"/>
              <a:t>adalah</a:t>
            </a:r>
            <a:r>
              <a:rPr lang="en-US" dirty="0" smtClean="0"/>
              <a:t> </a:t>
            </a:r>
            <a:r>
              <a:rPr lang="en-US" dirty="0" err="1" smtClean="0"/>
              <a:t>hasil</a:t>
            </a:r>
            <a:r>
              <a:rPr lang="en-US" dirty="0" smtClean="0"/>
              <a:t> </a:t>
            </a:r>
            <a:r>
              <a:rPr lang="en-US" dirty="0" err="1" smtClean="0"/>
              <a:t>dari</a:t>
            </a:r>
            <a:r>
              <a:rPr lang="en-US" dirty="0" smtClean="0"/>
              <a:t> proses </a:t>
            </a:r>
            <a:r>
              <a:rPr lang="en-US" dirty="0" err="1" smtClean="0"/>
              <a:t>rasional</a:t>
            </a:r>
            <a:r>
              <a:rPr lang="en-US" dirty="0" smtClean="0"/>
              <a:t> </a:t>
            </a:r>
            <a:r>
              <a:rPr lang="en-US" dirty="0" err="1" smtClean="0"/>
              <a:t>eksplisit</a:t>
            </a:r>
            <a:r>
              <a:rPr lang="en-US" dirty="0" smtClean="0"/>
              <a:t>, </a:t>
            </a:r>
            <a:r>
              <a:rPr lang="en-US" dirty="0" err="1" smtClean="0"/>
              <a:t>dan</a:t>
            </a:r>
            <a:r>
              <a:rPr lang="en-US" dirty="0" smtClean="0"/>
              <a:t> top-down, </a:t>
            </a:r>
            <a:r>
              <a:rPr lang="en-US" dirty="0" err="1" smtClean="0"/>
              <a:t>kemudian</a:t>
            </a:r>
            <a:r>
              <a:rPr lang="en-US" dirty="0" smtClean="0"/>
              <a:t> </a:t>
            </a:r>
            <a:r>
              <a:rPr lang="en-US" dirty="0" err="1" smtClean="0"/>
              <a:t>teori</a:t>
            </a:r>
            <a:r>
              <a:rPr lang="en-US" dirty="0" smtClean="0"/>
              <a:t> SRP, </a:t>
            </a:r>
            <a:r>
              <a:rPr lang="en-US" dirty="0" err="1" smtClean="0"/>
              <a:t>bila</a:t>
            </a:r>
            <a:r>
              <a:rPr lang="en-US" dirty="0" smtClean="0"/>
              <a:t> </a:t>
            </a:r>
            <a:r>
              <a:rPr lang="en-US" dirty="0" err="1" smtClean="0"/>
              <a:t>diterapkan</a:t>
            </a:r>
            <a:r>
              <a:rPr lang="en-US" dirty="0" smtClean="0"/>
              <a:t> </a:t>
            </a:r>
            <a:r>
              <a:rPr lang="en-US" dirty="0" err="1" smtClean="0"/>
              <a:t>pada</a:t>
            </a:r>
            <a:r>
              <a:rPr lang="en-US" dirty="0" smtClean="0"/>
              <a:t> </a:t>
            </a:r>
            <a:r>
              <a:rPr lang="en-US" dirty="0" err="1" smtClean="0"/>
              <a:t>tingkat</a:t>
            </a:r>
            <a:r>
              <a:rPr lang="en-US" dirty="0" smtClean="0"/>
              <a:t> </a:t>
            </a:r>
            <a:r>
              <a:rPr lang="en-US" dirty="0" err="1" smtClean="0"/>
              <a:t>perusahaan</a:t>
            </a:r>
            <a:r>
              <a:rPr lang="en-US" dirty="0" smtClean="0"/>
              <a:t>, </a:t>
            </a:r>
            <a:r>
              <a:rPr lang="en-US" dirty="0" err="1" smtClean="0"/>
              <a:t>dapat</a:t>
            </a:r>
            <a:r>
              <a:rPr lang="en-US" dirty="0" smtClean="0"/>
              <a:t> </a:t>
            </a:r>
            <a:r>
              <a:rPr lang="en-US" dirty="0" err="1" smtClean="0"/>
              <a:t>membantu</a:t>
            </a:r>
            <a:r>
              <a:rPr lang="en-US" dirty="0" smtClean="0"/>
              <a:t> </a:t>
            </a:r>
            <a:r>
              <a:rPr lang="en-US" dirty="0" err="1" smtClean="0"/>
              <a:t>menjelaskan</a:t>
            </a:r>
            <a:r>
              <a:rPr lang="en-US" dirty="0" smtClean="0"/>
              <a:t> </a:t>
            </a:r>
            <a:r>
              <a:rPr lang="en-US" dirty="0" err="1" smtClean="0"/>
              <a:t>mengapa</a:t>
            </a:r>
            <a:r>
              <a:rPr lang="en-US" dirty="0" smtClean="0"/>
              <a:t> </a:t>
            </a:r>
            <a:r>
              <a:rPr lang="en-US" dirty="0" err="1" smtClean="0"/>
              <a:t>organisasi</a:t>
            </a:r>
            <a:r>
              <a:rPr lang="en-US" dirty="0" smtClean="0"/>
              <a:t> </a:t>
            </a:r>
            <a:r>
              <a:rPr lang="en-US" dirty="0" err="1" smtClean="0"/>
              <a:t>dalam</a:t>
            </a:r>
            <a:r>
              <a:rPr lang="en-US" dirty="0" smtClean="0"/>
              <a:t> </a:t>
            </a:r>
            <a:r>
              <a:rPr lang="en-US" dirty="0" err="1" smtClean="0"/>
              <a:t>situasi</a:t>
            </a:r>
            <a:r>
              <a:rPr lang="en-US" dirty="0" smtClean="0"/>
              <a:t> </a:t>
            </a:r>
            <a:r>
              <a:rPr lang="en-US" dirty="0" err="1" smtClean="0"/>
              <a:t>tampaknya</a:t>
            </a:r>
            <a:r>
              <a:rPr lang="en-US" dirty="0" smtClean="0"/>
              <a:t> </a:t>
            </a:r>
            <a:r>
              <a:rPr lang="en-US" dirty="0" err="1" smtClean="0"/>
              <a:t>identik</a:t>
            </a:r>
            <a:r>
              <a:rPr lang="en-US" dirty="0" smtClean="0"/>
              <a:t> </a:t>
            </a:r>
            <a:r>
              <a:rPr lang="en-US" dirty="0" err="1" smtClean="0"/>
              <a:t>mengadopsi</a:t>
            </a:r>
            <a:r>
              <a:rPr lang="en-US" dirty="0" smtClean="0"/>
              <a:t> </a:t>
            </a:r>
            <a:r>
              <a:rPr lang="en-US" dirty="0" err="1" smtClean="0"/>
              <a:t>strategi</a:t>
            </a:r>
            <a:r>
              <a:rPr lang="en-US" dirty="0" smtClean="0"/>
              <a:t> yang </a:t>
            </a:r>
            <a:r>
              <a:rPr lang="en-US" dirty="0" err="1" smtClean="0"/>
              <a:t>sama</a:t>
            </a:r>
            <a:r>
              <a:rPr lang="en-US" dirty="0" smtClean="0"/>
              <a:t> </a:t>
            </a:r>
            <a:r>
              <a:rPr lang="en-US" dirty="0" err="1" smtClean="0"/>
              <a:t>sekali</a:t>
            </a:r>
            <a:r>
              <a:rPr lang="en-US" dirty="0" smtClean="0"/>
              <a:t> </a:t>
            </a:r>
            <a:r>
              <a:rPr lang="en-US" dirty="0" err="1" smtClean="0"/>
              <a:t>berbeda</a:t>
            </a:r>
            <a:r>
              <a:rPr lang="en-US" dirty="0" smtClean="0"/>
              <a:t> </a:t>
            </a:r>
            <a:r>
              <a:rPr lang="en-US" dirty="0" err="1" smtClean="0"/>
              <a:t>dan</a:t>
            </a:r>
            <a:r>
              <a:rPr lang="en-US" dirty="0" smtClean="0"/>
              <a:t> </a:t>
            </a:r>
            <a:r>
              <a:rPr lang="en-US" dirty="0" err="1" smtClean="0"/>
              <a:t>taktik</a:t>
            </a:r>
            <a:endParaRPr lang="en-US" dirty="0" smtClean="0"/>
          </a:p>
          <a:p>
            <a:r>
              <a:rPr lang="en-US" dirty="0" err="1" smtClean="0"/>
              <a:t>Jika</a:t>
            </a:r>
            <a:r>
              <a:rPr lang="en-US" dirty="0" smtClean="0"/>
              <a:t> </a:t>
            </a:r>
            <a:r>
              <a:rPr lang="en-US" dirty="0" err="1" smtClean="0"/>
              <a:t>peneliti</a:t>
            </a:r>
            <a:r>
              <a:rPr lang="en-US" dirty="0" smtClean="0"/>
              <a:t> </a:t>
            </a:r>
            <a:r>
              <a:rPr lang="en-US" dirty="0" err="1" smtClean="0"/>
              <a:t>berasumsi</a:t>
            </a:r>
            <a:r>
              <a:rPr lang="en-US" dirty="0" smtClean="0"/>
              <a:t> </a:t>
            </a:r>
            <a:r>
              <a:rPr lang="en-US" dirty="0" err="1" smtClean="0"/>
              <a:t>bahwa</a:t>
            </a:r>
            <a:r>
              <a:rPr lang="en-US" dirty="0" smtClean="0"/>
              <a:t> </a:t>
            </a:r>
            <a:r>
              <a:rPr lang="en-US" dirty="0" err="1" smtClean="0"/>
              <a:t>keputusan</a:t>
            </a:r>
            <a:r>
              <a:rPr lang="en-US" dirty="0" smtClean="0"/>
              <a:t> </a:t>
            </a:r>
            <a:r>
              <a:rPr lang="en-US" dirty="0" err="1" smtClean="0"/>
              <a:t>ini</a:t>
            </a:r>
            <a:r>
              <a:rPr lang="en-US" dirty="0" smtClean="0"/>
              <a:t> </a:t>
            </a:r>
            <a:r>
              <a:rPr lang="en-US" dirty="0" err="1" smtClean="0"/>
              <a:t>dibuat</a:t>
            </a:r>
            <a:r>
              <a:rPr lang="en-US" dirty="0" smtClean="0"/>
              <a:t> </a:t>
            </a:r>
            <a:r>
              <a:rPr lang="en-US" dirty="0" err="1" smtClean="0"/>
              <a:t>atas</a:t>
            </a:r>
            <a:r>
              <a:rPr lang="en-US" dirty="0" smtClean="0"/>
              <a:t> </a:t>
            </a:r>
            <a:r>
              <a:rPr lang="en-US" dirty="0" err="1" smtClean="0"/>
              <a:t>dasar</a:t>
            </a:r>
            <a:r>
              <a:rPr lang="en-US" dirty="0" smtClean="0"/>
              <a:t> </a:t>
            </a:r>
            <a:r>
              <a:rPr lang="en-US" dirty="0" err="1" smtClean="0"/>
              <a:t>negosiasi</a:t>
            </a:r>
            <a:r>
              <a:rPr lang="en-US" dirty="0" smtClean="0"/>
              <a:t> </a:t>
            </a:r>
            <a:r>
              <a:rPr lang="en-US" dirty="0" err="1" smtClean="0"/>
              <a:t>implisit</a:t>
            </a:r>
            <a:r>
              <a:rPr lang="en-US" dirty="0" smtClean="0"/>
              <a:t> </a:t>
            </a:r>
            <a:r>
              <a:rPr lang="en-US" dirty="0" err="1" smtClean="0"/>
              <a:t>dan</a:t>
            </a:r>
            <a:r>
              <a:rPr lang="en-US" dirty="0" smtClean="0"/>
              <a:t> </a:t>
            </a:r>
            <a:r>
              <a:rPr lang="en-US" dirty="0" err="1" smtClean="0"/>
              <a:t>eksplisit</a:t>
            </a:r>
            <a:r>
              <a:rPr lang="en-US" dirty="0" smtClean="0"/>
              <a:t> </a:t>
            </a:r>
            <a:r>
              <a:rPr lang="en-US" dirty="0" err="1" smtClean="0"/>
              <a:t>antara</a:t>
            </a:r>
            <a:r>
              <a:rPr lang="en-US" dirty="0" smtClean="0"/>
              <a:t> </a:t>
            </a:r>
            <a:r>
              <a:rPr lang="en-US" dirty="0" err="1" smtClean="0"/>
              <a:t>berbagai</a:t>
            </a:r>
            <a:r>
              <a:rPr lang="en-US" dirty="0" smtClean="0"/>
              <a:t> </a:t>
            </a:r>
            <a:r>
              <a:rPr lang="en-US" dirty="0" err="1" smtClean="0"/>
              <a:t>fungsi</a:t>
            </a:r>
            <a:r>
              <a:rPr lang="en-US" dirty="0" smtClean="0"/>
              <a:t> </a:t>
            </a:r>
            <a:r>
              <a:rPr lang="en-US" dirty="0" err="1" smtClean="0"/>
              <a:t>dan</a:t>
            </a:r>
            <a:r>
              <a:rPr lang="en-US" dirty="0" smtClean="0"/>
              <a:t> </a:t>
            </a:r>
            <a:r>
              <a:rPr lang="en-US" dirty="0" err="1" smtClean="0"/>
              <a:t>kepentingan</a:t>
            </a:r>
            <a:r>
              <a:rPr lang="en-US" dirty="0" smtClean="0"/>
              <a:t> </a:t>
            </a:r>
            <a:r>
              <a:rPr lang="en-US" dirty="0" err="1" smtClean="0"/>
              <a:t>organisasi</a:t>
            </a:r>
            <a:r>
              <a:rPr lang="en-US" dirty="0" smtClean="0"/>
              <a:t> (</a:t>
            </a:r>
            <a:r>
              <a:rPr lang="en-US" dirty="0" err="1" smtClean="0"/>
              <a:t>masing-masing</a:t>
            </a:r>
            <a:r>
              <a:rPr lang="en-US" dirty="0" smtClean="0"/>
              <a:t> </a:t>
            </a:r>
            <a:r>
              <a:rPr lang="en-US" dirty="0" err="1" smtClean="0"/>
              <a:t>bersaing</a:t>
            </a:r>
            <a:r>
              <a:rPr lang="en-US" dirty="0" smtClean="0"/>
              <a:t> </a:t>
            </a:r>
            <a:r>
              <a:rPr lang="en-US" dirty="0" err="1" smtClean="0"/>
              <a:t>untuk</a:t>
            </a:r>
            <a:r>
              <a:rPr lang="en-US" dirty="0" smtClean="0"/>
              <a:t> </a:t>
            </a:r>
            <a:r>
              <a:rPr lang="en-US" dirty="0" err="1" smtClean="0"/>
              <a:t>kolam</a:t>
            </a:r>
            <a:r>
              <a:rPr lang="en-US" dirty="0" smtClean="0"/>
              <a:t> </a:t>
            </a:r>
            <a:r>
              <a:rPr lang="en-US" dirty="0" err="1" smtClean="0"/>
              <a:t>terbatas</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organisasi</a:t>
            </a:r>
            <a:r>
              <a:rPr lang="en-US" dirty="0" smtClean="0"/>
              <a:t>) (Allison, 1971), </a:t>
            </a:r>
            <a:r>
              <a:rPr lang="en-US" dirty="0" err="1" smtClean="0"/>
              <a:t>untuk</a:t>
            </a:r>
            <a:r>
              <a:rPr lang="en-US" dirty="0" smtClean="0"/>
              <a:t> </a:t>
            </a:r>
            <a:r>
              <a:rPr lang="en-US" dirty="0" err="1" smtClean="0"/>
              <a:t>menjelaskan</a:t>
            </a:r>
            <a:r>
              <a:rPr lang="en-US" dirty="0" smtClean="0"/>
              <a:t> </a:t>
            </a:r>
            <a:r>
              <a:rPr lang="en-US" dirty="0" err="1" smtClean="0"/>
              <a:t>strategi</a:t>
            </a:r>
            <a:r>
              <a:rPr lang="en-US" dirty="0" smtClean="0"/>
              <a:t> </a:t>
            </a:r>
            <a:r>
              <a:rPr lang="en-US" dirty="0" err="1" smtClean="0"/>
              <a:t>perusahaan</a:t>
            </a:r>
            <a:r>
              <a:rPr lang="en-US" dirty="0" smtClean="0"/>
              <a:t> </a:t>
            </a:r>
            <a:r>
              <a:rPr lang="en-US" dirty="0" err="1" smtClean="0"/>
              <a:t>mereka</a:t>
            </a:r>
            <a:r>
              <a:rPr lang="en-US" dirty="0" smtClean="0"/>
              <a:t> </a:t>
            </a:r>
            <a:r>
              <a:rPr lang="en-US" dirty="0" err="1" smtClean="0"/>
              <a:t>pertama</a:t>
            </a:r>
            <a:r>
              <a:rPr lang="en-US" dirty="0" smtClean="0"/>
              <a:t> kali </a:t>
            </a:r>
            <a:r>
              <a:rPr lang="en-US" dirty="0" err="1" smtClean="0"/>
              <a:t>harus</a:t>
            </a:r>
            <a:r>
              <a:rPr lang="en-US" dirty="0" smtClean="0"/>
              <a:t> </a:t>
            </a:r>
            <a:r>
              <a:rPr lang="en-US" dirty="0" err="1" smtClean="0"/>
              <a:t>menjelaskan</a:t>
            </a:r>
            <a:r>
              <a:rPr lang="en-US" dirty="0" smtClean="0"/>
              <a:t> </a:t>
            </a:r>
            <a:r>
              <a:rPr lang="en-US" dirty="0" err="1" smtClean="0"/>
              <a:t>kepentingan</a:t>
            </a:r>
            <a:r>
              <a:rPr lang="en-US" dirty="0" smtClean="0"/>
              <a:t> </a:t>
            </a:r>
            <a:r>
              <a:rPr lang="en-US" dirty="0" err="1" smtClean="0"/>
              <a:t>strategis</a:t>
            </a:r>
            <a:r>
              <a:rPr lang="en-US" dirty="0" smtClean="0"/>
              <a:t> </a:t>
            </a:r>
            <a:r>
              <a:rPr lang="en-US" dirty="0" err="1" smtClean="0"/>
              <a:t>dan</a:t>
            </a:r>
            <a:r>
              <a:rPr lang="en-US" dirty="0" smtClean="0"/>
              <a:t> </a:t>
            </a:r>
            <a:r>
              <a:rPr lang="en-US" dirty="0" err="1" smtClean="0"/>
              <a:t>keputusan</a:t>
            </a:r>
            <a:r>
              <a:rPr lang="en-US" dirty="0" smtClean="0"/>
              <a:t> </a:t>
            </a:r>
            <a:r>
              <a:rPr lang="en-US" dirty="0" err="1" smtClean="0"/>
              <a:t>pada</a:t>
            </a:r>
            <a:r>
              <a:rPr lang="en-US" dirty="0" smtClean="0"/>
              <a:t> </a:t>
            </a:r>
            <a:r>
              <a:rPr lang="en-US" dirty="0" err="1" smtClean="0"/>
              <a:t>tingkat</a:t>
            </a:r>
            <a:r>
              <a:rPr lang="en-US" dirty="0" smtClean="0"/>
              <a:t> </a:t>
            </a:r>
            <a:r>
              <a:rPr lang="en-US" dirty="0" err="1" smtClean="0"/>
              <a:t>sistem</a:t>
            </a:r>
            <a:r>
              <a:rPr lang="en-US" dirty="0" smtClean="0"/>
              <a:t> </a:t>
            </a:r>
            <a:r>
              <a:rPr lang="en-US" dirty="0" err="1" smtClean="0"/>
              <a:t>organisasi</a:t>
            </a:r>
            <a:endParaRPr lang="en-US" dirty="0"/>
          </a:p>
        </p:txBody>
      </p:sp>
    </p:spTree>
    <p:extLst>
      <p:ext uri="{BB962C8B-B14F-4D97-AF65-F5344CB8AC3E}">
        <p14:creationId xmlns:p14="http://schemas.microsoft.com/office/powerpoint/2010/main" val="3011587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18186"/>
            <a:ext cx="10515600" cy="5558777"/>
          </a:xfrm>
        </p:spPr>
        <p:txBody>
          <a:bodyPr/>
          <a:lstStyle/>
          <a:p>
            <a:r>
              <a:rPr lang="en-US" dirty="0" err="1"/>
              <a:t>G</a:t>
            </a:r>
            <a:r>
              <a:rPr lang="en-US" dirty="0" err="1" smtClean="0"/>
              <a:t>agasan</a:t>
            </a:r>
            <a:r>
              <a:rPr lang="en-US" dirty="0" smtClean="0"/>
              <a:t> </a:t>
            </a:r>
            <a:r>
              <a:rPr lang="en-US" dirty="0" err="1" smtClean="0"/>
              <a:t>ini</a:t>
            </a:r>
            <a:r>
              <a:rPr lang="en-US" dirty="0" smtClean="0"/>
              <a:t> "</a:t>
            </a:r>
            <a:r>
              <a:rPr lang="en-US" dirty="0" err="1" smtClean="0"/>
              <a:t>timbal</a:t>
            </a:r>
            <a:r>
              <a:rPr lang="en-US" dirty="0" smtClean="0"/>
              <a:t> </a:t>
            </a:r>
            <a:r>
              <a:rPr lang="en-US" dirty="0" err="1" smtClean="0"/>
              <a:t>balik</a:t>
            </a:r>
            <a:r>
              <a:rPr lang="en-US" dirty="0" smtClean="0"/>
              <a:t> </a:t>
            </a:r>
            <a:r>
              <a:rPr lang="en-US" dirty="0" err="1" smtClean="0"/>
              <a:t>saling</a:t>
            </a:r>
            <a:r>
              <a:rPr lang="en-US" dirty="0" smtClean="0"/>
              <a:t> </a:t>
            </a:r>
            <a:r>
              <a:rPr lang="en-US" dirty="0" err="1" smtClean="0"/>
              <a:t>ketergantungan</a:t>
            </a:r>
            <a:r>
              <a:rPr lang="en-US" dirty="0" smtClean="0"/>
              <a:t>" (</a:t>
            </a:r>
            <a:r>
              <a:rPr lang="en-US" dirty="0" err="1" smtClean="0"/>
              <a:t>Lengnick</a:t>
            </a:r>
            <a:r>
              <a:rPr lang="en-US" dirty="0" smtClean="0"/>
              <a:t>-Hall, &amp; Lang nick </a:t>
            </a:r>
            <a:r>
              <a:rPr lang="en-US" dirty="0" err="1" smtClean="0"/>
              <a:t>Balai</a:t>
            </a:r>
            <a:r>
              <a:rPr lang="en-US" dirty="0" smtClean="0"/>
              <a:t> 1988:. 466) </a:t>
            </a:r>
            <a:r>
              <a:rPr lang="en-US" dirty="0" err="1" smtClean="0"/>
              <a:t>antara</a:t>
            </a:r>
            <a:r>
              <a:rPr lang="en-US" dirty="0" smtClean="0"/>
              <a:t> </a:t>
            </a:r>
            <a:r>
              <a:rPr lang="en-US" dirty="0" err="1" smtClean="0"/>
              <a:t>strategi</a:t>
            </a:r>
            <a:r>
              <a:rPr lang="en-US" dirty="0" smtClean="0"/>
              <a:t> </a:t>
            </a:r>
            <a:r>
              <a:rPr lang="en-US" dirty="0" err="1" smtClean="0"/>
              <a:t>sistem-tingkat</a:t>
            </a:r>
            <a:r>
              <a:rPr lang="en-US" dirty="0" smtClean="0"/>
              <a:t> </a:t>
            </a:r>
            <a:r>
              <a:rPr lang="en-US" dirty="0" err="1" smtClean="0"/>
              <a:t>dan</a:t>
            </a:r>
            <a:r>
              <a:rPr lang="en-US" dirty="0" smtClean="0"/>
              <a:t> </a:t>
            </a:r>
            <a:r>
              <a:rPr lang="en-US" dirty="0" err="1" smtClean="0"/>
              <a:t>strategi</a:t>
            </a:r>
            <a:r>
              <a:rPr lang="en-US" dirty="0" smtClean="0"/>
              <a:t> </a:t>
            </a:r>
            <a:r>
              <a:rPr lang="en-US" dirty="0" err="1" smtClean="0"/>
              <a:t>bisnis</a:t>
            </a:r>
            <a:r>
              <a:rPr lang="en-US" dirty="0" smtClean="0"/>
              <a:t> </a:t>
            </a:r>
            <a:r>
              <a:rPr lang="en-US" dirty="0" err="1" smtClean="0"/>
              <a:t>secara</a:t>
            </a:r>
            <a:r>
              <a:rPr lang="en-US" dirty="0" smtClean="0"/>
              <a:t> </a:t>
            </a:r>
            <a:r>
              <a:rPr lang="en-US" dirty="0" err="1" smtClean="0"/>
              <a:t>keseluruhan</a:t>
            </a:r>
            <a:r>
              <a:rPr lang="en-US" dirty="0" smtClean="0"/>
              <a:t> </a:t>
            </a:r>
            <a:r>
              <a:rPr lang="en-US" dirty="0" err="1" smtClean="0"/>
              <a:t>diterima</a:t>
            </a:r>
            <a:r>
              <a:rPr lang="en-US" dirty="0" smtClean="0"/>
              <a:t> </a:t>
            </a:r>
            <a:r>
              <a:rPr lang="en-US" dirty="0" err="1" smtClean="0"/>
              <a:t>secara</a:t>
            </a:r>
            <a:r>
              <a:rPr lang="en-US" dirty="0" smtClean="0"/>
              <a:t> </a:t>
            </a:r>
            <a:r>
              <a:rPr lang="en-US" dirty="0" err="1" smtClean="0"/>
              <a:t>luas</a:t>
            </a:r>
            <a:r>
              <a:rPr lang="en-US" dirty="0" smtClean="0"/>
              <a:t> </a:t>
            </a:r>
            <a:r>
              <a:rPr lang="en-US" dirty="0" err="1" smtClean="0"/>
              <a:t>dalam</a:t>
            </a:r>
            <a:r>
              <a:rPr lang="en-US" dirty="0" smtClean="0"/>
              <a:t> </a:t>
            </a:r>
            <a:r>
              <a:rPr lang="en-US" dirty="0" err="1" smtClean="0"/>
              <a:t>literatur</a:t>
            </a:r>
            <a:r>
              <a:rPr lang="en-US" dirty="0" smtClean="0"/>
              <a:t> </a:t>
            </a:r>
            <a:r>
              <a:rPr lang="en-US" dirty="0" err="1" smtClean="0"/>
              <a:t>manajemen</a:t>
            </a:r>
            <a:r>
              <a:rPr lang="en-US" dirty="0" smtClean="0"/>
              <a:t> SDM </a:t>
            </a:r>
            <a:r>
              <a:rPr lang="en-US" dirty="0" err="1" smtClean="0"/>
              <a:t>misalnya</a:t>
            </a:r>
            <a:r>
              <a:rPr lang="en-US" dirty="0" smtClean="0"/>
              <a:t>, Dyer </a:t>
            </a:r>
            <a:r>
              <a:rPr lang="en-US" dirty="0" err="1" smtClean="0"/>
              <a:t>dan</a:t>
            </a:r>
            <a:r>
              <a:rPr lang="en-US" dirty="0" smtClean="0"/>
              <a:t> Holder (1988) </a:t>
            </a:r>
            <a:r>
              <a:rPr lang="en-US" dirty="0" err="1" smtClean="0"/>
              <a:t>mencatat</a:t>
            </a:r>
            <a:r>
              <a:rPr lang="en-US" dirty="0" smtClean="0"/>
              <a:t> </a:t>
            </a:r>
            <a:r>
              <a:rPr lang="en-US" dirty="0" err="1" smtClean="0"/>
              <a:t>bahwa</a:t>
            </a:r>
            <a:r>
              <a:rPr lang="en-US" dirty="0" smtClean="0"/>
              <a:t>. </a:t>
            </a:r>
            <a:r>
              <a:rPr lang="en-US" dirty="0" err="1" smtClean="0"/>
              <a:t>meskipun</a:t>
            </a:r>
            <a:r>
              <a:rPr lang="en-US" dirty="0" smtClean="0"/>
              <a:t> </a:t>
            </a:r>
            <a:r>
              <a:rPr lang="en-US" dirty="0" err="1" smtClean="0"/>
              <a:t>strategi</a:t>
            </a:r>
            <a:r>
              <a:rPr lang="en-US" dirty="0" smtClean="0"/>
              <a:t> SDM </a:t>
            </a:r>
            <a:r>
              <a:rPr lang="en-US" dirty="0" err="1" smtClean="0"/>
              <a:t>adalah</a:t>
            </a:r>
            <a:r>
              <a:rPr lang="en-US" dirty="0" smtClean="0"/>
              <a:t> </a:t>
            </a:r>
            <a:r>
              <a:rPr lang="en-US" dirty="0" err="1" smtClean="0"/>
              <a:t>strategi</a:t>
            </a:r>
            <a:r>
              <a:rPr lang="en-US" dirty="0" smtClean="0"/>
              <a:t> </a:t>
            </a:r>
            <a:r>
              <a:rPr lang="en-US" dirty="0" err="1" smtClean="0"/>
              <a:t>bisnis</a:t>
            </a:r>
            <a:r>
              <a:rPr lang="en-US" dirty="0" smtClean="0"/>
              <a:t> </a:t>
            </a:r>
            <a:r>
              <a:rPr lang="en-US" dirty="0" err="1" smtClean="0"/>
              <a:t>hasil</a:t>
            </a:r>
            <a:r>
              <a:rPr lang="en-US" dirty="0" smtClean="0"/>
              <a:t>, di </a:t>
            </a:r>
            <a:r>
              <a:rPr lang="en-US" dirty="0" err="1" smtClean="0"/>
              <a:t>banyak</a:t>
            </a:r>
            <a:r>
              <a:rPr lang="en-US" dirty="0" smtClean="0"/>
              <a:t> </a:t>
            </a:r>
            <a:r>
              <a:rPr lang="en-US" dirty="0" err="1" smtClean="0"/>
              <a:t>perusahaan</a:t>
            </a:r>
            <a:r>
              <a:rPr lang="en-US" dirty="0" smtClean="0"/>
              <a:t>, </a:t>
            </a:r>
            <a:r>
              <a:rPr lang="en-US" dirty="0" err="1" smtClean="0"/>
              <a:t>manajer</a:t>
            </a:r>
            <a:r>
              <a:rPr lang="en-US" dirty="0" smtClean="0"/>
              <a:t> </a:t>
            </a:r>
            <a:r>
              <a:rPr lang="en-US" dirty="0" err="1" smtClean="0"/>
              <a:t>diminta</a:t>
            </a:r>
            <a:r>
              <a:rPr lang="en-US" dirty="0" smtClean="0"/>
              <a:t> </a:t>
            </a:r>
            <a:r>
              <a:rPr lang="en-US" dirty="0" err="1" smtClean="0"/>
              <a:t>untuk</a:t>
            </a:r>
            <a:r>
              <a:rPr lang="en-US" dirty="0" smtClean="0"/>
              <a:t> </a:t>
            </a:r>
            <a:r>
              <a:rPr lang="en-US" dirty="0" err="1" smtClean="0"/>
              <a:t>meninjau</a:t>
            </a:r>
            <a:r>
              <a:rPr lang="en-US" dirty="0" smtClean="0"/>
              <a:t> </a:t>
            </a:r>
            <a:r>
              <a:rPr lang="en-US" dirty="0" err="1" smtClean="0"/>
              <a:t>dari</a:t>
            </a:r>
            <a:r>
              <a:rPr lang="en-US" dirty="0" smtClean="0"/>
              <a:t> </a:t>
            </a:r>
            <a:r>
              <a:rPr lang="en-US" dirty="0" err="1" smtClean="0"/>
              <a:t>mereka</a:t>
            </a:r>
            <a:r>
              <a:rPr lang="en-US" dirty="0" smtClean="0"/>
              <a:t> </a:t>
            </a:r>
            <a:r>
              <a:rPr lang="en-US" dirty="0" err="1" smtClean="0"/>
              <a:t>rencana</a:t>
            </a:r>
            <a:r>
              <a:rPr lang="en-US" dirty="0" smtClean="0"/>
              <a:t> </a:t>
            </a:r>
            <a:r>
              <a:rPr lang="en-US" dirty="0" err="1" smtClean="0"/>
              <a:t>bisnis</a:t>
            </a:r>
            <a:r>
              <a:rPr lang="en-US" dirty="0" smtClean="0"/>
              <a:t> </a:t>
            </a:r>
            <a:r>
              <a:rPr lang="en-US" dirty="0" err="1" smtClean="0"/>
              <a:t>perusahaan</a:t>
            </a:r>
            <a:r>
              <a:rPr lang="en-US" dirty="0" smtClean="0"/>
              <a:t> </a:t>
            </a:r>
            <a:r>
              <a:rPr lang="en-US" dirty="0" err="1" smtClean="0"/>
              <a:t>secara</a:t>
            </a:r>
            <a:r>
              <a:rPr lang="en-US" dirty="0" smtClean="0"/>
              <a:t> </a:t>
            </a:r>
            <a:r>
              <a:rPr lang="en-US" dirty="0" err="1" smtClean="0"/>
              <a:t>untuk</a:t>
            </a:r>
            <a:r>
              <a:rPr lang="en-US" dirty="0" smtClean="0"/>
              <a:t> </a:t>
            </a:r>
            <a:r>
              <a:rPr lang="en-US" dirty="0" err="1" smtClean="0"/>
              <a:t>memastikan</a:t>
            </a:r>
            <a:r>
              <a:rPr lang="en-US" dirty="0" smtClean="0"/>
              <a:t> </a:t>
            </a:r>
            <a:r>
              <a:rPr lang="en-US" dirty="0" err="1" smtClean="0"/>
              <a:t>bahwa</a:t>
            </a:r>
            <a:r>
              <a:rPr lang="en-US" dirty="0" smtClean="0"/>
              <a:t> </a:t>
            </a:r>
            <a:r>
              <a:rPr lang="en-US" dirty="0" err="1" smtClean="0"/>
              <a:t>strategi</a:t>
            </a:r>
            <a:r>
              <a:rPr lang="en-US" dirty="0" smtClean="0"/>
              <a:t> </a:t>
            </a:r>
            <a:r>
              <a:rPr lang="en-US" dirty="0" err="1" smtClean="0"/>
              <a:t>diterima</a:t>
            </a:r>
            <a:endParaRPr lang="en-US" dirty="0"/>
          </a:p>
        </p:txBody>
      </p:sp>
    </p:spTree>
    <p:extLst>
      <p:ext uri="{BB962C8B-B14F-4D97-AF65-F5344CB8AC3E}">
        <p14:creationId xmlns:p14="http://schemas.microsoft.com/office/powerpoint/2010/main" val="87743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smtClean="0">
                <a:latin typeface="Times New Roman" panose="02020603050405020304" pitchFamily="18" charset="0"/>
                <a:cs typeface="Times New Roman" panose="02020603050405020304" pitchFamily="18" charset="0"/>
              </a:rPr>
              <a:t>HR </a:t>
            </a:r>
            <a:r>
              <a:rPr lang="it-IT" dirty="0">
                <a:latin typeface="Times New Roman" panose="02020603050405020304" pitchFamily="18" charset="0"/>
                <a:cs typeface="Times New Roman" panose="02020603050405020304" pitchFamily="18" charset="0"/>
              </a:rPr>
              <a:t>S</a:t>
            </a:r>
            <a:r>
              <a:rPr lang="it-IT" dirty="0" smtClean="0">
                <a:latin typeface="Times New Roman" panose="02020603050405020304" pitchFamily="18" charset="0"/>
                <a:cs typeface="Times New Roman" panose="02020603050405020304" pitchFamily="18" charset="0"/>
              </a:rPr>
              <a:t>TRATEGIS REFERENSI POINT MATRIX DIMENSI dan OPERASIONALISASI</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err="1" smtClean="0"/>
              <a:t>Fiegenbaum</a:t>
            </a:r>
            <a:r>
              <a:rPr lang="en-US" dirty="0" smtClean="0"/>
              <a:t> </a:t>
            </a:r>
            <a:r>
              <a:rPr lang="en-US" dirty="0" err="1" smtClean="0"/>
              <a:t>dan</a:t>
            </a:r>
            <a:r>
              <a:rPr lang="en-US" dirty="0" smtClean="0"/>
              <a:t> </a:t>
            </a:r>
            <a:r>
              <a:rPr lang="en-US" dirty="0" err="1" smtClean="0"/>
              <a:t>rekan</a:t>
            </a:r>
            <a:r>
              <a:rPr lang="en-US" dirty="0" smtClean="0"/>
              <a:t> (1996) </a:t>
            </a:r>
            <a:r>
              <a:rPr lang="en-US" dirty="0" err="1" smtClean="0"/>
              <a:t>didasarkan</a:t>
            </a:r>
            <a:r>
              <a:rPr lang="en-US" dirty="0" smtClean="0"/>
              <a:t> </a:t>
            </a:r>
            <a:r>
              <a:rPr lang="en-US" dirty="0" err="1" smtClean="0"/>
              <a:t>perusahaan</a:t>
            </a:r>
            <a:r>
              <a:rPr lang="en-US" dirty="0" smtClean="0"/>
              <a:t> </a:t>
            </a:r>
            <a:r>
              <a:rPr lang="en-US" dirty="0" err="1" smtClean="0"/>
              <a:t>mereka</a:t>
            </a:r>
            <a:r>
              <a:rPr lang="en-US" dirty="0" smtClean="0"/>
              <a:t> </a:t>
            </a:r>
            <a:r>
              <a:rPr lang="en-US" dirty="0" err="1" smtClean="0"/>
              <a:t>lovel</a:t>
            </a:r>
            <a:r>
              <a:rPr lang="en-US" dirty="0" smtClean="0"/>
              <a:t> SRP ma </a:t>
            </a:r>
            <a:r>
              <a:rPr lang="en-US" dirty="0" err="1" smtClean="0"/>
              <a:t>trix</a:t>
            </a:r>
            <a:r>
              <a:rPr lang="en-US" dirty="0" smtClean="0"/>
              <a:t> </a:t>
            </a:r>
            <a:r>
              <a:rPr lang="en-US" dirty="0" err="1" smtClean="0"/>
              <a:t>pada</a:t>
            </a:r>
            <a:r>
              <a:rPr lang="en-US" dirty="0" smtClean="0"/>
              <a:t> </a:t>
            </a:r>
            <a:r>
              <a:rPr lang="en-US" dirty="0" err="1" smtClean="0"/>
              <a:t>unsur-unsur</a:t>
            </a:r>
            <a:r>
              <a:rPr lang="en-US" dirty="0" smtClean="0"/>
              <a:t> </a:t>
            </a:r>
            <a:r>
              <a:rPr lang="en-US" dirty="0" err="1" smtClean="0"/>
              <a:t>dasar</a:t>
            </a:r>
            <a:r>
              <a:rPr lang="en-US" dirty="0" smtClean="0"/>
              <a:t> yang </a:t>
            </a:r>
            <a:r>
              <a:rPr lang="en-US" dirty="0" err="1" smtClean="0"/>
              <a:t>sama</a:t>
            </a:r>
            <a:r>
              <a:rPr lang="en-US" dirty="0" smtClean="0"/>
              <a:t> </a:t>
            </a:r>
            <a:r>
              <a:rPr lang="en-US" dirty="0" err="1" smtClean="0"/>
              <a:t>dipertimbangkan</a:t>
            </a:r>
            <a:r>
              <a:rPr lang="en-US" dirty="0" smtClean="0"/>
              <a:t> </a:t>
            </a:r>
            <a:r>
              <a:rPr lang="en-US" dirty="0" err="1" smtClean="0"/>
              <a:t>dalam</a:t>
            </a:r>
            <a:r>
              <a:rPr lang="en-US" dirty="0" smtClean="0"/>
              <a:t> </a:t>
            </a:r>
            <a:r>
              <a:rPr lang="en-US" dirty="0" err="1" smtClean="0"/>
              <a:t>analisis</a:t>
            </a:r>
            <a:r>
              <a:rPr lang="en-US" dirty="0" smtClean="0"/>
              <a:t> </a:t>
            </a:r>
            <a:r>
              <a:rPr lang="en-US" dirty="0" err="1" smtClean="0"/>
              <a:t>strategis</a:t>
            </a:r>
            <a:r>
              <a:rPr lang="en-US" dirty="0" smtClean="0"/>
              <a:t>. </a:t>
            </a:r>
            <a:r>
              <a:rPr lang="en-US" dirty="0" err="1" smtClean="0"/>
              <a:t>ini</a:t>
            </a:r>
            <a:r>
              <a:rPr lang="en-US" dirty="0" smtClean="0"/>
              <a:t> </a:t>
            </a:r>
            <a:r>
              <a:rPr lang="en-US" dirty="0" err="1" smtClean="0"/>
              <a:t>termasuk</a:t>
            </a:r>
            <a:r>
              <a:rPr lang="en-US" dirty="0" smtClean="0"/>
              <a:t> </a:t>
            </a:r>
            <a:r>
              <a:rPr lang="en-US" dirty="0" err="1" smtClean="0"/>
              <a:t>kompetensi</a:t>
            </a:r>
            <a:r>
              <a:rPr lang="en-US" dirty="0" smtClean="0"/>
              <a:t> internal </a:t>
            </a:r>
            <a:r>
              <a:rPr lang="en-US" dirty="0" err="1" smtClean="0"/>
              <a:t>organisasi</a:t>
            </a:r>
            <a:r>
              <a:rPr lang="en-US" dirty="0" smtClean="0"/>
              <a:t>, </a:t>
            </a:r>
            <a:r>
              <a:rPr lang="en-US" dirty="0" err="1" smtClean="0"/>
              <a:t>struktur</a:t>
            </a:r>
            <a:endParaRPr lang="en-US" dirty="0" smtClean="0"/>
          </a:p>
          <a:p>
            <a:r>
              <a:rPr lang="en-US" dirty="0" smtClean="0"/>
              <a:t>Mahasiswa </a:t>
            </a:r>
            <a:r>
              <a:rPr lang="en-US" dirty="0" err="1" smtClean="0"/>
              <a:t>manajemen</a:t>
            </a:r>
            <a:r>
              <a:rPr lang="en-US" dirty="0" smtClean="0"/>
              <a:t> (</a:t>
            </a:r>
            <a:r>
              <a:rPr lang="en-US" dirty="0" err="1" smtClean="0"/>
              <a:t>pada</a:t>
            </a:r>
            <a:r>
              <a:rPr lang="en-US" dirty="0" smtClean="0"/>
              <a:t> </a:t>
            </a:r>
            <a:r>
              <a:rPr lang="en-US" dirty="0" err="1" smtClean="0"/>
              <a:t>umumnya</a:t>
            </a:r>
            <a:r>
              <a:rPr lang="en-US" dirty="0" smtClean="0"/>
              <a:t>) </a:t>
            </a:r>
            <a:r>
              <a:rPr lang="en-US" dirty="0" err="1" smtClean="0"/>
              <a:t>dan</a:t>
            </a:r>
            <a:r>
              <a:rPr lang="en-US" dirty="0" smtClean="0"/>
              <a:t> HR strategy </a:t>
            </a:r>
            <a:r>
              <a:rPr lang="en-US" dirty="0" err="1" smtClean="0"/>
              <a:t>menyarankan</a:t>
            </a:r>
            <a:r>
              <a:rPr lang="en-US" dirty="0" smtClean="0"/>
              <a:t>, </a:t>
            </a:r>
            <a:r>
              <a:rPr lang="en-US" dirty="0" err="1" smtClean="0"/>
              <a:t>bagaimanapun</a:t>
            </a:r>
            <a:r>
              <a:rPr lang="en-US" dirty="0"/>
              <a:t> </a:t>
            </a:r>
            <a:r>
              <a:rPr lang="en-US" dirty="0" smtClean="0"/>
              <a:t> </a:t>
            </a:r>
            <a:r>
              <a:rPr lang="en-US" dirty="0" err="1" smtClean="0"/>
              <a:t>semua</a:t>
            </a:r>
            <a:r>
              <a:rPr lang="en-US" dirty="0" smtClean="0"/>
              <a:t> </a:t>
            </a:r>
            <a:r>
              <a:rPr lang="en-US" dirty="0" err="1" smtClean="0"/>
              <a:t>pihak</a:t>
            </a:r>
            <a:r>
              <a:rPr lang="en-US" dirty="0" smtClean="0"/>
              <a:t> yang </a:t>
            </a:r>
            <a:r>
              <a:rPr lang="en-US" dirty="0" err="1" smtClean="0"/>
              <a:t>berkepentingan</a:t>
            </a:r>
            <a:r>
              <a:rPr lang="en-US" dirty="0" smtClean="0"/>
              <a:t> </a:t>
            </a:r>
            <a:r>
              <a:rPr lang="en-US" dirty="0" err="1" smtClean="0"/>
              <a:t>dalam</a:t>
            </a:r>
            <a:r>
              <a:rPr lang="en-US" dirty="0" smtClean="0"/>
              <a:t> </a:t>
            </a:r>
            <a:r>
              <a:rPr lang="en-US" dirty="0" err="1" smtClean="0"/>
              <a:t>perusahaan</a:t>
            </a:r>
            <a:r>
              <a:rPr lang="en-US" dirty="0" smtClean="0"/>
              <a:t> HR </a:t>
            </a:r>
            <a:r>
              <a:rPr lang="en-US" dirty="0" err="1" smtClean="0"/>
              <a:t>tentu</a:t>
            </a:r>
            <a:r>
              <a:rPr lang="en-US" dirty="0" smtClean="0"/>
              <a:t> </a:t>
            </a:r>
            <a:r>
              <a:rPr lang="en-US" dirty="0" err="1" smtClean="0"/>
              <a:t>berbagi</a:t>
            </a:r>
            <a:r>
              <a:rPr lang="en-US" dirty="0" smtClean="0"/>
              <a:t> </a:t>
            </a:r>
            <a:r>
              <a:rPr lang="en-US" dirty="0" err="1" smtClean="0"/>
              <a:t>tujuan</a:t>
            </a:r>
            <a:r>
              <a:rPr lang="en-US" dirty="0" smtClean="0"/>
              <a:t> </a:t>
            </a:r>
            <a:r>
              <a:rPr lang="en-US" dirty="0" err="1" smtClean="0"/>
              <a:t>bersama</a:t>
            </a:r>
            <a:r>
              <a:rPr lang="en-US" dirty="0" smtClean="0"/>
              <a:t> HR </a:t>
            </a:r>
            <a:r>
              <a:rPr lang="en-US" dirty="0" err="1" smtClean="0"/>
              <a:t>dan</a:t>
            </a:r>
            <a:r>
              <a:rPr lang="en-US" dirty="0" smtClean="0"/>
              <a:t> </a:t>
            </a:r>
            <a:r>
              <a:rPr lang="en-US" dirty="0" err="1" smtClean="0"/>
              <a:t>polici</a:t>
            </a:r>
            <a:r>
              <a:rPr lang="id-ID" dirty="0" smtClean="0"/>
              <a:t>es</a:t>
            </a:r>
            <a:r>
              <a:rPr lang="en-US" dirty="0" smtClean="0"/>
              <a:t> </a:t>
            </a:r>
            <a:r>
              <a:rPr lang="en-US" dirty="0" err="1" smtClean="0"/>
              <a:t>dan</a:t>
            </a:r>
            <a:r>
              <a:rPr lang="en-US" dirty="0" smtClean="0"/>
              <a:t> </a:t>
            </a:r>
            <a:r>
              <a:rPr lang="en-US" dirty="0" err="1" smtClean="0"/>
              <a:t>praktek</a:t>
            </a:r>
            <a:r>
              <a:rPr lang="en-US" dirty="0" smtClean="0"/>
              <a:t> </a:t>
            </a:r>
            <a:r>
              <a:rPr lang="en-US" dirty="0" err="1" smtClean="0"/>
              <a:t>melakukan</a:t>
            </a:r>
            <a:r>
              <a:rPr lang="en-US" dirty="0" smtClean="0"/>
              <a:t> </a:t>
            </a:r>
            <a:r>
              <a:rPr lang="en-US" dirty="0" err="1" smtClean="0"/>
              <a:t>Tsui</a:t>
            </a:r>
            <a:r>
              <a:rPr lang="en-US" dirty="0" smtClean="0"/>
              <a:t>, </a:t>
            </a:r>
            <a:r>
              <a:rPr lang="en-US" dirty="0" err="1" smtClean="0"/>
              <a:t>peraturan</a:t>
            </a:r>
            <a:r>
              <a:rPr lang="en-US" dirty="0" smtClean="0"/>
              <a:t> </a:t>
            </a:r>
            <a:r>
              <a:rPr lang="en-US" dirty="0" err="1" smtClean="0"/>
              <a:t>lembaga</a:t>
            </a:r>
            <a:r>
              <a:rPr lang="en-US" dirty="0" smtClean="0"/>
              <a:t> Equal </a:t>
            </a:r>
            <a:r>
              <a:rPr lang="en-US" dirty="0" err="1" smtClean="0"/>
              <a:t>Komisi</a:t>
            </a:r>
            <a:r>
              <a:rPr lang="en-US" dirty="0" smtClean="0"/>
              <a:t> </a:t>
            </a:r>
            <a:r>
              <a:rPr lang="en-US" dirty="0" err="1" smtClean="0"/>
              <a:t>kesempatan</a:t>
            </a:r>
            <a:r>
              <a:rPr lang="en-US" dirty="0" smtClean="0"/>
              <a:t> </a:t>
            </a:r>
            <a:r>
              <a:rPr lang="en-US" dirty="0" err="1" smtClean="0"/>
              <a:t>Kerja</a:t>
            </a:r>
            <a:r>
              <a:rPr lang="en-US" dirty="0" smtClean="0"/>
              <a:t> </a:t>
            </a:r>
            <a:r>
              <a:rPr lang="en-US" dirty="0" err="1" smtClean="0"/>
              <a:t>sebagai</a:t>
            </a:r>
            <a:r>
              <a:rPr lang="en-US" dirty="0" smtClean="0"/>
              <a:t> Labor Relations Board </a:t>
            </a:r>
            <a:r>
              <a:rPr lang="en-US" dirty="0" err="1" smtClean="0"/>
              <a:t>cenderung</a:t>
            </a:r>
            <a:r>
              <a:rPr lang="en-US" dirty="0" smtClean="0"/>
              <a:t> </a:t>
            </a:r>
            <a:r>
              <a:rPr lang="en-US" dirty="0" err="1" smtClean="0"/>
              <a:t>untuk</a:t>
            </a:r>
            <a:r>
              <a:rPr lang="en-US" dirty="0" smtClean="0"/>
              <a:t> </a:t>
            </a:r>
            <a:r>
              <a:rPr lang="en-US" dirty="0" err="1" smtClean="0"/>
              <a:t>fokus</a:t>
            </a:r>
            <a:r>
              <a:rPr lang="en-US" dirty="0" smtClean="0"/>
              <a:t> </a:t>
            </a:r>
            <a:r>
              <a:rPr lang="en-US" dirty="0" err="1" smtClean="0"/>
              <a:t>pada</a:t>
            </a:r>
            <a:r>
              <a:rPr lang="en-US" dirty="0" smtClean="0"/>
              <a:t> HR </a:t>
            </a:r>
            <a:r>
              <a:rPr lang="en-US" dirty="0" err="1" smtClean="0"/>
              <a:t>sangat</a:t>
            </a:r>
            <a:r>
              <a:rPr lang="en-US" dirty="0" smtClean="0"/>
              <a:t> </a:t>
            </a:r>
            <a:r>
              <a:rPr lang="en-US" dirty="0" err="1" smtClean="0"/>
              <a:t>berbeda</a:t>
            </a:r>
            <a:r>
              <a:rPr lang="en-US" dirty="0" smtClean="0"/>
              <a:t> </a:t>
            </a:r>
            <a:r>
              <a:rPr lang="en-US" dirty="0" err="1" smtClean="0"/>
              <a:t>fungsi</a:t>
            </a:r>
            <a:r>
              <a:rPr lang="en-US" dirty="0" smtClean="0"/>
              <a:t> </a:t>
            </a:r>
            <a:r>
              <a:rPr lang="en-US" dirty="0" err="1" smtClean="0"/>
              <a:t>intraorganizational</a:t>
            </a:r>
            <a:r>
              <a:rPr lang="en-US" dirty="0" smtClean="0"/>
              <a:t> </a:t>
            </a:r>
            <a:r>
              <a:rPr lang="en-US" dirty="0" err="1" smtClean="0"/>
              <a:t>tujuan</a:t>
            </a:r>
            <a:r>
              <a:rPr lang="en-US" dirty="0" smtClean="0"/>
              <a:t> </a:t>
            </a:r>
            <a:r>
              <a:rPr lang="en-US" dirty="0" err="1" smtClean="0"/>
              <a:t>dan</a:t>
            </a:r>
            <a:r>
              <a:rPr lang="en-US" dirty="0" smtClean="0"/>
              <a:t> </a:t>
            </a:r>
            <a:r>
              <a:rPr lang="en-US" dirty="0" err="1" smtClean="0"/>
              <a:t>sarana</a:t>
            </a:r>
            <a:r>
              <a:rPr lang="en-US" dirty="0" smtClean="0"/>
              <a:t> </a:t>
            </a:r>
            <a:r>
              <a:rPr lang="en-US" dirty="0" err="1" smtClean="0"/>
              <a:t>dari</a:t>
            </a:r>
            <a:r>
              <a:rPr lang="en-US" dirty="0" smtClean="0"/>
              <a:t> </a:t>
            </a:r>
            <a:r>
              <a:rPr lang="en-US" dirty="0" err="1" smtClean="0"/>
              <a:t>seperti</a:t>
            </a:r>
            <a:r>
              <a:rPr lang="en-US" dirty="0" smtClean="0"/>
              <a:t> </a:t>
            </a:r>
            <a:r>
              <a:rPr lang="en-US" dirty="0" err="1" smtClean="0"/>
              <a:t>lakukan</a:t>
            </a:r>
            <a:r>
              <a:rPr lang="en-US" dirty="0" smtClean="0"/>
              <a:t> </a:t>
            </a:r>
            <a:r>
              <a:rPr lang="en-US" dirty="0" err="1" smtClean="0"/>
              <a:t>sebagai</a:t>
            </a:r>
            <a:r>
              <a:rPr lang="en-US" dirty="0" smtClean="0"/>
              <a:t> </a:t>
            </a:r>
            <a:r>
              <a:rPr lang="en-US" dirty="0" err="1" smtClean="0"/>
              <a:t>manajer</a:t>
            </a:r>
            <a:r>
              <a:rPr lang="en-US" dirty="0" smtClean="0"/>
              <a:t> </a:t>
            </a:r>
            <a:r>
              <a:rPr lang="en-US" dirty="0" err="1" smtClean="0"/>
              <a:t>dan</a:t>
            </a:r>
            <a:r>
              <a:rPr lang="en-US" dirty="0" smtClean="0"/>
              <a:t> </a:t>
            </a:r>
            <a:r>
              <a:rPr lang="en-US" dirty="0" err="1" smtClean="0"/>
              <a:t>keuangan</a:t>
            </a:r>
            <a:r>
              <a:rPr lang="en-US" dirty="0" smtClean="0"/>
              <a:t> (Baird &amp; </a:t>
            </a:r>
            <a:r>
              <a:rPr lang="en-US" dirty="0" err="1" smtClean="0"/>
              <a:t>Meshulam</a:t>
            </a:r>
            <a:r>
              <a:rPr lang="en-US" dirty="0" smtClean="0"/>
              <a:t>, 1988).</a:t>
            </a:r>
            <a:endParaRPr lang="en-US" dirty="0"/>
          </a:p>
        </p:txBody>
      </p:sp>
    </p:spTree>
    <p:extLst>
      <p:ext uri="{BB962C8B-B14F-4D97-AF65-F5344CB8AC3E}">
        <p14:creationId xmlns:p14="http://schemas.microsoft.com/office/powerpoint/2010/main" val="34376518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TotalTime>
  <Words>1417</Words>
  <Application>Microsoft Office PowerPoint</Application>
  <PresentationFormat>Widescreen</PresentationFormat>
  <Paragraphs>53</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Titik Acuan Strategis untuk Menjelaskan Peran atau sifat dan Konsekuensi Dari Strategi Sumber Daya Manusia</vt:lpstr>
      <vt:lpstr>PowerPoint Presentation</vt:lpstr>
      <vt:lpstr>PowerPoint Presentation</vt:lpstr>
      <vt:lpstr>PowerPoint Presentation</vt:lpstr>
      <vt:lpstr>PowerPoint Presentation</vt:lpstr>
      <vt:lpstr>STRATEGIS REFERENSI POINT TEORI: REVIEW SINGKAT</vt:lpstr>
      <vt:lpstr>STRATEGIS DI TINGKAT SUBORGANISASIONAL: KASUS SISTEM PENGELOLAAN SUMBER DAYA MANUSIA</vt:lpstr>
      <vt:lpstr>PowerPoint Presentation</vt:lpstr>
      <vt:lpstr>HR STRATEGIS REFERENSI POINT MATRIX DIMENSI dan OPERASIONALISASI</vt:lpstr>
      <vt:lpstr> internal HR Strategic referensi point dimensi</vt:lpstr>
      <vt:lpstr>PowerPoint Presentation</vt:lpstr>
      <vt:lpstr>The External HR Strategic Reference Point Dimension</vt:lpstr>
      <vt:lpstr>The Temporal Strategic Reference Point Dimension</vt:lpstr>
      <vt:lpstr>Contoh </vt:lpstr>
      <vt:lpstr>THEORY DEVELOPMENT AND PROPOSITIONS</vt:lpstr>
      <vt:lpstr>PowerPoint Presentation</vt:lpstr>
      <vt:lpstr>PowerPoint Presentation</vt:lpstr>
      <vt:lpstr>PowerPoint Presentation</vt:lpstr>
      <vt:lpstr>Menggunakan titik acuan Strategis untuk memprediksi sifat dan konsekuensi dari Kebijakan dan praktik HR</vt:lpstr>
      <vt:lpstr>Posisi Relatif terhadap titik acuan strategis HR</vt:lpstr>
      <vt:lpstr>Titik acuan strategis HR yang Ideal (fit)</vt:lpstr>
      <vt:lpstr>Konsensus titik acuan strategis HR</vt:lpstr>
      <vt:lpstr>Kesimpulan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Peran atau Referensi Strategis Dalam Menjelaskan Peran dan Konsekuensi Darit Strategi Sumber Daya Manusia</dc:title>
  <dc:creator>Kasubag PEND-FT</dc:creator>
  <cp:lastModifiedBy>USER</cp:lastModifiedBy>
  <cp:revision>14</cp:revision>
  <dcterms:created xsi:type="dcterms:W3CDTF">2016-04-21T14:50:21Z</dcterms:created>
  <dcterms:modified xsi:type="dcterms:W3CDTF">2016-04-25T12:17:54Z</dcterms:modified>
</cp:coreProperties>
</file>