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984884-4831-44A8-97EA-D09B1DF17A7F}">
          <p14:sldIdLst>
            <p14:sldId id="256"/>
            <p14:sldId id="257"/>
            <p14:sldId id="258"/>
            <p14:sldId id="259"/>
            <p14:sldId id="260"/>
            <p14:sldId id="261"/>
            <p14:sldId id="262"/>
            <p14:sldId id="265"/>
            <p14:sldId id="266"/>
            <p14:sldId id="267"/>
            <p14:sldId id="268"/>
            <p14:sldId id="269"/>
            <p14:sldId id="270"/>
            <p14:sldId id="271"/>
            <p14:sldId id="272"/>
            <p14:sldId id="273"/>
          </p14:sldIdLst>
        </p14:section>
        <p14:section name="Untitled Section" id="{7981A633-D2F8-479C-B448-8E34C344929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6A5C55-4692-4D7C-AE66-A0735B4215D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A5C55-4692-4D7C-AE66-A0735B4215D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A5C55-4692-4D7C-AE66-A0735B4215D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A5C55-4692-4D7C-AE66-A0735B4215D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6A5C55-4692-4D7C-AE66-A0735B4215D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6A5C55-4692-4D7C-AE66-A0735B4215D9}"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6A5C55-4692-4D7C-AE66-A0735B4215D9}" type="datetimeFigureOut">
              <a:rPr lang="en-US" smtClean="0"/>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A5C55-4692-4D7C-AE66-A0735B4215D9}" type="datetimeFigureOut">
              <a:rPr lang="en-US" smtClean="0"/>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A5C55-4692-4D7C-AE66-A0735B4215D9}" type="datetimeFigureOut">
              <a:rPr lang="en-US" smtClean="0"/>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303273-A82C-44F6-80EF-2CC66ACD1E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A5C55-4692-4D7C-AE66-A0735B4215D9}"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303273-A82C-44F6-80EF-2CC66ACD1E80}"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16A5C55-4692-4D7C-AE66-A0735B4215D9}" type="datetimeFigureOut">
              <a:rPr lang="en-US" smtClean="0"/>
              <a:t>4/25/2016</a:t>
            </a:fld>
            <a:endParaRPr lang="en-US"/>
          </a:p>
        </p:txBody>
      </p:sp>
      <p:sp>
        <p:nvSpPr>
          <p:cNvPr id="9" name="Slide Number Placeholder 8"/>
          <p:cNvSpPr>
            <a:spLocks noGrp="1"/>
          </p:cNvSpPr>
          <p:nvPr>
            <p:ph type="sldNum" sz="quarter" idx="11"/>
          </p:nvPr>
        </p:nvSpPr>
        <p:spPr/>
        <p:txBody>
          <a:bodyPr/>
          <a:lstStyle/>
          <a:p>
            <a:fld id="{13303273-A82C-44F6-80EF-2CC66ACD1E80}"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303273-A82C-44F6-80EF-2CC66ACD1E80}"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16A5C55-4692-4D7C-AE66-A0735B4215D9}" type="datetimeFigureOut">
              <a:rPr lang="en-US" smtClean="0"/>
              <a:t>4/25/2016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41195"/>
            <a:ext cx="7543800" cy="3447846"/>
          </a:xfrm>
        </p:spPr>
        <p:txBody>
          <a:bodyPr>
            <a:normAutofit/>
          </a:bodyPr>
          <a:lstStyle/>
          <a:p>
            <a:r>
              <a:rPr lang="en-US" sz="3200" dirty="0" smtClean="0"/>
              <a:t>ISSUES OF FIT IN STRATEGIC HUMAN RESOURCE </a:t>
            </a:r>
            <a:r>
              <a:rPr lang="id-ID" sz="3200" dirty="0" smtClean="0"/>
              <a:t>MANAGEMENT</a:t>
            </a:r>
            <a:r>
              <a:rPr lang="id-ID" sz="3600" dirty="0" smtClean="0"/>
              <a:t>:</a:t>
            </a:r>
            <a:r>
              <a:rPr lang="id-ID" dirty="0" smtClean="0"/>
              <a:t/>
            </a:r>
            <a:br>
              <a:rPr lang="id-ID" dirty="0" smtClean="0"/>
            </a:br>
            <a:r>
              <a:rPr lang="en-US" dirty="0" smtClean="0"/>
              <a:t>IMPLICATIONS FOR RESEARCH </a:t>
            </a:r>
            <a:endParaRPr lang="en-US" dirty="0"/>
          </a:p>
        </p:txBody>
      </p:sp>
      <p:sp>
        <p:nvSpPr>
          <p:cNvPr id="3" name="Subtitle 2"/>
          <p:cNvSpPr>
            <a:spLocks noGrp="1"/>
          </p:cNvSpPr>
          <p:nvPr>
            <p:ph type="subTitle" idx="1"/>
          </p:nvPr>
        </p:nvSpPr>
        <p:spPr>
          <a:xfrm>
            <a:off x="685800" y="4626590"/>
            <a:ext cx="7126560" cy="1610721"/>
          </a:xfrm>
        </p:spPr>
        <p:txBody>
          <a:bodyPr>
            <a:normAutofit/>
          </a:bodyPr>
          <a:lstStyle/>
          <a:p>
            <a:r>
              <a:rPr lang="en-US" dirty="0" smtClean="0"/>
              <a:t>NOVI PRAKARSAWATI NURJANAH</a:t>
            </a:r>
          </a:p>
          <a:p>
            <a:r>
              <a:rPr lang="en-US" dirty="0" smtClean="0"/>
              <a:t>ANDRE </a:t>
            </a:r>
            <a:r>
              <a:rPr lang="en-US" dirty="0"/>
              <a:t>REZZA SYAH </a:t>
            </a:r>
            <a:r>
              <a:rPr lang="en-US" dirty="0" smtClean="0"/>
              <a:t>P</a:t>
            </a:r>
            <a:r>
              <a:rPr lang="id-ID" dirty="0" smtClean="0"/>
              <a:t>UTRA</a:t>
            </a:r>
            <a:endParaRPr lang="en-US" dirty="0"/>
          </a:p>
          <a:p>
            <a:r>
              <a:rPr lang="en-US" dirty="0"/>
              <a:t>FUADI FAUZI</a:t>
            </a:r>
          </a:p>
        </p:txBody>
      </p:sp>
    </p:spTree>
    <p:extLst>
      <p:ext uri="{BB962C8B-B14F-4D97-AF65-F5344CB8AC3E}">
        <p14:creationId xmlns:p14="http://schemas.microsoft.com/office/powerpoint/2010/main" val="28770392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id-ID" dirty="0"/>
              <a:t>4. Penelitian SHRM harus bisa menejelaskan hubungan </a:t>
            </a:r>
            <a:r>
              <a:rPr lang="id-ID" dirty="0" smtClean="0"/>
              <a:t>efektifitas. Misal sebuah perusahaan yang meminimalkan tingkat turnover yang rendah maka perusahaan tidak memaksimalkan produktivitas dan tingkat stres harus diperhatikan</a:t>
            </a:r>
          </a:p>
          <a:p>
            <a:pPr marL="114300" indent="0">
              <a:buNone/>
            </a:pPr>
            <a:endParaRPr lang="id-ID" dirty="0"/>
          </a:p>
          <a:p>
            <a:r>
              <a:rPr lang="en-US" dirty="0" err="1"/>
              <a:t>Meskipun</a:t>
            </a:r>
            <a:r>
              <a:rPr lang="en-US" dirty="0"/>
              <a:t> </a:t>
            </a:r>
            <a:r>
              <a:rPr lang="en-US" dirty="0" err="1"/>
              <a:t>tidak</a:t>
            </a:r>
            <a:r>
              <a:rPr lang="en-US" dirty="0"/>
              <a:t> </a:t>
            </a:r>
            <a:r>
              <a:rPr lang="en-US" dirty="0" err="1"/>
              <a:t>ada</a:t>
            </a:r>
            <a:r>
              <a:rPr lang="en-US" dirty="0"/>
              <a:t> </a:t>
            </a:r>
            <a:r>
              <a:rPr lang="en-US" dirty="0" err="1"/>
              <a:t>satu</a:t>
            </a:r>
            <a:r>
              <a:rPr lang="en-US" dirty="0"/>
              <a:t> </a:t>
            </a:r>
            <a:r>
              <a:rPr lang="en-US" dirty="0" err="1"/>
              <a:t>penelitian</a:t>
            </a:r>
            <a:r>
              <a:rPr lang="en-US" dirty="0"/>
              <a:t> </a:t>
            </a:r>
            <a:r>
              <a:rPr lang="id-ID" dirty="0" smtClean="0"/>
              <a:t>yang </a:t>
            </a:r>
            <a:r>
              <a:rPr lang="en-US" dirty="0" err="1" smtClean="0"/>
              <a:t>mungkin</a:t>
            </a:r>
            <a:r>
              <a:rPr lang="en-US" dirty="0" smtClean="0"/>
              <a:t> </a:t>
            </a:r>
            <a:r>
              <a:rPr lang="en-US" dirty="0" err="1"/>
              <a:t>akan</a:t>
            </a:r>
            <a:r>
              <a:rPr lang="en-US" dirty="0"/>
              <a:t> </a:t>
            </a:r>
            <a:r>
              <a:rPr lang="en-US" dirty="0" err="1"/>
              <a:t>mampu</a:t>
            </a:r>
            <a:r>
              <a:rPr lang="en-US" dirty="0"/>
              <a:t> </a:t>
            </a:r>
            <a:r>
              <a:rPr lang="en-US" dirty="0" err="1"/>
              <a:t>menggabungkan</a:t>
            </a:r>
            <a:r>
              <a:rPr lang="en-US" dirty="0"/>
              <a:t> </a:t>
            </a:r>
            <a:r>
              <a:rPr lang="en-US" dirty="0" err="1"/>
              <a:t>semua</a:t>
            </a:r>
            <a:r>
              <a:rPr lang="en-US" dirty="0"/>
              <a:t> </a:t>
            </a:r>
            <a:r>
              <a:rPr lang="en-US" dirty="0" err="1" smtClean="0"/>
              <a:t>masalah</a:t>
            </a:r>
            <a:r>
              <a:rPr lang="id-ID" dirty="0" smtClean="0"/>
              <a:t> yang </a:t>
            </a:r>
            <a:r>
              <a:rPr lang="en-US" dirty="0" err="1" smtClean="0"/>
              <a:t>ditujukan</a:t>
            </a:r>
            <a:r>
              <a:rPr lang="id-ID" dirty="0" smtClean="0"/>
              <a:t>, hal hal</a:t>
            </a:r>
            <a:r>
              <a:rPr lang="en-US" dirty="0" smtClean="0"/>
              <a:t> </a:t>
            </a:r>
            <a:r>
              <a:rPr lang="id-ID" dirty="0" smtClean="0"/>
              <a:t>di </a:t>
            </a:r>
            <a:r>
              <a:rPr lang="en-US" dirty="0" err="1" smtClean="0"/>
              <a:t>atas</a:t>
            </a:r>
            <a:r>
              <a:rPr lang="en-US" dirty="0" smtClean="0"/>
              <a:t> </a:t>
            </a:r>
            <a:r>
              <a:rPr lang="en-US" dirty="0" err="1"/>
              <a:t>cukup</a:t>
            </a:r>
            <a:r>
              <a:rPr lang="en-US" dirty="0"/>
              <a:t> </a:t>
            </a:r>
            <a:r>
              <a:rPr lang="en-US" dirty="0" err="1" smtClean="0"/>
              <a:t>menjawab</a:t>
            </a:r>
            <a:r>
              <a:rPr lang="id-ID" dirty="0"/>
              <a:t> </a:t>
            </a:r>
            <a:r>
              <a:rPr lang="id-ID" dirty="0" smtClean="0"/>
              <a:t>dan membuat frame work kita sebagai orang HRM.</a:t>
            </a:r>
          </a:p>
          <a:p>
            <a:r>
              <a:rPr lang="en-US" dirty="0" err="1" smtClean="0"/>
              <a:t>karakteristik</a:t>
            </a:r>
            <a:r>
              <a:rPr lang="en-US" dirty="0"/>
              <a:t>. </a:t>
            </a:r>
            <a:r>
              <a:rPr lang="en-US" dirty="0" err="1"/>
              <a:t>Pertama</a:t>
            </a:r>
            <a:r>
              <a:rPr lang="en-US" dirty="0"/>
              <a:t>, </a:t>
            </a:r>
            <a:r>
              <a:rPr lang="en-US" dirty="0" err="1"/>
              <a:t>penelitian</a:t>
            </a:r>
            <a:r>
              <a:rPr lang="en-US" dirty="0"/>
              <a:t> </a:t>
            </a:r>
            <a:r>
              <a:rPr lang="en-US" dirty="0" err="1"/>
              <a:t>ini</a:t>
            </a:r>
            <a:r>
              <a:rPr lang="en-US" dirty="0"/>
              <a:t> </a:t>
            </a:r>
            <a:r>
              <a:rPr lang="en-US" dirty="0" err="1"/>
              <a:t>akan</a:t>
            </a:r>
            <a:r>
              <a:rPr lang="en-US" dirty="0"/>
              <a:t> </a:t>
            </a:r>
            <a:r>
              <a:rPr lang="en-US" dirty="0" err="1"/>
              <a:t>berlangsung</a:t>
            </a:r>
            <a:r>
              <a:rPr lang="en-US" dirty="0"/>
              <a:t> </a:t>
            </a:r>
            <a:r>
              <a:rPr lang="en-US" dirty="0" err="1"/>
              <a:t>dalam</a:t>
            </a:r>
            <a:r>
              <a:rPr lang="en-US" dirty="0"/>
              <a:t> </a:t>
            </a:r>
            <a:r>
              <a:rPr lang="en-US" dirty="0" err="1"/>
              <a:t>suatu</a:t>
            </a:r>
            <a:r>
              <a:rPr lang="en-US" dirty="0"/>
              <a:t> </a:t>
            </a:r>
            <a:r>
              <a:rPr lang="en-US" dirty="0" err="1"/>
              <a:t>industri</a:t>
            </a:r>
            <a:endParaRPr lang="en-US" dirty="0"/>
          </a:p>
          <a:p>
            <a:r>
              <a:rPr lang="en-US" dirty="0"/>
              <a:t>di </a:t>
            </a:r>
            <a:r>
              <a:rPr lang="en-US" dirty="0" err="1"/>
              <a:t>sejumlah</a:t>
            </a:r>
            <a:r>
              <a:rPr lang="en-US" dirty="0"/>
              <a:t> </a:t>
            </a:r>
            <a:r>
              <a:rPr lang="en-US" dirty="0" err="1"/>
              <a:t>besar</a:t>
            </a:r>
            <a:r>
              <a:rPr lang="en-US" dirty="0"/>
              <a:t> </a:t>
            </a:r>
            <a:r>
              <a:rPr lang="en-US" dirty="0" err="1"/>
              <a:t>organisasi</a:t>
            </a:r>
            <a:r>
              <a:rPr lang="en-US" dirty="0"/>
              <a:t>. </a:t>
            </a:r>
            <a:r>
              <a:rPr lang="en-US" dirty="0" err="1"/>
              <a:t>Meskipun</a:t>
            </a:r>
            <a:r>
              <a:rPr lang="en-US" dirty="0"/>
              <a:t> </a:t>
            </a:r>
            <a:r>
              <a:rPr lang="en-US" dirty="0" err="1"/>
              <a:t>studi</a:t>
            </a:r>
            <a:r>
              <a:rPr lang="en-US" dirty="0"/>
              <a:t> </a:t>
            </a:r>
            <a:r>
              <a:rPr lang="en-US" dirty="0" err="1"/>
              <a:t>antar-industri</a:t>
            </a:r>
            <a:r>
              <a:rPr lang="en-US" dirty="0"/>
              <a:t> </a:t>
            </a:r>
            <a:r>
              <a:rPr lang="en-US" dirty="0" err="1"/>
              <a:t>mungkin</a:t>
            </a:r>
            <a:endParaRPr lang="en-US" dirty="0"/>
          </a:p>
          <a:p>
            <a:r>
              <a:rPr lang="en-US" dirty="0" err="1"/>
              <a:t>memberikan</a:t>
            </a:r>
            <a:r>
              <a:rPr lang="en-US" dirty="0"/>
              <a:t> </a:t>
            </a:r>
            <a:r>
              <a:rPr lang="en-US" dirty="0" err="1"/>
              <a:t>beberapa</a:t>
            </a:r>
            <a:endParaRPr lang="en-US" dirty="0"/>
          </a:p>
          <a:p>
            <a:pPr marL="114300" indent="0">
              <a:buNone/>
            </a:pPr>
            <a:endParaRPr lang="en-US" dirty="0"/>
          </a:p>
        </p:txBody>
      </p:sp>
    </p:spTree>
    <p:extLst>
      <p:ext uri="{BB962C8B-B14F-4D97-AF65-F5344CB8AC3E}">
        <p14:creationId xmlns:p14="http://schemas.microsoft.com/office/powerpoint/2010/main" val="2992562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7620000" cy="1143000"/>
          </a:xfrm>
        </p:spPr>
        <p:txBody>
          <a:bodyPr/>
          <a:lstStyle/>
          <a:p>
            <a:r>
              <a:rPr lang="en-US" sz="4000" dirty="0" err="1"/>
              <a:t>Studi</a:t>
            </a:r>
            <a:r>
              <a:rPr lang="en-US" sz="4000" dirty="0"/>
              <a:t> </a:t>
            </a:r>
            <a:r>
              <a:rPr lang="en-US" sz="4000" dirty="0" smtClean="0"/>
              <a:t>SHRM </a:t>
            </a:r>
            <a:r>
              <a:rPr lang="id-ID" sz="4000" dirty="0" smtClean="0"/>
              <a:t>yang IDEAL</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err="1"/>
              <a:t>Pertama</a:t>
            </a:r>
            <a:r>
              <a:rPr lang="en-US" dirty="0"/>
              <a:t>, </a:t>
            </a:r>
            <a:r>
              <a:rPr lang="en-US" dirty="0" err="1"/>
              <a:t>penelitian</a:t>
            </a:r>
            <a:r>
              <a:rPr lang="en-US" dirty="0"/>
              <a:t> </a:t>
            </a:r>
            <a:r>
              <a:rPr lang="en-US" dirty="0" err="1"/>
              <a:t>ini</a:t>
            </a:r>
            <a:r>
              <a:rPr lang="en-US" dirty="0"/>
              <a:t> </a:t>
            </a:r>
            <a:r>
              <a:rPr lang="en-US" dirty="0" err="1"/>
              <a:t>akan</a:t>
            </a:r>
            <a:r>
              <a:rPr lang="en-US" dirty="0"/>
              <a:t> </a:t>
            </a:r>
            <a:r>
              <a:rPr lang="en-US" dirty="0" err="1"/>
              <a:t>berlangsung</a:t>
            </a:r>
            <a:r>
              <a:rPr lang="en-US" dirty="0"/>
              <a:t> </a:t>
            </a:r>
            <a:r>
              <a:rPr lang="en-US" dirty="0" err="1"/>
              <a:t>dalam</a:t>
            </a:r>
            <a:r>
              <a:rPr lang="en-US" dirty="0"/>
              <a:t> </a:t>
            </a:r>
            <a:r>
              <a:rPr lang="en-US" dirty="0" err="1"/>
              <a:t>suatu</a:t>
            </a:r>
            <a:r>
              <a:rPr lang="en-US" dirty="0"/>
              <a:t> </a:t>
            </a:r>
            <a:r>
              <a:rPr lang="en-US" dirty="0" err="1" smtClean="0"/>
              <a:t>industri</a:t>
            </a:r>
            <a:r>
              <a:rPr lang="id-ID" dirty="0"/>
              <a:t> </a:t>
            </a:r>
            <a:r>
              <a:rPr lang="en-US" dirty="0" smtClean="0"/>
              <a:t>di </a:t>
            </a:r>
            <a:r>
              <a:rPr lang="en-US" dirty="0" err="1" smtClean="0"/>
              <a:t>sejumlah</a:t>
            </a:r>
            <a:r>
              <a:rPr lang="en-US" dirty="0" smtClean="0"/>
              <a:t> </a:t>
            </a:r>
            <a:r>
              <a:rPr lang="en-US" dirty="0" err="1"/>
              <a:t>besar</a:t>
            </a:r>
            <a:r>
              <a:rPr lang="en-US" dirty="0"/>
              <a:t> </a:t>
            </a:r>
            <a:r>
              <a:rPr lang="en-US" dirty="0" err="1"/>
              <a:t>organisasi</a:t>
            </a:r>
            <a:r>
              <a:rPr lang="en-US" dirty="0"/>
              <a:t>. </a:t>
            </a:r>
            <a:r>
              <a:rPr lang="en-US" dirty="0" err="1"/>
              <a:t>Meskipun</a:t>
            </a:r>
            <a:r>
              <a:rPr lang="en-US" dirty="0"/>
              <a:t> </a:t>
            </a:r>
            <a:r>
              <a:rPr lang="en-US" dirty="0" err="1"/>
              <a:t>studi</a:t>
            </a:r>
            <a:r>
              <a:rPr lang="en-US" dirty="0"/>
              <a:t> </a:t>
            </a:r>
            <a:r>
              <a:rPr lang="en-US" dirty="0" err="1"/>
              <a:t>antar-industri</a:t>
            </a:r>
            <a:r>
              <a:rPr lang="en-US" dirty="0"/>
              <a:t> </a:t>
            </a:r>
            <a:r>
              <a:rPr lang="en-US" dirty="0" err="1" smtClean="0"/>
              <a:t>mungkin</a:t>
            </a:r>
            <a:r>
              <a:rPr lang="id-ID" dirty="0"/>
              <a:t> </a:t>
            </a:r>
            <a:r>
              <a:rPr lang="en-US" dirty="0" err="1" smtClean="0"/>
              <a:t>memberikan</a:t>
            </a:r>
            <a:r>
              <a:rPr lang="en-US" dirty="0" smtClean="0"/>
              <a:t> </a:t>
            </a:r>
            <a:r>
              <a:rPr lang="en-US" dirty="0" err="1"/>
              <a:t>beberapa</a:t>
            </a:r>
            <a:r>
              <a:rPr lang="en-US" dirty="0"/>
              <a:t> </a:t>
            </a:r>
            <a:r>
              <a:rPr lang="en-US" dirty="0" err="1"/>
              <a:t>bukti</a:t>
            </a:r>
            <a:r>
              <a:rPr lang="en-US" dirty="0"/>
              <a:t> </a:t>
            </a:r>
            <a:r>
              <a:rPr lang="en-US" dirty="0" err="1"/>
              <a:t>efektivitas</a:t>
            </a:r>
            <a:r>
              <a:rPr lang="en-US" dirty="0"/>
              <a:t> </a:t>
            </a:r>
            <a:r>
              <a:rPr lang="en-US" dirty="0" err="1"/>
              <a:t>praktek</a:t>
            </a:r>
            <a:r>
              <a:rPr lang="en-US" dirty="0"/>
              <a:t> </a:t>
            </a:r>
            <a:r>
              <a:rPr lang="en-US" dirty="0" smtClean="0"/>
              <a:t>HRM</a:t>
            </a:r>
            <a:r>
              <a:rPr lang="id-ID" dirty="0" smtClean="0"/>
              <a:t> masing</a:t>
            </a:r>
            <a:r>
              <a:rPr lang="en-US" dirty="0" smtClean="0"/>
              <a:t>, </a:t>
            </a:r>
            <a:r>
              <a:rPr lang="id-ID" dirty="0" smtClean="0"/>
              <a:t>tetapi penelitian di industri atau organsasi yang kecil </a:t>
            </a:r>
            <a:r>
              <a:rPr lang="en-US" dirty="0" err="1" smtClean="0"/>
              <a:t>diragukan</a:t>
            </a:r>
            <a:r>
              <a:rPr lang="en-US" dirty="0" smtClean="0"/>
              <a:t> </a:t>
            </a:r>
            <a:r>
              <a:rPr lang="id-ID" dirty="0" smtClean="0"/>
              <a:t>hasilnya untuk organisasi global. </a:t>
            </a:r>
            <a:r>
              <a:rPr lang="en-US" dirty="0" err="1" smtClean="0"/>
              <a:t>Dengan</a:t>
            </a:r>
            <a:r>
              <a:rPr lang="en-US" dirty="0" smtClean="0"/>
              <a:t> </a:t>
            </a:r>
            <a:r>
              <a:rPr lang="en-US" dirty="0" err="1"/>
              <a:t>berfokus</a:t>
            </a:r>
            <a:r>
              <a:rPr lang="en-US" dirty="0"/>
              <a:t> </a:t>
            </a:r>
            <a:r>
              <a:rPr lang="en-US" dirty="0" err="1"/>
              <a:t>pada</a:t>
            </a:r>
            <a:r>
              <a:rPr lang="en-US" dirty="0"/>
              <a:t> </a:t>
            </a:r>
            <a:r>
              <a:rPr lang="en-US" dirty="0" err="1"/>
              <a:t>satu</a:t>
            </a:r>
            <a:r>
              <a:rPr lang="en-US" dirty="0"/>
              <a:t> </a:t>
            </a:r>
            <a:r>
              <a:rPr lang="en-US" dirty="0" err="1"/>
              <a:t>industri</a:t>
            </a:r>
            <a:r>
              <a:rPr lang="en-US" dirty="0"/>
              <a:t> </a:t>
            </a:r>
            <a:r>
              <a:rPr lang="en-US" dirty="0" err="1"/>
              <a:t>saja</a:t>
            </a:r>
            <a:r>
              <a:rPr lang="en-US" dirty="0"/>
              <a:t>, </a:t>
            </a:r>
            <a:r>
              <a:rPr lang="en-US" dirty="0" err="1" smtClean="0"/>
              <a:t>peneliti</a:t>
            </a:r>
            <a:r>
              <a:rPr lang="id-ID" dirty="0"/>
              <a:t> </a:t>
            </a:r>
            <a:r>
              <a:rPr lang="en-US" dirty="0" err="1" smtClean="0"/>
              <a:t>lebih</a:t>
            </a:r>
            <a:r>
              <a:rPr lang="en-US" dirty="0" smtClean="0"/>
              <a:t> </a:t>
            </a:r>
            <a:r>
              <a:rPr lang="en-US" dirty="0" err="1"/>
              <a:t>mampu</a:t>
            </a:r>
            <a:r>
              <a:rPr lang="en-US" dirty="0"/>
              <a:t> </a:t>
            </a:r>
            <a:r>
              <a:rPr lang="en-US" dirty="0" err="1"/>
              <a:t>mendapatkan</a:t>
            </a:r>
            <a:r>
              <a:rPr lang="en-US" dirty="0"/>
              <a:t> </a:t>
            </a:r>
            <a:r>
              <a:rPr lang="en-US" dirty="0" err="1"/>
              <a:t>wawasan</a:t>
            </a:r>
            <a:r>
              <a:rPr lang="en-US" dirty="0"/>
              <a:t> yang </a:t>
            </a:r>
            <a:r>
              <a:rPr lang="en-US" dirty="0" err="1"/>
              <a:t>sangat</a:t>
            </a:r>
            <a:r>
              <a:rPr lang="en-US" dirty="0"/>
              <a:t> </a:t>
            </a:r>
            <a:r>
              <a:rPr lang="en-US" dirty="0" err="1"/>
              <a:t>dibutuhkan</a:t>
            </a:r>
            <a:r>
              <a:rPr lang="en-US" dirty="0"/>
              <a:t> </a:t>
            </a:r>
            <a:r>
              <a:rPr lang="en-US" dirty="0" err="1"/>
              <a:t>ke</a:t>
            </a:r>
            <a:r>
              <a:rPr lang="en-US" dirty="0"/>
              <a:t> </a:t>
            </a:r>
            <a:r>
              <a:rPr lang="en-US" dirty="0" err="1"/>
              <a:t>dalam</a:t>
            </a:r>
            <a:r>
              <a:rPr lang="en-US" dirty="0"/>
              <a:t> </a:t>
            </a:r>
            <a:r>
              <a:rPr lang="en-US" dirty="0" err="1"/>
              <a:t>pasar</a:t>
            </a:r>
            <a:r>
              <a:rPr lang="en-US" dirty="0"/>
              <a:t> yang </a:t>
            </a:r>
            <a:r>
              <a:rPr lang="en-US" dirty="0" err="1"/>
              <a:t>kompetitif</a:t>
            </a:r>
            <a:r>
              <a:rPr lang="en-US" dirty="0"/>
              <a:t> </a:t>
            </a:r>
            <a:r>
              <a:rPr lang="en-US" dirty="0" err="1" smtClean="0"/>
              <a:t>dan</a:t>
            </a:r>
            <a:r>
              <a:rPr lang="id-ID" dirty="0"/>
              <a:t> </a:t>
            </a:r>
            <a:r>
              <a:rPr lang="en-US" dirty="0" err="1" smtClean="0"/>
              <a:t>mengidentifikasi</a:t>
            </a:r>
            <a:r>
              <a:rPr lang="en-US" dirty="0" smtClean="0"/>
              <a:t> </a:t>
            </a:r>
            <a:r>
              <a:rPr lang="en-US" dirty="0" err="1"/>
              <a:t>isu-isu</a:t>
            </a:r>
            <a:r>
              <a:rPr lang="en-US" dirty="0"/>
              <a:t> </a:t>
            </a:r>
            <a:r>
              <a:rPr lang="en-US" dirty="0" err="1"/>
              <a:t>strategis</a:t>
            </a:r>
            <a:r>
              <a:rPr lang="en-US" dirty="0"/>
              <a:t> yang </a:t>
            </a:r>
            <a:r>
              <a:rPr lang="en-US" dirty="0" err="1"/>
              <a:t>mempengaruhi</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smtClean="0"/>
              <a:t>manusia</a:t>
            </a:r>
            <a:r>
              <a:rPr lang="id-ID" dirty="0" smtClean="0"/>
              <a:t> secara umum</a:t>
            </a:r>
            <a:r>
              <a:rPr lang="en-US" dirty="0" smtClean="0"/>
              <a:t>.</a:t>
            </a:r>
            <a:endParaRPr lang="id-ID" dirty="0"/>
          </a:p>
          <a:p>
            <a:r>
              <a:rPr lang="en-US" dirty="0" err="1" smtClean="0"/>
              <a:t>Kedua</a:t>
            </a:r>
            <a:r>
              <a:rPr lang="en-US" dirty="0"/>
              <a:t>, </a:t>
            </a:r>
            <a:r>
              <a:rPr lang="en-US" dirty="0" err="1"/>
              <a:t>karena</a:t>
            </a:r>
            <a:r>
              <a:rPr lang="en-US" dirty="0"/>
              <a:t> </a:t>
            </a:r>
            <a:r>
              <a:rPr lang="en-US" dirty="0" err="1"/>
              <a:t>praktek</a:t>
            </a:r>
            <a:r>
              <a:rPr lang="en-US" dirty="0"/>
              <a:t> HRM </a:t>
            </a:r>
            <a:r>
              <a:rPr lang="en-US" dirty="0" err="1"/>
              <a:t>bervariasi</a:t>
            </a:r>
            <a:r>
              <a:rPr lang="en-US" dirty="0"/>
              <a:t> di </a:t>
            </a:r>
            <a:r>
              <a:rPr lang="en-US" dirty="0" err="1"/>
              <a:t>seluruh</a:t>
            </a:r>
            <a:r>
              <a:rPr lang="en-US" dirty="0"/>
              <a:t> </a:t>
            </a:r>
            <a:r>
              <a:rPr lang="en-US" dirty="0" err="1"/>
              <a:t>pekerjaan</a:t>
            </a:r>
            <a:r>
              <a:rPr lang="en-US" dirty="0"/>
              <a:t> </a:t>
            </a:r>
            <a:r>
              <a:rPr lang="en-US" dirty="0" err="1"/>
              <a:t>dalam</a:t>
            </a:r>
            <a:r>
              <a:rPr lang="en-US" dirty="0"/>
              <a:t> </a:t>
            </a:r>
            <a:r>
              <a:rPr lang="en-US" dirty="0" err="1"/>
              <a:t>sebuah</a:t>
            </a:r>
            <a:r>
              <a:rPr lang="en-US" dirty="0"/>
              <a:t> </a:t>
            </a:r>
            <a:r>
              <a:rPr lang="en-US" dirty="0" err="1"/>
              <a:t>organisasi</a:t>
            </a:r>
            <a:r>
              <a:rPr lang="en-US" dirty="0"/>
              <a:t>, </a:t>
            </a:r>
            <a:r>
              <a:rPr lang="en-US" dirty="0" err="1"/>
              <a:t>itu</a:t>
            </a:r>
            <a:r>
              <a:rPr lang="en-US" dirty="0"/>
              <a:t> </a:t>
            </a:r>
            <a:r>
              <a:rPr lang="en-US" dirty="0" err="1" smtClean="0"/>
              <a:t>adalah</a:t>
            </a:r>
            <a:r>
              <a:rPr lang="id-ID" dirty="0"/>
              <a:t> </a:t>
            </a:r>
            <a:r>
              <a:rPr lang="en-US" dirty="0" err="1" smtClean="0"/>
              <a:t>penting</a:t>
            </a:r>
            <a:r>
              <a:rPr lang="en-US" dirty="0" smtClean="0"/>
              <a:t> </a:t>
            </a:r>
            <a:r>
              <a:rPr lang="en-US" dirty="0" err="1"/>
              <a:t>bahwa</a:t>
            </a:r>
            <a:r>
              <a:rPr lang="en-US" dirty="0"/>
              <a:t> </a:t>
            </a:r>
            <a:r>
              <a:rPr lang="en-US" dirty="0" err="1"/>
              <a:t>langkah-langkah</a:t>
            </a:r>
            <a:r>
              <a:rPr lang="en-US" dirty="0"/>
              <a:t> </a:t>
            </a:r>
            <a:r>
              <a:rPr lang="en-US" dirty="0" err="1"/>
              <a:t>praktek</a:t>
            </a:r>
            <a:r>
              <a:rPr lang="en-US" dirty="0"/>
              <a:t> HRM </a:t>
            </a:r>
            <a:r>
              <a:rPr lang="en-US" dirty="0" err="1"/>
              <a:t>diperoleh</a:t>
            </a:r>
            <a:r>
              <a:rPr lang="en-US" dirty="0"/>
              <a:t> </a:t>
            </a:r>
            <a:r>
              <a:rPr lang="id-ID" dirty="0" smtClean="0"/>
              <a:t>dari</a:t>
            </a:r>
            <a:r>
              <a:rPr lang="en-US" dirty="0" smtClean="0"/>
              <a:t> </a:t>
            </a:r>
            <a:r>
              <a:rPr lang="en-US" dirty="0" err="1"/>
              <a:t>beberapa</a:t>
            </a:r>
            <a:r>
              <a:rPr lang="en-US" dirty="0"/>
              <a:t> </a:t>
            </a:r>
            <a:r>
              <a:rPr lang="en-US" dirty="0" err="1"/>
              <a:t>pekerjaan</a:t>
            </a:r>
            <a:r>
              <a:rPr lang="en-US" dirty="0"/>
              <a:t> </a:t>
            </a:r>
            <a:r>
              <a:rPr lang="en-US" dirty="0" err="1" smtClean="0"/>
              <a:t>atau</a:t>
            </a:r>
            <a:r>
              <a:rPr lang="id-ID" dirty="0" smtClean="0"/>
              <a:t> bidang.</a:t>
            </a:r>
            <a:endParaRPr lang="en-US" dirty="0"/>
          </a:p>
        </p:txBody>
      </p:sp>
    </p:spTree>
    <p:extLst>
      <p:ext uri="{BB962C8B-B14F-4D97-AF65-F5344CB8AC3E}">
        <p14:creationId xmlns:p14="http://schemas.microsoft.com/office/powerpoint/2010/main" val="208012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Ketiga</a:t>
            </a:r>
            <a:r>
              <a:rPr lang="en-US" dirty="0"/>
              <a:t>, </a:t>
            </a:r>
            <a:r>
              <a:rPr lang="en-US" dirty="0" err="1"/>
              <a:t>beberapa</a:t>
            </a:r>
            <a:r>
              <a:rPr lang="en-US" dirty="0"/>
              <a:t> </a:t>
            </a:r>
            <a:r>
              <a:rPr lang="en-US" dirty="0" err="1"/>
              <a:t>konstruksi</a:t>
            </a:r>
            <a:r>
              <a:rPr lang="en-US" dirty="0"/>
              <a:t> </a:t>
            </a:r>
            <a:r>
              <a:rPr lang="en-US" dirty="0" err="1"/>
              <a:t>sistem</a:t>
            </a:r>
            <a:r>
              <a:rPr lang="en-US" dirty="0"/>
              <a:t> HRM </a:t>
            </a:r>
            <a:r>
              <a:rPr lang="en-US" dirty="0" err="1"/>
              <a:t>harus</a:t>
            </a:r>
            <a:r>
              <a:rPr lang="en-US" dirty="0"/>
              <a:t> </a:t>
            </a:r>
            <a:r>
              <a:rPr lang="en-US" dirty="0" err="1" smtClean="0"/>
              <a:t>diukur</a:t>
            </a:r>
            <a:r>
              <a:rPr lang="id-ID" dirty="0"/>
              <a:t> </a:t>
            </a:r>
            <a:r>
              <a:rPr lang="id-ID" dirty="0" smtClean="0"/>
              <a:t>dan dikonsep. Sistem HRM bersifat dinamis dan memungkinkan perubahan penyelesaian masalah disetiap periode waktu. Jadi, perlu adanya frame work yang tersturktur.</a:t>
            </a:r>
          </a:p>
          <a:p>
            <a:r>
              <a:rPr lang="en-US" dirty="0" err="1" smtClean="0"/>
              <a:t>Keempat</a:t>
            </a:r>
            <a:r>
              <a:rPr lang="en-US" dirty="0"/>
              <a:t>, </a:t>
            </a:r>
            <a:r>
              <a:rPr lang="en-US" dirty="0" err="1"/>
              <a:t>karena</a:t>
            </a:r>
            <a:r>
              <a:rPr lang="en-US" dirty="0"/>
              <a:t> </a:t>
            </a:r>
            <a:r>
              <a:rPr lang="en-US" dirty="0" err="1"/>
              <a:t>diyakini</a:t>
            </a:r>
            <a:r>
              <a:rPr lang="en-US" dirty="0"/>
              <a:t> </a:t>
            </a:r>
            <a:r>
              <a:rPr lang="en-US" dirty="0" err="1"/>
              <a:t>bahwa</a:t>
            </a:r>
            <a:r>
              <a:rPr lang="en-US" dirty="0"/>
              <a:t> HRM </a:t>
            </a:r>
            <a:r>
              <a:rPr lang="en-US" dirty="0" err="1"/>
              <a:t>praktek</a:t>
            </a:r>
            <a:r>
              <a:rPr lang="en-US" dirty="0"/>
              <a:t> </a:t>
            </a:r>
            <a:r>
              <a:rPr lang="en-US" dirty="0" err="1" smtClean="0"/>
              <a:t>pengaruh</a:t>
            </a:r>
            <a:r>
              <a:rPr lang="id-ID" dirty="0"/>
              <a:t> </a:t>
            </a:r>
            <a:r>
              <a:rPr lang="en-US" dirty="0" err="1" smtClean="0"/>
              <a:t>sumber</a:t>
            </a:r>
            <a:r>
              <a:rPr lang="en-US" dirty="0" smtClean="0"/>
              <a:t> </a:t>
            </a:r>
            <a:r>
              <a:rPr lang="en-US" dirty="0" err="1"/>
              <a:t>daya</a:t>
            </a:r>
            <a:r>
              <a:rPr lang="en-US" dirty="0"/>
              <a:t> </a:t>
            </a:r>
            <a:r>
              <a:rPr lang="en-US" dirty="0" err="1"/>
              <a:t>organisasi</a:t>
            </a:r>
            <a:r>
              <a:rPr lang="en-US" dirty="0"/>
              <a:t>, </a:t>
            </a:r>
            <a:r>
              <a:rPr lang="en-US" dirty="0" err="1"/>
              <a:t>peneliti</a:t>
            </a:r>
            <a:r>
              <a:rPr lang="en-US" dirty="0"/>
              <a:t> </a:t>
            </a:r>
            <a:r>
              <a:rPr lang="en-US" dirty="0" err="1"/>
              <a:t>harus</a:t>
            </a:r>
            <a:r>
              <a:rPr lang="en-US" dirty="0"/>
              <a:t> </a:t>
            </a:r>
            <a:r>
              <a:rPr lang="en-US" dirty="0" err="1"/>
              <a:t>berusaha</a:t>
            </a:r>
            <a:r>
              <a:rPr lang="en-US" dirty="0"/>
              <a:t> </a:t>
            </a:r>
            <a:r>
              <a:rPr lang="en-US" dirty="0" err="1"/>
              <a:t>untuk</a:t>
            </a:r>
            <a:r>
              <a:rPr lang="en-US" dirty="0"/>
              <a:t> </a:t>
            </a:r>
            <a:r>
              <a:rPr lang="en-US" dirty="0" err="1"/>
              <a:t>mengukur</a:t>
            </a:r>
            <a:r>
              <a:rPr lang="en-US" dirty="0"/>
              <a:t> </a:t>
            </a:r>
            <a:r>
              <a:rPr lang="en-US" dirty="0" err="1"/>
              <a:t>sumber</a:t>
            </a:r>
            <a:r>
              <a:rPr lang="en-US" dirty="0"/>
              <a:t> </a:t>
            </a:r>
            <a:r>
              <a:rPr lang="en-US" dirty="0" err="1"/>
              <a:t>daya</a:t>
            </a:r>
            <a:r>
              <a:rPr lang="en-US" dirty="0"/>
              <a:t> </a:t>
            </a:r>
            <a:r>
              <a:rPr lang="en-US" dirty="0" err="1"/>
              <a:t>tersebut</a:t>
            </a:r>
            <a:r>
              <a:rPr lang="en-US" dirty="0"/>
              <a:t>.</a:t>
            </a:r>
          </a:p>
          <a:p>
            <a:endParaRPr lang="en-US" dirty="0"/>
          </a:p>
        </p:txBody>
      </p:sp>
    </p:spTree>
    <p:extLst>
      <p:ext uri="{BB962C8B-B14F-4D97-AF65-F5344CB8AC3E}">
        <p14:creationId xmlns:p14="http://schemas.microsoft.com/office/powerpoint/2010/main" val="1472007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Closing</a:t>
            </a:r>
            <a:endParaRPr lang="en-US" dirty="0"/>
          </a:p>
        </p:txBody>
      </p:sp>
      <p:sp>
        <p:nvSpPr>
          <p:cNvPr id="3" name="Content Placeholder 2"/>
          <p:cNvSpPr>
            <a:spLocks noGrp="1"/>
          </p:cNvSpPr>
          <p:nvPr>
            <p:ph idx="1"/>
          </p:nvPr>
        </p:nvSpPr>
        <p:spPr/>
        <p:txBody>
          <a:bodyPr>
            <a:normAutofit/>
          </a:bodyPr>
          <a:lstStyle/>
          <a:p>
            <a:r>
              <a:rPr lang="en-US" dirty="0" err="1"/>
              <a:t>Kesimpulannya</a:t>
            </a:r>
            <a:r>
              <a:rPr lang="en-US" dirty="0"/>
              <a:t>, </a:t>
            </a:r>
            <a:r>
              <a:rPr lang="en-US" dirty="0" err="1"/>
              <a:t>ada</a:t>
            </a:r>
            <a:r>
              <a:rPr lang="en-US" dirty="0"/>
              <a:t> </a:t>
            </a:r>
            <a:r>
              <a:rPr lang="en-US" dirty="0" err="1"/>
              <a:t>bukti</a:t>
            </a:r>
            <a:r>
              <a:rPr lang="en-US" dirty="0"/>
              <a:t> yang </a:t>
            </a:r>
            <a:r>
              <a:rPr lang="en-US" dirty="0" err="1"/>
              <a:t>berkembang</a:t>
            </a:r>
            <a:r>
              <a:rPr lang="en-US" dirty="0"/>
              <a:t> </a:t>
            </a:r>
            <a:r>
              <a:rPr lang="en-US" dirty="0" err="1"/>
              <a:t>bahwa</a:t>
            </a:r>
            <a:r>
              <a:rPr lang="en-US" dirty="0"/>
              <a:t> </a:t>
            </a:r>
            <a:r>
              <a:rPr lang="en-US" dirty="0" err="1"/>
              <a:t>manajemen</a:t>
            </a:r>
            <a:r>
              <a:rPr lang="en-US" dirty="0"/>
              <a:t> </a:t>
            </a:r>
            <a:r>
              <a:rPr lang="en-US" dirty="0" err="1" smtClean="0"/>
              <a:t>manusia</a:t>
            </a:r>
            <a:r>
              <a:rPr lang="id-ID" dirty="0"/>
              <a:t> </a:t>
            </a:r>
            <a:r>
              <a:rPr lang="en-US" dirty="0" err="1" smtClean="0"/>
              <a:t>sumber</a:t>
            </a:r>
            <a:r>
              <a:rPr lang="en-US" dirty="0" smtClean="0"/>
              <a:t> </a:t>
            </a:r>
            <a:r>
              <a:rPr lang="en-US" dirty="0" err="1"/>
              <a:t>daya</a:t>
            </a:r>
            <a:r>
              <a:rPr lang="en-US" dirty="0"/>
              <a:t> </a:t>
            </a:r>
            <a:r>
              <a:rPr lang="id-ID" dirty="0" smtClean="0"/>
              <a:t> merupakan hal yang </a:t>
            </a:r>
            <a:r>
              <a:rPr lang="en-US" dirty="0" err="1" smtClean="0"/>
              <a:t>sangat</a:t>
            </a:r>
            <a:r>
              <a:rPr lang="en-US" dirty="0" smtClean="0"/>
              <a:t> </a:t>
            </a:r>
            <a:r>
              <a:rPr lang="en-US" dirty="0" err="1"/>
              <a:t>penting</a:t>
            </a:r>
            <a:r>
              <a:rPr lang="en-US" dirty="0"/>
              <a:t> </a:t>
            </a:r>
            <a:r>
              <a:rPr lang="en-US" dirty="0" err="1"/>
              <a:t>untuk</a:t>
            </a:r>
            <a:r>
              <a:rPr lang="en-US" dirty="0"/>
              <a:t> </a:t>
            </a:r>
            <a:r>
              <a:rPr lang="en-US" dirty="0" err="1"/>
              <a:t>produktivitas</a:t>
            </a:r>
            <a:r>
              <a:rPr lang="en-US" dirty="0"/>
              <a:t> </a:t>
            </a:r>
            <a:r>
              <a:rPr lang="en-US" dirty="0" err="1"/>
              <a:t>dan</a:t>
            </a:r>
            <a:r>
              <a:rPr lang="en-US" dirty="0"/>
              <a:t> </a:t>
            </a:r>
            <a:r>
              <a:rPr lang="en-US" dirty="0" err="1"/>
              <a:t>kinerja</a:t>
            </a:r>
            <a:r>
              <a:rPr lang="en-US" dirty="0"/>
              <a:t>, </a:t>
            </a:r>
            <a:r>
              <a:rPr lang="en-US" dirty="0" err="1"/>
              <a:t>bagaimanapun</a:t>
            </a:r>
            <a:r>
              <a:rPr lang="en-US" dirty="0"/>
              <a:t>, </a:t>
            </a:r>
            <a:r>
              <a:rPr lang="en-US" dirty="0" err="1"/>
              <a:t>penelitian</a:t>
            </a:r>
            <a:r>
              <a:rPr lang="en-US" dirty="0"/>
              <a:t> </a:t>
            </a:r>
            <a:r>
              <a:rPr lang="id-ID" dirty="0" smtClean="0"/>
              <a:t>SHRM masih </a:t>
            </a:r>
            <a:r>
              <a:rPr lang="en-US" dirty="0" err="1" smtClean="0"/>
              <a:t>jauh</a:t>
            </a:r>
            <a:r>
              <a:rPr lang="en-US" dirty="0" smtClean="0"/>
              <a:t> </a:t>
            </a:r>
            <a:r>
              <a:rPr lang="en-US" dirty="0" err="1"/>
              <a:t>dari</a:t>
            </a:r>
            <a:r>
              <a:rPr lang="en-US" dirty="0"/>
              <a:t> </a:t>
            </a:r>
            <a:r>
              <a:rPr lang="en-US" dirty="0" err="1"/>
              <a:t>menjelaskan</a:t>
            </a:r>
            <a:r>
              <a:rPr lang="en-US" dirty="0"/>
              <a:t> proses yang </a:t>
            </a:r>
            <a:r>
              <a:rPr lang="en-US" dirty="0" err="1"/>
              <a:t>mendasari</a:t>
            </a:r>
            <a:r>
              <a:rPr lang="en-US" dirty="0"/>
              <a:t> </a:t>
            </a:r>
            <a:r>
              <a:rPr lang="id-ID" dirty="0" smtClean="0"/>
              <a:t>semua masalah HRM. Sebuah penelitian, tidak bisa langsung menjawab semua pertanyaan dan tantangan HRM. </a:t>
            </a:r>
          </a:p>
          <a:p>
            <a:r>
              <a:rPr lang="en-US" dirty="0" err="1" smtClean="0"/>
              <a:t>Meskipun</a:t>
            </a:r>
            <a:r>
              <a:rPr lang="en-US" dirty="0" smtClean="0"/>
              <a:t> </a:t>
            </a:r>
            <a:r>
              <a:rPr lang="id-ID" dirty="0" smtClean="0"/>
              <a:t>para </a:t>
            </a:r>
            <a:r>
              <a:rPr lang="en-US" dirty="0" err="1" smtClean="0"/>
              <a:t>peneliti</a:t>
            </a:r>
            <a:r>
              <a:rPr lang="en-US" dirty="0" smtClean="0"/>
              <a:t> </a:t>
            </a:r>
            <a:r>
              <a:rPr lang="en-US" dirty="0" err="1"/>
              <a:t>telah</a:t>
            </a:r>
            <a:r>
              <a:rPr lang="en-US" dirty="0"/>
              <a:t> </a:t>
            </a:r>
            <a:r>
              <a:rPr lang="en-US" dirty="0" err="1"/>
              <a:t>mengembangkan</a:t>
            </a:r>
            <a:r>
              <a:rPr lang="en-US" dirty="0"/>
              <a:t> </a:t>
            </a:r>
            <a:r>
              <a:rPr lang="en-US" dirty="0" err="1"/>
              <a:t>kerangka</a:t>
            </a:r>
            <a:r>
              <a:rPr lang="en-US" dirty="0"/>
              <a:t> </a:t>
            </a:r>
            <a:r>
              <a:rPr lang="en-US" dirty="0" err="1"/>
              <a:t>kerja</a:t>
            </a:r>
            <a:r>
              <a:rPr lang="en-US" dirty="0"/>
              <a:t> yang </a:t>
            </a:r>
            <a:r>
              <a:rPr lang="en-US" dirty="0" err="1"/>
              <a:t>lebih</a:t>
            </a:r>
            <a:r>
              <a:rPr lang="en-US" dirty="0"/>
              <a:t> </a:t>
            </a:r>
            <a:r>
              <a:rPr lang="en-US" dirty="0" err="1"/>
              <a:t>lengkap</a:t>
            </a:r>
            <a:r>
              <a:rPr lang="en-US" dirty="0"/>
              <a:t> </a:t>
            </a:r>
            <a:r>
              <a:rPr lang="id-ID" dirty="0" smtClean="0"/>
              <a:t>dan </a:t>
            </a:r>
            <a:r>
              <a:rPr lang="en-US" dirty="0" smtClean="0"/>
              <a:t>yang</a:t>
            </a:r>
            <a:r>
              <a:rPr lang="id-ID" dirty="0" smtClean="0"/>
              <a:t> </a:t>
            </a:r>
            <a:r>
              <a:rPr lang="en-US" dirty="0" err="1" smtClean="0"/>
              <a:t>lebih</a:t>
            </a:r>
            <a:r>
              <a:rPr lang="en-US" dirty="0" smtClean="0"/>
              <a:t> </a:t>
            </a:r>
            <a:r>
              <a:rPr lang="en-US" dirty="0" err="1"/>
              <a:t>baik</a:t>
            </a:r>
            <a:r>
              <a:rPr lang="en-US" dirty="0"/>
              <a:t> </a:t>
            </a:r>
            <a:r>
              <a:rPr lang="id-ID" dirty="0" smtClean="0"/>
              <a:t>dengan </a:t>
            </a:r>
            <a:r>
              <a:rPr lang="en-US" dirty="0" err="1" smtClean="0"/>
              <a:t>menggabungkan</a:t>
            </a:r>
            <a:r>
              <a:rPr lang="en-US" dirty="0" smtClean="0"/>
              <a:t> </a:t>
            </a:r>
            <a:r>
              <a:rPr lang="en-US" dirty="0"/>
              <a:t>ide </a:t>
            </a:r>
            <a:r>
              <a:rPr lang="en-US" dirty="0" err="1"/>
              <a:t>dari</a:t>
            </a:r>
            <a:r>
              <a:rPr lang="en-US" dirty="0"/>
              <a:t> </a:t>
            </a:r>
            <a:r>
              <a:rPr lang="en-US" dirty="0" err="1"/>
              <a:t>bidang</a:t>
            </a:r>
            <a:r>
              <a:rPr lang="en-US" dirty="0"/>
              <a:t> </a:t>
            </a:r>
            <a:r>
              <a:rPr lang="en-US" dirty="0" err="1"/>
              <a:t>strategi</a:t>
            </a:r>
            <a:r>
              <a:rPr lang="en-US" dirty="0"/>
              <a:t> </a:t>
            </a:r>
            <a:r>
              <a:rPr lang="en-US" dirty="0" err="1"/>
              <a:t>bisnis</a:t>
            </a:r>
            <a:r>
              <a:rPr lang="en-US" dirty="0"/>
              <a:t> </a:t>
            </a:r>
            <a:r>
              <a:rPr lang="en-US" dirty="0" err="1"/>
              <a:t>dan</a:t>
            </a:r>
            <a:r>
              <a:rPr lang="en-US" dirty="0"/>
              <a:t> </a:t>
            </a:r>
            <a:r>
              <a:rPr lang="en-US" dirty="0" err="1" smtClean="0"/>
              <a:t>keuangan</a:t>
            </a:r>
            <a:r>
              <a:rPr lang="en-US" dirty="0" smtClean="0"/>
              <a:t>,</a:t>
            </a:r>
            <a:r>
              <a:rPr lang="id-ID" dirty="0" smtClean="0"/>
              <a:t> tetapi </a:t>
            </a:r>
            <a:r>
              <a:rPr lang="en-US" dirty="0" err="1" smtClean="0"/>
              <a:t>literatur</a:t>
            </a:r>
            <a:r>
              <a:rPr lang="en-US" dirty="0" smtClean="0"/>
              <a:t> </a:t>
            </a:r>
            <a:r>
              <a:rPr lang="en-US" dirty="0" err="1"/>
              <a:t>empiris</a:t>
            </a:r>
            <a:r>
              <a:rPr lang="en-US" dirty="0"/>
              <a:t> </a:t>
            </a:r>
            <a:r>
              <a:rPr lang="en-US" dirty="0" err="1"/>
              <a:t>relatif</a:t>
            </a:r>
            <a:r>
              <a:rPr lang="en-US" dirty="0"/>
              <a:t> </a:t>
            </a:r>
            <a:r>
              <a:rPr lang="en-US" dirty="0" err="1"/>
              <a:t>lemah</a:t>
            </a:r>
            <a:r>
              <a:rPr lang="en-US" dirty="0"/>
              <a:t> </a:t>
            </a:r>
            <a:r>
              <a:rPr lang="en-US" dirty="0" err="1"/>
              <a:t>dan</a:t>
            </a:r>
            <a:r>
              <a:rPr lang="en-US" dirty="0"/>
              <a:t> </a:t>
            </a:r>
            <a:r>
              <a:rPr lang="en-US" dirty="0" err="1"/>
              <a:t>terbelakang</a:t>
            </a:r>
            <a:r>
              <a:rPr lang="en-US" dirty="0"/>
              <a:t>. </a:t>
            </a:r>
            <a:endParaRPr lang="en-US" dirty="0"/>
          </a:p>
        </p:txBody>
      </p:sp>
    </p:spTree>
    <p:extLst>
      <p:ext uri="{BB962C8B-B14F-4D97-AF65-F5344CB8AC3E}">
        <p14:creationId xmlns:p14="http://schemas.microsoft.com/office/powerpoint/2010/main" val="1249193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t>
            </a:r>
            <a:endParaRPr lang="en-US" dirty="0"/>
          </a:p>
        </p:txBody>
      </p:sp>
      <p:sp>
        <p:nvSpPr>
          <p:cNvPr id="3" name="Content Placeholder 2"/>
          <p:cNvSpPr>
            <a:spLocks noGrp="1"/>
          </p:cNvSpPr>
          <p:nvPr>
            <p:ph idx="1"/>
          </p:nvPr>
        </p:nvSpPr>
        <p:spPr/>
        <p:txBody>
          <a:bodyPr>
            <a:normAutofit/>
          </a:bodyPr>
          <a:lstStyle/>
          <a:p>
            <a:r>
              <a:rPr lang="en-US" dirty="0" smtClean="0"/>
              <a:t>Saran </a:t>
            </a:r>
            <a:r>
              <a:rPr lang="en-US" dirty="0" err="1"/>
              <a:t>pada</a:t>
            </a:r>
            <a:r>
              <a:rPr lang="en-US" dirty="0"/>
              <a:t> </a:t>
            </a:r>
            <a:r>
              <a:rPr lang="en-US" dirty="0" err="1"/>
              <a:t>praktisi</a:t>
            </a:r>
            <a:r>
              <a:rPr lang="en-US" dirty="0"/>
              <a:t> </a:t>
            </a:r>
            <a:r>
              <a:rPr lang="en-US" dirty="0" err="1"/>
              <a:t>atau</a:t>
            </a:r>
            <a:r>
              <a:rPr lang="en-US" dirty="0"/>
              <a:t> </a:t>
            </a:r>
            <a:r>
              <a:rPr lang="en-US" dirty="0" err="1"/>
              <a:t>pihak</a:t>
            </a:r>
            <a:r>
              <a:rPr lang="en-US" dirty="0"/>
              <a:t> </a:t>
            </a:r>
            <a:r>
              <a:rPr lang="en-US" dirty="0" err="1"/>
              <a:t>eksekutif</a:t>
            </a:r>
            <a:r>
              <a:rPr lang="en-US" dirty="0"/>
              <a:t> </a:t>
            </a:r>
            <a:r>
              <a:rPr lang="en-US" dirty="0" err="1" smtClean="0"/>
              <a:t>organisasi</a:t>
            </a:r>
            <a:r>
              <a:rPr lang="id-ID" dirty="0" smtClean="0"/>
              <a:t> yaitu </a:t>
            </a:r>
            <a:r>
              <a:rPr lang="id-ID" dirty="0"/>
              <a:t>d</a:t>
            </a:r>
            <a:r>
              <a:rPr lang="en-US" dirty="0" err="1" smtClean="0"/>
              <a:t>alam</a:t>
            </a:r>
            <a:r>
              <a:rPr lang="en-US" dirty="0" smtClean="0"/>
              <a:t> </a:t>
            </a:r>
            <a:r>
              <a:rPr lang="en-US" dirty="0" err="1"/>
              <a:t>menentukan</a:t>
            </a:r>
            <a:r>
              <a:rPr lang="en-US" dirty="0"/>
              <a:t> </a:t>
            </a:r>
            <a:r>
              <a:rPr lang="en-US" dirty="0" err="1"/>
              <a:t>kebijakan</a:t>
            </a:r>
            <a:r>
              <a:rPr lang="en-US" dirty="0"/>
              <a:t> </a:t>
            </a:r>
            <a:r>
              <a:rPr lang="en-US" dirty="0" err="1"/>
              <a:t>organisasi</a:t>
            </a:r>
            <a:r>
              <a:rPr lang="en-US" dirty="0"/>
              <a:t> </a:t>
            </a:r>
            <a:r>
              <a:rPr lang="en-US" dirty="0" err="1"/>
              <a:t>hendaknya</a:t>
            </a:r>
            <a:r>
              <a:rPr lang="en-US" dirty="0"/>
              <a:t> </a:t>
            </a:r>
            <a:r>
              <a:rPr lang="en-US" dirty="0" err="1"/>
              <a:t>pihak</a:t>
            </a:r>
            <a:r>
              <a:rPr lang="en-US" dirty="0"/>
              <a:t> </a:t>
            </a:r>
            <a:r>
              <a:rPr lang="en-US" dirty="0" err="1"/>
              <a:t>manajemen</a:t>
            </a:r>
            <a:r>
              <a:rPr lang="en-US" dirty="0"/>
              <a:t> </a:t>
            </a:r>
            <a:r>
              <a:rPr lang="en-US" dirty="0" err="1"/>
              <a:t>memperhatikan</a:t>
            </a:r>
            <a:r>
              <a:rPr lang="en-US" dirty="0"/>
              <a:t> </a:t>
            </a:r>
            <a:r>
              <a:rPr lang="en-US" dirty="0" err="1"/>
              <a:t>faktor-faktor</a:t>
            </a:r>
            <a:r>
              <a:rPr lang="en-US" dirty="0"/>
              <a:t> </a:t>
            </a:r>
            <a:r>
              <a:rPr lang="en-US" dirty="0" err="1"/>
              <a:t>strategik</a:t>
            </a:r>
            <a:r>
              <a:rPr lang="en-US" dirty="0"/>
              <a:t> </a:t>
            </a:r>
            <a:r>
              <a:rPr lang="en-US" dirty="0" err="1"/>
              <a:t>khususnya</a:t>
            </a:r>
            <a:r>
              <a:rPr lang="en-US" dirty="0"/>
              <a:t> </a:t>
            </a:r>
            <a:r>
              <a:rPr lang="en-US" dirty="0" err="1"/>
              <a:t>pada</a:t>
            </a:r>
            <a:r>
              <a:rPr lang="en-US" dirty="0"/>
              <a:t> </a:t>
            </a:r>
            <a:r>
              <a:rPr lang="en-US" dirty="0" err="1"/>
              <a:t>kesesuaian</a:t>
            </a:r>
            <a:r>
              <a:rPr lang="en-US" dirty="0"/>
              <a:t> </a:t>
            </a:r>
            <a:r>
              <a:rPr lang="en-US" dirty="0" err="1"/>
              <a:t>hubungan</a:t>
            </a:r>
            <a:r>
              <a:rPr lang="en-US" dirty="0"/>
              <a:t> </a:t>
            </a:r>
            <a:r>
              <a:rPr lang="en-US" dirty="0" err="1"/>
              <a:t>strategi</a:t>
            </a:r>
            <a:r>
              <a:rPr lang="en-US" dirty="0"/>
              <a:t> </a:t>
            </a:r>
            <a:r>
              <a:rPr lang="en-US" dirty="0" err="1"/>
              <a:t>dengan</a:t>
            </a:r>
            <a:r>
              <a:rPr lang="en-US" dirty="0"/>
              <a:t> </a:t>
            </a:r>
            <a:r>
              <a:rPr lang="en-US" dirty="0" err="1"/>
              <a:t>manajemen</a:t>
            </a:r>
            <a:r>
              <a:rPr lang="en-US" dirty="0"/>
              <a:t> </a:t>
            </a:r>
            <a:r>
              <a:rPr lang="en-US" dirty="0" err="1"/>
              <a:t>sumberdaya</a:t>
            </a:r>
            <a:r>
              <a:rPr lang="en-US" dirty="0"/>
              <a:t> </a:t>
            </a:r>
            <a:r>
              <a:rPr lang="en-US" dirty="0" err="1"/>
              <a:t>manusia</a:t>
            </a:r>
            <a:r>
              <a:rPr lang="en-US" dirty="0"/>
              <a:t> </a:t>
            </a:r>
            <a:r>
              <a:rPr lang="en-US" dirty="0" err="1"/>
              <a:t>untuk</a:t>
            </a:r>
            <a:r>
              <a:rPr lang="en-US" dirty="0"/>
              <a:t> </a:t>
            </a:r>
            <a:r>
              <a:rPr lang="en-US" dirty="0" err="1"/>
              <a:t>dapat</a:t>
            </a:r>
            <a:r>
              <a:rPr lang="en-US" dirty="0"/>
              <a:t> </a:t>
            </a:r>
            <a:r>
              <a:rPr lang="en-US" dirty="0" err="1"/>
              <a:t>mendukung</a:t>
            </a:r>
            <a:r>
              <a:rPr lang="en-US" dirty="0"/>
              <a:t> </a:t>
            </a:r>
            <a:r>
              <a:rPr lang="en-US" dirty="0" err="1"/>
              <a:t>kinerja</a:t>
            </a:r>
            <a:r>
              <a:rPr lang="en-US" dirty="0"/>
              <a:t> </a:t>
            </a:r>
            <a:r>
              <a:rPr lang="en-US" dirty="0" err="1"/>
              <a:t>organisasional</a:t>
            </a:r>
            <a:r>
              <a:rPr lang="en-US" dirty="0"/>
              <a:t>. </a:t>
            </a:r>
            <a:endParaRPr lang="id-ID" dirty="0" smtClean="0"/>
          </a:p>
          <a:p>
            <a:r>
              <a:rPr lang="en-US" dirty="0" err="1" smtClean="0"/>
              <a:t>Artinya</a:t>
            </a:r>
            <a:r>
              <a:rPr lang="en-US" dirty="0" smtClean="0"/>
              <a:t> </a:t>
            </a:r>
            <a:r>
              <a:rPr lang="en-US" dirty="0" err="1"/>
              <a:t>perusahaan</a:t>
            </a:r>
            <a:r>
              <a:rPr lang="en-US" dirty="0"/>
              <a:t> </a:t>
            </a:r>
            <a:r>
              <a:rPr lang="en-US" dirty="0" err="1"/>
              <a:t>tidak</a:t>
            </a:r>
            <a:r>
              <a:rPr lang="en-US" dirty="0"/>
              <a:t> </a:t>
            </a:r>
            <a:r>
              <a:rPr lang="en-US" dirty="0" err="1"/>
              <a:t>hanya</a:t>
            </a:r>
            <a:r>
              <a:rPr lang="en-US" dirty="0"/>
              <a:t> </a:t>
            </a:r>
            <a:r>
              <a:rPr lang="en-US" dirty="0" err="1"/>
              <a:t>terfokus</a:t>
            </a:r>
            <a:r>
              <a:rPr lang="en-US" dirty="0"/>
              <a:t> </a:t>
            </a:r>
            <a:r>
              <a:rPr lang="en-US" dirty="0" err="1"/>
              <a:t>pada</a:t>
            </a:r>
            <a:r>
              <a:rPr lang="en-US" dirty="0"/>
              <a:t> </a:t>
            </a:r>
            <a:r>
              <a:rPr lang="en-US" dirty="0" err="1"/>
              <a:t>implementasi</a:t>
            </a:r>
            <a:r>
              <a:rPr lang="en-US" dirty="0"/>
              <a:t> </a:t>
            </a:r>
            <a:r>
              <a:rPr lang="en-US" dirty="0" err="1"/>
              <a:t>strategi</a:t>
            </a:r>
            <a:r>
              <a:rPr lang="en-US" dirty="0"/>
              <a:t> </a:t>
            </a:r>
            <a:r>
              <a:rPr lang="en-US" dirty="0" err="1"/>
              <a:t>atau</a:t>
            </a:r>
            <a:r>
              <a:rPr lang="en-US" dirty="0"/>
              <a:t> </a:t>
            </a:r>
            <a:r>
              <a:rPr lang="en-US" dirty="0" err="1"/>
              <a:t>perubahan</a:t>
            </a:r>
            <a:r>
              <a:rPr lang="en-US" dirty="0"/>
              <a:t> </a:t>
            </a:r>
            <a:r>
              <a:rPr lang="en-US" dirty="0" err="1"/>
              <a:t>strategi</a:t>
            </a:r>
            <a:r>
              <a:rPr lang="en-US" dirty="0"/>
              <a:t> </a:t>
            </a:r>
            <a:r>
              <a:rPr lang="en-US" dirty="0" err="1"/>
              <a:t>saja</a:t>
            </a:r>
            <a:r>
              <a:rPr lang="en-US" dirty="0"/>
              <a:t> </a:t>
            </a:r>
            <a:r>
              <a:rPr lang="en-US" dirty="0" err="1"/>
              <a:t>tetapi</a:t>
            </a:r>
            <a:r>
              <a:rPr lang="en-US" dirty="0"/>
              <a:t> </a:t>
            </a:r>
            <a:r>
              <a:rPr lang="en-US" dirty="0" err="1"/>
              <a:t>perlu</a:t>
            </a:r>
            <a:r>
              <a:rPr lang="en-US" dirty="0"/>
              <a:t> </a:t>
            </a:r>
            <a:r>
              <a:rPr lang="en-US" dirty="0" err="1"/>
              <a:t>memperhatikan</a:t>
            </a:r>
            <a:r>
              <a:rPr lang="en-US" dirty="0"/>
              <a:t> </a:t>
            </a:r>
            <a:r>
              <a:rPr lang="en-US" dirty="0" err="1"/>
              <a:t>juga</a:t>
            </a:r>
            <a:r>
              <a:rPr lang="en-US" dirty="0"/>
              <a:t> </a:t>
            </a:r>
            <a:r>
              <a:rPr lang="en-US" dirty="0" err="1"/>
              <a:t>kharakteristik</a:t>
            </a:r>
            <a:r>
              <a:rPr lang="en-US" dirty="0"/>
              <a:t> </a:t>
            </a:r>
            <a:r>
              <a:rPr lang="en-US" dirty="0" err="1"/>
              <a:t>praktik</a:t>
            </a:r>
            <a:r>
              <a:rPr lang="en-US" dirty="0"/>
              <a:t> </a:t>
            </a:r>
            <a:r>
              <a:rPr lang="en-US" dirty="0" err="1"/>
              <a:t>sumberdaya</a:t>
            </a:r>
            <a:r>
              <a:rPr lang="en-US" dirty="0"/>
              <a:t> </a:t>
            </a:r>
            <a:r>
              <a:rPr lang="en-US" dirty="0" err="1"/>
              <a:t>manusia</a:t>
            </a:r>
            <a:r>
              <a:rPr lang="en-US" dirty="0"/>
              <a:t>.</a:t>
            </a:r>
            <a:r>
              <a:rPr lang="en-US" dirty="0"/>
              <a:t/>
            </a:r>
            <a:br>
              <a:rPr lang="en-US" dirty="0"/>
            </a:br>
            <a:endParaRPr lang="en-US" dirty="0"/>
          </a:p>
        </p:txBody>
      </p:sp>
    </p:spTree>
    <p:extLst>
      <p:ext uri="{BB962C8B-B14F-4D97-AF65-F5344CB8AC3E}">
        <p14:creationId xmlns:p14="http://schemas.microsoft.com/office/powerpoint/2010/main" val="5314316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t>
            </a:r>
            <a:endParaRPr lang="en-US" dirty="0"/>
          </a:p>
        </p:txBody>
      </p:sp>
      <p:sp>
        <p:nvSpPr>
          <p:cNvPr id="3" name="Content Placeholder 2"/>
          <p:cNvSpPr>
            <a:spLocks noGrp="1"/>
          </p:cNvSpPr>
          <p:nvPr>
            <p:ph idx="1"/>
          </p:nvPr>
        </p:nvSpPr>
        <p:spPr/>
        <p:txBody>
          <a:bodyPr/>
          <a:lstStyle/>
          <a:p>
            <a:r>
              <a:rPr lang="en-US" dirty="0" err="1" smtClean="0"/>
              <a:t>Seringkali</a:t>
            </a:r>
            <a:r>
              <a:rPr lang="en-US" dirty="0" smtClean="0"/>
              <a:t> </a:t>
            </a:r>
            <a:r>
              <a:rPr lang="en-US" dirty="0" err="1"/>
              <a:t>kebijakan</a:t>
            </a:r>
            <a:r>
              <a:rPr lang="en-US" dirty="0"/>
              <a:t> yang </a:t>
            </a:r>
            <a:r>
              <a:rPr lang="en-US" dirty="0" err="1"/>
              <a:t>diambil</a:t>
            </a:r>
            <a:r>
              <a:rPr lang="en-US" dirty="0"/>
              <a:t> </a:t>
            </a:r>
            <a:r>
              <a:rPr lang="en-US" dirty="0" err="1"/>
              <a:t>pihak</a:t>
            </a:r>
            <a:r>
              <a:rPr lang="en-US" dirty="0"/>
              <a:t> </a:t>
            </a:r>
            <a:r>
              <a:rPr lang="en-US" dirty="0" err="1"/>
              <a:t>manajemen</a:t>
            </a:r>
            <a:r>
              <a:rPr lang="en-US" dirty="0"/>
              <a:t> </a:t>
            </a:r>
            <a:r>
              <a:rPr lang="en-US" dirty="0" err="1"/>
              <a:t>dalam</a:t>
            </a:r>
            <a:r>
              <a:rPr lang="en-US" dirty="0"/>
              <a:t> </a:t>
            </a:r>
            <a:r>
              <a:rPr lang="en-US" dirty="0" err="1"/>
              <a:t>melakukan</a:t>
            </a:r>
            <a:r>
              <a:rPr lang="en-US" dirty="0"/>
              <a:t> </a:t>
            </a:r>
            <a:r>
              <a:rPr lang="en-US" dirty="0" err="1"/>
              <a:t>perubahan</a:t>
            </a:r>
            <a:r>
              <a:rPr lang="en-US" dirty="0"/>
              <a:t> </a:t>
            </a:r>
            <a:r>
              <a:rPr lang="en-US" dirty="0" err="1"/>
              <a:t>kurang</a:t>
            </a:r>
            <a:r>
              <a:rPr lang="en-US" dirty="0"/>
              <a:t> </a:t>
            </a:r>
            <a:r>
              <a:rPr lang="en-US" dirty="0" err="1"/>
              <a:t>memperhatikan</a:t>
            </a:r>
            <a:r>
              <a:rPr lang="en-US" dirty="0"/>
              <a:t> </a:t>
            </a:r>
            <a:r>
              <a:rPr lang="en-US" dirty="0" err="1"/>
              <a:t>faktor-faktor</a:t>
            </a:r>
            <a:r>
              <a:rPr lang="en-US" dirty="0"/>
              <a:t> internal, </a:t>
            </a:r>
            <a:r>
              <a:rPr lang="en-US" dirty="0" err="1"/>
              <a:t>tetapi</a:t>
            </a:r>
            <a:r>
              <a:rPr lang="en-US" dirty="0"/>
              <a:t> </a:t>
            </a:r>
            <a:r>
              <a:rPr lang="en-US" dirty="0" err="1"/>
              <a:t>justru</a:t>
            </a:r>
            <a:r>
              <a:rPr lang="en-US" dirty="0"/>
              <a:t> </a:t>
            </a:r>
            <a:r>
              <a:rPr lang="en-US" dirty="0" err="1"/>
              <a:t>dominan</a:t>
            </a:r>
            <a:r>
              <a:rPr lang="en-US" dirty="0"/>
              <a:t> </a:t>
            </a:r>
            <a:r>
              <a:rPr lang="en-US" dirty="0" err="1"/>
              <a:t>cenderung</a:t>
            </a:r>
            <a:r>
              <a:rPr lang="en-US" dirty="0"/>
              <a:t> </a:t>
            </a:r>
            <a:r>
              <a:rPr lang="en-US" dirty="0" err="1"/>
              <a:t>berorientasi</a:t>
            </a:r>
            <a:r>
              <a:rPr lang="en-US" dirty="0"/>
              <a:t> </a:t>
            </a:r>
            <a:r>
              <a:rPr lang="en-US" dirty="0" err="1"/>
              <a:t>eksternal</a:t>
            </a:r>
            <a:r>
              <a:rPr lang="en-US" dirty="0"/>
              <a:t>. </a:t>
            </a:r>
            <a:r>
              <a:rPr lang="en-US" dirty="0" err="1"/>
              <a:t>Akibat</a:t>
            </a:r>
            <a:r>
              <a:rPr lang="en-US" dirty="0"/>
              <a:t> </a:t>
            </a:r>
            <a:r>
              <a:rPr lang="en-US" dirty="0" err="1"/>
              <a:t>ketidak</a:t>
            </a:r>
            <a:r>
              <a:rPr lang="en-US" dirty="0"/>
              <a:t> </a:t>
            </a:r>
            <a:r>
              <a:rPr lang="en-US" dirty="0" err="1"/>
              <a:t>serasian</a:t>
            </a:r>
            <a:r>
              <a:rPr lang="en-US" dirty="0"/>
              <a:t> </a:t>
            </a:r>
            <a:r>
              <a:rPr lang="en-US" dirty="0" err="1"/>
              <a:t>hubungan</a:t>
            </a:r>
            <a:r>
              <a:rPr lang="en-US" dirty="0"/>
              <a:t> </a:t>
            </a:r>
            <a:r>
              <a:rPr lang="en-US" dirty="0" err="1"/>
              <a:t>faktor-faktor</a:t>
            </a:r>
            <a:r>
              <a:rPr lang="en-US" dirty="0"/>
              <a:t> internal </a:t>
            </a:r>
            <a:r>
              <a:rPr lang="en-US" dirty="0" err="1"/>
              <a:t>akan</a:t>
            </a:r>
            <a:r>
              <a:rPr lang="en-US" dirty="0"/>
              <a:t> </a:t>
            </a:r>
            <a:r>
              <a:rPr lang="en-US" dirty="0" err="1"/>
              <a:t>menyebabkan</a:t>
            </a:r>
            <a:r>
              <a:rPr lang="en-US" dirty="0"/>
              <a:t> </a:t>
            </a:r>
            <a:r>
              <a:rPr lang="en-US" dirty="0" err="1"/>
              <a:t>organisasi</a:t>
            </a:r>
            <a:r>
              <a:rPr lang="en-US" dirty="0"/>
              <a:t> </a:t>
            </a:r>
            <a:r>
              <a:rPr lang="en-US" dirty="0" err="1"/>
              <a:t>tidak</a:t>
            </a:r>
            <a:r>
              <a:rPr lang="en-US" dirty="0"/>
              <a:t> </a:t>
            </a:r>
            <a:r>
              <a:rPr lang="en-US" dirty="0" err="1"/>
              <a:t>efisien</a:t>
            </a:r>
            <a:r>
              <a:rPr lang="en-US" dirty="0"/>
              <a:t>, </a:t>
            </a:r>
            <a:r>
              <a:rPr lang="en-US" dirty="0" err="1"/>
              <a:t>karena</a:t>
            </a:r>
            <a:r>
              <a:rPr lang="en-US" dirty="0"/>
              <a:t> </a:t>
            </a:r>
            <a:r>
              <a:rPr lang="en-US" dirty="0" err="1"/>
              <a:t>banyak</a:t>
            </a:r>
            <a:r>
              <a:rPr lang="en-US" dirty="0"/>
              <a:t> </a:t>
            </a:r>
            <a:r>
              <a:rPr lang="en-US" dirty="0" err="1"/>
              <a:t>potensi</a:t>
            </a:r>
            <a:r>
              <a:rPr lang="en-US" dirty="0"/>
              <a:t> </a:t>
            </a:r>
            <a:r>
              <a:rPr lang="en-US" dirty="0" err="1"/>
              <a:t>terbangun</a:t>
            </a:r>
            <a:r>
              <a:rPr lang="en-US" dirty="0"/>
              <a:t> yang </a:t>
            </a:r>
            <a:r>
              <a:rPr lang="en-US" dirty="0" err="1"/>
              <a:t>hilang</a:t>
            </a:r>
            <a:r>
              <a:rPr lang="en-US" dirty="0"/>
              <a:t> </a:t>
            </a:r>
            <a:r>
              <a:rPr lang="en-US" dirty="0" err="1"/>
              <a:t>atau</a:t>
            </a:r>
            <a:r>
              <a:rPr lang="en-US" dirty="0"/>
              <a:t> </a:t>
            </a:r>
            <a:r>
              <a:rPr lang="en-US" dirty="0" err="1"/>
              <a:t>tidak</a:t>
            </a:r>
            <a:r>
              <a:rPr lang="en-US" dirty="0"/>
              <a:t> </a:t>
            </a:r>
            <a:r>
              <a:rPr lang="en-US" dirty="0" err="1"/>
              <a:t>dimanfaatkan</a:t>
            </a:r>
            <a:r>
              <a:rPr lang="en-US" dirty="0"/>
              <a:t> </a:t>
            </a:r>
            <a:r>
              <a:rPr lang="en-US" dirty="0" err="1"/>
              <a:t>secara</a:t>
            </a:r>
            <a:r>
              <a:rPr lang="en-US" dirty="0"/>
              <a:t> optimal, </a:t>
            </a:r>
            <a:r>
              <a:rPr lang="en-US" dirty="0" err="1"/>
              <a:t>dan</a:t>
            </a:r>
            <a:r>
              <a:rPr lang="en-US" dirty="0"/>
              <a:t> </a:t>
            </a:r>
            <a:r>
              <a:rPr lang="en-US" dirty="0" err="1"/>
              <a:t>akhirnya</a:t>
            </a:r>
            <a:r>
              <a:rPr lang="en-US" dirty="0"/>
              <a:t> </a:t>
            </a:r>
            <a:r>
              <a:rPr lang="en-US" dirty="0" err="1"/>
              <a:t>akan</a:t>
            </a:r>
            <a:r>
              <a:rPr lang="en-US" dirty="0"/>
              <a:t> </a:t>
            </a:r>
            <a:r>
              <a:rPr lang="en-US" dirty="0" err="1"/>
              <a:t>mempengaruhi</a:t>
            </a:r>
            <a:r>
              <a:rPr lang="en-US" dirty="0"/>
              <a:t> </a:t>
            </a:r>
            <a:r>
              <a:rPr lang="en-US" dirty="0" err="1"/>
              <a:t>kinerja</a:t>
            </a:r>
            <a:r>
              <a:rPr lang="en-US" dirty="0"/>
              <a:t> </a:t>
            </a:r>
            <a:r>
              <a:rPr lang="en-US" dirty="0" err="1"/>
              <a:t>organisasional</a:t>
            </a:r>
            <a:r>
              <a:rPr lang="en-US" dirty="0"/>
              <a:t> </a:t>
            </a:r>
            <a:r>
              <a:rPr lang="en-US" dirty="0" err="1"/>
              <a:t>secara</a:t>
            </a:r>
            <a:r>
              <a:rPr lang="en-US" dirty="0"/>
              <a:t> </a:t>
            </a:r>
            <a:r>
              <a:rPr lang="en-US" dirty="0" err="1"/>
              <a:t>keseluruhan</a:t>
            </a:r>
            <a:r>
              <a:rPr lang="en-US" dirty="0"/>
              <a:t>. </a:t>
            </a:r>
            <a:endParaRPr lang="id-ID" dirty="0" smtClean="0"/>
          </a:p>
        </p:txBody>
      </p:sp>
    </p:spTree>
    <p:extLst>
      <p:ext uri="{BB962C8B-B14F-4D97-AF65-F5344CB8AC3E}">
        <p14:creationId xmlns:p14="http://schemas.microsoft.com/office/powerpoint/2010/main" val="251436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Terimakasih</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95994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006" y="620688"/>
            <a:ext cx="8229600" cy="5505475"/>
          </a:xfrm>
        </p:spPr>
        <p:txBody>
          <a:bodyPr>
            <a:normAutofit/>
          </a:bodyPr>
          <a:lstStyle/>
          <a:p>
            <a:r>
              <a:rPr lang="id-ID" dirty="0" smtClean="0"/>
              <a:t>Pada </a:t>
            </a:r>
            <a:r>
              <a:rPr lang="en-US" dirty="0" err="1" smtClean="0"/>
              <a:t>pertumbuhan</a:t>
            </a:r>
            <a:r>
              <a:rPr lang="en-US" dirty="0" smtClean="0"/>
              <a:t> </a:t>
            </a:r>
            <a:r>
              <a:rPr lang="id-ID" dirty="0" smtClean="0"/>
              <a:t>kerangka</a:t>
            </a:r>
            <a:r>
              <a:rPr lang="en-US" dirty="0" smtClean="0"/>
              <a:t> </a:t>
            </a:r>
            <a:r>
              <a:rPr lang="en-US" dirty="0" err="1" smtClean="0"/>
              <a:t>penelitian</a:t>
            </a:r>
            <a:r>
              <a:rPr lang="en-US" dirty="0" smtClean="0"/>
              <a:t> </a:t>
            </a:r>
            <a:r>
              <a:rPr lang="en-US" dirty="0" err="1" smtClean="0"/>
              <a:t>menunjukkan</a:t>
            </a:r>
            <a:r>
              <a:rPr lang="en-US" dirty="0" smtClean="0"/>
              <a:t> </a:t>
            </a:r>
            <a:r>
              <a:rPr lang="en-US" dirty="0" err="1" smtClean="0"/>
              <a:t>bahwa</a:t>
            </a:r>
            <a:r>
              <a:rPr lang="en-US" dirty="0" smtClean="0"/>
              <a:t> </a:t>
            </a:r>
            <a:r>
              <a:rPr lang="en-US" dirty="0" err="1" smtClean="0"/>
              <a:t>metode</a:t>
            </a:r>
            <a:r>
              <a:rPr lang="en-US" dirty="0" smtClean="0"/>
              <a:t> yang </a:t>
            </a:r>
            <a:r>
              <a:rPr lang="en-US" dirty="0" err="1" smtClean="0"/>
              <a:t>digunakan</a:t>
            </a:r>
            <a:r>
              <a:rPr lang="en-US" dirty="0" smtClean="0"/>
              <a:t> </a:t>
            </a:r>
            <a:r>
              <a:rPr lang="en-US" dirty="0" err="1" smtClean="0"/>
              <a:t>oleh</a:t>
            </a:r>
            <a:r>
              <a:rPr lang="en-US" dirty="0" smtClean="0"/>
              <a:t> </a:t>
            </a:r>
            <a:r>
              <a:rPr lang="en-US" dirty="0" err="1" smtClean="0"/>
              <a:t>suatu</a:t>
            </a:r>
            <a:r>
              <a:rPr lang="en-US" dirty="0" smtClean="0"/>
              <a:t> </a:t>
            </a:r>
            <a:r>
              <a:rPr lang="en-US" dirty="0" err="1" smtClean="0"/>
              <a:t>organisasi</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manusia</a:t>
            </a:r>
            <a:r>
              <a:rPr lang="en-US" dirty="0" smtClean="0"/>
              <a:t> </a:t>
            </a:r>
            <a:r>
              <a:rPr lang="en-US" dirty="0" err="1" smtClean="0"/>
              <a:t>dapat</a:t>
            </a:r>
            <a:r>
              <a:rPr lang="en-US" dirty="0" smtClean="0"/>
              <a:t> </a:t>
            </a:r>
            <a:r>
              <a:rPr lang="en-US" dirty="0" err="1" smtClean="0"/>
              <a:t>memiliki</a:t>
            </a:r>
            <a:r>
              <a:rPr lang="en-US" dirty="0" smtClean="0"/>
              <a:t> </a:t>
            </a:r>
            <a:r>
              <a:rPr lang="en-US" dirty="0" err="1" smtClean="0"/>
              <a:t>dampak</a:t>
            </a:r>
            <a:r>
              <a:rPr lang="id-ID" dirty="0" smtClean="0"/>
              <a:t> yang</a:t>
            </a:r>
            <a:r>
              <a:rPr lang="en-US" dirty="0" smtClean="0"/>
              <a:t> </a:t>
            </a:r>
            <a:r>
              <a:rPr lang="en-US" dirty="0" err="1" smtClean="0"/>
              <a:t>besar</a:t>
            </a:r>
            <a:r>
              <a:rPr lang="en-US" dirty="0" smtClean="0"/>
              <a:t> </a:t>
            </a:r>
            <a:r>
              <a:rPr lang="en-US" dirty="0" err="1" smtClean="0"/>
              <a:t>pada</a:t>
            </a:r>
            <a:r>
              <a:rPr lang="en-US" dirty="0" smtClean="0"/>
              <a:t> </a:t>
            </a:r>
            <a:r>
              <a:rPr lang="en-US" dirty="0" err="1" smtClean="0"/>
              <a:t>banyak</a:t>
            </a:r>
            <a:r>
              <a:rPr lang="en-US" dirty="0" smtClean="0"/>
              <a:t> </a:t>
            </a:r>
            <a:r>
              <a:rPr lang="en-US" dirty="0" err="1" smtClean="0"/>
              <a:t>hasil</a:t>
            </a:r>
            <a:r>
              <a:rPr lang="en-US" dirty="0" smtClean="0"/>
              <a:t> </a:t>
            </a:r>
            <a:r>
              <a:rPr lang="en-US" dirty="0" err="1" smtClean="0"/>
              <a:t>organisatoris</a:t>
            </a:r>
            <a:r>
              <a:rPr lang="en-US" dirty="0" smtClean="0"/>
              <a:t> yang </a:t>
            </a:r>
            <a:r>
              <a:rPr lang="en-US" dirty="0" err="1" smtClean="0"/>
              <a:t>relevan</a:t>
            </a:r>
            <a:r>
              <a:rPr lang="en-US" dirty="0" smtClean="0"/>
              <a:t>.</a:t>
            </a:r>
            <a:endParaRPr lang="id-ID" dirty="0" smtClean="0"/>
          </a:p>
          <a:p>
            <a:r>
              <a:rPr lang="en-US" dirty="0" err="1" smtClean="0"/>
              <a:t>Tujuan</a:t>
            </a:r>
            <a:r>
              <a:rPr lang="en-US" dirty="0" smtClean="0"/>
              <a:t> </a:t>
            </a:r>
            <a:r>
              <a:rPr lang="en-US" dirty="0" err="1" smtClean="0"/>
              <a:t>dari</a:t>
            </a:r>
            <a:r>
              <a:rPr lang="en-US" dirty="0" smtClean="0"/>
              <a:t> </a:t>
            </a:r>
            <a:r>
              <a:rPr lang="en-US" dirty="0" err="1" smtClean="0"/>
              <a:t>artikel</a:t>
            </a:r>
            <a:r>
              <a:rPr lang="en-US" dirty="0" smtClean="0"/>
              <a:t> </a:t>
            </a:r>
            <a:r>
              <a:rPr lang="en-US" dirty="0" err="1" smtClean="0"/>
              <a:t>ini</a:t>
            </a:r>
            <a:r>
              <a:rPr lang="en-US" dirty="0" smtClean="0"/>
              <a:t> </a:t>
            </a:r>
            <a:r>
              <a:rPr lang="en-US" dirty="0" err="1" smtClean="0"/>
              <a:t>ada</a:t>
            </a:r>
            <a:r>
              <a:rPr lang="en-US" dirty="0" smtClean="0"/>
              <a:t> </a:t>
            </a:r>
            <a:r>
              <a:rPr lang="en-US" dirty="0" err="1" smtClean="0"/>
              <a:t>dua</a:t>
            </a:r>
            <a:r>
              <a:rPr lang="id-ID" dirty="0" smtClean="0"/>
              <a:t>, yaitu:</a:t>
            </a:r>
          </a:p>
          <a:p>
            <a:pPr marL="914400" lvl="1" indent="-514350">
              <a:buFont typeface="+mj-lt"/>
              <a:buAutoNum type="arabicPeriod"/>
            </a:pPr>
            <a:r>
              <a:rPr lang="en-US" dirty="0" err="1" smtClean="0"/>
              <a:t>memberikan</a:t>
            </a:r>
            <a:r>
              <a:rPr lang="en-US" dirty="0" smtClean="0"/>
              <a:t> </a:t>
            </a:r>
            <a:r>
              <a:rPr lang="en-US" i="1" dirty="0" smtClean="0"/>
              <a:t>review</a:t>
            </a:r>
            <a:r>
              <a:rPr lang="en-US" dirty="0" smtClean="0"/>
              <a:t> </a:t>
            </a:r>
            <a:r>
              <a:rPr lang="en-US" dirty="0" err="1" smtClean="0"/>
              <a:t>singkat</a:t>
            </a:r>
            <a:r>
              <a:rPr lang="en-US" dirty="0" smtClean="0"/>
              <a:t> </a:t>
            </a:r>
            <a:r>
              <a:rPr lang="en-US" dirty="0" err="1" smtClean="0"/>
              <a:t>dari</a:t>
            </a:r>
            <a:r>
              <a:rPr lang="en-US" dirty="0" smtClean="0"/>
              <a:t> </a:t>
            </a:r>
            <a:r>
              <a:rPr lang="en-US" dirty="0" err="1" smtClean="0"/>
              <a:t>teori</a:t>
            </a:r>
            <a:r>
              <a:rPr lang="en-US" dirty="0" smtClean="0"/>
              <a:t> </a:t>
            </a:r>
            <a:r>
              <a:rPr lang="en-US" dirty="0" err="1" smtClean="0"/>
              <a:t>dan</a:t>
            </a:r>
            <a:r>
              <a:rPr lang="en-US" dirty="0" smtClean="0"/>
              <a:t> </a:t>
            </a:r>
            <a:r>
              <a:rPr lang="id-ID" dirty="0" smtClean="0"/>
              <a:t>keadaan </a:t>
            </a:r>
            <a:r>
              <a:rPr lang="en-US" dirty="0" err="1" smtClean="0"/>
              <a:t>empiris</a:t>
            </a:r>
            <a:r>
              <a:rPr lang="id-ID" dirty="0" smtClean="0"/>
              <a:t> di dalam pekerjaan</a:t>
            </a:r>
            <a:r>
              <a:rPr lang="en-US" dirty="0" smtClean="0"/>
              <a:t> </a:t>
            </a:r>
            <a:r>
              <a:rPr lang="id-ID" dirty="0" smtClean="0"/>
              <a:t>yang terjadi </a:t>
            </a:r>
            <a:r>
              <a:rPr lang="en-US" dirty="0" err="1" smtClean="0"/>
              <a:t>sampai</a:t>
            </a:r>
            <a:r>
              <a:rPr lang="en-US" dirty="0" smtClean="0"/>
              <a:t> </a:t>
            </a:r>
            <a:r>
              <a:rPr lang="en-US" dirty="0" err="1" smtClean="0"/>
              <a:t>saat</a:t>
            </a:r>
            <a:r>
              <a:rPr lang="en-US" dirty="0" smtClean="0"/>
              <a:t> </a:t>
            </a:r>
            <a:r>
              <a:rPr lang="en-US" dirty="0" err="1" smtClean="0"/>
              <a:t>ini</a:t>
            </a:r>
            <a:r>
              <a:rPr lang="en-US" dirty="0" smtClean="0"/>
              <a:t> di </a:t>
            </a:r>
            <a:r>
              <a:rPr lang="en-US" i="1" dirty="0" smtClean="0"/>
              <a:t>SHRM</a:t>
            </a:r>
            <a:r>
              <a:rPr lang="en-US" dirty="0" smtClean="0"/>
              <a:t>, </a:t>
            </a:r>
            <a:r>
              <a:rPr lang="id-ID" dirty="0" smtClean="0"/>
              <a:t>ber</a:t>
            </a:r>
            <a:r>
              <a:rPr lang="en-US" dirty="0" err="1" smtClean="0"/>
              <a:t>fokus</a:t>
            </a:r>
            <a:r>
              <a:rPr lang="id-ID" dirty="0" smtClean="0"/>
              <a:t> pada hal-hal yang</a:t>
            </a:r>
            <a:r>
              <a:rPr lang="en-US" dirty="0" smtClean="0"/>
              <a:t> paling </a:t>
            </a:r>
            <a:r>
              <a:rPr lang="id-ID" dirty="0" smtClean="0"/>
              <a:t>men</a:t>
            </a:r>
            <a:r>
              <a:rPr lang="en-US" dirty="0" err="1" smtClean="0"/>
              <a:t>dekat</a:t>
            </a:r>
            <a:r>
              <a:rPr lang="id-ID" dirty="0" smtClean="0"/>
              <a:t>i dan sesuai dengan praktek-praktek </a:t>
            </a:r>
            <a:r>
              <a:rPr lang="en-US" i="1" dirty="0" smtClean="0"/>
              <a:t>HRM</a:t>
            </a:r>
            <a:r>
              <a:rPr lang="id-ID" dirty="0" smtClean="0"/>
              <a:t> dalam membentuk</a:t>
            </a:r>
            <a:r>
              <a:rPr lang="en-US" dirty="0" smtClean="0"/>
              <a:t> </a:t>
            </a:r>
            <a:r>
              <a:rPr lang="en-US" dirty="0" err="1" smtClean="0"/>
              <a:t>sistem</a:t>
            </a:r>
            <a:r>
              <a:rPr lang="en-US" dirty="0" smtClean="0"/>
              <a:t> yang </a:t>
            </a:r>
            <a:r>
              <a:rPr lang="en-US" dirty="0" err="1" smtClean="0"/>
              <a:t>koheren</a:t>
            </a:r>
            <a:r>
              <a:rPr lang="en-US" dirty="0" smtClean="0"/>
              <a:t>.</a:t>
            </a:r>
            <a:endParaRPr lang="id-ID" dirty="0" smtClean="0"/>
          </a:p>
          <a:p>
            <a:pPr marL="914400" lvl="1" indent="-514350">
              <a:buFont typeface="+mj-lt"/>
              <a:buAutoNum type="arabicPeriod"/>
            </a:pPr>
            <a:r>
              <a:rPr lang="id-ID" dirty="0" smtClean="0"/>
              <a:t>meng</a:t>
            </a:r>
            <a:r>
              <a:rPr lang="en-US" dirty="0" err="1" smtClean="0"/>
              <a:t>hadir</a:t>
            </a:r>
            <a:r>
              <a:rPr lang="id-ID" dirty="0" smtClean="0"/>
              <a:t>kan</a:t>
            </a:r>
            <a:r>
              <a:rPr lang="en-US" dirty="0" smtClean="0"/>
              <a:t> </a:t>
            </a:r>
            <a:r>
              <a:rPr lang="en-US" dirty="0" err="1" smtClean="0"/>
              <a:t>beberapa</a:t>
            </a:r>
            <a:r>
              <a:rPr lang="en-US" dirty="0" smtClean="0"/>
              <a:t> </a:t>
            </a:r>
            <a:r>
              <a:rPr lang="en-US" dirty="0" err="1" smtClean="0"/>
              <a:t>isu</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penelitian</a:t>
            </a:r>
            <a:r>
              <a:rPr lang="en-US" dirty="0" smtClean="0"/>
              <a:t> </a:t>
            </a:r>
            <a:r>
              <a:rPr lang="en-US" dirty="0" err="1" smtClean="0"/>
              <a:t>empiris</a:t>
            </a:r>
            <a:r>
              <a:rPr lang="en-US" dirty="0" smtClean="0"/>
              <a:t> </a:t>
            </a:r>
            <a:r>
              <a:rPr lang="id-ID" i="1" dirty="0" smtClean="0"/>
              <a:t>S</a:t>
            </a:r>
            <a:r>
              <a:rPr lang="en-US" i="1" dirty="0" smtClean="0"/>
              <a:t>HRM</a:t>
            </a:r>
            <a:r>
              <a:rPr lang="en-US" dirty="0" smtClean="0"/>
              <a:t> </a:t>
            </a:r>
            <a:r>
              <a:rPr lang="id-ID" dirty="0" smtClean="0"/>
              <a:t>dimana</a:t>
            </a:r>
            <a:r>
              <a:rPr lang="en-US" dirty="0" smtClean="0"/>
              <a:t> </a:t>
            </a:r>
            <a:r>
              <a:rPr lang="en-US" dirty="0" err="1" smtClean="0"/>
              <a:t>peneliti</a:t>
            </a:r>
            <a:r>
              <a:rPr lang="en-US" dirty="0" smtClean="0"/>
              <a:t> </a:t>
            </a:r>
            <a:r>
              <a:rPr lang="en-US" dirty="0" err="1" smtClean="0"/>
              <a:t>harus</a:t>
            </a:r>
            <a:r>
              <a:rPr lang="en-US" dirty="0" smtClean="0"/>
              <a:t> </a:t>
            </a:r>
            <a:r>
              <a:rPr lang="en-US" dirty="0" err="1" smtClean="0"/>
              <a:t>memusatkan</a:t>
            </a:r>
            <a:r>
              <a:rPr lang="en-US" dirty="0" smtClean="0"/>
              <a:t> </a:t>
            </a:r>
            <a:r>
              <a:rPr lang="en-US" dirty="0" err="1" smtClean="0"/>
              <a:t>perhatian</a:t>
            </a:r>
            <a:r>
              <a:rPr lang="en-US" dirty="0" smtClean="0"/>
              <a:t> </a:t>
            </a:r>
            <a:r>
              <a:rPr lang="id-ID" dirty="0" smtClean="0"/>
              <a:t>yang </a:t>
            </a:r>
            <a:r>
              <a:rPr lang="en-US" dirty="0" err="1" smtClean="0"/>
              <a:t>lebih</a:t>
            </a:r>
            <a:r>
              <a:rPr lang="en-US" dirty="0" smtClean="0"/>
              <a:t> </a:t>
            </a:r>
            <a:r>
              <a:rPr lang="en-US" dirty="0" err="1" smtClean="0"/>
              <a:t>besar</a:t>
            </a:r>
            <a:r>
              <a:rPr lang="en-US" dirty="0" smtClean="0"/>
              <a:t>.</a:t>
            </a:r>
            <a:endParaRPr lang="en-US" dirty="0"/>
          </a:p>
        </p:txBody>
      </p:sp>
    </p:spTree>
    <p:extLst>
      <p:ext uri="{BB962C8B-B14F-4D97-AF65-F5344CB8AC3E}">
        <p14:creationId xmlns:p14="http://schemas.microsoft.com/office/powerpoint/2010/main" val="3938162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THEORY IN STRATEGIC HUMAN RESOURCE MANAGEMENT </a:t>
            </a:r>
            <a:endParaRPr lang="en-US" dirty="0"/>
          </a:p>
        </p:txBody>
      </p:sp>
      <p:sp>
        <p:nvSpPr>
          <p:cNvPr id="3" name="Content Placeholder 2"/>
          <p:cNvSpPr>
            <a:spLocks noGrp="1"/>
          </p:cNvSpPr>
          <p:nvPr>
            <p:ph idx="1"/>
          </p:nvPr>
        </p:nvSpPr>
        <p:spPr/>
        <p:txBody>
          <a:bodyPr>
            <a:normAutofit/>
          </a:bodyPr>
          <a:lstStyle/>
          <a:p>
            <a:pPr marL="0" indent="0">
              <a:buNone/>
            </a:pPr>
            <a:r>
              <a:rPr lang="id-ID" dirty="0" smtClean="0"/>
              <a:t>Sebuah </a:t>
            </a:r>
            <a:r>
              <a:rPr lang="en-US" dirty="0" err="1" smtClean="0"/>
              <a:t>sumber</a:t>
            </a:r>
            <a:r>
              <a:rPr lang="en-US" dirty="0" smtClean="0"/>
              <a:t> </a:t>
            </a:r>
            <a:r>
              <a:rPr lang="en-US" dirty="0" err="1" smtClean="0"/>
              <a:t>daya</a:t>
            </a:r>
            <a:r>
              <a:rPr lang="id-ID" dirty="0" smtClean="0"/>
              <a:t> yang</a:t>
            </a:r>
            <a:r>
              <a:rPr lang="en-US" dirty="0" smtClean="0"/>
              <a:t> </a:t>
            </a:r>
            <a:r>
              <a:rPr lang="en-US" dirty="0" err="1" smtClean="0"/>
              <a:t>menjadi</a:t>
            </a:r>
            <a:r>
              <a:rPr lang="en-US" dirty="0" smtClean="0"/>
              <a:t> </a:t>
            </a:r>
            <a:r>
              <a:rPr lang="en-US" dirty="0" err="1" smtClean="0"/>
              <a:t>sumber</a:t>
            </a:r>
            <a:r>
              <a:rPr lang="en-US" dirty="0" smtClean="0"/>
              <a:t> </a:t>
            </a:r>
            <a:r>
              <a:rPr lang="en-US" dirty="0" err="1" smtClean="0"/>
              <a:t>keunggulan</a:t>
            </a:r>
            <a:r>
              <a:rPr lang="en-US" dirty="0" smtClean="0"/>
              <a:t> </a:t>
            </a:r>
            <a:r>
              <a:rPr lang="en-US" dirty="0" err="1" smtClean="0"/>
              <a:t>kompetitif</a:t>
            </a:r>
            <a:r>
              <a:rPr lang="en-US" dirty="0" smtClean="0"/>
              <a:t>, </a:t>
            </a:r>
            <a:r>
              <a:rPr lang="en-US" dirty="0" err="1" smtClean="0"/>
              <a:t>harus</a:t>
            </a:r>
            <a:r>
              <a:rPr lang="en-US" dirty="0" smtClean="0"/>
              <a:t> </a:t>
            </a:r>
            <a:r>
              <a:rPr lang="en-US" dirty="0" err="1" smtClean="0"/>
              <a:t>langka</a:t>
            </a:r>
            <a:r>
              <a:rPr lang="en-US" dirty="0" smtClean="0"/>
              <a:t>, </a:t>
            </a:r>
            <a:r>
              <a:rPr lang="en-US" dirty="0" err="1" smtClean="0"/>
              <a:t>berharga</a:t>
            </a:r>
            <a:r>
              <a:rPr lang="en-US" dirty="0" smtClean="0"/>
              <a:t>, </a:t>
            </a:r>
            <a:r>
              <a:rPr lang="id-ID" dirty="0" smtClean="0"/>
              <a:t>sulit </a:t>
            </a:r>
            <a:r>
              <a:rPr lang="en-US" dirty="0" err="1" smtClean="0"/>
              <a:t>ditiru</a:t>
            </a:r>
            <a:r>
              <a:rPr lang="en-US" dirty="0" smtClean="0"/>
              <a:t>, </a:t>
            </a:r>
            <a:r>
              <a:rPr lang="en-US" dirty="0" err="1" smtClean="0"/>
              <a:t>dan</a:t>
            </a:r>
            <a:r>
              <a:rPr lang="en-US" dirty="0" smtClean="0"/>
              <a:t> </a:t>
            </a:r>
            <a:r>
              <a:rPr lang="en-US" dirty="0" err="1" smtClean="0"/>
              <a:t>nonsubstitusi</a:t>
            </a:r>
            <a:r>
              <a:rPr lang="en-US" dirty="0" smtClean="0"/>
              <a:t>. </a:t>
            </a:r>
            <a:r>
              <a:rPr lang="en-US" dirty="0" err="1" smtClean="0"/>
              <a:t>Sementara</a:t>
            </a:r>
            <a:r>
              <a:rPr lang="en-US" dirty="0" smtClean="0"/>
              <a:t> </a:t>
            </a:r>
            <a:r>
              <a:rPr lang="en-US" dirty="0" err="1" smtClean="0"/>
              <a:t>praktek</a:t>
            </a:r>
            <a:r>
              <a:rPr lang="id-ID" dirty="0" smtClean="0"/>
              <a:t>-praktek</a:t>
            </a:r>
            <a:r>
              <a:rPr lang="en-US" dirty="0" smtClean="0"/>
              <a:t> </a:t>
            </a:r>
            <a:r>
              <a:rPr lang="en-US" i="1" dirty="0" smtClean="0"/>
              <a:t>HRM</a:t>
            </a:r>
            <a:r>
              <a:rPr lang="id-ID" dirty="0" smtClean="0"/>
              <a:t> di</a:t>
            </a:r>
            <a:r>
              <a:rPr lang="en-US" dirty="0" smtClean="0"/>
              <a:t> </a:t>
            </a:r>
            <a:r>
              <a:rPr lang="id-ID" dirty="0" smtClean="0"/>
              <a:t>sebuah </a:t>
            </a:r>
            <a:r>
              <a:rPr lang="en-US" dirty="0" err="1" smtClean="0"/>
              <a:t>perusahaan</a:t>
            </a:r>
            <a:r>
              <a:rPr lang="id-ID" dirty="0" smtClean="0"/>
              <a:t> </a:t>
            </a:r>
            <a:r>
              <a:rPr lang="en-US" dirty="0" err="1" smtClean="0"/>
              <a:t>dapat</a:t>
            </a:r>
            <a:r>
              <a:rPr lang="id-ID" dirty="0"/>
              <a:t> </a:t>
            </a:r>
            <a:r>
              <a:rPr lang="id-ID" dirty="0" smtClean="0"/>
              <a:t>menjadi</a:t>
            </a:r>
            <a:r>
              <a:rPr lang="en-US" dirty="0" smtClean="0"/>
              <a:t> </a:t>
            </a:r>
            <a:r>
              <a:rPr lang="en-US" dirty="0" err="1" smtClean="0"/>
              <a:t>keunggulan</a:t>
            </a:r>
            <a:r>
              <a:rPr lang="en-US" dirty="0" smtClean="0"/>
              <a:t> </a:t>
            </a:r>
            <a:r>
              <a:rPr lang="en-US" dirty="0" err="1" smtClean="0"/>
              <a:t>kompetitif</a:t>
            </a:r>
            <a:r>
              <a:rPr lang="en-US" dirty="0" smtClean="0"/>
              <a:t> </a:t>
            </a:r>
            <a:r>
              <a:rPr lang="en-US" dirty="0" err="1" smtClean="0"/>
              <a:t>melalui</a:t>
            </a:r>
            <a:r>
              <a:rPr lang="en-US" dirty="0" smtClean="0"/>
              <a:t> </a:t>
            </a:r>
            <a:r>
              <a:rPr lang="en-US" dirty="0" err="1" smtClean="0"/>
              <a:t>pengembangan</a:t>
            </a:r>
            <a:r>
              <a:rPr lang="en-US" dirty="0" smtClean="0"/>
              <a:t> </a:t>
            </a:r>
            <a:r>
              <a:rPr lang="id-ID" dirty="0" smtClean="0"/>
              <a:t>“</a:t>
            </a:r>
            <a:r>
              <a:rPr lang="en-US" dirty="0" err="1" smtClean="0"/>
              <a:t>kolam</a:t>
            </a:r>
            <a:r>
              <a:rPr lang="en-US" dirty="0" smtClean="0"/>
              <a:t> modal </a:t>
            </a:r>
            <a:r>
              <a:rPr lang="en-US" dirty="0" err="1" smtClean="0"/>
              <a:t>manusia</a:t>
            </a:r>
            <a:r>
              <a:rPr lang="id-ID" dirty="0" smtClean="0"/>
              <a:t>”</a:t>
            </a:r>
            <a:r>
              <a:rPr lang="en-US" dirty="0" smtClean="0"/>
              <a:t> yang </a:t>
            </a:r>
            <a:r>
              <a:rPr lang="en-US" dirty="0" err="1" smtClean="0"/>
              <a:t>unik</a:t>
            </a:r>
            <a:r>
              <a:rPr lang="en-US" dirty="0" smtClean="0"/>
              <a:t> </a:t>
            </a:r>
            <a:r>
              <a:rPr lang="en-US" dirty="0" err="1" smtClean="0"/>
              <a:t>dan</a:t>
            </a:r>
            <a:r>
              <a:rPr lang="en-US" dirty="0" smtClean="0"/>
              <a:t> </a:t>
            </a:r>
            <a:r>
              <a:rPr lang="en-US" dirty="0" err="1" smtClean="0"/>
              <a:t>berharga</a:t>
            </a:r>
            <a:r>
              <a:rPr lang="en-US" dirty="0" smtClean="0"/>
              <a:t> (Barney &amp; Wright 1997</a:t>
            </a:r>
            <a:r>
              <a:rPr lang="id-ID" dirty="0" smtClean="0"/>
              <a:t>)</a:t>
            </a:r>
            <a:r>
              <a:rPr lang="en-US" dirty="0" smtClean="0"/>
              <a:t>, </a:t>
            </a:r>
            <a:r>
              <a:rPr lang="en-US" dirty="0" err="1" smtClean="0"/>
              <a:t>mereka</a:t>
            </a:r>
            <a:r>
              <a:rPr lang="id-ID" dirty="0" smtClean="0"/>
              <a:t>(SDM)</a:t>
            </a:r>
            <a:r>
              <a:rPr lang="en-US" dirty="0" smtClean="0"/>
              <a:t> </a:t>
            </a:r>
            <a:r>
              <a:rPr lang="en-US" dirty="0" err="1" smtClean="0"/>
              <a:t>mungkin</a:t>
            </a:r>
            <a:r>
              <a:rPr lang="en-US" dirty="0" smtClean="0"/>
              <a:t> </a:t>
            </a:r>
            <a:r>
              <a:rPr lang="id-ID" dirty="0" smtClean="0"/>
              <a:t>dapat memimpin dalam </a:t>
            </a:r>
            <a:r>
              <a:rPr lang="en-US" dirty="0" err="1" smtClean="0"/>
              <a:t>keunggulan</a:t>
            </a:r>
            <a:r>
              <a:rPr lang="en-US" dirty="0" smtClean="0"/>
              <a:t> </a:t>
            </a:r>
            <a:r>
              <a:rPr lang="en-US" dirty="0" err="1" smtClean="0"/>
              <a:t>kompetitif</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modal </a:t>
            </a:r>
            <a:r>
              <a:rPr lang="en-US" dirty="0" err="1" smtClean="0"/>
              <a:t>organisasi</a:t>
            </a:r>
            <a:r>
              <a:rPr lang="en-US" dirty="0" smtClean="0"/>
              <a:t> </a:t>
            </a:r>
            <a:r>
              <a:rPr lang="en-US" dirty="0" err="1" smtClean="0"/>
              <a:t>dengan</a:t>
            </a:r>
            <a:r>
              <a:rPr lang="en-US" dirty="0" smtClean="0"/>
              <a:t> me</a:t>
            </a:r>
            <a:r>
              <a:rPr lang="id-ID" dirty="0" smtClean="0"/>
              <a:t>mbuat </a:t>
            </a:r>
            <a:r>
              <a:rPr lang="en-US" dirty="0" err="1" smtClean="0"/>
              <a:t>perusahaan</a:t>
            </a:r>
            <a:r>
              <a:rPr lang="en-US" dirty="0" smtClean="0"/>
              <a:t> </a:t>
            </a:r>
            <a:r>
              <a:rPr lang="id-ID" dirty="0" smtClean="0"/>
              <a:t>yang bagus dalam </a:t>
            </a:r>
            <a:r>
              <a:rPr lang="id-ID" dirty="0"/>
              <a:t>m</a:t>
            </a:r>
            <a:r>
              <a:rPr lang="en-US" dirty="0" err="1" smtClean="0"/>
              <a:t>eningkat</a:t>
            </a:r>
            <a:r>
              <a:rPr lang="id-ID" dirty="0" smtClean="0"/>
              <a:t>k</a:t>
            </a:r>
            <a:r>
              <a:rPr lang="en-US" dirty="0" smtClean="0"/>
              <a:t>an </a:t>
            </a:r>
            <a:r>
              <a:rPr lang="id-ID" i="1" dirty="0" smtClean="0"/>
              <a:t>fit</a:t>
            </a:r>
            <a:r>
              <a:rPr lang="en-US" dirty="0" smtClean="0"/>
              <a:t> </a:t>
            </a:r>
            <a:r>
              <a:rPr lang="en-US" dirty="0" err="1" smtClean="0"/>
              <a:t>dan</a:t>
            </a:r>
            <a:r>
              <a:rPr lang="en-US" dirty="0" smtClean="0"/>
              <a:t> </a:t>
            </a:r>
            <a:r>
              <a:rPr lang="en-US" dirty="0" err="1" smtClean="0"/>
              <a:t>fleksibilitas</a:t>
            </a:r>
            <a:r>
              <a:rPr lang="en-US" dirty="0" smtClean="0"/>
              <a:t> (Wright &amp; Snell</a:t>
            </a:r>
            <a:r>
              <a:rPr lang="id-ID" dirty="0" smtClean="0"/>
              <a:t>)</a:t>
            </a:r>
            <a:r>
              <a:rPr lang="en-US" dirty="0" smtClean="0"/>
              <a:t>.</a:t>
            </a:r>
            <a:endParaRPr lang="en-US" dirty="0"/>
          </a:p>
        </p:txBody>
      </p:sp>
    </p:spTree>
    <p:extLst>
      <p:ext uri="{BB962C8B-B14F-4D97-AF65-F5344CB8AC3E}">
        <p14:creationId xmlns:p14="http://schemas.microsoft.com/office/powerpoint/2010/main" val="3781456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THEORY IN STRATEGIC HUMAN RESOURCE MANAGEMENT </a:t>
            </a:r>
            <a:endParaRPr lang="en-US" dirty="0"/>
          </a:p>
        </p:txBody>
      </p:sp>
      <p:sp>
        <p:nvSpPr>
          <p:cNvPr id="3" name="Content Placeholder 2"/>
          <p:cNvSpPr>
            <a:spLocks noGrp="1"/>
          </p:cNvSpPr>
          <p:nvPr>
            <p:ph idx="1"/>
          </p:nvPr>
        </p:nvSpPr>
        <p:spPr/>
        <p:txBody>
          <a:bodyPr>
            <a:normAutofit/>
          </a:bodyPr>
          <a:lstStyle/>
          <a:p>
            <a:pPr marL="0" indent="0">
              <a:buNone/>
            </a:pPr>
            <a:r>
              <a:rPr lang="id-ID" dirty="0"/>
              <a:t>P</a:t>
            </a:r>
            <a:r>
              <a:rPr lang="en-US" dirty="0" err="1" smtClean="0"/>
              <a:t>ara</a:t>
            </a:r>
            <a:r>
              <a:rPr lang="en-US" dirty="0" smtClean="0"/>
              <a:t> </a:t>
            </a:r>
            <a:r>
              <a:rPr lang="en-US" dirty="0" err="1" smtClean="0"/>
              <a:t>peneliti</a:t>
            </a:r>
            <a:r>
              <a:rPr lang="en-US" dirty="0" smtClean="0"/>
              <a:t> </a:t>
            </a:r>
            <a:r>
              <a:rPr lang="en-US" dirty="0" err="1" smtClean="0"/>
              <a:t>telah</a:t>
            </a:r>
            <a:r>
              <a:rPr lang="en-US" dirty="0" smtClean="0"/>
              <a:t> </a:t>
            </a:r>
            <a:r>
              <a:rPr lang="en-US" dirty="0" err="1" smtClean="0"/>
              <a:t>berfokus</a:t>
            </a:r>
            <a:r>
              <a:rPr lang="en-US" dirty="0" smtClean="0"/>
              <a:t> </a:t>
            </a:r>
            <a:r>
              <a:rPr lang="en-US" dirty="0" err="1" smtClean="0"/>
              <a:t>pada</a:t>
            </a:r>
            <a:r>
              <a:rPr lang="en-US" dirty="0" smtClean="0"/>
              <a:t> </a:t>
            </a:r>
            <a:r>
              <a:rPr lang="en-US" dirty="0" err="1" smtClean="0"/>
              <a:t>dua</a:t>
            </a:r>
            <a:r>
              <a:rPr lang="en-US" dirty="0" smtClean="0"/>
              <a:t> </a:t>
            </a:r>
            <a:r>
              <a:rPr lang="en-US" dirty="0" err="1" smtClean="0"/>
              <a:t>bentuk</a:t>
            </a:r>
            <a:r>
              <a:rPr lang="en-US" dirty="0" smtClean="0"/>
              <a:t> “</a:t>
            </a:r>
            <a:r>
              <a:rPr lang="id-ID" i="1" dirty="0" smtClean="0"/>
              <a:t>fit</a:t>
            </a:r>
            <a:r>
              <a:rPr lang="id-ID" dirty="0" smtClean="0"/>
              <a:t>(kesesuaian)</a:t>
            </a:r>
            <a:r>
              <a:rPr lang="en-US" dirty="0" smtClean="0"/>
              <a:t>“</a:t>
            </a:r>
            <a:r>
              <a:rPr lang="id-ID" dirty="0" smtClean="0"/>
              <a:t> baik</a:t>
            </a:r>
            <a:r>
              <a:rPr lang="en-US" dirty="0" smtClean="0"/>
              <a:t> </a:t>
            </a:r>
            <a:r>
              <a:rPr lang="en-US" dirty="0" err="1" smtClean="0"/>
              <a:t>vertikal</a:t>
            </a:r>
            <a:r>
              <a:rPr lang="en-US" dirty="0" smtClean="0"/>
              <a:t> </a:t>
            </a:r>
            <a:r>
              <a:rPr lang="id-ID" dirty="0" smtClean="0"/>
              <a:t>ataupun</a:t>
            </a:r>
            <a:r>
              <a:rPr lang="en-US" dirty="0" smtClean="0"/>
              <a:t> </a:t>
            </a:r>
            <a:r>
              <a:rPr lang="en-US" dirty="0" err="1" smtClean="0"/>
              <a:t>hori</a:t>
            </a:r>
            <a:r>
              <a:rPr lang="id-ID" dirty="0" smtClean="0"/>
              <a:t>s</a:t>
            </a:r>
            <a:r>
              <a:rPr lang="en-US" dirty="0" err="1" smtClean="0"/>
              <a:t>ontal</a:t>
            </a:r>
            <a:r>
              <a:rPr lang="en-US" dirty="0" smtClean="0"/>
              <a:t> (Baird, &amp; </a:t>
            </a:r>
            <a:r>
              <a:rPr lang="en-US" dirty="0" err="1" smtClean="0"/>
              <a:t>Meshoulam</a:t>
            </a:r>
            <a:r>
              <a:rPr lang="en-US" dirty="0" smtClean="0"/>
              <a:t> 1988; Wright &amp; McMahan 1992).</a:t>
            </a:r>
            <a:endParaRPr lang="id-ID" dirty="0" smtClean="0"/>
          </a:p>
          <a:p>
            <a:pPr marL="0" indent="0">
              <a:buNone/>
            </a:pPr>
            <a:r>
              <a:rPr lang="sv-SE" i="1" dirty="0" smtClean="0"/>
              <a:t>Hori</a:t>
            </a:r>
            <a:r>
              <a:rPr lang="id-ID" i="1" dirty="0" smtClean="0"/>
              <a:t>z</a:t>
            </a:r>
            <a:r>
              <a:rPr lang="sv-SE" i="1" dirty="0" smtClean="0"/>
              <a:t>ontal fit</a:t>
            </a:r>
            <a:r>
              <a:rPr lang="sv-SE" dirty="0" smtClean="0"/>
              <a:t> mengacu pada keselarasan dari prakt</a:t>
            </a:r>
            <a:r>
              <a:rPr lang="id-ID" dirty="0" smtClean="0"/>
              <a:t>e</a:t>
            </a:r>
            <a:r>
              <a:rPr lang="sv-SE" dirty="0" smtClean="0"/>
              <a:t>k</a:t>
            </a:r>
            <a:r>
              <a:rPr lang="id-ID" dirty="0" smtClean="0"/>
              <a:t>-praktek</a:t>
            </a:r>
            <a:r>
              <a:rPr lang="sv-SE" dirty="0" smtClean="0"/>
              <a:t> </a:t>
            </a:r>
            <a:r>
              <a:rPr lang="sv-SE" i="1" dirty="0" smtClean="0"/>
              <a:t>HR</a:t>
            </a:r>
            <a:r>
              <a:rPr lang="sv-SE" dirty="0" smtClean="0"/>
              <a:t> </a:t>
            </a:r>
            <a:r>
              <a:rPr lang="id-ID" dirty="0" smtClean="0"/>
              <a:t>sebagai</a:t>
            </a:r>
            <a:r>
              <a:rPr lang="sv-SE" dirty="0" smtClean="0"/>
              <a:t> sistem yang koheren dari praktek-praktek yang mendukung satu sama lain.</a:t>
            </a:r>
            <a:endParaRPr lang="id-ID" dirty="0" smtClean="0"/>
          </a:p>
          <a:p>
            <a:pPr marL="0" indent="0">
              <a:buNone/>
            </a:pPr>
            <a:r>
              <a:rPr lang="en-US" i="1" dirty="0" smtClean="0"/>
              <a:t>Vertical fit</a:t>
            </a:r>
            <a:r>
              <a:rPr lang="id-ID" dirty="0" smtClean="0"/>
              <a:t> </a:t>
            </a:r>
            <a:r>
              <a:rPr lang="en-US" dirty="0" err="1" smtClean="0"/>
              <a:t>mengacu</a:t>
            </a:r>
            <a:r>
              <a:rPr lang="en-US" dirty="0" smtClean="0"/>
              <a:t> </a:t>
            </a:r>
            <a:r>
              <a:rPr lang="en-US" dirty="0" err="1" smtClean="0"/>
              <a:t>pada</a:t>
            </a:r>
            <a:r>
              <a:rPr lang="en-US" dirty="0" smtClean="0"/>
              <a:t> </a:t>
            </a:r>
            <a:r>
              <a:rPr lang="en-US" dirty="0" err="1" smtClean="0"/>
              <a:t>keselarasan</a:t>
            </a:r>
            <a:r>
              <a:rPr lang="en-US" dirty="0" smtClean="0"/>
              <a:t> </a:t>
            </a:r>
            <a:r>
              <a:rPr lang="en-US" dirty="0" err="1" smtClean="0"/>
              <a:t>dari</a:t>
            </a:r>
            <a:r>
              <a:rPr lang="en-US" dirty="0" smtClean="0"/>
              <a:t> </a:t>
            </a:r>
            <a:r>
              <a:rPr lang="en-US" dirty="0" err="1" smtClean="0"/>
              <a:t>prakt</a:t>
            </a:r>
            <a:r>
              <a:rPr lang="id-ID" dirty="0" smtClean="0"/>
              <a:t>e</a:t>
            </a:r>
            <a:r>
              <a:rPr lang="en-US" dirty="0" smtClean="0"/>
              <a:t>k</a:t>
            </a:r>
            <a:r>
              <a:rPr lang="id-ID" dirty="0" smtClean="0"/>
              <a:t>-praktek</a:t>
            </a:r>
            <a:r>
              <a:rPr lang="en-US" dirty="0" smtClean="0"/>
              <a:t> </a:t>
            </a:r>
            <a:r>
              <a:rPr lang="en-US" i="1" dirty="0" smtClean="0"/>
              <a:t>HR</a:t>
            </a:r>
            <a:r>
              <a:rPr lang="en-US" dirty="0" smtClean="0"/>
              <a:t> </a:t>
            </a:r>
            <a:r>
              <a:rPr lang="en-US" dirty="0" err="1" smtClean="0"/>
              <a:t>dengan</a:t>
            </a:r>
            <a:r>
              <a:rPr lang="en-US" dirty="0" smtClean="0"/>
              <a:t> </a:t>
            </a:r>
            <a:r>
              <a:rPr lang="en-US" dirty="0" err="1" smtClean="0"/>
              <a:t>konteks</a:t>
            </a:r>
            <a:r>
              <a:rPr lang="en-US" dirty="0" smtClean="0"/>
              <a:t> </a:t>
            </a:r>
            <a:r>
              <a:rPr lang="en-US" dirty="0" err="1" smtClean="0"/>
              <a:t>organisasi</a:t>
            </a:r>
            <a:r>
              <a:rPr lang="en-US" dirty="0" smtClean="0"/>
              <a:t> </a:t>
            </a:r>
            <a:r>
              <a:rPr lang="en-US" dirty="0" err="1" smtClean="0"/>
              <a:t>tertentu</a:t>
            </a:r>
            <a:r>
              <a:rPr lang="id-ID" dirty="0" smtClean="0"/>
              <a:t>.</a:t>
            </a:r>
            <a:endParaRPr lang="en-US" dirty="0"/>
          </a:p>
        </p:txBody>
      </p:sp>
    </p:spTree>
    <p:extLst>
      <p:ext uri="{BB962C8B-B14F-4D97-AF65-F5344CB8AC3E}">
        <p14:creationId xmlns:p14="http://schemas.microsoft.com/office/powerpoint/2010/main" val="427331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HORIZONTAL FIT OF HRM P</a:t>
            </a:r>
            <a:r>
              <a:rPr lang="id-ID" dirty="0" smtClean="0"/>
              <a:t>RA</a:t>
            </a:r>
            <a:r>
              <a:rPr lang="en-US" dirty="0" err="1" smtClean="0"/>
              <a:t>CTRlCES</a:t>
            </a:r>
            <a:endParaRPr lang="en-US" dirty="0"/>
          </a:p>
        </p:txBody>
      </p:sp>
      <p:sp>
        <p:nvSpPr>
          <p:cNvPr id="3" name="Content Placeholder 2"/>
          <p:cNvSpPr>
            <a:spLocks noGrp="1"/>
          </p:cNvSpPr>
          <p:nvPr>
            <p:ph idx="1"/>
          </p:nvPr>
        </p:nvSpPr>
        <p:spPr/>
        <p:txBody>
          <a:bodyPr/>
          <a:lstStyle/>
          <a:p>
            <a:pPr marL="0" indent="0">
              <a:buNone/>
            </a:pPr>
            <a:r>
              <a:rPr lang="sv-SE" i="1" dirty="0" smtClean="0"/>
              <a:t>Hori</a:t>
            </a:r>
            <a:r>
              <a:rPr lang="id-ID" i="1" dirty="0" smtClean="0"/>
              <a:t>z</a:t>
            </a:r>
            <a:r>
              <a:rPr lang="sv-SE" i="1" dirty="0" smtClean="0"/>
              <a:t>ontal fit</a:t>
            </a:r>
            <a:r>
              <a:rPr lang="id-ID" i="1" dirty="0" smtClean="0"/>
              <a:t> </a:t>
            </a:r>
            <a:r>
              <a:rPr lang="id-ID" dirty="0" smtClean="0"/>
              <a:t>dalam penelitian </a:t>
            </a:r>
            <a:r>
              <a:rPr lang="id-ID" i="1" dirty="0" smtClean="0"/>
              <a:t>SHRM,</a:t>
            </a:r>
            <a:r>
              <a:rPr lang="id-ID" dirty="0" smtClean="0"/>
              <a:t> berkaitan dengan konsistensi internal dan praktek-praktek </a:t>
            </a:r>
            <a:r>
              <a:rPr lang="id-ID" i="1" dirty="0" smtClean="0"/>
              <a:t>SHRM</a:t>
            </a:r>
            <a:r>
              <a:rPr lang="id-ID" dirty="0" smtClean="0"/>
              <a:t> yang saling melengkapi. Secara spesifik, bagaimana praktek-praktek </a:t>
            </a:r>
            <a:r>
              <a:rPr lang="id-ID" i="1" dirty="0" smtClean="0"/>
              <a:t>HRM</a:t>
            </a:r>
            <a:r>
              <a:rPr lang="id-ID" dirty="0" smtClean="0"/>
              <a:t> bekerja sama sebagai sebuah sistem untuk mencapai tujuan organisasi. Gagasan </a:t>
            </a:r>
            <a:r>
              <a:rPr lang="id-ID" i="1" dirty="0"/>
              <a:t>h</a:t>
            </a:r>
            <a:r>
              <a:rPr lang="sv-SE" i="1" dirty="0" smtClean="0"/>
              <a:t>ori</a:t>
            </a:r>
            <a:r>
              <a:rPr lang="id-ID" i="1" dirty="0" smtClean="0"/>
              <a:t>z</a:t>
            </a:r>
            <a:r>
              <a:rPr lang="sv-SE" i="1" dirty="0" smtClean="0"/>
              <a:t>ontal fit</a:t>
            </a:r>
            <a:r>
              <a:rPr lang="id-ID" dirty="0" smtClean="0"/>
              <a:t> ini, menggeser fokus dari praktek individual </a:t>
            </a:r>
            <a:r>
              <a:rPr lang="id-ID" i="1" dirty="0" smtClean="0"/>
              <a:t>HRM</a:t>
            </a:r>
            <a:r>
              <a:rPr lang="id-ID" dirty="0" smtClean="0"/>
              <a:t> menjadi seluruh sistem </a:t>
            </a:r>
            <a:r>
              <a:rPr lang="id-ID" i="1" dirty="0" smtClean="0"/>
              <a:t>HRM</a:t>
            </a:r>
            <a:r>
              <a:rPr lang="id-ID" dirty="0" smtClean="0"/>
              <a:t>.</a:t>
            </a:r>
            <a:endParaRPr lang="en-US" dirty="0"/>
          </a:p>
        </p:txBody>
      </p:sp>
    </p:spTree>
    <p:extLst>
      <p:ext uri="{BB962C8B-B14F-4D97-AF65-F5344CB8AC3E}">
        <p14:creationId xmlns:p14="http://schemas.microsoft.com/office/powerpoint/2010/main" val="769735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HORIZONTAL FIT OF HRM P</a:t>
            </a:r>
            <a:r>
              <a:rPr lang="id-ID" dirty="0" smtClean="0"/>
              <a:t>RA</a:t>
            </a:r>
            <a:r>
              <a:rPr lang="en-US" dirty="0" err="1" smtClean="0"/>
              <a:t>CTRlCES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Human Resource Management Systems</a:t>
            </a:r>
            <a:endParaRPr lang="id-ID" b="1" dirty="0" smtClean="0"/>
          </a:p>
          <a:p>
            <a:pPr marL="0" indent="0">
              <a:buNone/>
            </a:pPr>
            <a:r>
              <a:rPr lang="id-ID" dirty="0" smtClean="0"/>
              <a:t>Pembahasan ini mengeksplorasi gagasan </a:t>
            </a:r>
            <a:r>
              <a:rPr lang="id-ID" i="1" dirty="0" smtClean="0"/>
              <a:t>h</a:t>
            </a:r>
            <a:r>
              <a:rPr lang="sv-SE" i="1" dirty="0" smtClean="0"/>
              <a:t>ori</a:t>
            </a:r>
            <a:r>
              <a:rPr lang="id-ID" i="1" dirty="0" smtClean="0"/>
              <a:t>z</a:t>
            </a:r>
            <a:r>
              <a:rPr lang="sv-SE" i="1" dirty="0" smtClean="0"/>
              <a:t>ontal fit </a:t>
            </a:r>
            <a:r>
              <a:rPr lang="id-ID" dirty="0" smtClean="0"/>
              <a:t>dalam penelitian </a:t>
            </a:r>
            <a:r>
              <a:rPr lang="id-ID" i="1" dirty="0" smtClean="0"/>
              <a:t>SHRM</a:t>
            </a:r>
            <a:r>
              <a:rPr lang="id-ID" dirty="0" smtClean="0"/>
              <a:t>. </a:t>
            </a:r>
            <a:r>
              <a:rPr lang="id-ID" i="1" dirty="0" smtClean="0"/>
              <a:t>Fit</a:t>
            </a:r>
            <a:r>
              <a:rPr lang="id-ID" dirty="0" smtClean="0"/>
              <a:t> ini berkaitan dengan apakah praktek-praktek yang digunakan oleh organisasi sesuai dengan sistem yang koheren atau </a:t>
            </a:r>
            <a:r>
              <a:rPr lang="id-ID" i="1" dirty="0" smtClean="0"/>
              <a:t>bundle</a:t>
            </a:r>
            <a:r>
              <a:rPr lang="id-ID" dirty="0" smtClean="0"/>
              <a:t>(Delery &amp; Doty 1996, MacDuffie 1995) dari praktek-praktek yang meningkatkan dan mendukung efektivitas satu sama lain. Asumsi dasarnya adalah efektivitas dari praktek apapun tergantung pada praktek-praktek lain di satu tempat.</a:t>
            </a:r>
            <a:r>
              <a:rPr lang="id-ID" b="1" dirty="0"/>
              <a:t> </a:t>
            </a:r>
            <a:r>
              <a:rPr lang="id-ID" dirty="0" smtClean="0"/>
              <a:t>Jika semua praktek masuk ke dalam sistem yang koheren, efek dari sistem yang berdampak pada kinerja harus lebih besar dari pada jumlah efek individu dari setiap praktek mandiri (Ichniowski et al. 1997).</a:t>
            </a:r>
          </a:p>
        </p:txBody>
      </p:sp>
    </p:spTree>
    <p:extLst>
      <p:ext uri="{BB962C8B-B14F-4D97-AF65-F5344CB8AC3E}">
        <p14:creationId xmlns:p14="http://schemas.microsoft.com/office/powerpoint/2010/main" val="560616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HORIZONTAL FIT OF HRM P</a:t>
            </a:r>
            <a:r>
              <a:rPr lang="id-ID" dirty="0" smtClean="0"/>
              <a:t>RA</a:t>
            </a:r>
            <a:r>
              <a:rPr lang="en-US" dirty="0" err="1" smtClean="0"/>
              <a:t>CTRlCES</a:t>
            </a:r>
            <a:endParaRPr lang="en-US" dirty="0"/>
          </a:p>
        </p:txBody>
      </p:sp>
      <p:sp>
        <p:nvSpPr>
          <p:cNvPr id="3" name="Content Placeholder 2"/>
          <p:cNvSpPr>
            <a:spLocks noGrp="1"/>
          </p:cNvSpPr>
          <p:nvPr>
            <p:ph idx="1"/>
          </p:nvPr>
        </p:nvSpPr>
        <p:spPr/>
        <p:txBody>
          <a:bodyPr/>
          <a:lstStyle/>
          <a:p>
            <a:pPr marL="0" indent="0">
              <a:buNone/>
            </a:pPr>
            <a:r>
              <a:rPr lang="en-US" dirty="0" smtClean="0"/>
              <a:t>Dari </a:t>
            </a:r>
            <a:r>
              <a:rPr lang="en-US" dirty="0" err="1" smtClean="0"/>
              <a:t>diskusi</a:t>
            </a:r>
            <a:r>
              <a:rPr lang="en-US" dirty="0" smtClean="0"/>
              <a:t> </a:t>
            </a:r>
            <a:r>
              <a:rPr lang="en-US" dirty="0" err="1" smtClean="0"/>
              <a:t>singkat</a:t>
            </a:r>
            <a:r>
              <a:rPr lang="en-US" dirty="0" smtClean="0"/>
              <a:t> </a:t>
            </a:r>
            <a:r>
              <a:rPr lang="en-US" dirty="0" err="1" smtClean="0"/>
              <a:t>ini</a:t>
            </a:r>
            <a:r>
              <a:rPr lang="id-ID" dirty="0" smtClean="0"/>
              <a:t>,</a:t>
            </a:r>
            <a:r>
              <a:rPr lang="en-US" dirty="0" smtClean="0"/>
              <a:t> </a:t>
            </a:r>
            <a:r>
              <a:rPr lang="en-US" dirty="0" err="1" smtClean="0"/>
              <a:t>jelas</a:t>
            </a:r>
            <a:r>
              <a:rPr lang="en-US" dirty="0" smtClean="0"/>
              <a:t> </a:t>
            </a:r>
            <a:r>
              <a:rPr lang="en-US" dirty="0" err="1" smtClean="0"/>
              <a:t>bahwa</a:t>
            </a:r>
            <a:r>
              <a:rPr lang="en-US" dirty="0" smtClean="0"/>
              <a:t> </a:t>
            </a:r>
            <a:r>
              <a:rPr lang="en-US" dirty="0" err="1" smtClean="0"/>
              <a:t>praktek</a:t>
            </a:r>
            <a:r>
              <a:rPr lang="id-ID" dirty="0" smtClean="0"/>
              <a:t>-praktek</a:t>
            </a:r>
            <a:r>
              <a:rPr lang="en-US" dirty="0" smtClean="0"/>
              <a:t> </a:t>
            </a:r>
            <a:r>
              <a:rPr lang="en-US" i="1" dirty="0" smtClean="0"/>
              <a:t>HRM</a:t>
            </a:r>
            <a:r>
              <a:rPr lang="en-US" dirty="0" smtClean="0"/>
              <a:t> </a:t>
            </a:r>
            <a:r>
              <a:rPr lang="en-US" dirty="0" err="1" smtClean="0"/>
              <a:t>dapat</a:t>
            </a:r>
            <a:r>
              <a:rPr lang="en-US" dirty="0" smtClean="0"/>
              <a:t> </a:t>
            </a:r>
            <a:r>
              <a:rPr lang="en-US" dirty="0" err="1" smtClean="0"/>
              <a:t>bekerja</a:t>
            </a:r>
            <a:r>
              <a:rPr lang="en-US" dirty="0" smtClean="0"/>
              <a:t> </a:t>
            </a:r>
            <a:r>
              <a:rPr lang="en-US" dirty="0" err="1" smtClean="0"/>
              <a:t>sama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sejumlah</a:t>
            </a:r>
            <a:r>
              <a:rPr lang="en-US" dirty="0" smtClean="0"/>
              <a:t> </a:t>
            </a:r>
            <a:r>
              <a:rPr lang="en-US" dirty="0" err="1" smtClean="0"/>
              <a:t>cara</a:t>
            </a:r>
            <a:r>
              <a:rPr lang="en-US" dirty="0" smtClean="0"/>
              <a:t> yang </a:t>
            </a:r>
            <a:r>
              <a:rPr lang="en-US" dirty="0" err="1" smtClean="0"/>
              <a:t>berbeda</a:t>
            </a:r>
            <a:r>
              <a:rPr lang="en-US" dirty="0" smtClean="0"/>
              <a:t>. </a:t>
            </a:r>
            <a:r>
              <a:rPr lang="en-US" dirty="0" err="1" smtClean="0"/>
              <a:t>Dengan</a:t>
            </a:r>
            <a:r>
              <a:rPr lang="en-US" dirty="0" smtClean="0"/>
              <a:t> kata lain, </a:t>
            </a:r>
            <a:r>
              <a:rPr lang="en-US" dirty="0" err="1" smtClean="0"/>
              <a:t>praktek</a:t>
            </a:r>
            <a:r>
              <a:rPr lang="id-ID" dirty="0" smtClean="0"/>
              <a:t>-praktek</a:t>
            </a:r>
            <a:r>
              <a:rPr lang="en-US" dirty="0" smtClean="0"/>
              <a:t> </a:t>
            </a:r>
            <a:r>
              <a:rPr lang="en-US" i="1" dirty="0" smtClean="0"/>
              <a:t>HRM</a:t>
            </a:r>
            <a:r>
              <a:rPr lang="en-US" dirty="0" smtClean="0"/>
              <a:t> </a:t>
            </a:r>
            <a:r>
              <a:rPr lang="en-US" dirty="0" err="1" smtClean="0"/>
              <a:t>individu</a:t>
            </a:r>
            <a:r>
              <a:rPr lang="id-ID" dirty="0" smtClean="0"/>
              <a:t>al</a:t>
            </a:r>
            <a:r>
              <a:rPr lang="en-US" dirty="0" smtClean="0"/>
              <a:t> </a:t>
            </a:r>
            <a:r>
              <a:rPr lang="en-US" dirty="0" err="1" smtClean="0"/>
              <a:t>mungkin</a:t>
            </a:r>
            <a:r>
              <a:rPr lang="en-US" dirty="0" smtClean="0"/>
              <a:t> </a:t>
            </a:r>
            <a:r>
              <a:rPr lang="en-US" dirty="0" err="1" smtClean="0"/>
              <a:t>menunjukkan</a:t>
            </a:r>
            <a:r>
              <a:rPr lang="en-US" dirty="0" smtClean="0"/>
              <a:t> </a:t>
            </a:r>
            <a:r>
              <a:rPr lang="en-US" dirty="0" err="1" smtClean="0"/>
              <a:t>hubungan</a:t>
            </a:r>
            <a:r>
              <a:rPr lang="en-US" dirty="0" smtClean="0"/>
              <a:t> yang </a:t>
            </a:r>
            <a:r>
              <a:rPr lang="en-US" dirty="0" err="1" smtClean="0"/>
              <a:t>berbeda</a:t>
            </a:r>
            <a:r>
              <a:rPr lang="en-US" dirty="0" smtClean="0"/>
              <a:t> </a:t>
            </a:r>
            <a:r>
              <a:rPr lang="id-ID" dirty="0" smtClean="0"/>
              <a:t>antara </a:t>
            </a:r>
            <a:r>
              <a:rPr lang="en-US" dirty="0" err="1" smtClean="0"/>
              <a:t>satu</a:t>
            </a:r>
            <a:r>
              <a:rPr lang="en-US" dirty="0" smtClean="0"/>
              <a:t> </a:t>
            </a:r>
            <a:r>
              <a:rPr lang="id-ID" dirty="0" smtClean="0"/>
              <a:t>dengan yang</a:t>
            </a:r>
            <a:r>
              <a:rPr lang="en-US" dirty="0" smtClean="0"/>
              <a:t> lain </a:t>
            </a:r>
            <a:r>
              <a:rPr lang="en-US" dirty="0" err="1" smtClean="0"/>
              <a:t>dalam</a:t>
            </a:r>
            <a:r>
              <a:rPr lang="en-US" dirty="0" smtClean="0"/>
              <a:t> </a:t>
            </a:r>
            <a:r>
              <a:rPr lang="en-US" dirty="0" err="1" smtClean="0"/>
              <a:t>menghasilkan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berharga</a:t>
            </a:r>
            <a:r>
              <a:rPr lang="en-US" dirty="0" smtClean="0"/>
              <a:t>, </a:t>
            </a:r>
            <a:r>
              <a:rPr lang="en-US" dirty="0" err="1" smtClean="0"/>
              <a:t>langka</a:t>
            </a:r>
            <a:r>
              <a:rPr lang="en-US" dirty="0" smtClean="0"/>
              <a:t>, </a:t>
            </a:r>
            <a:r>
              <a:rPr lang="id-ID" dirty="0" smtClean="0"/>
              <a:t>sulit </a:t>
            </a:r>
            <a:r>
              <a:rPr lang="en-US" dirty="0" err="1" smtClean="0"/>
              <a:t>ditiru</a:t>
            </a:r>
            <a:r>
              <a:rPr lang="en-US" dirty="0" smtClean="0"/>
              <a:t>, </a:t>
            </a:r>
            <a:r>
              <a:rPr lang="en-US" dirty="0" err="1" smtClean="0"/>
              <a:t>dan</a:t>
            </a:r>
            <a:r>
              <a:rPr lang="en-US" dirty="0" smtClean="0"/>
              <a:t> </a:t>
            </a:r>
            <a:r>
              <a:rPr lang="en-US" dirty="0" err="1" smtClean="0"/>
              <a:t>nonsubstitusi</a:t>
            </a:r>
            <a:r>
              <a:rPr lang="en-US" dirty="0" smtClean="0"/>
              <a:t>.</a:t>
            </a:r>
            <a:endParaRPr lang="en-US" dirty="0"/>
          </a:p>
        </p:txBody>
      </p:sp>
    </p:spTree>
    <p:extLst>
      <p:ext uri="{BB962C8B-B14F-4D97-AF65-F5344CB8AC3E}">
        <p14:creationId xmlns:p14="http://schemas.microsoft.com/office/powerpoint/2010/main" val="1630224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Beberapa poin penting mengenai penelitian SHRM</a:t>
            </a:r>
            <a:endParaRPr lang="en-US" dirty="0"/>
          </a:p>
        </p:txBody>
      </p:sp>
      <p:sp>
        <p:nvSpPr>
          <p:cNvPr id="3" name="Content Placeholder 2"/>
          <p:cNvSpPr>
            <a:spLocks noGrp="1"/>
          </p:cNvSpPr>
          <p:nvPr>
            <p:ph idx="1"/>
          </p:nvPr>
        </p:nvSpPr>
        <p:spPr/>
        <p:txBody>
          <a:bodyPr/>
          <a:lstStyle/>
          <a:p>
            <a:r>
              <a:rPr lang="id-ID" dirty="0" smtClean="0"/>
              <a:t>Dewasa ini, bidang HRM sudah sangat erat berdampak langsung pada </a:t>
            </a:r>
            <a:r>
              <a:rPr lang="en-US" i="1" dirty="0" smtClean="0"/>
              <a:t>turnover</a:t>
            </a:r>
            <a:r>
              <a:rPr lang="id-ID" i="1" dirty="0" smtClean="0"/>
              <a:t>,</a:t>
            </a:r>
            <a:r>
              <a:rPr lang="en-US" i="1" dirty="0" smtClean="0"/>
              <a:t> productivity</a:t>
            </a:r>
            <a:r>
              <a:rPr lang="id-ID" i="1" dirty="0" smtClean="0"/>
              <a:t>,</a:t>
            </a:r>
            <a:r>
              <a:rPr lang="en-US" i="1" dirty="0" smtClean="0"/>
              <a:t> financial </a:t>
            </a:r>
            <a:r>
              <a:rPr lang="en-US" i="1" dirty="0"/>
              <a:t>returns </a:t>
            </a:r>
            <a:r>
              <a:rPr lang="en-US" i="1" dirty="0" smtClean="0"/>
              <a:t>survival, </a:t>
            </a:r>
            <a:r>
              <a:rPr lang="id-ID" dirty="0" smtClean="0"/>
              <a:t>dan</a:t>
            </a:r>
            <a:r>
              <a:rPr lang="en-US" dirty="0" smtClean="0"/>
              <a:t> </a:t>
            </a:r>
            <a:r>
              <a:rPr lang="en-US" i="1" dirty="0"/>
              <a:t>firm </a:t>
            </a:r>
            <a:r>
              <a:rPr lang="en-US" i="1" dirty="0" smtClean="0"/>
              <a:t>value</a:t>
            </a:r>
            <a:r>
              <a:rPr lang="id-ID" i="1" dirty="0" smtClean="0"/>
              <a:t>.</a:t>
            </a:r>
          </a:p>
          <a:p>
            <a:r>
              <a:rPr lang="id-ID" dirty="0"/>
              <a:t>M</a:t>
            </a:r>
            <a:r>
              <a:rPr lang="id-ID" dirty="0" smtClean="0"/>
              <a:t>aka dari itu, tugas dan pengaruh HRM sangat menjadi sorotan dan merupakan bagian penting dalam sebuah perbincangan bisnis.</a:t>
            </a:r>
          </a:p>
          <a:p>
            <a:r>
              <a:rPr lang="id-ID" dirty="0" smtClean="0"/>
              <a:t>Beberapa poin penting peneltian dibidang HRM yang akan merumuskan strategi manajemen sumber daya manusia adalah:</a:t>
            </a:r>
          </a:p>
          <a:p>
            <a:pPr marL="114300" indent="0">
              <a:buNone/>
            </a:pPr>
            <a:r>
              <a:rPr lang="id-ID" dirty="0" smtClean="0"/>
              <a:t>1. Penelitian harus bersifat sistem HRM yang menyeluruh. Banyak sekali perusahaan yang hanya berpikir parsial dan mengkotak kotakan sebagian bidang saja.</a:t>
            </a:r>
            <a:endParaRPr lang="en-US" dirty="0"/>
          </a:p>
        </p:txBody>
      </p:sp>
    </p:spTree>
    <p:extLst>
      <p:ext uri="{BB962C8B-B14F-4D97-AF65-F5344CB8AC3E}">
        <p14:creationId xmlns:p14="http://schemas.microsoft.com/office/powerpoint/2010/main" val="4212245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67544" y="1628800"/>
            <a:ext cx="7620000" cy="4800600"/>
          </a:xfrm>
        </p:spPr>
        <p:txBody>
          <a:bodyPr>
            <a:normAutofit/>
          </a:bodyPr>
          <a:lstStyle/>
          <a:p>
            <a:r>
              <a:rPr lang="id-ID" dirty="0" smtClean="0"/>
              <a:t>2.</a:t>
            </a:r>
            <a:r>
              <a:rPr lang="en-US" dirty="0" smtClean="0"/>
              <a:t> </a:t>
            </a:r>
            <a:r>
              <a:rPr lang="id-ID" dirty="0" err="1"/>
              <a:t>F</a:t>
            </a:r>
            <a:r>
              <a:rPr lang="en-US" dirty="0" err="1" smtClean="0"/>
              <a:t>okus</a:t>
            </a:r>
            <a:r>
              <a:rPr lang="id-ID" dirty="0" smtClean="0"/>
              <a:t> </a:t>
            </a:r>
            <a:r>
              <a:rPr lang="en-US" dirty="0" err="1" smtClean="0"/>
              <a:t>variabel</a:t>
            </a:r>
            <a:r>
              <a:rPr lang="en-US" dirty="0" smtClean="0"/>
              <a:t> </a:t>
            </a:r>
            <a:r>
              <a:rPr lang="en-US" dirty="0" err="1"/>
              <a:t>independen</a:t>
            </a:r>
            <a:r>
              <a:rPr lang="en-US" dirty="0"/>
              <a:t> </a:t>
            </a:r>
            <a:r>
              <a:rPr lang="en-US" dirty="0" err="1"/>
              <a:t>dalam</a:t>
            </a:r>
            <a:r>
              <a:rPr lang="en-US" dirty="0"/>
              <a:t> </a:t>
            </a:r>
            <a:r>
              <a:rPr lang="en-US" dirty="0" err="1"/>
              <a:t>penelitian</a:t>
            </a:r>
            <a:r>
              <a:rPr lang="en-US" dirty="0"/>
              <a:t> SHRM, </a:t>
            </a:r>
            <a:r>
              <a:rPr lang="en-US" dirty="0" err="1"/>
              <a:t>praktek</a:t>
            </a:r>
            <a:r>
              <a:rPr lang="en-US" dirty="0"/>
              <a:t> </a:t>
            </a:r>
            <a:r>
              <a:rPr lang="en-US" dirty="0" smtClean="0"/>
              <a:t>HRM</a:t>
            </a:r>
            <a:r>
              <a:rPr lang="id-ID" dirty="0"/>
              <a:t> </a:t>
            </a:r>
            <a:r>
              <a:rPr lang="id-ID" dirty="0" smtClean="0"/>
              <a:t>sering</a:t>
            </a:r>
            <a:r>
              <a:rPr lang="en-US" dirty="0" smtClean="0"/>
              <a:t> </a:t>
            </a:r>
            <a:r>
              <a:rPr lang="en-US" dirty="0" err="1"/>
              <a:t>tidak</a:t>
            </a:r>
            <a:r>
              <a:rPr lang="en-US" dirty="0"/>
              <a:t> </a:t>
            </a:r>
            <a:r>
              <a:rPr lang="en-US" dirty="0" err="1" smtClean="0"/>
              <a:t>jelas</a:t>
            </a:r>
            <a:r>
              <a:rPr lang="en-US" dirty="0" smtClean="0"/>
              <a:t>.</a:t>
            </a:r>
            <a:r>
              <a:rPr lang="id-ID" dirty="0" smtClean="0"/>
              <a:t> </a:t>
            </a:r>
            <a:r>
              <a:rPr lang="en-US" dirty="0" err="1" smtClean="0"/>
              <a:t>Peneliti</a:t>
            </a:r>
            <a:r>
              <a:rPr lang="en-US" dirty="0" smtClean="0"/>
              <a:t> </a:t>
            </a:r>
            <a:r>
              <a:rPr lang="en-US" dirty="0" err="1"/>
              <a:t>harus</a:t>
            </a:r>
            <a:r>
              <a:rPr lang="en-US" dirty="0"/>
              <a:t> </a:t>
            </a:r>
            <a:r>
              <a:rPr lang="en-US" dirty="0" err="1"/>
              <a:t>lebih</a:t>
            </a:r>
            <a:r>
              <a:rPr lang="en-US" dirty="0"/>
              <a:t> </a:t>
            </a:r>
            <a:r>
              <a:rPr lang="en-US" dirty="0" err="1"/>
              <a:t>jelas</a:t>
            </a:r>
            <a:r>
              <a:rPr lang="en-US" dirty="0"/>
              <a:t> </a:t>
            </a:r>
            <a:r>
              <a:rPr lang="en-US" dirty="0" err="1"/>
              <a:t>mendefinisikan</a:t>
            </a:r>
            <a:r>
              <a:rPr lang="en-US" dirty="0"/>
              <a:t> </a:t>
            </a:r>
            <a:r>
              <a:rPr lang="en-US" dirty="0" err="1"/>
              <a:t>praktek</a:t>
            </a:r>
            <a:r>
              <a:rPr lang="en-US" dirty="0"/>
              <a:t> HRM </a:t>
            </a:r>
            <a:r>
              <a:rPr lang="en-US" dirty="0" err="1"/>
              <a:t>dan</a:t>
            </a:r>
            <a:r>
              <a:rPr lang="en-US" dirty="0"/>
              <a:t> </a:t>
            </a:r>
            <a:r>
              <a:rPr lang="en-US" dirty="0" err="1" smtClean="0"/>
              <a:t>sistem</a:t>
            </a:r>
            <a:r>
              <a:rPr lang="id-ID" dirty="0"/>
              <a:t> </a:t>
            </a:r>
            <a:r>
              <a:rPr lang="en-US" dirty="0" err="1" smtClean="0"/>
              <a:t>konstruksi</a:t>
            </a:r>
            <a:r>
              <a:rPr lang="en-US" dirty="0" smtClean="0"/>
              <a:t> </a:t>
            </a:r>
            <a:r>
              <a:rPr lang="en-US" dirty="0" err="1"/>
              <a:t>untuk</a:t>
            </a:r>
            <a:r>
              <a:rPr lang="en-US" dirty="0"/>
              <a:t> </a:t>
            </a:r>
            <a:r>
              <a:rPr lang="en-US" dirty="0" err="1"/>
              <a:t>sepenuhnya</a:t>
            </a:r>
            <a:r>
              <a:rPr lang="en-US" dirty="0"/>
              <a:t> </a:t>
            </a:r>
            <a:r>
              <a:rPr lang="en-US" dirty="0" err="1"/>
              <a:t>memahami</a:t>
            </a:r>
            <a:r>
              <a:rPr lang="en-US" dirty="0"/>
              <a:t> proses yang </a:t>
            </a:r>
            <a:r>
              <a:rPr lang="en-US" dirty="0" err="1"/>
              <a:t>mendasari</a:t>
            </a:r>
            <a:r>
              <a:rPr lang="en-US" dirty="0"/>
              <a:t> di </a:t>
            </a:r>
            <a:r>
              <a:rPr lang="en-US" dirty="0" err="1"/>
              <a:t>tempat</a:t>
            </a:r>
            <a:r>
              <a:rPr lang="en-US" dirty="0"/>
              <a:t> </a:t>
            </a:r>
            <a:r>
              <a:rPr lang="en-US" dirty="0" err="1"/>
              <a:t>kerja</a:t>
            </a:r>
            <a:r>
              <a:rPr lang="en-US" dirty="0"/>
              <a:t>. </a:t>
            </a:r>
            <a:endParaRPr lang="id-ID" dirty="0" smtClean="0"/>
          </a:p>
          <a:p>
            <a:r>
              <a:rPr lang="id-ID" dirty="0" smtClean="0"/>
              <a:t>3</a:t>
            </a:r>
            <a:r>
              <a:rPr lang="id-ID" dirty="0"/>
              <a:t>. </a:t>
            </a:r>
            <a:r>
              <a:rPr lang="id-ID" dirty="0" smtClean="0"/>
              <a:t>Asumsi </a:t>
            </a:r>
            <a:r>
              <a:rPr lang="id-ID" dirty="0"/>
              <a:t>yang mendasari teknik beberapa peneliti telah digunakan untuk </a:t>
            </a:r>
            <a:r>
              <a:rPr lang="id-ID" dirty="0" smtClean="0"/>
              <a:t>menggabungkan praktek </a:t>
            </a:r>
            <a:r>
              <a:rPr lang="id-ID" dirty="0"/>
              <a:t>HRM individu menjadi langkah-langkah sistem belum </a:t>
            </a:r>
            <a:r>
              <a:rPr lang="id-ID" dirty="0" smtClean="0"/>
              <a:t>sepenuhnya dieksplorasi</a:t>
            </a:r>
            <a:r>
              <a:rPr lang="id-ID" dirty="0"/>
              <a:t>. Mengklarifikasi asumsi ini dan mengembangkan metode yang lebih baik </a:t>
            </a:r>
            <a:r>
              <a:rPr lang="id-ID" dirty="0" smtClean="0"/>
              <a:t>untuk mengidentifikasi Sistem </a:t>
            </a:r>
            <a:r>
              <a:rPr lang="id-ID" dirty="0"/>
              <a:t>HRM </a:t>
            </a:r>
            <a:r>
              <a:rPr lang="id-ID" dirty="0" smtClean="0"/>
              <a:t>dan </a:t>
            </a:r>
            <a:r>
              <a:rPr lang="id-ID" dirty="0"/>
              <a:t>isu yang paling penting bagi masa depan </a:t>
            </a:r>
            <a:r>
              <a:rPr lang="id-ID" dirty="0" smtClean="0"/>
              <a:t>SHRM</a:t>
            </a:r>
            <a:endParaRPr lang="en-US" dirty="0" smtClean="0"/>
          </a:p>
          <a:p>
            <a:pPr marL="114300" indent="0">
              <a:buNone/>
            </a:pPr>
            <a:r>
              <a:rPr lang="id-ID" dirty="0" smtClean="0"/>
              <a:t>. </a:t>
            </a:r>
            <a:endParaRPr lang="en-US" dirty="0"/>
          </a:p>
        </p:txBody>
      </p:sp>
    </p:spTree>
    <p:extLst>
      <p:ext uri="{BB962C8B-B14F-4D97-AF65-F5344CB8AC3E}">
        <p14:creationId xmlns:p14="http://schemas.microsoft.com/office/powerpoint/2010/main" val="7799518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200</TotalTime>
  <Words>1074</Words>
  <Application>Microsoft Office PowerPoint</Application>
  <PresentationFormat>On-screen Show (4:3)</PresentationFormat>
  <Paragraphs>49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ISSUES OF FIT IN STRATEGIC HUMAN RESOURCE MANAGEMENT: IMPLICATIONS FOR RESEARCH </vt:lpstr>
      <vt:lpstr>PowerPoint Presentation</vt:lpstr>
      <vt:lpstr>THEORY IN STRATEGIC HUMAN RESOURCE MANAGEMENT </vt:lpstr>
      <vt:lpstr>THEORY IN STRATEGIC HUMAN RESOURCE MANAGEMENT </vt:lpstr>
      <vt:lpstr>HORIZONTAL FIT OF HRM PRACTRlCES</vt:lpstr>
      <vt:lpstr>HORIZONTAL FIT OF HRM PRACTRlCES</vt:lpstr>
      <vt:lpstr>HORIZONTAL FIT OF HRM PRACTRlCES</vt:lpstr>
      <vt:lpstr>Beberapa poin penting mengenai penelitian SHRM</vt:lpstr>
      <vt:lpstr>PowerPoint Presentation</vt:lpstr>
      <vt:lpstr>PowerPoint Presentation</vt:lpstr>
      <vt:lpstr>Studi SHRM yang IDEAL </vt:lpstr>
      <vt:lpstr>PowerPoint Presentation</vt:lpstr>
      <vt:lpstr>Closing</vt:lpstr>
      <vt:lpstr>...</vt:lpstr>
      <vt:lpstr>...</vt:lpstr>
      <vt:lpstr>Terimakasih</vt:lpstr>
    </vt:vector>
  </TitlesOfParts>
  <Company>UNY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OF FIT IN STRATEGIC HUMAN RESOURCE MANAGEMENT: IMPLICATIONS FOR RESEARCH </dc:title>
  <dc:creator>Limuny</dc:creator>
  <cp:lastModifiedBy>Limuny</cp:lastModifiedBy>
  <cp:revision>57</cp:revision>
  <dcterms:created xsi:type="dcterms:W3CDTF">2016-04-21T09:32:32Z</dcterms:created>
  <dcterms:modified xsi:type="dcterms:W3CDTF">2016-04-25T12:22:22Z</dcterms:modified>
</cp:coreProperties>
</file>