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BFA098CA-92A6-4939-B2AB-51A352143663}" type="datetimeFigureOut">
              <a:rPr lang="id-ID" smtClean="0"/>
              <a:t>25/04/2016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2E8238B-B420-4F76-9A22-5AED2358104C}" type="slidenum">
              <a:rPr lang="id-ID" smtClean="0"/>
              <a:t>‹#›</a:t>
            </a:fld>
            <a:endParaRPr lang="id-ID"/>
          </a:p>
        </p:txBody>
      </p:sp>
    </p:spTree>
    <p:extLst>
      <p:ext uri="{BB962C8B-B14F-4D97-AF65-F5344CB8AC3E}">
        <p14:creationId xmlns:p14="http://schemas.microsoft.com/office/powerpoint/2010/main" val="4039688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BFA098CA-92A6-4939-B2AB-51A352143663}" type="datetimeFigureOut">
              <a:rPr lang="id-ID" smtClean="0"/>
              <a:t>25/04/2016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2E8238B-B420-4F76-9A22-5AED2358104C}" type="slidenum">
              <a:rPr lang="id-ID" smtClean="0"/>
              <a:t>‹#›</a:t>
            </a:fld>
            <a:endParaRPr lang="id-ID"/>
          </a:p>
        </p:txBody>
      </p:sp>
    </p:spTree>
    <p:extLst>
      <p:ext uri="{BB962C8B-B14F-4D97-AF65-F5344CB8AC3E}">
        <p14:creationId xmlns:p14="http://schemas.microsoft.com/office/powerpoint/2010/main" val="1313669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BFA098CA-92A6-4939-B2AB-51A352143663}" type="datetimeFigureOut">
              <a:rPr lang="id-ID" smtClean="0"/>
              <a:t>25/04/2016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2E8238B-B420-4F76-9A22-5AED2358104C}" type="slidenum">
              <a:rPr lang="id-ID" smtClean="0"/>
              <a:t>‹#›</a:t>
            </a:fld>
            <a:endParaRPr lang="id-ID"/>
          </a:p>
        </p:txBody>
      </p:sp>
    </p:spTree>
    <p:extLst>
      <p:ext uri="{BB962C8B-B14F-4D97-AF65-F5344CB8AC3E}">
        <p14:creationId xmlns:p14="http://schemas.microsoft.com/office/powerpoint/2010/main" val="2730935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BFA098CA-92A6-4939-B2AB-51A352143663}" type="datetimeFigureOut">
              <a:rPr lang="id-ID" smtClean="0"/>
              <a:t>25/04/2016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2E8238B-B420-4F76-9A22-5AED2358104C}" type="slidenum">
              <a:rPr lang="id-ID" smtClean="0"/>
              <a:t>‹#›</a:t>
            </a:fld>
            <a:endParaRPr lang="id-ID"/>
          </a:p>
        </p:txBody>
      </p:sp>
    </p:spTree>
    <p:extLst>
      <p:ext uri="{BB962C8B-B14F-4D97-AF65-F5344CB8AC3E}">
        <p14:creationId xmlns:p14="http://schemas.microsoft.com/office/powerpoint/2010/main" val="2859668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A098CA-92A6-4939-B2AB-51A352143663}" type="datetimeFigureOut">
              <a:rPr lang="id-ID" smtClean="0"/>
              <a:t>25/04/2016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2E8238B-B420-4F76-9A22-5AED2358104C}" type="slidenum">
              <a:rPr lang="id-ID" smtClean="0"/>
              <a:t>‹#›</a:t>
            </a:fld>
            <a:endParaRPr lang="id-ID"/>
          </a:p>
        </p:txBody>
      </p:sp>
    </p:spTree>
    <p:extLst>
      <p:ext uri="{BB962C8B-B14F-4D97-AF65-F5344CB8AC3E}">
        <p14:creationId xmlns:p14="http://schemas.microsoft.com/office/powerpoint/2010/main" val="351491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BFA098CA-92A6-4939-B2AB-51A352143663}" type="datetimeFigureOut">
              <a:rPr lang="id-ID" smtClean="0"/>
              <a:t>25/04/2016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2E8238B-B420-4F76-9A22-5AED2358104C}" type="slidenum">
              <a:rPr lang="id-ID" smtClean="0"/>
              <a:t>‹#›</a:t>
            </a:fld>
            <a:endParaRPr lang="id-ID"/>
          </a:p>
        </p:txBody>
      </p:sp>
    </p:spTree>
    <p:extLst>
      <p:ext uri="{BB962C8B-B14F-4D97-AF65-F5344CB8AC3E}">
        <p14:creationId xmlns:p14="http://schemas.microsoft.com/office/powerpoint/2010/main" val="1619034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BFA098CA-92A6-4939-B2AB-51A352143663}" type="datetimeFigureOut">
              <a:rPr lang="id-ID" smtClean="0"/>
              <a:t>25/04/2016</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2E8238B-B420-4F76-9A22-5AED2358104C}" type="slidenum">
              <a:rPr lang="id-ID" smtClean="0"/>
              <a:t>‹#›</a:t>
            </a:fld>
            <a:endParaRPr lang="id-ID"/>
          </a:p>
        </p:txBody>
      </p:sp>
    </p:spTree>
    <p:extLst>
      <p:ext uri="{BB962C8B-B14F-4D97-AF65-F5344CB8AC3E}">
        <p14:creationId xmlns:p14="http://schemas.microsoft.com/office/powerpoint/2010/main" val="2549645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BFA098CA-92A6-4939-B2AB-51A352143663}" type="datetimeFigureOut">
              <a:rPr lang="id-ID" smtClean="0"/>
              <a:t>25/04/2016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2E8238B-B420-4F76-9A22-5AED2358104C}" type="slidenum">
              <a:rPr lang="id-ID" smtClean="0"/>
              <a:t>‹#›</a:t>
            </a:fld>
            <a:endParaRPr lang="id-ID"/>
          </a:p>
        </p:txBody>
      </p:sp>
    </p:spTree>
    <p:extLst>
      <p:ext uri="{BB962C8B-B14F-4D97-AF65-F5344CB8AC3E}">
        <p14:creationId xmlns:p14="http://schemas.microsoft.com/office/powerpoint/2010/main" val="106923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A098CA-92A6-4939-B2AB-51A352143663}" type="datetimeFigureOut">
              <a:rPr lang="id-ID" smtClean="0"/>
              <a:t>25/04/2016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2E8238B-B420-4F76-9A22-5AED2358104C}" type="slidenum">
              <a:rPr lang="id-ID" smtClean="0"/>
              <a:t>‹#›</a:t>
            </a:fld>
            <a:endParaRPr lang="id-ID"/>
          </a:p>
        </p:txBody>
      </p:sp>
    </p:spTree>
    <p:extLst>
      <p:ext uri="{BB962C8B-B14F-4D97-AF65-F5344CB8AC3E}">
        <p14:creationId xmlns:p14="http://schemas.microsoft.com/office/powerpoint/2010/main" val="3555856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A098CA-92A6-4939-B2AB-51A352143663}" type="datetimeFigureOut">
              <a:rPr lang="id-ID" smtClean="0"/>
              <a:t>25/04/2016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2E8238B-B420-4F76-9A22-5AED2358104C}" type="slidenum">
              <a:rPr lang="id-ID" smtClean="0"/>
              <a:t>‹#›</a:t>
            </a:fld>
            <a:endParaRPr lang="id-ID"/>
          </a:p>
        </p:txBody>
      </p:sp>
    </p:spTree>
    <p:extLst>
      <p:ext uri="{BB962C8B-B14F-4D97-AF65-F5344CB8AC3E}">
        <p14:creationId xmlns:p14="http://schemas.microsoft.com/office/powerpoint/2010/main" val="515154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A098CA-92A6-4939-B2AB-51A352143663}" type="datetimeFigureOut">
              <a:rPr lang="id-ID" smtClean="0"/>
              <a:t>25/04/2016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2E8238B-B420-4F76-9A22-5AED2358104C}" type="slidenum">
              <a:rPr lang="id-ID" smtClean="0"/>
              <a:t>‹#›</a:t>
            </a:fld>
            <a:endParaRPr lang="id-ID"/>
          </a:p>
        </p:txBody>
      </p:sp>
    </p:spTree>
    <p:extLst>
      <p:ext uri="{BB962C8B-B14F-4D97-AF65-F5344CB8AC3E}">
        <p14:creationId xmlns:p14="http://schemas.microsoft.com/office/powerpoint/2010/main" val="1265057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A098CA-92A6-4939-B2AB-51A352143663}" type="datetimeFigureOut">
              <a:rPr lang="id-ID" smtClean="0"/>
              <a:t>25/04/2016</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E8238B-B420-4F76-9A22-5AED2358104C}" type="slidenum">
              <a:rPr lang="id-ID" smtClean="0"/>
              <a:t>‹#›</a:t>
            </a:fld>
            <a:endParaRPr lang="id-ID"/>
          </a:p>
        </p:txBody>
      </p:sp>
    </p:spTree>
    <p:extLst>
      <p:ext uri="{BB962C8B-B14F-4D97-AF65-F5344CB8AC3E}">
        <p14:creationId xmlns:p14="http://schemas.microsoft.com/office/powerpoint/2010/main" val="2588318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id-ID" sz="2800" b="1" dirty="0" smtClean="0">
                <a:latin typeface="Times New Roman" pitchFamily="18" charset="0"/>
                <a:cs typeface="Times New Roman" pitchFamily="18" charset="0"/>
              </a:rPr>
              <a:t>MODES OF THEORIZING IN STRATEGIC HUMAN RESOURCE MANAGEMENT</a:t>
            </a:r>
            <a:endParaRPr lang="id-ID" sz="2800" dirty="0">
              <a:latin typeface="Times New Roman" pitchFamily="18" charset="0"/>
              <a:cs typeface="Times New Roman" pitchFamily="18" charset="0"/>
            </a:endParaRPr>
          </a:p>
        </p:txBody>
      </p:sp>
      <p:sp>
        <p:nvSpPr>
          <p:cNvPr id="3" name="Subtitle 2"/>
          <p:cNvSpPr>
            <a:spLocks noGrp="1"/>
          </p:cNvSpPr>
          <p:nvPr>
            <p:ph type="subTitle" idx="1"/>
          </p:nvPr>
        </p:nvSpPr>
        <p:spPr/>
        <p:txBody>
          <a:bodyPr>
            <a:normAutofit fontScale="85000" lnSpcReduction="20000"/>
          </a:bodyPr>
          <a:lstStyle/>
          <a:p>
            <a:r>
              <a:rPr lang="id-ID" dirty="0" smtClean="0">
                <a:latin typeface="Times New Roman" pitchFamily="18" charset="0"/>
                <a:cs typeface="Times New Roman" pitchFamily="18" charset="0"/>
              </a:rPr>
              <a:t>Kelompok:</a:t>
            </a:r>
          </a:p>
          <a:p>
            <a:r>
              <a:rPr lang="id-ID" dirty="0" smtClean="0">
                <a:latin typeface="Times New Roman" pitchFamily="18" charset="0"/>
                <a:cs typeface="Times New Roman" pitchFamily="18" charset="0"/>
              </a:rPr>
              <a:t>Riris Kusuma W		13808141031</a:t>
            </a:r>
          </a:p>
          <a:p>
            <a:r>
              <a:rPr lang="id-ID" dirty="0" smtClean="0">
                <a:latin typeface="Times New Roman" pitchFamily="18" charset="0"/>
                <a:cs typeface="Times New Roman" pitchFamily="18" charset="0"/>
              </a:rPr>
              <a:t>Rayi Anyunari		13808141037</a:t>
            </a:r>
          </a:p>
          <a:p>
            <a:r>
              <a:rPr lang="id-ID" dirty="0" smtClean="0">
                <a:latin typeface="Times New Roman" pitchFamily="18" charset="0"/>
                <a:cs typeface="Times New Roman" pitchFamily="18" charset="0"/>
              </a:rPr>
              <a:t>Ahmad Rizky R		13808141040</a:t>
            </a:r>
          </a:p>
          <a:p>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4204098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id-ID" sz="3600" dirty="0" smtClean="0">
                <a:latin typeface="Times New Roman" pitchFamily="18" charset="0"/>
                <a:cs typeface="Times New Roman" pitchFamily="18" charset="0"/>
              </a:rPr>
              <a:t>Keselarasan sistem pekerjaan dan strategi konfigurasi</a:t>
            </a:r>
            <a:endParaRPr lang="id-ID"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r>
              <a:rPr lang="id-ID" dirty="0" smtClean="0">
                <a:latin typeface="Times New Roman" pitchFamily="18" charset="0"/>
                <a:cs typeface="Times New Roman" pitchFamily="18" charset="0"/>
              </a:rPr>
              <a:t>Perbedaan strategi diantara prospector, analyzer, dan defender memberi kesan bahwa organisasi yang mengejar strategi-strategi alternatif harus melaksanakan perbedaan dari sistem employment.</a:t>
            </a:r>
          </a:p>
          <a:p>
            <a:r>
              <a:rPr lang="id-ID" dirty="0" smtClean="0">
                <a:latin typeface="Times New Roman" pitchFamily="18" charset="0"/>
                <a:cs typeface="Times New Roman" pitchFamily="18" charset="0"/>
              </a:rPr>
              <a:t>Karena defeders memperhatikan efisiensi pada produk dan market sekarang ini, praktek pekerjaan yang efektif harus menekankan pada komitmen jangka panjang kepada organisasi.</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2213560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Times New Roman" pitchFamily="18" charset="0"/>
                <a:cs typeface="Times New Roman" pitchFamily="18" charset="0"/>
              </a:rPr>
              <a:t>Prediksi Konfigurasional</a:t>
            </a:r>
            <a:endParaRPr lang="id-ID"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id-ID" dirty="0" smtClean="0">
                <a:latin typeface="Times New Roman" pitchFamily="18" charset="0"/>
                <a:cs typeface="Times New Roman" pitchFamily="18" charset="0"/>
              </a:rPr>
              <a:t>Setidaknya ada tiga perbedaan pendapat konfigurasional yang berhubungan dengan sistem employment untuk kinerja organisasi.</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3027500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dirty="0" smtClean="0">
                <a:latin typeface="Times New Roman" pitchFamily="18" charset="0"/>
                <a:cs typeface="Times New Roman" pitchFamily="18" charset="0"/>
              </a:rPr>
              <a:t>Yang pertama</a:t>
            </a:r>
            <a:endParaRPr lang="id-ID"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r>
              <a:rPr lang="id-ID" sz="2400" dirty="0" smtClean="0">
                <a:latin typeface="Times New Roman" pitchFamily="18" charset="0"/>
                <a:cs typeface="Times New Roman" pitchFamily="18" charset="0"/>
              </a:rPr>
              <a:t>Pernyataan konfigurasional yang pertama ini berbeda  dari pernyataan universaistik yang tradisional dalam dua cara.</a:t>
            </a:r>
          </a:p>
          <a:p>
            <a:r>
              <a:rPr lang="id-ID" sz="2400" dirty="0" smtClean="0">
                <a:latin typeface="Times New Roman" pitchFamily="18" charset="0"/>
                <a:cs typeface="Times New Roman" pitchFamily="18" charset="0"/>
              </a:rPr>
              <a:t>Pertama, pernyataan konfigurasional percaya pada sistem perspektif dan berdasarkan pada pola analisis secara keseluruhan dari praktek HR, mengingat pernyataan universalistik didasarkan pada praktek HR secara individu.</a:t>
            </a:r>
          </a:p>
          <a:p>
            <a:r>
              <a:rPr lang="id-ID" sz="2400" dirty="0" smtClean="0">
                <a:latin typeface="Times New Roman" pitchFamily="18" charset="0"/>
                <a:cs typeface="Times New Roman" pitchFamily="18" charset="0"/>
              </a:rPr>
              <a:t>Kedua, pernyataan konfigurasional inii termasuk asumsi dari equifinality dan menyatakan bahwa multiple sistem employment dengan kata lain efektif untuk kondisi yang sama. Pernyataan universalistik , kontrasnya, mengusulkan bahwa praktek HR individu yang tepat lebih baik dalam segala kondisi.</a:t>
            </a:r>
            <a:endParaRPr lang="id-ID" sz="2400" dirty="0">
              <a:latin typeface="Times New Roman" pitchFamily="18" charset="0"/>
              <a:cs typeface="Times New Roman" pitchFamily="18" charset="0"/>
            </a:endParaRPr>
          </a:p>
        </p:txBody>
      </p:sp>
    </p:spTree>
    <p:extLst>
      <p:ext uri="{BB962C8B-B14F-4D97-AF65-F5344CB8AC3E}">
        <p14:creationId xmlns:p14="http://schemas.microsoft.com/office/powerpoint/2010/main" val="3266544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dirty="0" smtClean="0">
                <a:latin typeface="Times New Roman" pitchFamily="18" charset="0"/>
                <a:cs typeface="Times New Roman" pitchFamily="18" charset="0"/>
              </a:rPr>
              <a:t>Yang kedua</a:t>
            </a:r>
            <a:endParaRPr lang="id-ID"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r>
              <a:rPr lang="id-ID" dirty="0" smtClean="0">
                <a:latin typeface="Times New Roman" pitchFamily="18" charset="0"/>
                <a:cs typeface="Times New Roman" pitchFamily="18" charset="0"/>
              </a:rPr>
              <a:t>Tipe kedua dari pernyataan konfigurasional mirip dengan pendapat kotingensi tradisional dalam kedua tipe pendapat menyatakan bahwa keefektifan dari praktek HR sebuah perusahaan merupakan satu kesatuan dalam strategi perusahaan.</a:t>
            </a:r>
          </a:p>
          <a:p>
            <a:r>
              <a:rPr lang="id-ID" dirty="0" smtClean="0">
                <a:latin typeface="Times New Roman" pitchFamily="18" charset="0"/>
                <a:cs typeface="Times New Roman" pitchFamily="18" charset="0"/>
              </a:rPr>
              <a:t>Dengan kata lain, pendapat kedua dari konfigurasional yang diberikan sistem employment akan mempertinggi kinerja perusahaan hanya ketika menggunakan asosiasi dengan strategi perusahaan yang tepat.</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2593123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dirty="0" smtClean="0">
                <a:latin typeface="Times New Roman" pitchFamily="18" charset="0"/>
                <a:cs typeface="Times New Roman" pitchFamily="18" charset="0"/>
              </a:rPr>
              <a:t>Yang ketiga</a:t>
            </a:r>
            <a:endParaRPr lang="id-ID"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r>
              <a:rPr lang="id-ID" sz="2000" dirty="0" smtClean="0">
                <a:latin typeface="Times New Roman" pitchFamily="18" charset="0"/>
                <a:cs typeface="Times New Roman" pitchFamily="18" charset="0"/>
              </a:rPr>
              <a:t>Tafsiran konfigurasional ketiga sangat mirip dengan pernyataan kontingensi tradisional. Kedua tipe pernyataan menyatakan bahwa ada angka yang tidak terbatas dari kobinasi-kombinasi praktek HR yang akan memastikan kinerja organisasi superior jika mereka menggunakan asosiaso dengan strategi yang benar.</a:t>
            </a:r>
          </a:p>
          <a:p>
            <a:r>
              <a:rPr lang="id-ID" sz="2000" dirty="0" smtClean="0">
                <a:latin typeface="Times New Roman" pitchFamily="18" charset="0"/>
                <a:cs typeface="Times New Roman" pitchFamily="18" charset="0"/>
              </a:rPr>
              <a:t>Perbedaan utama antara dua tipe dari pernyataan tersebut melibatkan hubungan antara praktek Hr dan strategi perusahaan. Pendapat kontingensi fokus pada hubungan antara praktek HR individu dan strategi perusahaan. </a:t>
            </a:r>
          </a:p>
          <a:p>
            <a:r>
              <a:rPr lang="id-ID" sz="2000" dirty="0" smtClean="0">
                <a:latin typeface="Times New Roman" pitchFamily="18" charset="0"/>
                <a:cs typeface="Times New Roman" pitchFamily="18" charset="0"/>
              </a:rPr>
              <a:t>Pernyataan konfigurasional, dengan perbedaannya,  menahan sistem perspektif dengang menfokuskan pada pola hubungan diantara praktek HR dan dengan  memaksa fariasi dalam setiap praktek HR untuk dengan tepat menjadi proporsional variasu dalam sistem praktek HR</a:t>
            </a:r>
            <a:endParaRPr lang="id-ID" sz="2000" dirty="0">
              <a:latin typeface="Times New Roman" pitchFamily="18" charset="0"/>
              <a:cs typeface="Times New Roman" pitchFamily="18" charset="0"/>
            </a:endParaRPr>
          </a:p>
        </p:txBody>
      </p:sp>
    </p:spTree>
    <p:extLst>
      <p:ext uri="{BB962C8B-B14F-4D97-AF65-F5344CB8AC3E}">
        <p14:creationId xmlns:p14="http://schemas.microsoft.com/office/powerpoint/2010/main" val="902199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Times New Roman" pitchFamily="18" charset="0"/>
                <a:cs typeface="Times New Roman" pitchFamily="18" charset="0"/>
              </a:rPr>
              <a:t>Ringkasan</a:t>
            </a:r>
            <a:endParaRPr lang="id-ID"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r>
              <a:rPr lang="id-ID" dirty="0" smtClean="0">
                <a:latin typeface="Times New Roman" pitchFamily="18" charset="0"/>
                <a:cs typeface="Times New Roman" pitchFamily="18" charset="0"/>
              </a:rPr>
              <a:t>Tujuan dari studi ini adalah untuk menjelaskan dan menguji tiga perbedaan teori framework dalam SHRM.</a:t>
            </a:r>
          </a:p>
          <a:p>
            <a:r>
              <a:rPr lang="id-ID" dirty="0" smtClean="0">
                <a:latin typeface="Times New Roman" pitchFamily="18" charset="0"/>
                <a:cs typeface="Times New Roman" pitchFamily="18" charset="0"/>
              </a:rPr>
              <a:t>Berdasarkan </a:t>
            </a:r>
            <a:r>
              <a:rPr lang="id-ID" dirty="0" smtClean="0">
                <a:latin typeface="Times New Roman" pitchFamily="18" charset="0"/>
                <a:cs typeface="Times New Roman" pitchFamily="18" charset="0"/>
              </a:rPr>
              <a:t>framework</a:t>
            </a:r>
            <a:r>
              <a:rPr lang="id-ID" dirty="0" smtClean="0">
                <a:latin typeface="Times New Roman" pitchFamily="18" charset="0"/>
                <a:cs typeface="Times New Roman" pitchFamily="18" charset="0"/>
              </a:rPr>
              <a:t> universalistik, beberapa praktek HR secara universal efektif . Organisasi yang mengadopsi praktek terbaik akan mendapatkan profit yang lebih tinggi.</a:t>
            </a:r>
          </a:p>
          <a:p>
            <a:r>
              <a:rPr lang="id-ID" dirty="0" smtClean="0">
                <a:latin typeface="Times New Roman" pitchFamily="18" charset="0"/>
                <a:cs typeface="Times New Roman" pitchFamily="18" charset="0"/>
              </a:rPr>
              <a:t>Dalam framework kontingensi, keefektifan dari praktek HR individu satu kesatuan dalam strategi perusahaan. Sebuah organisasi yang mengadopsi praktek HR secara tepat untuk strateginya akan lebih efektif.</a:t>
            </a:r>
          </a:p>
          <a:p>
            <a:r>
              <a:rPr lang="id-ID" dirty="0" smtClean="0">
                <a:latin typeface="Times New Roman" pitchFamily="18" charset="0"/>
                <a:cs typeface="Times New Roman" pitchFamily="18" charset="0"/>
              </a:rPr>
              <a:t>Akhirnya, dalam framework konfigurasional ada efek sinergi diantara praktek-praktek HR. Demikian, konsistensi dalam konfigurasional dari praktek HR dan antara praktek HR dan strategi dibutuhkan untuk mempertinggi kinerja.</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757355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3140968"/>
            <a:ext cx="8229600" cy="1143000"/>
          </a:xfrm>
        </p:spPr>
        <p:txBody>
          <a:bodyPr>
            <a:noAutofit/>
          </a:bodyPr>
          <a:lstStyle/>
          <a:p>
            <a:r>
              <a:rPr lang="id-ID" sz="7200" dirty="0" smtClean="0">
                <a:latin typeface="Times New Roman" pitchFamily="18" charset="0"/>
                <a:cs typeface="Times New Roman" pitchFamily="18" charset="0"/>
              </a:rPr>
              <a:t>Terimakasih </a:t>
            </a:r>
            <a:r>
              <a:rPr lang="id-ID" sz="7200" dirty="0" smtClean="0">
                <a:latin typeface="Times New Roman" pitchFamily="18" charset="0"/>
                <a:cs typeface="Times New Roman" pitchFamily="18" charset="0"/>
                <a:sym typeface="Wingdings" pitchFamily="2" charset="2"/>
              </a:rPr>
              <a:t></a:t>
            </a:r>
            <a:endParaRPr lang="id-ID" sz="7200" dirty="0">
              <a:latin typeface="Times New Roman" pitchFamily="18" charset="0"/>
              <a:cs typeface="Times New Roman" pitchFamily="18" charset="0"/>
            </a:endParaRPr>
          </a:p>
        </p:txBody>
      </p:sp>
    </p:spTree>
    <p:extLst>
      <p:ext uri="{BB962C8B-B14F-4D97-AF65-F5344CB8AC3E}">
        <p14:creationId xmlns:p14="http://schemas.microsoft.com/office/powerpoint/2010/main" val="2941107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Times New Roman" pitchFamily="18" charset="0"/>
                <a:cs typeface="Times New Roman" pitchFamily="18" charset="0"/>
              </a:rPr>
              <a:t>Teoritikal Perspektif dari SHRM</a:t>
            </a:r>
            <a:endParaRPr lang="id-ID"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r>
              <a:rPr lang="id-ID" dirty="0" smtClean="0">
                <a:latin typeface="Times New Roman" pitchFamily="18" charset="0"/>
                <a:cs typeface="Times New Roman" pitchFamily="18" charset="0"/>
              </a:rPr>
              <a:t>Sekarang ini, SHRM secara menonjol telah dipakai dalam bidangnya (manajemen). Fokus dominan dari bidang ini telah menunjukkan pentingnya dari memanage secara efektif sumber daya organisasi.</a:t>
            </a:r>
          </a:p>
          <a:p>
            <a:r>
              <a:rPr lang="id-ID" dirty="0" smtClean="0">
                <a:latin typeface="Times New Roman" pitchFamily="18" charset="0"/>
                <a:cs typeface="Times New Roman" pitchFamily="18" charset="0"/>
              </a:rPr>
              <a:t>Dibawah ini memperkenalkan penjelasan lebih komplit dari tiga model utama dari teori imbedded dalam bidangnya, yaitu: Universalistik, Kontingensi, dan Konfigurasional Perspektif</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608899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Times New Roman" pitchFamily="18" charset="0"/>
                <a:cs typeface="Times New Roman" pitchFamily="18" charset="0"/>
              </a:rPr>
              <a:t>Perspektif Universalistik</a:t>
            </a:r>
            <a:endParaRPr lang="id-ID"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id-ID" sz="2800" dirty="0" smtClean="0">
                <a:latin typeface="Times New Roman" pitchFamily="18" charset="0"/>
                <a:cs typeface="Times New Roman" pitchFamily="18" charset="0"/>
              </a:rPr>
              <a:t>Teori ini merupakan teori yang paling simpel dalam literatur SHRM karena mengaitkan hubungan antara independen variabel dan dependen variabel yang diberikan secara universal diseluruh organiasasi.</a:t>
            </a:r>
          </a:p>
          <a:p>
            <a:r>
              <a:rPr lang="id-ID" sz="2800" dirty="0" smtClean="0">
                <a:latin typeface="Times New Roman" pitchFamily="18" charset="0"/>
                <a:cs typeface="Times New Roman" pitchFamily="18" charset="0"/>
              </a:rPr>
              <a:t>Mengembangkan prediksi universalistik membutuhkan dua langkah yaitu:</a:t>
            </a:r>
          </a:p>
          <a:p>
            <a:pPr marL="514350" indent="-514350">
              <a:buAutoNum type="arabicPeriod"/>
            </a:pPr>
            <a:r>
              <a:rPr lang="id-ID" sz="2800" dirty="0" smtClean="0">
                <a:latin typeface="Times New Roman" pitchFamily="18" charset="0"/>
                <a:cs typeface="Times New Roman" pitchFamily="18" charset="0"/>
              </a:rPr>
              <a:t>Pentingnya praktek strategi HR harus teridentifikasi.</a:t>
            </a:r>
          </a:p>
          <a:p>
            <a:pPr marL="514350" indent="-514350">
              <a:buAutoNum type="arabicPeriod"/>
            </a:pPr>
            <a:r>
              <a:rPr lang="id-ID" sz="2800" dirty="0" smtClean="0">
                <a:latin typeface="Times New Roman" pitchFamily="18" charset="0"/>
                <a:cs typeface="Times New Roman" pitchFamily="18" charset="0"/>
              </a:rPr>
              <a:t>Pendapat-pendapat yang berkaitan dengan  praktek kinerja individu organisasi harus disajikan</a:t>
            </a:r>
            <a:endParaRPr lang="id-ID" sz="2800" dirty="0">
              <a:latin typeface="Times New Roman" pitchFamily="18" charset="0"/>
              <a:cs typeface="Times New Roman" pitchFamily="18" charset="0"/>
            </a:endParaRPr>
          </a:p>
        </p:txBody>
      </p:sp>
    </p:spTree>
    <p:extLst>
      <p:ext uri="{BB962C8B-B14F-4D97-AF65-F5344CB8AC3E}">
        <p14:creationId xmlns:p14="http://schemas.microsoft.com/office/powerpoint/2010/main" val="2373302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Times New Roman" pitchFamily="18" charset="0"/>
                <a:cs typeface="Times New Roman" pitchFamily="18" charset="0"/>
              </a:rPr>
              <a:t>Praktek Strategi HR</a:t>
            </a:r>
            <a:endParaRPr lang="id-ID"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r>
              <a:rPr lang="id-ID" sz="2000" dirty="0" smtClean="0">
                <a:latin typeface="Times New Roman" pitchFamily="18" charset="0"/>
                <a:cs typeface="Times New Roman" pitchFamily="18" charset="0"/>
              </a:rPr>
              <a:t>Yang pertama, kesempatan karir didalam perusahaan. Tahap ini mengacu pada pekerja internal.</a:t>
            </a:r>
          </a:p>
          <a:p>
            <a:r>
              <a:rPr lang="id-ID" sz="2000" dirty="0" smtClean="0">
                <a:latin typeface="Times New Roman" pitchFamily="18" charset="0"/>
                <a:cs typeface="Times New Roman" pitchFamily="18" charset="0"/>
              </a:rPr>
              <a:t>Kedua, sistem training. Mengacu pada jumlah pelatihan formal yang diberikan kepada karyawan.</a:t>
            </a:r>
          </a:p>
          <a:p>
            <a:r>
              <a:rPr lang="id-ID" sz="2000" dirty="0" smtClean="0">
                <a:latin typeface="Times New Roman" pitchFamily="18" charset="0"/>
                <a:cs typeface="Times New Roman" pitchFamily="18" charset="0"/>
              </a:rPr>
              <a:t>Ketiga, penilaian dapat berdasarkan dari hasil atau perilaku.</a:t>
            </a:r>
          </a:p>
          <a:p>
            <a:r>
              <a:rPr lang="id-ID" sz="2000" dirty="0" smtClean="0">
                <a:latin typeface="Times New Roman" pitchFamily="18" charset="0"/>
                <a:cs typeface="Times New Roman" pitchFamily="18" charset="0"/>
              </a:rPr>
              <a:t>Keempat, rencana profit-sharing. Yang mengikat antara pembayaran dalam kinerja organisasi. Terlihat sebagai bagian integral dari sistem strategi HR.</a:t>
            </a:r>
          </a:p>
          <a:p>
            <a:r>
              <a:rPr lang="id-ID" sz="2000" dirty="0" smtClean="0">
                <a:latin typeface="Times New Roman" pitchFamily="18" charset="0"/>
                <a:cs typeface="Times New Roman" pitchFamily="18" charset="0"/>
              </a:rPr>
              <a:t>Kelima, tingkat karyawan yang diberikan keamanan pekerjaan yang memiliki banyak implikasi strategi.</a:t>
            </a:r>
          </a:p>
          <a:p>
            <a:r>
              <a:rPr lang="id-ID" sz="2000" dirty="0" smtClean="0">
                <a:latin typeface="Times New Roman" pitchFamily="18" charset="0"/>
                <a:cs typeface="Times New Roman" pitchFamily="18" charset="0"/>
              </a:rPr>
              <a:t>Keenam, adanya kedua sistem dari sistem keluhan dan keikutsertaan membuat keputusan.</a:t>
            </a:r>
          </a:p>
          <a:p>
            <a:r>
              <a:rPr lang="id-ID" sz="2000" dirty="0" smtClean="0">
                <a:latin typeface="Times New Roman" pitchFamily="18" charset="0"/>
                <a:cs typeface="Times New Roman" pitchFamily="18" charset="0"/>
              </a:rPr>
              <a:t>Yang terakhir, pentingnya derajat pekerjan yang ketat/sempit (khusus)</a:t>
            </a:r>
          </a:p>
        </p:txBody>
      </p:sp>
    </p:spTree>
    <p:extLst>
      <p:ext uri="{BB962C8B-B14F-4D97-AF65-F5344CB8AC3E}">
        <p14:creationId xmlns:p14="http://schemas.microsoft.com/office/powerpoint/2010/main" val="586862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Times New Roman" pitchFamily="18" charset="0"/>
                <a:cs typeface="Times New Roman" pitchFamily="18" charset="0"/>
              </a:rPr>
              <a:t>Perspektif Kontingensi</a:t>
            </a:r>
            <a:endParaRPr lang="id-ID"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10000"/>
          </a:bodyPr>
          <a:lstStyle/>
          <a:p>
            <a:r>
              <a:rPr lang="id-ID" dirty="0" smtClean="0">
                <a:latin typeface="Times New Roman" pitchFamily="18" charset="0"/>
                <a:cs typeface="Times New Roman" pitchFamily="18" charset="0"/>
              </a:rPr>
              <a:t>Teori ini lebih kompleks dari teori sebelumnya karena menyiratkan interaksi daripada garis hubungan yang simpel yang dimasukkan kedalam teori universalistik.</a:t>
            </a:r>
          </a:p>
          <a:p>
            <a:r>
              <a:rPr lang="id-ID" dirty="0" smtClean="0">
                <a:latin typeface="Times New Roman" pitchFamily="18" charset="0"/>
                <a:cs typeface="Times New Roman" pitchFamily="18" charset="0"/>
              </a:rPr>
              <a:t>Contoh dari teori ini yaitu teori dari Mile and Snow (1978)</a:t>
            </a:r>
          </a:p>
          <a:p>
            <a:pPr marL="514350" indent="-514350">
              <a:buAutoNum type="arabicPeriod"/>
            </a:pPr>
            <a:r>
              <a:rPr lang="id-ID" dirty="0" smtClean="0">
                <a:latin typeface="Times New Roman" pitchFamily="18" charset="0"/>
                <a:cs typeface="Times New Roman" pitchFamily="18" charset="0"/>
              </a:rPr>
              <a:t>Teori ini telah ditunjuk untuk menjadi prediktor yang relatif kuat dari keefektifan organisasi.</a:t>
            </a:r>
          </a:p>
          <a:p>
            <a:pPr marL="514350" indent="-514350">
              <a:buAutoNum type="arabicPeriod"/>
            </a:pPr>
            <a:r>
              <a:rPr lang="id-ID" dirty="0" smtClean="0">
                <a:latin typeface="Times New Roman" pitchFamily="18" charset="0"/>
                <a:cs typeface="Times New Roman" pitchFamily="18" charset="0"/>
              </a:rPr>
              <a:t>Teori ini dengan jelas mengatakan bahwa  memiliki implikasi untuk sebuah aturan HR organisasi.</a:t>
            </a:r>
          </a:p>
          <a:p>
            <a:pPr marL="514350" indent="-514350">
              <a:buAutoNum type="arabicPeriod"/>
            </a:pPr>
            <a:r>
              <a:rPr lang="id-ID" dirty="0" smtClean="0">
                <a:latin typeface="Times New Roman" pitchFamily="18" charset="0"/>
                <a:cs typeface="Times New Roman" pitchFamily="18" charset="0"/>
              </a:rPr>
              <a:t>Teori ini biasa digunakan dalam literatur SHRM.</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1625842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dirty="0" smtClean="0">
                <a:latin typeface="Times New Roman" pitchFamily="18" charset="0"/>
                <a:cs typeface="Times New Roman" pitchFamily="18" charset="0"/>
              </a:rPr>
              <a:t>Prediksi Kontingensi</a:t>
            </a:r>
            <a:endParaRPr lang="id-ID"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r>
              <a:rPr lang="id-ID" dirty="0" smtClean="0">
                <a:latin typeface="Times New Roman" pitchFamily="18" charset="0"/>
                <a:cs typeface="Times New Roman" pitchFamily="18" charset="0"/>
              </a:rPr>
              <a:t>Dalam prediksi kontingensi, hubungan antara kegunaan dari praktek pekerjaan yang spesifik dan kinerja organisasi diusulkan untuk menjadi satu kesatuan pada strategi organisasi.</a:t>
            </a:r>
          </a:p>
          <a:p>
            <a:r>
              <a:rPr lang="id-ID" dirty="0" smtClean="0">
                <a:latin typeface="Times New Roman" pitchFamily="18" charset="0"/>
                <a:cs typeface="Times New Roman" pitchFamily="18" charset="0"/>
              </a:rPr>
              <a:t>Perpektif bihavioral menyatakan bahwa kesuksesan implikasi dari strategi bisnis secara keras bergantung pada perilaku pekerja.</a:t>
            </a:r>
          </a:p>
          <a:p>
            <a:r>
              <a:rPr lang="id-ID" dirty="0" smtClean="0">
                <a:latin typeface="Times New Roman" pitchFamily="18" charset="0"/>
                <a:cs typeface="Times New Roman" pitchFamily="18" charset="0"/>
              </a:rPr>
              <a:t>Organisasi harus melaksanakan praktek HR yang menantang perilaku pekerja yang konsisten dengan strategi organisasi.</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3146829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Times New Roman" pitchFamily="18" charset="0"/>
                <a:cs typeface="Times New Roman" pitchFamily="18" charset="0"/>
              </a:rPr>
              <a:t>Perspektif Konfigurasional</a:t>
            </a:r>
            <a:endParaRPr lang="id-ID"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r>
              <a:rPr lang="id-ID" dirty="0" smtClean="0">
                <a:latin typeface="Times New Roman" pitchFamily="18" charset="0"/>
                <a:cs typeface="Times New Roman" pitchFamily="18" charset="0"/>
              </a:rPr>
              <a:t>Pendapat ini merupakan yang paling kompleks dari pendapat yang lain.</a:t>
            </a:r>
          </a:p>
          <a:p>
            <a:r>
              <a:rPr lang="id-ID" dirty="0" smtClean="0">
                <a:latin typeface="Times New Roman" pitchFamily="18" charset="0"/>
                <a:cs typeface="Times New Roman" pitchFamily="18" charset="0"/>
              </a:rPr>
              <a:t>Yang pertama, teori ini menggambarkan analisis secara keseluruhan prinsip dari penyelidikan untuk identifikasi konfigurasi, atau pola yang unik dari faktor-fakror, yang diusulkan untuk menjadi efektif secara maksimal.</a:t>
            </a:r>
          </a:p>
          <a:p>
            <a:r>
              <a:rPr lang="id-ID" dirty="0" smtClean="0">
                <a:latin typeface="Times New Roman" pitchFamily="18" charset="0"/>
                <a:cs typeface="Times New Roman" pitchFamily="18" charset="0"/>
              </a:rPr>
              <a:t>Kedua, teori ini memasukkan asumsi dari equifinality dengan mengajukan bahwa multiple konfigurasi yang unik dari faktor-faktor relefan menghsilkan kinerja yang maksimal.</a:t>
            </a:r>
          </a:p>
          <a:p>
            <a:r>
              <a:rPr lang="id-ID" dirty="0" smtClean="0">
                <a:latin typeface="Times New Roman" pitchFamily="18" charset="0"/>
                <a:cs typeface="Times New Roman" pitchFamily="18" charset="0"/>
              </a:rPr>
              <a:t>Ketiga, konfigurasi ini diasumsikan untuk menjadi tipe ideal yang teoritikal konsepnya daripada fenomena empirically observable.</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3223193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836712"/>
            <a:ext cx="7745505" cy="3877815"/>
          </a:xfrm>
        </p:spPr>
        <p:txBody>
          <a:bodyPr/>
          <a:lstStyle/>
          <a:p>
            <a:r>
              <a:rPr lang="id-ID" dirty="0" smtClean="0">
                <a:latin typeface="Times New Roman" pitchFamily="18" charset="0"/>
                <a:cs typeface="Times New Roman" pitchFamily="18" charset="0"/>
              </a:rPr>
              <a:t>Employment system</a:t>
            </a:r>
            <a:endParaRPr lang="id-ID" dirty="0">
              <a:latin typeface="Times New Roman" pitchFamily="18" charset="0"/>
              <a:cs typeface="Times New Roman" pitchFamily="18" charset="0"/>
            </a:endParaRPr>
          </a:p>
        </p:txBody>
      </p:sp>
      <p:pic>
        <p:nvPicPr>
          <p:cNvPr id="4" name="Picture 3" descr="E:\12.png"/>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484784"/>
            <a:ext cx="6768752" cy="4968552"/>
          </a:xfrm>
          <a:prstGeom prst="rect">
            <a:avLst/>
          </a:prstGeom>
          <a:noFill/>
          <a:ln>
            <a:noFill/>
          </a:ln>
        </p:spPr>
      </p:pic>
    </p:spTree>
    <p:extLst>
      <p:ext uri="{BB962C8B-B14F-4D97-AF65-F5344CB8AC3E}">
        <p14:creationId xmlns:p14="http://schemas.microsoft.com/office/powerpoint/2010/main" val="29798794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dirty="0" smtClean="0">
                <a:latin typeface="Times New Roman" pitchFamily="18" charset="0"/>
                <a:cs typeface="Times New Roman" pitchFamily="18" charset="0"/>
              </a:rPr>
              <a:t>Strategi Konfigurasi</a:t>
            </a:r>
            <a:endParaRPr lang="id-ID"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r>
              <a:rPr lang="id-ID" dirty="0" smtClean="0">
                <a:latin typeface="Times New Roman" pitchFamily="18" charset="0"/>
                <a:cs typeface="Times New Roman" pitchFamily="18" charset="0"/>
              </a:rPr>
              <a:t>Strategi typologi dari Mile dan Snow dapat ditafsirkan sebagai teori konfigurasi yang mengidentifikasi tiga tipe strategi ideal, yaitu: the prospector, the analyzer, dan the defender.</a:t>
            </a:r>
          </a:p>
          <a:p>
            <a:r>
              <a:rPr lang="id-ID" dirty="0" smtClean="0">
                <a:latin typeface="Times New Roman" pitchFamily="18" charset="0"/>
                <a:cs typeface="Times New Roman" pitchFamily="18" charset="0"/>
              </a:rPr>
              <a:t>Defenders melakukan sedikit pencarian dan pengembangan. Ketika defender mengejar produk baru, mereka mengimpor teknologi dari luar organisasi.</a:t>
            </a:r>
          </a:p>
          <a:p>
            <a:r>
              <a:rPr lang="id-ID" dirty="0" smtClean="0">
                <a:latin typeface="Times New Roman" pitchFamily="18" charset="0"/>
                <a:cs typeface="Times New Roman" pitchFamily="18" charset="0"/>
              </a:rPr>
              <a:t>Prospectors dikatagorikan dengan pencarian yang tetap untuk produk dan pasar. Dengan demikian prospectors lebih perhatian dengan mencari kesempatan beru dan akan mungkin tidak efisien seperti defenders.</a:t>
            </a:r>
          </a:p>
          <a:p>
            <a:r>
              <a:rPr lang="id-ID" dirty="0" smtClean="0">
                <a:latin typeface="Times New Roman" pitchFamily="18" charset="0"/>
                <a:cs typeface="Times New Roman" pitchFamily="18" charset="0"/>
              </a:rPr>
              <a:t>Sedangkan analyzers memiliki katagori keduanya dari defenders dan prospectors.</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17935900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956</Words>
  <Application>Microsoft Office PowerPoint</Application>
  <PresentationFormat>On-screen Show (4:3)</PresentationFormat>
  <Paragraphs>64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MODES OF THEORIZING IN STRATEGIC HUMAN RESOURCE MANAGEMENT</vt:lpstr>
      <vt:lpstr>Teoritikal Perspektif dari SHRM</vt:lpstr>
      <vt:lpstr>Perspektif Universalistik</vt:lpstr>
      <vt:lpstr>Praktek Strategi HR</vt:lpstr>
      <vt:lpstr>Perspektif Kontingensi</vt:lpstr>
      <vt:lpstr>Prediksi Kontingensi</vt:lpstr>
      <vt:lpstr>Perspektif Konfigurasional</vt:lpstr>
      <vt:lpstr>PowerPoint Presentation</vt:lpstr>
      <vt:lpstr>Strategi Konfigurasi</vt:lpstr>
      <vt:lpstr>Keselarasan sistem pekerjaan dan strategi konfigurasi</vt:lpstr>
      <vt:lpstr>Prediksi Konfigurasional</vt:lpstr>
      <vt:lpstr>Yang pertama</vt:lpstr>
      <vt:lpstr>Yang kedua</vt:lpstr>
      <vt:lpstr>Yang ketiga</vt:lpstr>
      <vt:lpstr>Ringkasan</vt:lpstr>
      <vt:lpstr>Terimakasih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MODES OF THEORIZING IN STRATEGIC HUMAN RESOURCE MANAGEMENT</dc:title>
  <dc:creator>ismail - [2010]</dc:creator>
  <cp:lastModifiedBy>ismail - [2010]</cp:lastModifiedBy>
  <cp:revision>10</cp:revision>
  <dcterms:created xsi:type="dcterms:W3CDTF">2016-04-25T08:54:46Z</dcterms:created>
  <dcterms:modified xsi:type="dcterms:W3CDTF">2016-04-25T10:26:38Z</dcterms:modified>
</cp:coreProperties>
</file>