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52BFCA5-A9B3-4AC8-8F78-68D16CA77793}" type="datetimeFigureOut">
              <a:rPr lang="id-ID" smtClean="0"/>
              <a:t>01/04/16</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30E2F2E-12BD-4D50-8B4A-ECD8FEFE4890}"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2BFCA5-A9B3-4AC8-8F78-68D16CA77793}" type="datetimeFigureOut">
              <a:rPr lang="id-ID" smtClean="0"/>
              <a:t>01/04/16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30E2F2E-12BD-4D50-8B4A-ECD8FEFE4890}"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2BFCA5-A9B3-4AC8-8F78-68D16CA77793}" type="datetimeFigureOut">
              <a:rPr lang="id-ID" smtClean="0"/>
              <a:t>01/04/16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30E2F2E-12BD-4D50-8B4A-ECD8FEFE4890}"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52BFCA5-A9B3-4AC8-8F78-68D16CA77793}" type="datetimeFigureOut">
              <a:rPr lang="id-ID" smtClean="0"/>
              <a:t>01/04/16</a:t>
            </a:fld>
            <a:endParaRPr lang="id-ID"/>
          </a:p>
        </p:txBody>
      </p:sp>
      <p:sp>
        <p:nvSpPr>
          <p:cNvPr id="9" name="Slide Number Placeholder 8"/>
          <p:cNvSpPr>
            <a:spLocks noGrp="1"/>
          </p:cNvSpPr>
          <p:nvPr>
            <p:ph type="sldNum" sz="quarter" idx="15"/>
          </p:nvPr>
        </p:nvSpPr>
        <p:spPr/>
        <p:txBody>
          <a:bodyPr rtlCol="0"/>
          <a:lstStyle/>
          <a:p>
            <a:fld id="{330E2F2E-12BD-4D50-8B4A-ECD8FEFE4890}"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52BFCA5-A9B3-4AC8-8F78-68D16CA77793}" type="datetimeFigureOut">
              <a:rPr lang="id-ID" smtClean="0"/>
              <a:t>01/04/16</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30E2F2E-12BD-4D50-8B4A-ECD8FEFE4890}"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52BFCA5-A9B3-4AC8-8F78-68D16CA77793}" type="datetimeFigureOut">
              <a:rPr lang="id-ID" smtClean="0"/>
              <a:t>01/04/16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30E2F2E-12BD-4D50-8B4A-ECD8FEFE4890}"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52BFCA5-A9B3-4AC8-8F78-68D16CA77793}" type="datetimeFigureOut">
              <a:rPr lang="id-ID" smtClean="0"/>
              <a:t>01/04/16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30E2F2E-12BD-4D50-8B4A-ECD8FEFE4890}"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52BFCA5-A9B3-4AC8-8F78-68D16CA77793}" type="datetimeFigureOut">
              <a:rPr lang="id-ID" smtClean="0"/>
              <a:t>01/04/16</a:t>
            </a:fld>
            <a:endParaRPr lang="id-ID"/>
          </a:p>
        </p:txBody>
      </p:sp>
      <p:sp>
        <p:nvSpPr>
          <p:cNvPr id="7" name="Slide Number Placeholder 6"/>
          <p:cNvSpPr>
            <a:spLocks noGrp="1"/>
          </p:cNvSpPr>
          <p:nvPr>
            <p:ph type="sldNum" sz="quarter" idx="11"/>
          </p:nvPr>
        </p:nvSpPr>
        <p:spPr/>
        <p:txBody>
          <a:bodyPr rtlCol="0"/>
          <a:lstStyle/>
          <a:p>
            <a:fld id="{330E2F2E-12BD-4D50-8B4A-ECD8FEFE4890}"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2BFCA5-A9B3-4AC8-8F78-68D16CA77793}" type="datetimeFigureOut">
              <a:rPr lang="id-ID" smtClean="0"/>
              <a:t>01/04/16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30E2F2E-12BD-4D50-8B4A-ECD8FEFE4890}"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52BFCA5-A9B3-4AC8-8F78-68D16CA77793}" type="datetimeFigureOut">
              <a:rPr lang="id-ID" smtClean="0"/>
              <a:t>01/04/16</a:t>
            </a:fld>
            <a:endParaRPr lang="id-ID"/>
          </a:p>
        </p:txBody>
      </p:sp>
      <p:sp>
        <p:nvSpPr>
          <p:cNvPr id="22" name="Slide Number Placeholder 21"/>
          <p:cNvSpPr>
            <a:spLocks noGrp="1"/>
          </p:cNvSpPr>
          <p:nvPr>
            <p:ph type="sldNum" sz="quarter" idx="15"/>
          </p:nvPr>
        </p:nvSpPr>
        <p:spPr/>
        <p:txBody>
          <a:bodyPr rtlCol="0"/>
          <a:lstStyle/>
          <a:p>
            <a:fld id="{330E2F2E-12BD-4D50-8B4A-ECD8FEFE4890}"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A52BFCA5-A9B3-4AC8-8F78-68D16CA77793}" type="datetimeFigureOut">
              <a:rPr lang="id-ID" smtClean="0"/>
              <a:t>01/04/16</a:t>
            </a:fld>
            <a:endParaRPr lang="id-ID"/>
          </a:p>
        </p:txBody>
      </p:sp>
      <p:sp>
        <p:nvSpPr>
          <p:cNvPr id="18" name="Slide Number Placeholder 17"/>
          <p:cNvSpPr>
            <a:spLocks noGrp="1"/>
          </p:cNvSpPr>
          <p:nvPr>
            <p:ph type="sldNum" sz="quarter" idx="11"/>
          </p:nvPr>
        </p:nvSpPr>
        <p:spPr/>
        <p:txBody>
          <a:bodyPr rtlCol="0"/>
          <a:lstStyle/>
          <a:p>
            <a:fld id="{330E2F2E-12BD-4D50-8B4A-ECD8FEFE4890}"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52BFCA5-A9B3-4AC8-8F78-68D16CA77793}" type="datetimeFigureOut">
              <a:rPr lang="id-ID" smtClean="0"/>
              <a:t>01/04/16</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30E2F2E-12BD-4D50-8B4A-ECD8FEFE4890}"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3108" y="571480"/>
            <a:ext cx="6172200" cy="1894362"/>
          </a:xfrm>
        </p:spPr>
        <p:txBody>
          <a:bodyPr>
            <a:normAutofit/>
          </a:bodyPr>
          <a:lstStyle/>
          <a:p>
            <a:pPr algn="ctr"/>
            <a:r>
              <a:rPr lang="id-ID" sz="4800" dirty="0" smtClean="0">
                <a:solidFill>
                  <a:schemeClr val="tx1"/>
                </a:solidFill>
              </a:rPr>
              <a:t>KARAKTERISTIK ORGANISASI</a:t>
            </a:r>
            <a:endParaRPr lang="id-ID" sz="4800" dirty="0">
              <a:solidFill>
                <a:schemeClr val="tx1"/>
              </a:solidFill>
            </a:endParaRPr>
          </a:p>
        </p:txBody>
      </p:sp>
      <p:sp>
        <p:nvSpPr>
          <p:cNvPr id="3" name="Subtitle 2"/>
          <p:cNvSpPr>
            <a:spLocks noGrp="1"/>
          </p:cNvSpPr>
          <p:nvPr>
            <p:ph type="subTitle" idx="1"/>
          </p:nvPr>
        </p:nvSpPr>
        <p:spPr>
          <a:xfrm>
            <a:off x="2285984" y="3000372"/>
            <a:ext cx="6172200" cy="2214578"/>
          </a:xfrm>
        </p:spPr>
        <p:txBody>
          <a:bodyPr>
            <a:normAutofit/>
          </a:bodyPr>
          <a:lstStyle/>
          <a:p>
            <a:r>
              <a:rPr lang="id-ID" sz="2400" b="0" dirty="0" smtClean="0">
                <a:solidFill>
                  <a:schemeClr val="tx1"/>
                </a:solidFill>
              </a:rPr>
              <a:t>Anggota Kelompok:</a:t>
            </a:r>
          </a:p>
          <a:p>
            <a:r>
              <a:rPr lang="id-ID" sz="2400" b="0" dirty="0" smtClean="0">
                <a:solidFill>
                  <a:schemeClr val="tx1"/>
                </a:solidFill>
              </a:rPr>
              <a:t>Maria Hartiningsih	13808141002</a:t>
            </a:r>
          </a:p>
          <a:p>
            <a:r>
              <a:rPr lang="id-ID" sz="2400" b="0" dirty="0" smtClean="0">
                <a:solidFill>
                  <a:schemeClr val="tx1"/>
                </a:solidFill>
              </a:rPr>
              <a:t>Nurul Mutiara R.A.	13808141006</a:t>
            </a:r>
          </a:p>
          <a:p>
            <a:r>
              <a:rPr lang="id-ID" sz="2400" b="0" dirty="0" smtClean="0">
                <a:solidFill>
                  <a:schemeClr val="tx1"/>
                </a:solidFill>
              </a:rPr>
              <a:t>Anarkhi Dianastuty	13808141007</a:t>
            </a:r>
            <a:endParaRPr lang="id-ID" sz="2400" b="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Budaya Organisasi</a:t>
            </a:r>
            <a:endParaRPr lang="id-ID" b="1" dirty="0"/>
          </a:p>
        </p:txBody>
      </p:sp>
      <p:sp>
        <p:nvSpPr>
          <p:cNvPr id="3" name="Content Placeholder 2"/>
          <p:cNvSpPr>
            <a:spLocks noGrp="1"/>
          </p:cNvSpPr>
          <p:nvPr>
            <p:ph sz="quarter" idx="1"/>
          </p:nvPr>
        </p:nvSpPr>
        <p:spPr/>
        <p:txBody>
          <a:bodyPr>
            <a:normAutofit fontScale="85000" lnSpcReduction="20000"/>
          </a:bodyPr>
          <a:lstStyle/>
          <a:p>
            <a:pPr algn="just">
              <a:lnSpc>
                <a:spcPct val="150000"/>
              </a:lnSpc>
              <a:buNone/>
            </a:pPr>
            <a:r>
              <a:rPr lang="id-ID" dirty="0" smtClean="0">
                <a:latin typeface="Calibri" pitchFamily="34" charset="0"/>
                <a:cs typeface="Calibri" pitchFamily="34" charset="0"/>
              </a:rPr>
              <a:t>		Budaya </a:t>
            </a:r>
            <a:r>
              <a:rPr lang="id-ID" dirty="0">
                <a:latin typeface="Calibri" pitchFamily="34" charset="0"/>
                <a:cs typeface="Calibri" pitchFamily="34" charset="0"/>
              </a:rPr>
              <a:t>organisasi adalah sebuah pola asumsi dasar bersama yang ditemukan atau dikembangkan yang dianggap sah dan diajarkan kepada anggota sebagai cara yang benar untuk memahami, berpikir dan merasa sesuatu dalam beraktivitas. Budaya organisasi juga diasumsikan sebagai sekelompok nilai-nilai dan norma-norma spesifik yang dibagikan dalam kelompok dalam sebuah organisasi dan menjadi pengendali dalam interaksi mereka dengan pemangku kepentingan dilura organisasi.  Sedangkan Ravasi dan Schultz (2006) mengatakan bahwa budaya organisasi adalah seperangkat kesepakatan asumsi mental yang mengarakhan cara pandang dan perilaku  dalam sebuah organisasi dengan menentukan perilaku yang diterima dalam berbagai kondisi.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7158" y="500042"/>
            <a:ext cx="8215370" cy="6143668"/>
          </a:xfrm>
        </p:spPr>
        <p:txBody>
          <a:bodyPr>
            <a:normAutofit/>
          </a:bodyPr>
          <a:lstStyle/>
          <a:p>
            <a:pPr algn="just">
              <a:lnSpc>
                <a:spcPct val="150000"/>
              </a:lnSpc>
              <a:buNone/>
            </a:pPr>
            <a:r>
              <a:rPr lang="id-ID" dirty="0" smtClean="0">
                <a:latin typeface="Calibri" pitchFamily="34" charset="0"/>
                <a:cs typeface="Calibri" pitchFamily="34" charset="0"/>
              </a:rPr>
              <a:t>		Perspektif </a:t>
            </a:r>
            <a:r>
              <a:rPr lang="id-ID" dirty="0">
                <a:latin typeface="Calibri" pitchFamily="34" charset="0"/>
                <a:cs typeface="Calibri" pitchFamily="34" charset="0"/>
              </a:rPr>
              <a:t>komunikasi organisasi dalam memandang budaya terdiri dari perspektif tradisionalisme, interpretivisme, dan interpretivis kritis. Perspektif tradisionalisme memandang tampilan budaya melalui hal-hal obyektif seperti cerita, ritual, dan symbol. Cara pandang Interpretivisme: beranggapan bahwa tampilan budaya dilihat melalui jaringan makna bersama (anggota organisasi berbagi makna subjektif). Sedangkan perspektif Kritis-interpretivisme menilai tampilan budaya melalui jaringan berbagi makna serta perebutan kekuasaan yang diciptakan oleh jaringan yang sama dari persaingan  makna.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28596" y="285728"/>
            <a:ext cx="8143932" cy="6072230"/>
          </a:xfrm>
        </p:spPr>
        <p:txBody>
          <a:bodyPr>
            <a:normAutofit fontScale="85000" lnSpcReduction="20000"/>
          </a:bodyPr>
          <a:lstStyle/>
          <a:p>
            <a:pPr algn="just">
              <a:lnSpc>
                <a:spcPct val="160000"/>
              </a:lnSpc>
              <a:buNone/>
            </a:pPr>
            <a:r>
              <a:rPr lang="id-ID" dirty="0" smtClean="0">
                <a:latin typeface="Calibri" pitchFamily="34" charset="0"/>
                <a:cs typeface="Calibri" pitchFamily="34" charset="0"/>
              </a:rPr>
              <a:t>		Hoffstede </a:t>
            </a:r>
            <a:r>
              <a:rPr lang="id-ID" dirty="0">
                <a:latin typeface="Calibri" pitchFamily="34" charset="0"/>
                <a:cs typeface="Calibri" pitchFamily="34" charset="0"/>
              </a:rPr>
              <a:t>(1980) menterjemahkan budaya menurut Negara dan kebangsaannya menjadi beberapa hal diantaranya adalah budaya berdasarkan power distance, uncertainty avoidance,collectivism-individualism, masculinity-femininity. Sedangkan O’Rielly, Chatman dan Caldwel (1991) mengembangkan model busaya berdasarkan keyakinan bahwa budaya dapat dibagi menjadi nilai yang ditekankan dalam organisasi diantaranya adalah budaya inovasi, stabilitas, menghargai orang, orientasi hasil, perhatian kepada hal yang detil, orientasi tim, dan agresivitas. O’Rielly, Chatman dan Caldwel (1990) menurunkan budaya dalam beberapa dimensi yaitu misi sebagai arah stratgis terhadap target, tujuan dan visi, adaptabilitas yaitu m membuat perubahan, focus pelanggan dan pembelajran organisasi, keterlibatan seperti pengutan, orientasi tim, dan pengembangan kapabilitas,  dan konsistensi yang diterjamehkan sebagai nilai-nilai inti, kesepahaman, koordinasi-integrasi.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00034" y="357166"/>
            <a:ext cx="8072494" cy="6500834"/>
          </a:xfrm>
        </p:spPr>
        <p:txBody>
          <a:bodyPr>
            <a:normAutofit fontScale="92500" lnSpcReduction="10000"/>
          </a:bodyPr>
          <a:lstStyle/>
          <a:p>
            <a:pPr algn="just">
              <a:lnSpc>
                <a:spcPct val="160000"/>
              </a:lnSpc>
              <a:buNone/>
            </a:pPr>
            <a:r>
              <a:rPr lang="id-ID" dirty="0" smtClean="0">
                <a:latin typeface="Calibri" pitchFamily="34" charset="0"/>
                <a:cs typeface="Calibri" pitchFamily="34" charset="0"/>
              </a:rPr>
              <a:t>		Berbagai </a:t>
            </a:r>
            <a:r>
              <a:rPr lang="id-ID" dirty="0">
                <a:latin typeface="Calibri" pitchFamily="34" charset="0"/>
                <a:cs typeface="Calibri" pitchFamily="34" charset="0"/>
              </a:rPr>
              <a:t>faktor yang memberikan pengaruh pada budaya organisasi menurut Gerry Johnson adalah paradigma, system kendali, struktur organissi, struktur kekuasaan, symbol, rutinitas, dan mitos dan sejarah organisasi.  Beberapa kultur organisasi yang diyakini berkembang dalam dunia bisnis diantaranya adalah budaya konstruktif, budaya pasif/difensif, dan budaya agresif. Budaya konstruktif dapat ditunjukkan dengan tingkat pencapaian tujuan organisasi, aktualisasi diri, penanganan SDM, dan afiliasi. Budaya pasif/defensive ditunjukkan dengan sipak persetujuan, sikap umum, sikap ketergantungan dan sikap penolakan. Budaya agresif ditunjukkan dengan sikap oposisi, kekuasaan, persaingan, dan perfeksionis.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Struktur Organisasi</a:t>
            </a:r>
            <a:endParaRPr lang="id-ID" b="1" dirty="0"/>
          </a:p>
        </p:txBody>
      </p:sp>
      <p:sp>
        <p:nvSpPr>
          <p:cNvPr id="3" name="Content Placeholder 2"/>
          <p:cNvSpPr>
            <a:spLocks noGrp="1"/>
          </p:cNvSpPr>
          <p:nvPr>
            <p:ph sz="quarter" idx="1"/>
          </p:nvPr>
        </p:nvSpPr>
        <p:spPr>
          <a:xfrm>
            <a:off x="457200" y="1428736"/>
            <a:ext cx="8115328" cy="4357718"/>
          </a:xfrm>
        </p:spPr>
        <p:txBody>
          <a:bodyPr>
            <a:normAutofit/>
          </a:bodyPr>
          <a:lstStyle/>
          <a:p>
            <a:pPr marL="0" indent="0" algn="just">
              <a:lnSpc>
                <a:spcPct val="150000"/>
              </a:lnSpc>
              <a:buNone/>
            </a:pPr>
            <a:r>
              <a:rPr lang="id-ID" dirty="0" smtClean="0"/>
              <a:t>Struktur </a:t>
            </a:r>
            <a:r>
              <a:rPr lang="id-ID" dirty="0"/>
              <a:t>organisasi teridi atas berbagai aktivitas </a:t>
            </a:r>
            <a:r>
              <a:rPr lang="id-ID" dirty="0" smtClean="0"/>
              <a:t>seperti:</a:t>
            </a:r>
          </a:p>
          <a:p>
            <a:pPr algn="just">
              <a:lnSpc>
                <a:spcPct val="150000"/>
              </a:lnSpc>
            </a:pPr>
            <a:r>
              <a:rPr lang="id-ID" dirty="0" smtClean="0"/>
              <a:t>Alokasi tugas</a:t>
            </a:r>
          </a:p>
          <a:p>
            <a:pPr algn="just">
              <a:lnSpc>
                <a:spcPct val="150000"/>
              </a:lnSpc>
            </a:pPr>
            <a:r>
              <a:rPr lang="id-ID" dirty="0" smtClean="0"/>
              <a:t>Koordinasi </a:t>
            </a:r>
          </a:p>
          <a:p>
            <a:pPr algn="just">
              <a:lnSpc>
                <a:spcPct val="150000"/>
              </a:lnSpc>
            </a:pPr>
            <a:r>
              <a:rPr lang="id-ID" dirty="0" smtClean="0"/>
              <a:t>Supervisi yang </a:t>
            </a:r>
            <a:r>
              <a:rPr lang="id-ID" dirty="0"/>
              <a:t>diarahkan pada pencapaian tujuan organisasi. </a:t>
            </a:r>
            <a:endParaRPr lang="id-ID"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28596" y="642918"/>
            <a:ext cx="8072494" cy="5857916"/>
          </a:xfrm>
        </p:spPr>
        <p:txBody>
          <a:bodyPr>
            <a:normAutofit fontScale="85000" lnSpcReduction="20000"/>
          </a:bodyPr>
          <a:lstStyle/>
          <a:p>
            <a:pPr marL="0" indent="0" algn="just">
              <a:lnSpc>
                <a:spcPct val="150000"/>
              </a:lnSpc>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dirty="0" smtClean="0"/>
              <a:t>Struktur Birokrasi</a:t>
            </a:r>
          </a:p>
          <a:p>
            <a:pPr algn="just">
              <a:lnSpc>
                <a:spcPct val="150000"/>
              </a:lnSpc>
            </a:pPr>
            <a:r>
              <a:rPr lang="id-ID" dirty="0" smtClean="0"/>
              <a:t>Pasca – Birokrasi</a:t>
            </a:r>
          </a:p>
          <a:p>
            <a:pPr algn="just">
              <a:lnSpc>
                <a:spcPct val="150000"/>
              </a:lnSpc>
            </a:pPr>
            <a:r>
              <a:rPr lang="id-ID" dirty="0" smtClean="0"/>
              <a:t>Struktur Fungsional</a:t>
            </a:r>
          </a:p>
          <a:p>
            <a:pPr algn="just">
              <a:lnSpc>
                <a:spcPct val="150000"/>
              </a:lnSpc>
            </a:pPr>
            <a:r>
              <a:rPr lang="id-ID" dirty="0" smtClean="0"/>
              <a:t>Divisional</a:t>
            </a:r>
          </a:p>
          <a:p>
            <a:pPr algn="just">
              <a:lnSpc>
                <a:spcPct val="150000"/>
              </a:lnSpc>
            </a:pPr>
            <a:r>
              <a:rPr lang="id-ID" dirty="0" smtClean="0"/>
              <a:t>Struktur Matrik </a:t>
            </a:r>
          </a:p>
          <a:p>
            <a:pPr algn="just">
              <a:lnSpc>
                <a:spcPct val="150000"/>
              </a:lnSpc>
            </a:pPr>
            <a:r>
              <a:rPr lang="id-ID" dirty="0" smtClean="0"/>
              <a:t>Struktur tim</a:t>
            </a:r>
          </a:p>
          <a:p>
            <a:pPr algn="just">
              <a:lnSpc>
                <a:spcPct val="150000"/>
              </a:lnSpc>
            </a:pPr>
            <a:r>
              <a:rPr lang="id-ID" dirty="0" smtClean="0"/>
              <a:t>Struktur jaringan</a:t>
            </a:r>
          </a:p>
          <a:p>
            <a:pPr algn="just">
              <a:lnSpc>
                <a:spcPct val="150000"/>
              </a:lnSpc>
            </a:pPr>
            <a:r>
              <a:rPr lang="id-ID" dirty="0" smtClean="0"/>
              <a:t>Struktur virtual</a:t>
            </a:r>
          </a:p>
          <a:p>
            <a:pPr algn="just">
              <a:lnSpc>
                <a:spcPct val="150000"/>
              </a:lnSpc>
            </a:pPr>
            <a:r>
              <a:rPr lang="id-ID" dirty="0" smtClean="0"/>
              <a:t>Struktur Organisasi Model Hierarki – Komunitas Fenotip</a:t>
            </a:r>
          </a:p>
          <a:p>
            <a:pPr>
              <a:buNone/>
            </a:pP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28596" y="642918"/>
            <a:ext cx="8072494" cy="5857916"/>
          </a:xfrm>
          <a:prstGeom prst="rect">
            <a:avLst/>
          </a:prstGeom>
        </p:spPr>
        <p:txBody>
          <a:bodyPr vert="horz">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b="1" dirty="0" smtClean="0">
                <a:solidFill>
                  <a:srgbClr val="FF0000"/>
                </a:solidFill>
              </a:rPr>
              <a:t>Stuktur pra birokratis</a:t>
            </a:r>
          </a:p>
          <a:p>
            <a:pPr algn="just">
              <a:lnSpc>
                <a:spcPct val="150000"/>
              </a:lnSpc>
            </a:pPr>
            <a:r>
              <a:rPr lang="id-ID" dirty="0" smtClean="0"/>
              <a:t>Struktur Birokrasi</a:t>
            </a:r>
          </a:p>
          <a:p>
            <a:pPr algn="just">
              <a:lnSpc>
                <a:spcPct val="150000"/>
              </a:lnSpc>
            </a:pPr>
            <a:r>
              <a:rPr lang="id-ID" dirty="0" smtClean="0"/>
              <a:t>Pasca – Birokrasi</a:t>
            </a:r>
          </a:p>
          <a:p>
            <a:pPr algn="just">
              <a:lnSpc>
                <a:spcPct val="150000"/>
              </a:lnSpc>
            </a:pPr>
            <a:r>
              <a:rPr lang="id-ID" dirty="0" smtClean="0"/>
              <a:t>Struktur Fungsional</a:t>
            </a:r>
          </a:p>
          <a:p>
            <a:pPr algn="just">
              <a:lnSpc>
                <a:spcPct val="150000"/>
              </a:lnSpc>
            </a:pPr>
            <a:r>
              <a:rPr lang="id-ID" dirty="0" smtClean="0"/>
              <a:t>Divisional</a:t>
            </a:r>
          </a:p>
          <a:p>
            <a:pPr algn="just">
              <a:lnSpc>
                <a:spcPct val="150000"/>
              </a:lnSpc>
            </a:pPr>
            <a:r>
              <a:rPr lang="id-ID" dirty="0" smtClean="0"/>
              <a:t>Struktur Matrik </a:t>
            </a:r>
          </a:p>
          <a:p>
            <a:pPr algn="just">
              <a:lnSpc>
                <a:spcPct val="150000"/>
              </a:lnSpc>
            </a:pPr>
            <a:r>
              <a:rPr lang="id-ID" dirty="0" smtClean="0"/>
              <a:t>Struktur tim</a:t>
            </a:r>
          </a:p>
          <a:p>
            <a:pPr algn="just">
              <a:lnSpc>
                <a:spcPct val="150000"/>
              </a:lnSpc>
            </a:pPr>
            <a:r>
              <a:rPr lang="id-ID" dirty="0" smtClean="0"/>
              <a:t>Struktur jaringan</a:t>
            </a:r>
          </a:p>
          <a:p>
            <a:pPr algn="just">
              <a:lnSpc>
                <a:spcPct val="150000"/>
              </a:lnSpc>
            </a:pPr>
            <a:r>
              <a:rPr lang="id-ID" dirty="0" smtClean="0"/>
              <a:t>Struktur virtual</a:t>
            </a:r>
          </a:p>
          <a:p>
            <a:pPr algn="just">
              <a:lnSpc>
                <a:spcPct val="150000"/>
              </a:lnSpc>
            </a:pPr>
            <a:r>
              <a:rPr lang="id-ID" dirty="0" smtClean="0"/>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1043790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28596" y="642918"/>
            <a:ext cx="8072494" cy="5857916"/>
          </a:xfrm>
          <a:prstGeom prst="rect">
            <a:avLst/>
          </a:prstGeom>
        </p:spPr>
        <p:txBody>
          <a:bodyPr>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b="1" dirty="0" smtClean="0">
                <a:solidFill>
                  <a:srgbClr val="FF0000"/>
                </a:solidFill>
              </a:rPr>
              <a:t>Struktur Birokrasi</a:t>
            </a:r>
          </a:p>
          <a:p>
            <a:pPr algn="just">
              <a:lnSpc>
                <a:spcPct val="150000"/>
              </a:lnSpc>
            </a:pPr>
            <a:r>
              <a:rPr lang="id-ID" dirty="0" smtClean="0"/>
              <a:t>Pasca – Birokrasi</a:t>
            </a:r>
          </a:p>
          <a:p>
            <a:pPr algn="just">
              <a:lnSpc>
                <a:spcPct val="150000"/>
              </a:lnSpc>
            </a:pPr>
            <a:r>
              <a:rPr lang="id-ID" dirty="0" smtClean="0"/>
              <a:t>Struktur Fungsional</a:t>
            </a:r>
          </a:p>
          <a:p>
            <a:pPr algn="just">
              <a:lnSpc>
                <a:spcPct val="150000"/>
              </a:lnSpc>
            </a:pPr>
            <a:r>
              <a:rPr lang="id-ID" dirty="0" smtClean="0"/>
              <a:t>Divisional</a:t>
            </a:r>
          </a:p>
          <a:p>
            <a:pPr algn="just">
              <a:lnSpc>
                <a:spcPct val="150000"/>
              </a:lnSpc>
            </a:pPr>
            <a:r>
              <a:rPr lang="id-ID" dirty="0" smtClean="0"/>
              <a:t>Struktur Matrik </a:t>
            </a:r>
          </a:p>
          <a:p>
            <a:pPr algn="just">
              <a:lnSpc>
                <a:spcPct val="150000"/>
              </a:lnSpc>
            </a:pPr>
            <a:r>
              <a:rPr lang="id-ID" dirty="0" smtClean="0"/>
              <a:t>Struktur tim</a:t>
            </a:r>
          </a:p>
          <a:p>
            <a:pPr algn="just">
              <a:lnSpc>
                <a:spcPct val="150000"/>
              </a:lnSpc>
            </a:pPr>
            <a:r>
              <a:rPr lang="id-ID" dirty="0" smtClean="0"/>
              <a:t>Struktur jaringan</a:t>
            </a:r>
          </a:p>
          <a:p>
            <a:pPr algn="just">
              <a:lnSpc>
                <a:spcPct val="150000"/>
              </a:lnSpc>
            </a:pPr>
            <a:r>
              <a:rPr lang="id-ID" dirty="0" smtClean="0"/>
              <a:t>Struktur virtual</a:t>
            </a:r>
          </a:p>
          <a:p>
            <a:pPr algn="just">
              <a:lnSpc>
                <a:spcPct val="150000"/>
              </a:lnSpc>
            </a:pPr>
            <a:r>
              <a:rPr lang="id-ID" dirty="0" smtClean="0"/>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3039346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28596" y="642918"/>
            <a:ext cx="8072494" cy="5857916"/>
          </a:xfrm>
          <a:prstGeom prst="rect">
            <a:avLst/>
          </a:prstGeom>
        </p:spPr>
        <p:txBody>
          <a:bodyPr>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dirty="0" smtClean="0"/>
              <a:t>Struktur Birokrasi</a:t>
            </a:r>
          </a:p>
          <a:p>
            <a:pPr algn="just">
              <a:lnSpc>
                <a:spcPct val="150000"/>
              </a:lnSpc>
            </a:pPr>
            <a:r>
              <a:rPr lang="id-ID" b="1" dirty="0" smtClean="0">
                <a:solidFill>
                  <a:srgbClr val="FF0000"/>
                </a:solidFill>
              </a:rPr>
              <a:t>Pasca – Birokrasi</a:t>
            </a:r>
          </a:p>
          <a:p>
            <a:pPr algn="just">
              <a:lnSpc>
                <a:spcPct val="150000"/>
              </a:lnSpc>
            </a:pPr>
            <a:r>
              <a:rPr lang="id-ID" dirty="0" smtClean="0"/>
              <a:t>Struktur Fungsional</a:t>
            </a:r>
          </a:p>
          <a:p>
            <a:pPr algn="just">
              <a:lnSpc>
                <a:spcPct val="150000"/>
              </a:lnSpc>
            </a:pPr>
            <a:r>
              <a:rPr lang="id-ID" dirty="0" smtClean="0"/>
              <a:t>Divisional</a:t>
            </a:r>
          </a:p>
          <a:p>
            <a:pPr algn="just">
              <a:lnSpc>
                <a:spcPct val="150000"/>
              </a:lnSpc>
            </a:pPr>
            <a:r>
              <a:rPr lang="id-ID" dirty="0" smtClean="0"/>
              <a:t>Struktur Matrik </a:t>
            </a:r>
          </a:p>
          <a:p>
            <a:pPr algn="just">
              <a:lnSpc>
                <a:spcPct val="150000"/>
              </a:lnSpc>
            </a:pPr>
            <a:r>
              <a:rPr lang="id-ID" dirty="0" smtClean="0"/>
              <a:t>Struktur tim</a:t>
            </a:r>
          </a:p>
          <a:p>
            <a:pPr algn="just">
              <a:lnSpc>
                <a:spcPct val="150000"/>
              </a:lnSpc>
            </a:pPr>
            <a:r>
              <a:rPr lang="id-ID" dirty="0" smtClean="0"/>
              <a:t>Struktur jaringan</a:t>
            </a:r>
          </a:p>
          <a:p>
            <a:pPr algn="just">
              <a:lnSpc>
                <a:spcPct val="150000"/>
              </a:lnSpc>
            </a:pPr>
            <a:r>
              <a:rPr lang="id-ID" dirty="0" smtClean="0"/>
              <a:t>Struktur virtual</a:t>
            </a:r>
          </a:p>
          <a:p>
            <a:pPr algn="just">
              <a:lnSpc>
                <a:spcPct val="150000"/>
              </a:lnSpc>
            </a:pPr>
            <a:r>
              <a:rPr lang="id-ID" dirty="0" smtClean="0"/>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5249318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28596" y="642918"/>
            <a:ext cx="8072494" cy="5857916"/>
          </a:xfrm>
          <a:prstGeom prst="rect">
            <a:avLst/>
          </a:prstGeom>
        </p:spPr>
        <p:txBody>
          <a:bodyPr>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dirty="0" smtClean="0"/>
              <a:t>Struktur Birokrasi</a:t>
            </a:r>
          </a:p>
          <a:p>
            <a:pPr algn="just">
              <a:lnSpc>
                <a:spcPct val="150000"/>
              </a:lnSpc>
            </a:pPr>
            <a:r>
              <a:rPr lang="id-ID" dirty="0" smtClean="0"/>
              <a:t>Pasca – Birokrasi</a:t>
            </a:r>
          </a:p>
          <a:p>
            <a:pPr algn="just">
              <a:lnSpc>
                <a:spcPct val="150000"/>
              </a:lnSpc>
            </a:pPr>
            <a:r>
              <a:rPr lang="id-ID" b="1" dirty="0" smtClean="0">
                <a:solidFill>
                  <a:srgbClr val="FF0000"/>
                </a:solidFill>
              </a:rPr>
              <a:t>Struktur Fungsional</a:t>
            </a:r>
          </a:p>
          <a:p>
            <a:pPr algn="just">
              <a:lnSpc>
                <a:spcPct val="150000"/>
              </a:lnSpc>
            </a:pPr>
            <a:r>
              <a:rPr lang="id-ID" dirty="0" smtClean="0"/>
              <a:t>Divisional</a:t>
            </a:r>
          </a:p>
          <a:p>
            <a:pPr algn="just">
              <a:lnSpc>
                <a:spcPct val="150000"/>
              </a:lnSpc>
            </a:pPr>
            <a:r>
              <a:rPr lang="id-ID" dirty="0" smtClean="0"/>
              <a:t>Struktur Matrik </a:t>
            </a:r>
          </a:p>
          <a:p>
            <a:pPr algn="just">
              <a:lnSpc>
                <a:spcPct val="150000"/>
              </a:lnSpc>
            </a:pPr>
            <a:r>
              <a:rPr lang="id-ID" dirty="0" smtClean="0"/>
              <a:t>Struktur tim</a:t>
            </a:r>
          </a:p>
          <a:p>
            <a:pPr algn="just">
              <a:lnSpc>
                <a:spcPct val="150000"/>
              </a:lnSpc>
            </a:pPr>
            <a:r>
              <a:rPr lang="id-ID" dirty="0" smtClean="0"/>
              <a:t>Struktur jaringan</a:t>
            </a:r>
          </a:p>
          <a:p>
            <a:pPr algn="just">
              <a:lnSpc>
                <a:spcPct val="150000"/>
              </a:lnSpc>
            </a:pPr>
            <a:r>
              <a:rPr lang="id-ID" dirty="0" smtClean="0"/>
              <a:t>Struktur virtual</a:t>
            </a:r>
          </a:p>
          <a:p>
            <a:pPr algn="just">
              <a:lnSpc>
                <a:spcPct val="150000"/>
              </a:lnSpc>
            </a:pPr>
            <a:r>
              <a:rPr lang="id-ID" dirty="0" smtClean="0"/>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2667828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4282" y="285728"/>
            <a:ext cx="8572560" cy="6286544"/>
          </a:xfrm>
        </p:spPr>
        <p:txBody>
          <a:bodyPr/>
          <a:lstStyle/>
          <a:p>
            <a:pPr>
              <a:lnSpc>
                <a:spcPct val="150000"/>
              </a:lnSpc>
              <a:buNone/>
            </a:pPr>
            <a:r>
              <a:rPr lang="id-ID" dirty="0" smtClean="0"/>
              <a:t>	</a:t>
            </a:r>
          </a:p>
          <a:p>
            <a:pPr>
              <a:lnSpc>
                <a:spcPct val="150000"/>
              </a:lnSpc>
              <a:buNone/>
            </a:pPr>
            <a:r>
              <a:rPr lang="id-ID" dirty="0" smtClean="0"/>
              <a:t>	Menurut </a:t>
            </a:r>
            <a:r>
              <a:rPr lang="id-ID" dirty="0"/>
              <a:t>The Nevereverend Slaine Fullerton (2001), organisasi bisa dilihat dari berbagai karakter diantaranya </a:t>
            </a:r>
            <a:r>
              <a:rPr lang="id-ID" dirty="0" smtClean="0"/>
              <a:t>adalah</a:t>
            </a:r>
          </a:p>
          <a:p>
            <a:pPr>
              <a:lnSpc>
                <a:spcPct val="150000"/>
              </a:lnSpc>
            </a:pPr>
            <a:r>
              <a:rPr lang="id-ID" dirty="0" smtClean="0"/>
              <a:t>Ukuran (</a:t>
            </a:r>
            <a:r>
              <a:rPr lang="id-ID" i="1" dirty="0" smtClean="0"/>
              <a:t>size)</a:t>
            </a:r>
          </a:p>
          <a:p>
            <a:pPr>
              <a:lnSpc>
                <a:spcPct val="150000"/>
              </a:lnSpc>
            </a:pPr>
            <a:r>
              <a:rPr lang="id-ID" dirty="0" smtClean="0"/>
              <a:t>Sumberdaya (</a:t>
            </a:r>
            <a:r>
              <a:rPr lang="id-ID" i="1" dirty="0" smtClean="0"/>
              <a:t>resources)</a:t>
            </a:r>
            <a:endParaRPr lang="id-ID" i="1" dirty="0"/>
          </a:p>
          <a:p>
            <a:pPr>
              <a:lnSpc>
                <a:spcPct val="150000"/>
              </a:lnSpc>
            </a:pPr>
            <a:r>
              <a:rPr lang="id-ID" dirty="0" smtClean="0"/>
              <a:t> Pengaruh (</a:t>
            </a:r>
            <a:r>
              <a:rPr lang="id-ID" i="1" dirty="0" smtClean="0"/>
              <a:t>influence)</a:t>
            </a:r>
            <a:endParaRPr lang="id-ID" i="1" dirty="0"/>
          </a:p>
          <a:p>
            <a:pPr>
              <a:lnSpc>
                <a:spcPct val="150000"/>
              </a:lnSpc>
            </a:pPr>
            <a:r>
              <a:rPr lang="id-ID" dirty="0" smtClean="0"/>
              <a:t> Keamanan (</a:t>
            </a:r>
            <a:r>
              <a:rPr lang="id-ID" i="1" dirty="0" smtClean="0"/>
              <a:t>sacurity)</a:t>
            </a:r>
          </a:p>
          <a:p>
            <a:pPr>
              <a:lnSpc>
                <a:spcPct val="150000"/>
              </a:lnSpc>
            </a:pPr>
            <a:r>
              <a:rPr lang="id-ID" dirty="0"/>
              <a:t> </a:t>
            </a:r>
            <a:r>
              <a:rPr lang="id-ID" dirty="0" smtClean="0"/>
              <a:t>Keuletan (</a:t>
            </a:r>
            <a:r>
              <a:rPr lang="id-ID" i="1" dirty="0" smtClean="0"/>
              <a:t>tenacity)</a:t>
            </a:r>
            <a:endParaRPr lang="id-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28596" y="642918"/>
            <a:ext cx="8072494" cy="5857916"/>
          </a:xfrm>
          <a:prstGeom prst="rect">
            <a:avLst/>
          </a:prstGeom>
        </p:spPr>
        <p:txBody>
          <a:bodyPr>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dirty="0" smtClean="0"/>
              <a:t>Struktur Birokrasi</a:t>
            </a:r>
          </a:p>
          <a:p>
            <a:pPr algn="just">
              <a:lnSpc>
                <a:spcPct val="150000"/>
              </a:lnSpc>
            </a:pPr>
            <a:r>
              <a:rPr lang="id-ID" dirty="0" smtClean="0"/>
              <a:t>Pasca – Birokrasi</a:t>
            </a:r>
          </a:p>
          <a:p>
            <a:pPr algn="just">
              <a:lnSpc>
                <a:spcPct val="150000"/>
              </a:lnSpc>
            </a:pPr>
            <a:r>
              <a:rPr lang="id-ID" dirty="0" smtClean="0"/>
              <a:t>Struktur Fungsional</a:t>
            </a:r>
          </a:p>
          <a:p>
            <a:pPr algn="just">
              <a:lnSpc>
                <a:spcPct val="150000"/>
              </a:lnSpc>
            </a:pPr>
            <a:r>
              <a:rPr lang="id-ID" b="1" dirty="0" smtClean="0">
                <a:solidFill>
                  <a:srgbClr val="FF0000"/>
                </a:solidFill>
              </a:rPr>
              <a:t>Divisional</a:t>
            </a:r>
          </a:p>
          <a:p>
            <a:pPr algn="just">
              <a:lnSpc>
                <a:spcPct val="150000"/>
              </a:lnSpc>
            </a:pPr>
            <a:r>
              <a:rPr lang="id-ID" dirty="0" smtClean="0"/>
              <a:t>Struktur Matrik </a:t>
            </a:r>
          </a:p>
          <a:p>
            <a:pPr algn="just">
              <a:lnSpc>
                <a:spcPct val="150000"/>
              </a:lnSpc>
            </a:pPr>
            <a:r>
              <a:rPr lang="id-ID" dirty="0" smtClean="0"/>
              <a:t>Struktur tim</a:t>
            </a:r>
          </a:p>
          <a:p>
            <a:pPr algn="just">
              <a:lnSpc>
                <a:spcPct val="150000"/>
              </a:lnSpc>
            </a:pPr>
            <a:r>
              <a:rPr lang="id-ID" dirty="0" smtClean="0"/>
              <a:t>Struktur jaringan</a:t>
            </a:r>
          </a:p>
          <a:p>
            <a:pPr algn="just">
              <a:lnSpc>
                <a:spcPct val="150000"/>
              </a:lnSpc>
            </a:pPr>
            <a:r>
              <a:rPr lang="id-ID" dirty="0" smtClean="0"/>
              <a:t>Struktur virtual</a:t>
            </a:r>
          </a:p>
          <a:p>
            <a:pPr algn="just">
              <a:lnSpc>
                <a:spcPct val="150000"/>
              </a:lnSpc>
            </a:pPr>
            <a:r>
              <a:rPr lang="id-ID" dirty="0" smtClean="0"/>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2329929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28596" y="642918"/>
            <a:ext cx="8072494" cy="5857916"/>
          </a:xfrm>
          <a:prstGeom prst="rect">
            <a:avLst/>
          </a:prstGeom>
        </p:spPr>
        <p:txBody>
          <a:bodyPr>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dirty="0" smtClean="0"/>
              <a:t>Struktur Birokrasi</a:t>
            </a:r>
          </a:p>
          <a:p>
            <a:pPr algn="just">
              <a:lnSpc>
                <a:spcPct val="150000"/>
              </a:lnSpc>
            </a:pPr>
            <a:r>
              <a:rPr lang="id-ID" dirty="0" smtClean="0"/>
              <a:t>Pasca – Birokrasi</a:t>
            </a:r>
          </a:p>
          <a:p>
            <a:pPr algn="just">
              <a:lnSpc>
                <a:spcPct val="150000"/>
              </a:lnSpc>
            </a:pPr>
            <a:r>
              <a:rPr lang="id-ID" dirty="0" smtClean="0"/>
              <a:t>Struktur Fungsional</a:t>
            </a:r>
          </a:p>
          <a:p>
            <a:pPr algn="just">
              <a:lnSpc>
                <a:spcPct val="150000"/>
              </a:lnSpc>
            </a:pPr>
            <a:r>
              <a:rPr lang="id-ID" dirty="0" smtClean="0"/>
              <a:t>Divisional</a:t>
            </a:r>
          </a:p>
          <a:p>
            <a:pPr algn="just">
              <a:lnSpc>
                <a:spcPct val="150000"/>
              </a:lnSpc>
            </a:pPr>
            <a:r>
              <a:rPr lang="id-ID" b="1" dirty="0" smtClean="0">
                <a:solidFill>
                  <a:srgbClr val="FF0000"/>
                </a:solidFill>
              </a:rPr>
              <a:t>Struktur Matrik </a:t>
            </a:r>
          </a:p>
          <a:p>
            <a:pPr algn="just">
              <a:lnSpc>
                <a:spcPct val="150000"/>
              </a:lnSpc>
            </a:pPr>
            <a:r>
              <a:rPr lang="id-ID" dirty="0" smtClean="0"/>
              <a:t>Struktur tim</a:t>
            </a:r>
          </a:p>
          <a:p>
            <a:pPr algn="just">
              <a:lnSpc>
                <a:spcPct val="150000"/>
              </a:lnSpc>
            </a:pPr>
            <a:r>
              <a:rPr lang="id-ID" dirty="0" smtClean="0"/>
              <a:t>Struktur jaringan</a:t>
            </a:r>
          </a:p>
          <a:p>
            <a:pPr algn="just">
              <a:lnSpc>
                <a:spcPct val="150000"/>
              </a:lnSpc>
            </a:pPr>
            <a:r>
              <a:rPr lang="id-ID" dirty="0" smtClean="0"/>
              <a:t>Struktur virtual</a:t>
            </a:r>
          </a:p>
          <a:p>
            <a:pPr algn="just">
              <a:lnSpc>
                <a:spcPct val="150000"/>
              </a:lnSpc>
            </a:pPr>
            <a:r>
              <a:rPr lang="id-ID" dirty="0" smtClean="0"/>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443807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28596" y="642918"/>
            <a:ext cx="8072494" cy="5857916"/>
          </a:xfrm>
          <a:prstGeom prst="rect">
            <a:avLst/>
          </a:prstGeom>
        </p:spPr>
        <p:txBody>
          <a:bodyPr>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dirty="0" smtClean="0"/>
              <a:t>Struktur Birokrasi</a:t>
            </a:r>
          </a:p>
          <a:p>
            <a:pPr algn="just">
              <a:lnSpc>
                <a:spcPct val="150000"/>
              </a:lnSpc>
            </a:pPr>
            <a:r>
              <a:rPr lang="id-ID" dirty="0" smtClean="0"/>
              <a:t>Pasca – Birokrasi</a:t>
            </a:r>
          </a:p>
          <a:p>
            <a:pPr algn="just">
              <a:lnSpc>
                <a:spcPct val="150000"/>
              </a:lnSpc>
            </a:pPr>
            <a:r>
              <a:rPr lang="id-ID" dirty="0" smtClean="0"/>
              <a:t>Struktur Fungsional</a:t>
            </a:r>
          </a:p>
          <a:p>
            <a:pPr algn="just">
              <a:lnSpc>
                <a:spcPct val="150000"/>
              </a:lnSpc>
            </a:pPr>
            <a:r>
              <a:rPr lang="id-ID" dirty="0" smtClean="0"/>
              <a:t>Divisional</a:t>
            </a:r>
          </a:p>
          <a:p>
            <a:pPr algn="just">
              <a:lnSpc>
                <a:spcPct val="150000"/>
              </a:lnSpc>
            </a:pPr>
            <a:r>
              <a:rPr lang="id-ID" dirty="0" smtClean="0"/>
              <a:t>Struktur Matrik </a:t>
            </a:r>
          </a:p>
          <a:p>
            <a:pPr algn="just">
              <a:lnSpc>
                <a:spcPct val="150000"/>
              </a:lnSpc>
            </a:pPr>
            <a:r>
              <a:rPr lang="id-ID" b="1" dirty="0" smtClean="0">
                <a:solidFill>
                  <a:srgbClr val="FF0000"/>
                </a:solidFill>
              </a:rPr>
              <a:t>Struktur tim</a:t>
            </a:r>
          </a:p>
          <a:p>
            <a:pPr algn="just">
              <a:lnSpc>
                <a:spcPct val="150000"/>
              </a:lnSpc>
            </a:pPr>
            <a:r>
              <a:rPr lang="id-ID" dirty="0" smtClean="0"/>
              <a:t>Struktur jaringan</a:t>
            </a:r>
          </a:p>
          <a:p>
            <a:pPr algn="just">
              <a:lnSpc>
                <a:spcPct val="150000"/>
              </a:lnSpc>
            </a:pPr>
            <a:r>
              <a:rPr lang="id-ID" dirty="0" smtClean="0"/>
              <a:t>Struktur virtual</a:t>
            </a:r>
          </a:p>
          <a:p>
            <a:pPr algn="just">
              <a:lnSpc>
                <a:spcPct val="150000"/>
              </a:lnSpc>
            </a:pPr>
            <a:r>
              <a:rPr lang="id-ID" dirty="0" smtClean="0"/>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2066758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28596" y="642918"/>
            <a:ext cx="8072494" cy="5857916"/>
          </a:xfrm>
          <a:prstGeom prst="rect">
            <a:avLst/>
          </a:prstGeom>
        </p:spPr>
        <p:txBody>
          <a:bodyPr>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dirty="0" smtClean="0"/>
              <a:t>Struktur Birokrasi</a:t>
            </a:r>
          </a:p>
          <a:p>
            <a:pPr algn="just">
              <a:lnSpc>
                <a:spcPct val="150000"/>
              </a:lnSpc>
            </a:pPr>
            <a:r>
              <a:rPr lang="id-ID" dirty="0" smtClean="0"/>
              <a:t>Pasca – Birokrasi</a:t>
            </a:r>
          </a:p>
          <a:p>
            <a:pPr algn="just">
              <a:lnSpc>
                <a:spcPct val="150000"/>
              </a:lnSpc>
            </a:pPr>
            <a:r>
              <a:rPr lang="id-ID" dirty="0" smtClean="0"/>
              <a:t>Struktur Fungsional</a:t>
            </a:r>
          </a:p>
          <a:p>
            <a:pPr algn="just">
              <a:lnSpc>
                <a:spcPct val="150000"/>
              </a:lnSpc>
            </a:pPr>
            <a:r>
              <a:rPr lang="id-ID" dirty="0" smtClean="0"/>
              <a:t>Divisional</a:t>
            </a:r>
          </a:p>
          <a:p>
            <a:pPr algn="just">
              <a:lnSpc>
                <a:spcPct val="150000"/>
              </a:lnSpc>
            </a:pPr>
            <a:r>
              <a:rPr lang="id-ID" dirty="0" smtClean="0"/>
              <a:t>Struktur Matrik </a:t>
            </a:r>
          </a:p>
          <a:p>
            <a:pPr algn="just">
              <a:lnSpc>
                <a:spcPct val="150000"/>
              </a:lnSpc>
            </a:pPr>
            <a:r>
              <a:rPr lang="id-ID" dirty="0" smtClean="0"/>
              <a:t>Struktur tim</a:t>
            </a:r>
          </a:p>
          <a:p>
            <a:pPr algn="just">
              <a:lnSpc>
                <a:spcPct val="150000"/>
              </a:lnSpc>
            </a:pPr>
            <a:r>
              <a:rPr lang="id-ID" b="1" dirty="0" smtClean="0">
                <a:solidFill>
                  <a:srgbClr val="FF0000"/>
                </a:solidFill>
              </a:rPr>
              <a:t>Struktur jaringan</a:t>
            </a:r>
          </a:p>
          <a:p>
            <a:pPr algn="just">
              <a:lnSpc>
                <a:spcPct val="150000"/>
              </a:lnSpc>
            </a:pPr>
            <a:r>
              <a:rPr lang="id-ID" dirty="0" smtClean="0"/>
              <a:t>Struktur virtual</a:t>
            </a:r>
          </a:p>
          <a:p>
            <a:pPr algn="just">
              <a:lnSpc>
                <a:spcPct val="150000"/>
              </a:lnSpc>
            </a:pPr>
            <a:r>
              <a:rPr lang="id-ID" dirty="0" smtClean="0"/>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781606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28596" y="642918"/>
            <a:ext cx="8072494" cy="5857916"/>
          </a:xfrm>
          <a:prstGeom prst="rect">
            <a:avLst/>
          </a:prstGeom>
        </p:spPr>
        <p:txBody>
          <a:bodyPr>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dirty="0" smtClean="0"/>
              <a:t>Struktur Birokrasi</a:t>
            </a:r>
          </a:p>
          <a:p>
            <a:pPr algn="just">
              <a:lnSpc>
                <a:spcPct val="150000"/>
              </a:lnSpc>
            </a:pPr>
            <a:r>
              <a:rPr lang="id-ID" dirty="0" smtClean="0"/>
              <a:t>Pasca – Birokrasi</a:t>
            </a:r>
          </a:p>
          <a:p>
            <a:pPr algn="just">
              <a:lnSpc>
                <a:spcPct val="150000"/>
              </a:lnSpc>
            </a:pPr>
            <a:r>
              <a:rPr lang="id-ID" dirty="0" smtClean="0"/>
              <a:t>Struktur Fungsional</a:t>
            </a:r>
          </a:p>
          <a:p>
            <a:pPr algn="just">
              <a:lnSpc>
                <a:spcPct val="150000"/>
              </a:lnSpc>
            </a:pPr>
            <a:r>
              <a:rPr lang="id-ID" dirty="0" smtClean="0"/>
              <a:t>Divisional</a:t>
            </a:r>
          </a:p>
          <a:p>
            <a:pPr algn="just">
              <a:lnSpc>
                <a:spcPct val="150000"/>
              </a:lnSpc>
            </a:pPr>
            <a:r>
              <a:rPr lang="id-ID" dirty="0" smtClean="0"/>
              <a:t>Struktur Matrik </a:t>
            </a:r>
          </a:p>
          <a:p>
            <a:pPr algn="just">
              <a:lnSpc>
                <a:spcPct val="150000"/>
              </a:lnSpc>
            </a:pPr>
            <a:r>
              <a:rPr lang="id-ID" dirty="0" smtClean="0"/>
              <a:t>Struktur tim</a:t>
            </a:r>
          </a:p>
          <a:p>
            <a:pPr algn="just">
              <a:lnSpc>
                <a:spcPct val="150000"/>
              </a:lnSpc>
            </a:pPr>
            <a:r>
              <a:rPr lang="id-ID" dirty="0" smtClean="0"/>
              <a:t>Struktur jaringan</a:t>
            </a:r>
          </a:p>
          <a:p>
            <a:pPr algn="just">
              <a:lnSpc>
                <a:spcPct val="150000"/>
              </a:lnSpc>
            </a:pPr>
            <a:r>
              <a:rPr lang="id-ID" b="1" dirty="0" smtClean="0">
                <a:solidFill>
                  <a:srgbClr val="FF0000"/>
                </a:solidFill>
              </a:rPr>
              <a:t>Struktur virtual</a:t>
            </a:r>
          </a:p>
          <a:p>
            <a:pPr algn="just">
              <a:lnSpc>
                <a:spcPct val="150000"/>
              </a:lnSpc>
            </a:pPr>
            <a:r>
              <a:rPr lang="id-ID" dirty="0" smtClean="0"/>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35641679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28596" y="642918"/>
            <a:ext cx="8072494" cy="5857916"/>
          </a:xfrm>
          <a:prstGeom prst="rect">
            <a:avLst/>
          </a:prstGeom>
        </p:spPr>
        <p:txBody>
          <a:bodyPr>
            <a:normAutofit fontScale="85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lnSpc>
                <a:spcPct val="150000"/>
              </a:lnSpc>
              <a:buFont typeface="Wingdings"/>
              <a:buNone/>
            </a:pPr>
            <a:r>
              <a:rPr lang="id-ID" dirty="0" smtClean="0"/>
              <a:t>Berbagai tipe struktur organisasi dalam dunia bisnis diantaranya adalah:</a:t>
            </a:r>
          </a:p>
          <a:p>
            <a:pPr algn="just">
              <a:lnSpc>
                <a:spcPct val="150000"/>
              </a:lnSpc>
            </a:pPr>
            <a:r>
              <a:rPr lang="id-ID" dirty="0" smtClean="0"/>
              <a:t>Stuktur pra birokratis</a:t>
            </a:r>
          </a:p>
          <a:p>
            <a:pPr algn="just">
              <a:lnSpc>
                <a:spcPct val="150000"/>
              </a:lnSpc>
            </a:pPr>
            <a:r>
              <a:rPr lang="id-ID" dirty="0" smtClean="0"/>
              <a:t>Struktur Birokrasi</a:t>
            </a:r>
          </a:p>
          <a:p>
            <a:pPr algn="just">
              <a:lnSpc>
                <a:spcPct val="150000"/>
              </a:lnSpc>
            </a:pPr>
            <a:r>
              <a:rPr lang="id-ID" dirty="0" smtClean="0"/>
              <a:t>Pasca – Birokrasi</a:t>
            </a:r>
          </a:p>
          <a:p>
            <a:pPr algn="just">
              <a:lnSpc>
                <a:spcPct val="150000"/>
              </a:lnSpc>
            </a:pPr>
            <a:r>
              <a:rPr lang="id-ID" dirty="0" smtClean="0"/>
              <a:t>Struktur Fungsional</a:t>
            </a:r>
          </a:p>
          <a:p>
            <a:pPr algn="just">
              <a:lnSpc>
                <a:spcPct val="150000"/>
              </a:lnSpc>
            </a:pPr>
            <a:r>
              <a:rPr lang="id-ID" dirty="0" smtClean="0"/>
              <a:t>Divisional</a:t>
            </a:r>
          </a:p>
          <a:p>
            <a:pPr algn="just">
              <a:lnSpc>
                <a:spcPct val="150000"/>
              </a:lnSpc>
            </a:pPr>
            <a:r>
              <a:rPr lang="id-ID" dirty="0" smtClean="0"/>
              <a:t>Struktur Matrik </a:t>
            </a:r>
          </a:p>
          <a:p>
            <a:pPr algn="just">
              <a:lnSpc>
                <a:spcPct val="150000"/>
              </a:lnSpc>
            </a:pPr>
            <a:r>
              <a:rPr lang="id-ID" dirty="0" smtClean="0"/>
              <a:t>Struktur tim</a:t>
            </a:r>
          </a:p>
          <a:p>
            <a:pPr algn="just">
              <a:lnSpc>
                <a:spcPct val="150000"/>
              </a:lnSpc>
            </a:pPr>
            <a:r>
              <a:rPr lang="id-ID" dirty="0" smtClean="0"/>
              <a:t>Struktur jaringan</a:t>
            </a:r>
          </a:p>
          <a:p>
            <a:pPr algn="just">
              <a:lnSpc>
                <a:spcPct val="150000"/>
              </a:lnSpc>
            </a:pPr>
            <a:r>
              <a:rPr lang="id-ID" dirty="0" smtClean="0"/>
              <a:t>Struktur virtual</a:t>
            </a:r>
          </a:p>
          <a:p>
            <a:pPr algn="just">
              <a:lnSpc>
                <a:spcPct val="150000"/>
              </a:lnSpc>
            </a:pPr>
            <a:r>
              <a:rPr lang="id-ID" b="1" dirty="0" smtClean="0">
                <a:solidFill>
                  <a:srgbClr val="FF0000"/>
                </a:solidFill>
              </a:rPr>
              <a:t>Struktur Organisasi Model Hierarki – Komunitas Fenotip</a:t>
            </a:r>
          </a:p>
          <a:p>
            <a:pPr>
              <a:buFont typeface="Wingdings"/>
              <a:buNone/>
            </a:pPr>
            <a:endParaRPr lang="id-ID" dirty="0"/>
          </a:p>
        </p:txBody>
      </p:sp>
    </p:spTree>
    <p:extLst>
      <p:ext uri="{BB962C8B-B14F-4D97-AF65-F5344CB8AC3E}">
        <p14:creationId xmlns:p14="http://schemas.microsoft.com/office/powerpoint/2010/main" val="3025143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chemeClr val="tx1"/>
                </a:solidFill>
              </a:rPr>
              <a:t>Ukuran(</a:t>
            </a:r>
            <a:r>
              <a:rPr lang="id-ID" b="1" i="1" dirty="0" smtClean="0">
                <a:solidFill>
                  <a:schemeClr val="tx1"/>
                </a:solidFill>
              </a:rPr>
              <a:t>size)</a:t>
            </a:r>
            <a:endParaRPr lang="id-ID" b="1" dirty="0">
              <a:solidFill>
                <a:schemeClr val="tx1"/>
              </a:solidFill>
            </a:endParaRPr>
          </a:p>
        </p:txBody>
      </p:sp>
      <p:sp>
        <p:nvSpPr>
          <p:cNvPr id="3" name="Content Placeholder 2"/>
          <p:cNvSpPr>
            <a:spLocks noGrp="1"/>
          </p:cNvSpPr>
          <p:nvPr>
            <p:ph sz="quarter" idx="1"/>
          </p:nvPr>
        </p:nvSpPr>
        <p:spPr>
          <a:xfrm>
            <a:off x="457200" y="1428736"/>
            <a:ext cx="8258204" cy="5072098"/>
          </a:xfrm>
        </p:spPr>
        <p:txBody>
          <a:bodyPr>
            <a:normAutofit fontScale="92500" lnSpcReduction="20000"/>
          </a:bodyPr>
          <a:lstStyle/>
          <a:p>
            <a:pPr algn="just">
              <a:lnSpc>
                <a:spcPct val="150000"/>
              </a:lnSpc>
              <a:buNone/>
            </a:pPr>
            <a:r>
              <a:rPr lang="id-ID" dirty="0" smtClean="0"/>
              <a:t>	Ukuran </a:t>
            </a:r>
            <a:r>
              <a:rPr lang="id-ID" dirty="0"/>
              <a:t>organisasi, adalah ukuran seberapa besar organisasi tersebut seperti hal karyawan, kantor, sejumlah lokasi fisik, dan sejenisnya. Sebuah Perusahaan dengan ukuran 1 mungkin bisa dikelola dari rumah karena bisa jadi hanya mempekerjakan suami dan istri. Sebuah Perusahaan dengan ukuran 5 atau 6 bisa adalah perusahaan nasional besar yang mempekerjakan banyak orang dan memiliki beberapa kantor cabang di seluruh negeri. Ukuran tertinggi mewakili perusahaan multinasional dan mungkin lebih besar (seperti perusahaan yang mencakup bukan hanya negara).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chemeClr val="tx1"/>
                </a:solidFill>
              </a:rPr>
              <a:t>Sumberdaya (</a:t>
            </a:r>
            <a:r>
              <a:rPr lang="id-ID" b="1" i="1" dirty="0" smtClean="0">
                <a:solidFill>
                  <a:schemeClr val="tx1"/>
                </a:solidFill>
              </a:rPr>
              <a:t>resources)</a:t>
            </a:r>
            <a:endParaRPr lang="id-ID" b="1" dirty="0">
              <a:solidFill>
                <a:schemeClr val="tx1"/>
              </a:solidFill>
            </a:endParaRPr>
          </a:p>
        </p:txBody>
      </p:sp>
      <p:sp>
        <p:nvSpPr>
          <p:cNvPr id="3" name="Content Placeholder 2"/>
          <p:cNvSpPr>
            <a:spLocks noGrp="1"/>
          </p:cNvSpPr>
          <p:nvPr>
            <p:ph sz="quarter" idx="1"/>
          </p:nvPr>
        </p:nvSpPr>
        <p:spPr>
          <a:xfrm>
            <a:off x="357158" y="1571612"/>
            <a:ext cx="8429684" cy="4857784"/>
          </a:xfrm>
        </p:spPr>
        <p:txBody>
          <a:bodyPr/>
          <a:lstStyle/>
          <a:p>
            <a:pPr algn="just">
              <a:lnSpc>
                <a:spcPct val="150000"/>
              </a:lnSpc>
              <a:buNone/>
            </a:pPr>
            <a:r>
              <a:rPr lang="id-ID" dirty="0" smtClean="0"/>
              <a:t>	Karakteristik </a:t>
            </a:r>
            <a:r>
              <a:rPr lang="id-ID" dirty="0"/>
              <a:t>sumberdaya adalah ukuran dari barang modal dan bahan fisik yang diakses organisasi. </a:t>
            </a:r>
            <a:r>
              <a:rPr lang="id-ID" dirty="0" smtClean="0"/>
              <a:t>Sebuah daya </a:t>
            </a:r>
            <a:r>
              <a:rPr lang="id-ID" dirty="0"/>
              <a:t>yang besar ditunjukkan dengan organisasi yang memiliki banyak fasilitas seperti, rumah sakit bedah di fasilitas utama mereka, dan kemampuan untuk membeli apa yang mereka ingin.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chemeClr val="tx1"/>
                </a:solidFill>
              </a:rPr>
              <a:t>pengaruh/</a:t>
            </a:r>
            <a:r>
              <a:rPr lang="id-ID" b="1" i="1" dirty="0" smtClean="0">
                <a:solidFill>
                  <a:schemeClr val="tx1"/>
                </a:solidFill>
              </a:rPr>
              <a:t>influence</a:t>
            </a:r>
            <a:endParaRPr lang="id-ID" b="1" dirty="0">
              <a:solidFill>
                <a:schemeClr val="tx1"/>
              </a:solidFill>
            </a:endParaRPr>
          </a:p>
        </p:txBody>
      </p:sp>
      <p:sp>
        <p:nvSpPr>
          <p:cNvPr id="3" name="Content Placeholder 2"/>
          <p:cNvSpPr>
            <a:spLocks noGrp="1"/>
          </p:cNvSpPr>
          <p:nvPr>
            <p:ph sz="quarter" idx="1"/>
          </p:nvPr>
        </p:nvSpPr>
        <p:spPr/>
        <p:txBody>
          <a:bodyPr>
            <a:normAutofit fontScale="92500" lnSpcReduction="10000"/>
          </a:bodyPr>
          <a:lstStyle/>
          <a:p>
            <a:pPr algn="just">
              <a:lnSpc>
                <a:spcPct val="150000"/>
              </a:lnSpc>
              <a:buNone/>
            </a:pPr>
            <a:r>
              <a:rPr lang="id-ID" dirty="0" smtClean="0"/>
              <a:t>		Karakteristik </a:t>
            </a:r>
            <a:r>
              <a:rPr lang="id-ID" dirty="0"/>
              <a:t>pengaruh adalah ukuran dari seberapa berpengaruh organisasi ini di dunia pada umumnya. Dapatkah organisasi ini mengerahkan cukup kekuatan politik atau sosial untuk mendapatkan apa yang diinginkannya tanpa tindakan langsung? Sebuah perusahaan dengan pengaruh yang cukup tinggi dapat melakukan apa saja seperti menjadikan sesaorang kehilagan arti, mengendalikan keputusan kasus pengadilan, atau bahkan mengatur undang-undang.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chemeClr val="tx1"/>
                </a:solidFill>
              </a:rPr>
              <a:t>keamanan/</a:t>
            </a:r>
            <a:r>
              <a:rPr lang="id-ID" b="1" i="1" dirty="0" smtClean="0">
                <a:solidFill>
                  <a:schemeClr val="tx1"/>
                </a:solidFill>
              </a:rPr>
              <a:t>sacurity</a:t>
            </a:r>
            <a:endParaRPr lang="id-ID" b="1" dirty="0">
              <a:solidFill>
                <a:schemeClr val="tx1"/>
              </a:solidFill>
            </a:endParaRPr>
          </a:p>
        </p:txBody>
      </p:sp>
      <p:sp>
        <p:nvSpPr>
          <p:cNvPr id="3" name="Content Placeholder 2"/>
          <p:cNvSpPr>
            <a:spLocks noGrp="1"/>
          </p:cNvSpPr>
          <p:nvPr>
            <p:ph sz="quarter" idx="1"/>
          </p:nvPr>
        </p:nvSpPr>
        <p:spPr/>
        <p:txBody>
          <a:bodyPr/>
          <a:lstStyle/>
          <a:p>
            <a:pPr algn="just">
              <a:lnSpc>
                <a:spcPct val="150000"/>
              </a:lnSpc>
              <a:buNone/>
            </a:pPr>
            <a:r>
              <a:rPr lang="id-ID" dirty="0" smtClean="0"/>
              <a:t>		Karakteristik </a:t>
            </a:r>
            <a:r>
              <a:rPr lang="id-ID" dirty="0"/>
              <a:t>keamanan adalah ukuran seberapa baik suatu organisasi penjaga rahasia mereka, dan seberapa baik mereka melindungi kepentingan mereka.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K</a:t>
            </a:r>
            <a:r>
              <a:rPr lang="id-ID" b="1" dirty="0" smtClean="0"/>
              <a:t>euletan/</a:t>
            </a:r>
            <a:r>
              <a:rPr lang="id-ID" b="1" i="1" dirty="0" smtClean="0"/>
              <a:t>tenacity</a:t>
            </a:r>
            <a:endParaRPr lang="id-ID" b="1" dirty="0"/>
          </a:p>
        </p:txBody>
      </p:sp>
      <p:sp>
        <p:nvSpPr>
          <p:cNvPr id="3" name="Content Placeholder 2"/>
          <p:cNvSpPr>
            <a:spLocks noGrp="1"/>
          </p:cNvSpPr>
          <p:nvPr>
            <p:ph sz="quarter" idx="1"/>
          </p:nvPr>
        </p:nvSpPr>
        <p:spPr/>
        <p:txBody>
          <a:bodyPr>
            <a:normAutofit/>
          </a:bodyPr>
          <a:lstStyle/>
          <a:p>
            <a:pPr algn="just">
              <a:lnSpc>
                <a:spcPct val="150000"/>
              </a:lnSpc>
              <a:buNone/>
            </a:pPr>
            <a:r>
              <a:rPr lang="id-ID" dirty="0" smtClean="0">
                <a:latin typeface="Calibri" pitchFamily="34" charset="0"/>
                <a:cs typeface="Calibri" pitchFamily="34" charset="0"/>
              </a:rPr>
              <a:t>	Keuletan adalah </a:t>
            </a:r>
            <a:r>
              <a:rPr lang="id-ID" dirty="0">
                <a:latin typeface="Calibri" pitchFamily="34" charset="0"/>
                <a:cs typeface="Calibri" pitchFamily="34" charset="0"/>
              </a:rPr>
              <a:t>ukuran dari seberapa kuat </a:t>
            </a:r>
            <a:r>
              <a:rPr lang="id-ID" dirty="0" smtClean="0">
                <a:latin typeface="Calibri" pitchFamily="34" charset="0"/>
                <a:cs typeface="Calibri" pitchFamily="34" charset="0"/>
              </a:rPr>
              <a:t>dorongan </a:t>
            </a:r>
            <a:r>
              <a:rPr lang="id-ID" dirty="0">
                <a:latin typeface="Calibri" pitchFamily="34" charset="0"/>
                <a:cs typeface="Calibri" pitchFamily="34" charset="0"/>
              </a:rPr>
              <a:t>organisasi mencapai tujuannya. Skor Keuletan tinggi menggambarkan daya dorong, </a:t>
            </a:r>
            <a:r>
              <a:rPr lang="id-ID" dirty="0" smtClean="0">
                <a:latin typeface="Calibri" pitchFamily="34" charset="0"/>
                <a:cs typeface="Calibri" pitchFamily="34" charset="0"/>
              </a:rPr>
              <a:t>ketegasan </a:t>
            </a:r>
            <a:r>
              <a:rPr lang="id-ID" dirty="0">
                <a:latin typeface="Calibri" pitchFamily="34" charset="0"/>
                <a:cs typeface="Calibri" pitchFamily="34" charset="0"/>
              </a:rPr>
              <a:t>Skor Keuletan  yang rendah menunjukkan sebuah organisasi yang kurang didorong menuju tujuannya, dan </a:t>
            </a:r>
            <a:r>
              <a:rPr lang="id-ID" dirty="0" smtClean="0">
                <a:latin typeface="Calibri" pitchFamily="34" charset="0"/>
                <a:cs typeface="Calibri" pitchFamily="34" charset="0"/>
              </a:rPr>
              <a:t>menunjukkan </a:t>
            </a:r>
            <a:r>
              <a:rPr lang="id-ID" dirty="0">
                <a:latin typeface="Calibri" pitchFamily="34" charset="0"/>
                <a:cs typeface="Calibri" pitchFamily="34" charset="0"/>
              </a:rPr>
              <a:t>keengganan untuk menggunakan cara-cara tertentu untuk mencapai tujuan yang diinginkan.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lgn="just">
              <a:lnSpc>
                <a:spcPct val="150000"/>
              </a:lnSpc>
              <a:buNone/>
            </a:pPr>
            <a:r>
              <a:rPr lang="id-ID" dirty="0" smtClean="0"/>
              <a:t>	Secara </a:t>
            </a:r>
            <a:r>
              <a:rPr lang="id-ID" dirty="0"/>
              <a:t>umum karakter organisasi dibagi menjadi tiga yaitu </a:t>
            </a:r>
            <a:endParaRPr lang="id-ID" dirty="0" smtClean="0"/>
          </a:p>
          <a:p>
            <a:pPr algn="just">
              <a:lnSpc>
                <a:spcPct val="150000"/>
              </a:lnSpc>
            </a:pPr>
            <a:r>
              <a:rPr lang="id-ID" dirty="0" smtClean="0"/>
              <a:t>Klaster/kelompok bisnis</a:t>
            </a:r>
          </a:p>
          <a:p>
            <a:pPr algn="just">
              <a:lnSpc>
                <a:spcPct val="150000"/>
              </a:lnSpc>
            </a:pPr>
            <a:r>
              <a:rPr lang="id-ID" dirty="0" smtClean="0"/>
              <a:t>Budaya</a:t>
            </a:r>
          </a:p>
          <a:p>
            <a:pPr algn="just">
              <a:lnSpc>
                <a:spcPct val="150000"/>
              </a:lnSpc>
            </a:pPr>
            <a:r>
              <a:rPr lang="id-ID" dirty="0" smtClean="0"/>
              <a:t>Struktur </a:t>
            </a:r>
            <a:r>
              <a:rPr lang="id-ID" dirty="0"/>
              <a:t>organisasi.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Kelompok Bisnis</a:t>
            </a:r>
            <a:endParaRPr lang="id-ID" b="1" dirty="0"/>
          </a:p>
        </p:txBody>
      </p:sp>
      <p:sp>
        <p:nvSpPr>
          <p:cNvPr id="3" name="Content Placeholder 2"/>
          <p:cNvSpPr>
            <a:spLocks noGrp="1"/>
          </p:cNvSpPr>
          <p:nvPr>
            <p:ph sz="quarter" idx="1"/>
          </p:nvPr>
        </p:nvSpPr>
        <p:spPr/>
        <p:txBody>
          <a:bodyPr>
            <a:normAutofit fontScale="85000" lnSpcReduction="10000"/>
          </a:bodyPr>
          <a:lstStyle/>
          <a:p>
            <a:pPr algn="just">
              <a:lnSpc>
                <a:spcPct val="150000"/>
              </a:lnSpc>
              <a:buNone/>
            </a:pPr>
            <a:r>
              <a:rPr lang="id-ID" dirty="0" smtClean="0">
                <a:latin typeface="Calibri" pitchFamily="34" charset="0"/>
                <a:cs typeface="Calibri" pitchFamily="34" charset="0"/>
              </a:rPr>
              <a:t>		Kelompok </a:t>
            </a:r>
            <a:r>
              <a:rPr lang="id-ID" dirty="0">
                <a:latin typeface="Calibri" pitchFamily="34" charset="0"/>
                <a:cs typeface="Calibri" pitchFamily="34" charset="0"/>
              </a:rPr>
              <a:t>usaha adalah konsentrasi geografis yang manghubungkan antar kepentingan bisnis, pemasok, dan lembaga-lembaga terkait di bidang tertentu. Cluster dianggap mampu meningkatkan produktivitas sehingga perusahaan dapat bersaing secara nasional dan global. Terminologi klaster bisnis ini juga dikenal sebatai klaster industry, klaster persaingan dan atau klaster Porterian. Klaster bisnis dapat dibagi menjadi kelompok geografis, gelompok bisnis sektoral seperti sector kelautan, kehutanan, dan lainnya, klaster horizontal seperti hubungan antar bisnis dalam kerjasama sumberdaya, dan klaster vertical seperti kelompk bisnis suplychain.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169</TotalTime>
  <Words>437</Words>
  <Application>Microsoft Office PowerPoint</Application>
  <PresentationFormat>On-screen Show (4:3)</PresentationFormat>
  <Paragraphs>159</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Calibri</vt:lpstr>
      <vt:lpstr>Century Schoolbook</vt:lpstr>
      <vt:lpstr>Wingdings</vt:lpstr>
      <vt:lpstr>Wingdings 2</vt:lpstr>
      <vt:lpstr>Oriel</vt:lpstr>
      <vt:lpstr>KARAKTERISTIK ORGANISASI</vt:lpstr>
      <vt:lpstr>PowerPoint Presentation</vt:lpstr>
      <vt:lpstr>Ukuran(size)</vt:lpstr>
      <vt:lpstr>Sumberdaya (resources)</vt:lpstr>
      <vt:lpstr>pengaruh/influence</vt:lpstr>
      <vt:lpstr>keamanan/sacurity</vt:lpstr>
      <vt:lpstr>Keuletan/tenacity</vt:lpstr>
      <vt:lpstr>PowerPoint Presentation</vt:lpstr>
      <vt:lpstr>Kelompok Bisnis</vt:lpstr>
      <vt:lpstr>Budaya Organisasi</vt:lpstr>
      <vt:lpstr>PowerPoint Presentation</vt:lpstr>
      <vt:lpstr>PowerPoint Presentation</vt:lpstr>
      <vt:lpstr>PowerPoint Presentation</vt:lpstr>
      <vt:lpstr>Struktur Organisasi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CtrlSoft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KARAKTERISTIK ORGANISASI</dc:title>
  <dc:creator>Windows</dc:creator>
  <cp:lastModifiedBy>LENOVO</cp:lastModifiedBy>
  <cp:revision>30</cp:revision>
  <dcterms:created xsi:type="dcterms:W3CDTF">2016-03-31T06:37:13Z</dcterms:created>
  <dcterms:modified xsi:type="dcterms:W3CDTF">2016-04-01T00:47:54Z</dcterms:modified>
</cp:coreProperties>
</file>