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7" r:id="rId3"/>
    <p:sldId id="267" r:id="rId4"/>
    <p:sldId id="266" r:id="rId5"/>
    <p:sldId id="265" r:id="rId6"/>
    <p:sldId id="264" r:id="rId7"/>
    <p:sldId id="263" r:id="rId8"/>
    <p:sldId id="261" r:id="rId9"/>
    <p:sldId id="268" r:id="rId10"/>
    <p:sldId id="269" r:id="rId11"/>
    <p:sldId id="262" r:id="rId12"/>
    <p:sldId id="270" r:id="rId13"/>
    <p:sldId id="271" r:id="rId14"/>
    <p:sldId id="260" r:id="rId15"/>
    <p:sldId id="259" r:id="rId16"/>
    <p:sldId id="258" r:id="rId17"/>
    <p:sldId id="256" r:id="rId18"/>
    <p:sldId id="274" r:id="rId19"/>
    <p:sldId id="273" r:id="rId20"/>
    <p:sldId id="272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91" r:id="rId33"/>
    <p:sldId id="311" r:id="rId3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2" autoAdjust="0"/>
    <p:restoredTop sz="94660"/>
  </p:normalViewPr>
  <p:slideViewPr>
    <p:cSldViewPr snapToGrid="0">
      <p:cViewPr varScale="1">
        <p:scale>
          <a:sx n="86" d="100"/>
          <a:sy n="86" d="100"/>
        </p:scale>
        <p:origin x="60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presProps" Target="presProps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6112460-842C-4B7A-8DE8-132292788104}" type="doc">
      <dgm:prSet loTypeId="urn:microsoft.com/office/officeart/2005/8/layout/StepDownProcess" loCatId="process" qsTypeId="urn:microsoft.com/office/officeart/2005/8/quickstyle/3d3" qsCatId="3D" csTypeId="urn:microsoft.com/office/officeart/2005/8/colors/colorful2" csCatId="colorful" phldr="1"/>
      <dgm:spPr/>
      <dgm:t>
        <a:bodyPr/>
        <a:lstStyle/>
        <a:p>
          <a:endParaRPr lang="en-ID"/>
        </a:p>
      </dgm:t>
    </dgm:pt>
    <dgm:pt modelId="{31E25B70-742F-4A02-B1BE-666B439EB28F}">
      <dgm:prSet phldrT="[Text]" custT="1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en-ID" sz="2000" b="1" dirty="0"/>
            <a:t>self-reward systems</a:t>
          </a:r>
        </a:p>
      </dgm:t>
    </dgm:pt>
    <dgm:pt modelId="{1F14811B-CB48-414D-B9AE-EF065A40959F}" type="parTrans" cxnId="{AF02C0F4-E29D-4F46-BEDC-489BD2EC902F}">
      <dgm:prSet/>
      <dgm:spPr/>
      <dgm:t>
        <a:bodyPr/>
        <a:lstStyle/>
        <a:p>
          <a:endParaRPr lang="en-ID"/>
        </a:p>
      </dgm:t>
    </dgm:pt>
    <dgm:pt modelId="{F1FFDC6F-83FF-4C66-89F6-7DD8EDB9C589}" type="sibTrans" cxnId="{AF02C0F4-E29D-4F46-BEDC-489BD2EC902F}">
      <dgm:prSet/>
      <dgm:spPr/>
      <dgm:t>
        <a:bodyPr/>
        <a:lstStyle/>
        <a:p>
          <a:endParaRPr lang="en-ID"/>
        </a:p>
      </dgm:t>
    </dgm:pt>
    <dgm:pt modelId="{2E4E91A1-3EFE-4EEA-882A-5A01EF4842C1}">
      <dgm:prSet phldrT="[Text]" custT="1"/>
      <dgm:spPr/>
      <dgm:t>
        <a:bodyPr/>
        <a:lstStyle/>
        <a:p>
          <a:r>
            <a:rPr lang="en-ID" sz="2000" b="1" dirty="0"/>
            <a:t>self-leadership</a:t>
          </a:r>
        </a:p>
      </dgm:t>
    </dgm:pt>
    <dgm:pt modelId="{8BF2742B-6427-4F00-906F-54A9A2FFF797}" type="parTrans" cxnId="{2E204DAB-33FD-4619-B448-50A9D4F0DD38}">
      <dgm:prSet/>
      <dgm:spPr/>
      <dgm:t>
        <a:bodyPr/>
        <a:lstStyle/>
        <a:p>
          <a:endParaRPr lang="en-ID"/>
        </a:p>
      </dgm:t>
    </dgm:pt>
    <dgm:pt modelId="{0FEFEEC0-6645-424A-8DEE-7C36787BC1D4}" type="sibTrans" cxnId="{2E204DAB-33FD-4619-B448-50A9D4F0DD38}">
      <dgm:prSet/>
      <dgm:spPr/>
      <dgm:t>
        <a:bodyPr/>
        <a:lstStyle/>
        <a:p>
          <a:endParaRPr lang="en-ID"/>
        </a:p>
      </dgm:t>
    </dgm:pt>
    <dgm:pt modelId="{69FDFDF1-6AC1-49B9-AD5B-966C7A924D73}">
      <dgm:prSet phldrT="[Text]" custT="1"/>
      <dgm:spPr>
        <a:solidFill>
          <a:schemeClr val="accent2"/>
        </a:solidFill>
      </dgm:spPr>
      <dgm:t>
        <a:bodyPr/>
        <a:lstStyle/>
        <a:p>
          <a:r>
            <a:rPr lang="en-ID" sz="2000" b="1" dirty="0"/>
            <a:t>opportunity awareness</a:t>
          </a:r>
        </a:p>
      </dgm:t>
    </dgm:pt>
    <dgm:pt modelId="{EDD4B6CD-EDF5-4C38-9276-C454D74B1E94}" type="parTrans" cxnId="{10A7CDEE-2594-4328-B618-13A1C1B0839B}">
      <dgm:prSet/>
      <dgm:spPr/>
      <dgm:t>
        <a:bodyPr/>
        <a:lstStyle/>
        <a:p>
          <a:endParaRPr lang="en-ID"/>
        </a:p>
      </dgm:t>
    </dgm:pt>
    <dgm:pt modelId="{37A4D376-4040-4BA6-ABA0-A86E2E47FB7C}" type="sibTrans" cxnId="{10A7CDEE-2594-4328-B618-13A1C1B0839B}">
      <dgm:prSet/>
      <dgm:spPr/>
      <dgm:t>
        <a:bodyPr/>
        <a:lstStyle/>
        <a:p>
          <a:endParaRPr lang="en-ID"/>
        </a:p>
      </dgm:t>
    </dgm:pt>
    <dgm:pt modelId="{8328E716-2791-4885-B8C7-3F92C79C6BFB}">
      <dgm:prSet phldrT="[Text]"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en-ID" sz="2000" b="1" dirty="0"/>
            <a:t>participation in goal setting</a:t>
          </a:r>
        </a:p>
      </dgm:t>
    </dgm:pt>
    <dgm:pt modelId="{76959063-C23F-4524-B7E2-B5B58263F226}" type="parTrans" cxnId="{D3EC6D50-0A1D-4C07-83FA-A7D48C33F31D}">
      <dgm:prSet/>
      <dgm:spPr/>
      <dgm:t>
        <a:bodyPr/>
        <a:lstStyle/>
        <a:p>
          <a:endParaRPr lang="en-ID"/>
        </a:p>
      </dgm:t>
    </dgm:pt>
    <dgm:pt modelId="{9A6A8237-646D-4222-BD60-9F0B79FB51D7}" type="sibTrans" cxnId="{D3EC6D50-0A1D-4C07-83FA-A7D48C33F31D}">
      <dgm:prSet/>
      <dgm:spPr/>
      <dgm:t>
        <a:bodyPr/>
        <a:lstStyle/>
        <a:p>
          <a:endParaRPr lang="en-ID"/>
        </a:p>
      </dgm:t>
    </dgm:pt>
    <dgm:pt modelId="{E8F0B3A1-006D-4C4B-A5A4-0B98AA0115CE}">
      <dgm:prSet phldrT="[Text]"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US" sz="2000" b="1" dirty="0"/>
            <a:t>independent behavior by followers and group members</a:t>
          </a:r>
          <a:endParaRPr lang="en-ID" sz="2000" b="1" dirty="0"/>
        </a:p>
      </dgm:t>
    </dgm:pt>
    <dgm:pt modelId="{1F8709FF-217F-458A-AE1D-E13BC9931A85}" type="parTrans" cxnId="{CF8F65D5-3B1A-4E98-895E-F727F34FC4D3}">
      <dgm:prSet/>
      <dgm:spPr/>
      <dgm:t>
        <a:bodyPr/>
        <a:lstStyle/>
        <a:p>
          <a:endParaRPr lang="en-ID"/>
        </a:p>
      </dgm:t>
    </dgm:pt>
    <dgm:pt modelId="{A5994BC2-30B5-4885-84E7-0BF638B720E9}" type="sibTrans" cxnId="{CF8F65D5-3B1A-4E98-895E-F727F34FC4D3}">
      <dgm:prSet/>
      <dgm:spPr/>
      <dgm:t>
        <a:bodyPr/>
        <a:lstStyle/>
        <a:p>
          <a:endParaRPr lang="en-ID"/>
        </a:p>
      </dgm:t>
    </dgm:pt>
    <dgm:pt modelId="{DE10CDF0-C91E-4FC5-BCBE-150A05C48042}" type="pres">
      <dgm:prSet presAssocID="{B6112460-842C-4B7A-8DE8-132292788104}" presName="rootnode" presStyleCnt="0">
        <dgm:presLayoutVars>
          <dgm:chMax/>
          <dgm:chPref/>
          <dgm:dir/>
          <dgm:animLvl val="lvl"/>
        </dgm:presLayoutVars>
      </dgm:prSet>
      <dgm:spPr/>
    </dgm:pt>
    <dgm:pt modelId="{9AE08963-D16E-477D-9DAD-134E54B9AB93}" type="pres">
      <dgm:prSet presAssocID="{31E25B70-742F-4A02-B1BE-666B439EB28F}" presName="composite" presStyleCnt="0"/>
      <dgm:spPr/>
    </dgm:pt>
    <dgm:pt modelId="{26A8F1A5-4B8D-47CC-8B19-920F32D4AE1C}" type="pres">
      <dgm:prSet presAssocID="{31E25B70-742F-4A02-B1BE-666B439EB28F}" presName="bentUpArrow1" presStyleLbl="alignImgPlace1" presStyleIdx="0" presStyleCnt="4"/>
      <dgm:spPr>
        <a:solidFill>
          <a:schemeClr val="bg2">
            <a:lumMod val="90000"/>
          </a:schemeClr>
        </a:solidFill>
      </dgm:spPr>
    </dgm:pt>
    <dgm:pt modelId="{D70CB527-962D-4170-A840-CC768FC43CC6}" type="pres">
      <dgm:prSet presAssocID="{31E25B70-742F-4A02-B1BE-666B439EB28F}" presName="ParentText" presStyleLbl="node1" presStyleIdx="0" presStyleCnt="5" custScaleX="162798">
        <dgm:presLayoutVars>
          <dgm:chMax val="1"/>
          <dgm:chPref val="1"/>
          <dgm:bulletEnabled val="1"/>
        </dgm:presLayoutVars>
      </dgm:prSet>
      <dgm:spPr/>
    </dgm:pt>
    <dgm:pt modelId="{99484998-8D16-46B8-B0F2-49351E9BD20D}" type="pres">
      <dgm:prSet presAssocID="{31E25B70-742F-4A02-B1BE-666B439EB28F}" presName="ChildText" presStyleLbl="revTx" presStyleIdx="0" presStyleCnt="4">
        <dgm:presLayoutVars>
          <dgm:chMax val="0"/>
          <dgm:chPref val="0"/>
          <dgm:bulletEnabled val="1"/>
        </dgm:presLayoutVars>
      </dgm:prSet>
      <dgm:spPr/>
    </dgm:pt>
    <dgm:pt modelId="{662C49F7-AC42-47AC-A2F6-6B40D1772B06}" type="pres">
      <dgm:prSet presAssocID="{F1FFDC6F-83FF-4C66-89F6-7DD8EDB9C589}" presName="sibTrans" presStyleCnt="0"/>
      <dgm:spPr/>
    </dgm:pt>
    <dgm:pt modelId="{40CC2493-58FA-49CC-8C3B-855760DB1FD2}" type="pres">
      <dgm:prSet presAssocID="{2E4E91A1-3EFE-4EEA-882A-5A01EF4842C1}" presName="composite" presStyleCnt="0"/>
      <dgm:spPr/>
    </dgm:pt>
    <dgm:pt modelId="{911686C6-F8E7-476E-A840-312D21AC640D}" type="pres">
      <dgm:prSet presAssocID="{2E4E91A1-3EFE-4EEA-882A-5A01EF4842C1}" presName="bentUpArrow1" presStyleLbl="alignImgPlace1" presStyleIdx="1" presStyleCnt="4"/>
      <dgm:spPr>
        <a:solidFill>
          <a:schemeClr val="bg2">
            <a:lumMod val="90000"/>
          </a:schemeClr>
        </a:solidFill>
      </dgm:spPr>
    </dgm:pt>
    <dgm:pt modelId="{B18F4633-40C1-40DC-B5B8-4C2701129449}" type="pres">
      <dgm:prSet presAssocID="{2E4E91A1-3EFE-4EEA-882A-5A01EF4842C1}" presName="ParentText" presStyleLbl="node1" presStyleIdx="1" presStyleCnt="5" custScaleX="169520" custLinFactNeighborX="15924">
        <dgm:presLayoutVars>
          <dgm:chMax val="1"/>
          <dgm:chPref val="1"/>
          <dgm:bulletEnabled val="1"/>
        </dgm:presLayoutVars>
      </dgm:prSet>
      <dgm:spPr/>
    </dgm:pt>
    <dgm:pt modelId="{A3FFAD2A-58AF-46AB-B7D9-658D6FF0C970}" type="pres">
      <dgm:prSet presAssocID="{2E4E91A1-3EFE-4EEA-882A-5A01EF4842C1}" presName="ChildText" presStyleLbl="revTx" presStyleIdx="1" presStyleCnt="4">
        <dgm:presLayoutVars>
          <dgm:chMax val="0"/>
          <dgm:chPref val="0"/>
          <dgm:bulletEnabled val="1"/>
        </dgm:presLayoutVars>
      </dgm:prSet>
      <dgm:spPr/>
    </dgm:pt>
    <dgm:pt modelId="{DF8E1FD7-459E-48CF-8B22-D3ABAD0EB56D}" type="pres">
      <dgm:prSet presAssocID="{0FEFEEC0-6645-424A-8DEE-7C36787BC1D4}" presName="sibTrans" presStyleCnt="0"/>
      <dgm:spPr/>
    </dgm:pt>
    <dgm:pt modelId="{B08495F4-C834-4981-8BEA-94CC52E083DA}" type="pres">
      <dgm:prSet presAssocID="{69FDFDF1-6AC1-49B9-AD5B-966C7A924D73}" presName="composite" presStyleCnt="0"/>
      <dgm:spPr/>
    </dgm:pt>
    <dgm:pt modelId="{123F342A-3C3D-4606-B9D3-08DB480074C7}" type="pres">
      <dgm:prSet presAssocID="{69FDFDF1-6AC1-49B9-AD5B-966C7A924D73}" presName="bentUpArrow1" presStyleLbl="alignImgPlace1" presStyleIdx="2" presStyleCnt="4"/>
      <dgm:spPr>
        <a:solidFill>
          <a:schemeClr val="bg2">
            <a:lumMod val="90000"/>
          </a:schemeClr>
        </a:solidFill>
      </dgm:spPr>
    </dgm:pt>
    <dgm:pt modelId="{7AA83614-D70F-45DC-A25F-484CCE5E0589}" type="pres">
      <dgm:prSet presAssocID="{69FDFDF1-6AC1-49B9-AD5B-966C7A924D73}" presName="ParentText" presStyleLbl="node1" presStyleIdx="2" presStyleCnt="5" custScaleX="173589" custLinFactNeighborX="19906">
        <dgm:presLayoutVars>
          <dgm:chMax val="1"/>
          <dgm:chPref val="1"/>
          <dgm:bulletEnabled val="1"/>
        </dgm:presLayoutVars>
      </dgm:prSet>
      <dgm:spPr/>
    </dgm:pt>
    <dgm:pt modelId="{711EE1FA-E981-4A31-B55D-976D826D5AD8}" type="pres">
      <dgm:prSet presAssocID="{69FDFDF1-6AC1-49B9-AD5B-966C7A924D73}" presName="ChildText" presStyleLbl="revTx" presStyleIdx="2" presStyleCnt="4">
        <dgm:presLayoutVars>
          <dgm:chMax val="0"/>
          <dgm:chPref val="0"/>
          <dgm:bulletEnabled val="1"/>
        </dgm:presLayoutVars>
      </dgm:prSet>
      <dgm:spPr/>
    </dgm:pt>
    <dgm:pt modelId="{AE9B0BB2-707B-4376-B077-E21AFA771EC9}" type="pres">
      <dgm:prSet presAssocID="{37A4D376-4040-4BA6-ABA0-A86E2E47FB7C}" presName="sibTrans" presStyleCnt="0"/>
      <dgm:spPr/>
    </dgm:pt>
    <dgm:pt modelId="{A7FF290F-967F-4129-A0A6-DC29B488A923}" type="pres">
      <dgm:prSet presAssocID="{8328E716-2791-4885-B8C7-3F92C79C6BFB}" presName="composite" presStyleCnt="0"/>
      <dgm:spPr/>
    </dgm:pt>
    <dgm:pt modelId="{AF6CF728-747A-4C81-BCA8-A1907A59698A}" type="pres">
      <dgm:prSet presAssocID="{8328E716-2791-4885-B8C7-3F92C79C6BFB}" presName="bentUpArrow1" presStyleLbl="alignImgPlace1" presStyleIdx="3" presStyleCnt="4"/>
      <dgm:spPr>
        <a:solidFill>
          <a:schemeClr val="bg2">
            <a:lumMod val="90000"/>
          </a:schemeClr>
        </a:solidFill>
      </dgm:spPr>
    </dgm:pt>
    <dgm:pt modelId="{1A2FBE7E-E8B3-455A-BD6D-8D434D04B800}" type="pres">
      <dgm:prSet presAssocID="{8328E716-2791-4885-B8C7-3F92C79C6BFB}" presName="ParentText" presStyleLbl="node1" presStyleIdx="3" presStyleCnt="5" custScaleX="189310" custLinFactNeighborX="19906">
        <dgm:presLayoutVars>
          <dgm:chMax val="1"/>
          <dgm:chPref val="1"/>
          <dgm:bulletEnabled val="1"/>
        </dgm:presLayoutVars>
      </dgm:prSet>
      <dgm:spPr/>
    </dgm:pt>
    <dgm:pt modelId="{CB24229A-3F00-4EEC-9E86-26408C4181A4}" type="pres">
      <dgm:prSet presAssocID="{8328E716-2791-4885-B8C7-3F92C79C6BFB}" presName="ChildText" presStyleLbl="revTx" presStyleIdx="3" presStyleCnt="4">
        <dgm:presLayoutVars>
          <dgm:chMax val="0"/>
          <dgm:chPref val="0"/>
          <dgm:bulletEnabled val="1"/>
        </dgm:presLayoutVars>
      </dgm:prSet>
      <dgm:spPr/>
    </dgm:pt>
    <dgm:pt modelId="{3C0E8A5D-C209-4A8C-8E4E-9DC88589EEA6}" type="pres">
      <dgm:prSet presAssocID="{9A6A8237-646D-4222-BD60-9F0B79FB51D7}" presName="sibTrans" presStyleCnt="0"/>
      <dgm:spPr/>
    </dgm:pt>
    <dgm:pt modelId="{7E1A9E20-0902-424A-AC3B-940D559BEF77}" type="pres">
      <dgm:prSet presAssocID="{E8F0B3A1-006D-4C4B-A5A4-0B98AA0115CE}" presName="composite" presStyleCnt="0"/>
      <dgm:spPr/>
    </dgm:pt>
    <dgm:pt modelId="{8B765D27-7F73-4BAF-8053-F8C538350DC8}" type="pres">
      <dgm:prSet presAssocID="{E8F0B3A1-006D-4C4B-A5A4-0B98AA0115CE}" presName="ParentText" presStyleLbl="node1" presStyleIdx="4" presStyleCnt="5" custScaleX="261643" custScaleY="115341" custLinFactNeighborX="28722" custLinFactNeighborY="5343">
        <dgm:presLayoutVars>
          <dgm:chMax val="1"/>
          <dgm:chPref val="1"/>
          <dgm:bulletEnabled val="1"/>
        </dgm:presLayoutVars>
      </dgm:prSet>
      <dgm:spPr/>
    </dgm:pt>
  </dgm:ptLst>
  <dgm:cxnLst>
    <dgm:cxn modelId="{56E6F323-5E32-4AE7-AF4D-5F431D2C0954}" type="presOf" srcId="{31E25B70-742F-4A02-B1BE-666B439EB28F}" destId="{D70CB527-962D-4170-A840-CC768FC43CC6}" srcOrd="0" destOrd="0" presId="urn:microsoft.com/office/officeart/2005/8/layout/StepDownProcess"/>
    <dgm:cxn modelId="{830BF02F-93B3-4313-A68A-2965387CE9B4}" type="presOf" srcId="{E8F0B3A1-006D-4C4B-A5A4-0B98AA0115CE}" destId="{8B765D27-7F73-4BAF-8053-F8C538350DC8}" srcOrd="0" destOrd="0" presId="urn:microsoft.com/office/officeart/2005/8/layout/StepDownProcess"/>
    <dgm:cxn modelId="{9CA71431-9BD3-4565-B773-DD6C75AD0FC9}" type="presOf" srcId="{8328E716-2791-4885-B8C7-3F92C79C6BFB}" destId="{1A2FBE7E-E8B3-455A-BD6D-8D434D04B800}" srcOrd="0" destOrd="0" presId="urn:microsoft.com/office/officeart/2005/8/layout/StepDownProcess"/>
    <dgm:cxn modelId="{D3EC6D50-0A1D-4C07-83FA-A7D48C33F31D}" srcId="{B6112460-842C-4B7A-8DE8-132292788104}" destId="{8328E716-2791-4885-B8C7-3F92C79C6BFB}" srcOrd="3" destOrd="0" parTransId="{76959063-C23F-4524-B7E2-B5B58263F226}" sibTransId="{9A6A8237-646D-4222-BD60-9F0B79FB51D7}"/>
    <dgm:cxn modelId="{0796E577-BE6E-462A-B7DF-65307D2EB020}" type="presOf" srcId="{2E4E91A1-3EFE-4EEA-882A-5A01EF4842C1}" destId="{B18F4633-40C1-40DC-B5B8-4C2701129449}" srcOrd="0" destOrd="0" presId="urn:microsoft.com/office/officeart/2005/8/layout/StepDownProcess"/>
    <dgm:cxn modelId="{2E204DAB-33FD-4619-B448-50A9D4F0DD38}" srcId="{B6112460-842C-4B7A-8DE8-132292788104}" destId="{2E4E91A1-3EFE-4EEA-882A-5A01EF4842C1}" srcOrd="1" destOrd="0" parTransId="{8BF2742B-6427-4F00-906F-54A9A2FFF797}" sibTransId="{0FEFEEC0-6645-424A-8DEE-7C36787BC1D4}"/>
    <dgm:cxn modelId="{CF8F65D5-3B1A-4E98-895E-F727F34FC4D3}" srcId="{B6112460-842C-4B7A-8DE8-132292788104}" destId="{E8F0B3A1-006D-4C4B-A5A4-0B98AA0115CE}" srcOrd="4" destOrd="0" parTransId="{1F8709FF-217F-458A-AE1D-E13BC9931A85}" sibTransId="{A5994BC2-30B5-4885-84E7-0BF638B720E9}"/>
    <dgm:cxn modelId="{E7CDE5D9-0462-416A-A3D4-D7D640E365AB}" type="presOf" srcId="{69FDFDF1-6AC1-49B9-AD5B-966C7A924D73}" destId="{7AA83614-D70F-45DC-A25F-484CCE5E0589}" srcOrd="0" destOrd="0" presId="urn:microsoft.com/office/officeart/2005/8/layout/StepDownProcess"/>
    <dgm:cxn modelId="{10A7CDEE-2594-4328-B618-13A1C1B0839B}" srcId="{B6112460-842C-4B7A-8DE8-132292788104}" destId="{69FDFDF1-6AC1-49B9-AD5B-966C7A924D73}" srcOrd="2" destOrd="0" parTransId="{EDD4B6CD-EDF5-4C38-9276-C454D74B1E94}" sibTransId="{37A4D376-4040-4BA6-ABA0-A86E2E47FB7C}"/>
    <dgm:cxn modelId="{DDA7AEF4-464F-453C-836A-285747EC4BDE}" type="presOf" srcId="{B6112460-842C-4B7A-8DE8-132292788104}" destId="{DE10CDF0-C91E-4FC5-BCBE-150A05C48042}" srcOrd="0" destOrd="0" presId="urn:microsoft.com/office/officeart/2005/8/layout/StepDownProcess"/>
    <dgm:cxn modelId="{AF02C0F4-E29D-4F46-BEDC-489BD2EC902F}" srcId="{B6112460-842C-4B7A-8DE8-132292788104}" destId="{31E25B70-742F-4A02-B1BE-666B439EB28F}" srcOrd="0" destOrd="0" parTransId="{1F14811B-CB48-414D-B9AE-EF065A40959F}" sibTransId="{F1FFDC6F-83FF-4C66-89F6-7DD8EDB9C589}"/>
    <dgm:cxn modelId="{10644595-D1A5-4FD1-AD90-7C7CC36F1724}" type="presParOf" srcId="{DE10CDF0-C91E-4FC5-BCBE-150A05C48042}" destId="{9AE08963-D16E-477D-9DAD-134E54B9AB93}" srcOrd="0" destOrd="0" presId="urn:microsoft.com/office/officeart/2005/8/layout/StepDownProcess"/>
    <dgm:cxn modelId="{526E6448-57F6-4EC9-910D-8CEAFB09A09B}" type="presParOf" srcId="{9AE08963-D16E-477D-9DAD-134E54B9AB93}" destId="{26A8F1A5-4B8D-47CC-8B19-920F32D4AE1C}" srcOrd="0" destOrd="0" presId="urn:microsoft.com/office/officeart/2005/8/layout/StepDownProcess"/>
    <dgm:cxn modelId="{5B82D6B1-C60C-4C0E-9A97-9629EB26BAB3}" type="presParOf" srcId="{9AE08963-D16E-477D-9DAD-134E54B9AB93}" destId="{D70CB527-962D-4170-A840-CC768FC43CC6}" srcOrd="1" destOrd="0" presId="urn:microsoft.com/office/officeart/2005/8/layout/StepDownProcess"/>
    <dgm:cxn modelId="{62521A59-64D5-4A8C-A856-6807A57EB16C}" type="presParOf" srcId="{9AE08963-D16E-477D-9DAD-134E54B9AB93}" destId="{99484998-8D16-46B8-B0F2-49351E9BD20D}" srcOrd="2" destOrd="0" presId="urn:microsoft.com/office/officeart/2005/8/layout/StepDownProcess"/>
    <dgm:cxn modelId="{AAA92F28-52BA-44CF-8EDA-D2254222F01A}" type="presParOf" srcId="{DE10CDF0-C91E-4FC5-BCBE-150A05C48042}" destId="{662C49F7-AC42-47AC-A2F6-6B40D1772B06}" srcOrd="1" destOrd="0" presId="urn:microsoft.com/office/officeart/2005/8/layout/StepDownProcess"/>
    <dgm:cxn modelId="{459C6311-B7B1-4BF6-B6CF-CCA3C7C2355D}" type="presParOf" srcId="{DE10CDF0-C91E-4FC5-BCBE-150A05C48042}" destId="{40CC2493-58FA-49CC-8C3B-855760DB1FD2}" srcOrd="2" destOrd="0" presId="urn:microsoft.com/office/officeart/2005/8/layout/StepDownProcess"/>
    <dgm:cxn modelId="{BAA72A95-4059-4A31-BB57-620C687ACC7C}" type="presParOf" srcId="{40CC2493-58FA-49CC-8C3B-855760DB1FD2}" destId="{911686C6-F8E7-476E-A840-312D21AC640D}" srcOrd="0" destOrd="0" presId="urn:microsoft.com/office/officeart/2005/8/layout/StepDownProcess"/>
    <dgm:cxn modelId="{6F5DF5A3-3B9C-4E33-B7C8-993734E24C50}" type="presParOf" srcId="{40CC2493-58FA-49CC-8C3B-855760DB1FD2}" destId="{B18F4633-40C1-40DC-B5B8-4C2701129449}" srcOrd="1" destOrd="0" presId="urn:microsoft.com/office/officeart/2005/8/layout/StepDownProcess"/>
    <dgm:cxn modelId="{D079DBA6-FFFE-4B01-B446-3941056B5420}" type="presParOf" srcId="{40CC2493-58FA-49CC-8C3B-855760DB1FD2}" destId="{A3FFAD2A-58AF-46AB-B7D9-658D6FF0C970}" srcOrd="2" destOrd="0" presId="urn:microsoft.com/office/officeart/2005/8/layout/StepDownProcess"/>
    <dgm:cxn modelId="{281BD6A1-8506-4D96-98CA-6CB8F9213076}" type="presParOf" srcId="{DE10CDF0-C91E-4FC5-BCBE-150A05C48042}" destId="{DF8E1FD7-459E-48CF-8B22-D3ABAD0EB56D}" srcOrd="3" destOrd="0" presId="urn:microsoft.com/office/officeart/2005/8/layout/StepDownProcess"/>
    <dgm:cxn modelId="{8AFC7AD2-8151-4612-BF0C-E128B6603AC7}" type="presParOf" srcId="{DE10CDF0-C91E-4FC5-BCBE-150A05C48042}" destId="{B08495F4-C834-4981-8BEA-94CC52E083DA}" srcOrd="4" destOrd="0" presId="urn:microsoft.com/office/officeart/2005/8/layout/StepDownProcess"/>
    <dgm:cxn modelId="{30889B4E-0B29-4EB3-937A-0FAD4E6E4188}" type="presParOf" srcId="{B08495F4-C834-4981-8BEA-94CC52E083DA}" destId="{123F342A-3C3D-4606-B9D3-08DB480074C7}" srcOrd="0" destOrd="0" presId="urn:microsoft.com/office/officeart/2005/8/layout/StepDownProcess"/>
    <dgm:cxn modelId="{BBE796A1-304C-439E-9980-94E7A2B33B91}" type="presParOf" srcId="{B08495F4-C834-4981-8BEA-94CC52E083DA}" destId="{7AA83614-D70F-45DC-A25F-484CCE5E0589}" srcOrd="1" destOrd="0" presId="urn:microsoft.com/office/officeart/2005/8/layout/StepDownProcess"/>
    <dgm:cxn modelId="{463FB327-FF5C-44E7-8001-7AAD57DEBEF8}" type="presParOf" srcId="{B08495F4-C834-4981-8BEA-94CC52E083DA}" destId="{711EE1FA-E981-4A31-B55D-976D826D5AD8}" srcOrd="2" destOrd="0" presId="urn:microsoft.com/office/officeart/2005/8/layout/StepDownProcess"/>
    <dgm:cxn modelId="{877CF544-A491-4545-B3C5-DD3A2750EE0E}" type="presParOf" srcId="{DE10CDF0-C91E-4FC5-BCBE-150A05C48042}" destId="{AE9B0BB2-707B-4376-B077-E21AFA771EC9}" srcOrd="5" destOrd="0" presId="urn:microsoft.com/office/officeart/2005/8/layout/StepDownProcess"/>
    <dgm:cxn modelId="{E4DB5662-83D9-4CE4-B2FB-97415558080A}" type="presParOf" srcId="{DE10CDF0-C91E-4FC5-BCBE-150A05C48042}" destId="{A7FF290F-967F-4129-A0A6-DC29B488A923}" srcOrd="6" destOrd="0" presId="urn:microsoft.com/office/officeart/2005/8/layout/StepDownProcess"/>
    <dgm:cxn modelId="{24FD23A8-6E1E-4851-85ED-34E8B2049D28}" type="presParOf" srcId="{A7FF290F-967F-4129-A0A6-DC29B488A923}" destId="{AF6CF728-747A-4C81-BCA8-A1907A59698A}" srcOrd="0" destOrd="0" presId="urn:microsoft.com/office/officeart/2005/8/layout/StepDownProcess"/>
    <dgm:cxn modelId="{93F28621-9115-4DF2-8B45-330C39DB5D97}" type="presParOf" srcId="{A7FF290F-967F-4129-A0A6-DC29B488A923}" destId="{1A2FBE7E-E8B3-455A-BD6D-8D434D04B800}" srcOrd="1" destOrd="0" presId="urn:microsoft.com/office/officeart/2005/8/layout/StepDownProcess"/>
    <dgm:cxn modelId="{49000026-E31E-442E-BDD6-5DD863F6A968}" type="presParOf" srcId="{A7FF290F-967F-4129-A0A6-DC29B488A923}" destId="{CB24229A-3F00-4EEC-9E86-26408C4181A4}" srcOrd="2" destOrd="0" presId="urn:microsoft.com/office/officeart/2005/8/layout/StepDownProcess"/>
    <dgm:cxn modelId="{56565F8F-66C0-49B3-AD9A-B00AC2E5D6FD}" type="presParOf" srcId="{DE10CDF0-C91E-4FC5-BCBE-150A05C48042}" destId="{3C0E8A5D-C209-4A8C-8E4E-9DC88589EEA6}" srcOrd="7" destOrd="0" presId="urn:microsoft.com/office/officeart/2005/8/layout/StepDownProcess"/>
    <dgm:cxn modelId="{C4DA5E19-FAAB-4D5E-A885-E4525BE19F88}" type="presParOf" srcId="{DE10CDF0-C91E-4FC5-BCBE-150A05C48042}" destId="{7E1A9E20-0902-424A-AC3B-940D559BEF77}" srcOrd="8" destOrd="0" presId="urn:microsoft.com/office/officeart/2005/8/layout/StepDownProcess"/>
    <dgm:cxn modelId="{489ECB79-DED6-43C6-9B47-9706F74E36D7}" type="presParOf" srcId="{7E1A9E20-0902-424A-AC3B-940D559BEF77}" destId="{8B765D27-7F73-4BAF-8053-F8C538350DC8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A8F1A5-4B8D-47CC-8B19-920F32D4AE1C}">
      <dsp:nvSpPr>
        <dsp:cNvPr id="0" name=""/>
        <dsp:cNvSpPr/>
      </dsp:nvSpPr>
      <dsp:spPr>
        <a:xfrm rot="5400000">
          <a:off x="793775" y="714313"/>
          <a:ext cx="621579" cy="707646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bg2">
            <a:lumMod val="9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D70CB527-962D-4170-A840-CC768FC43CC6}">
      <dsp:nvSpPr>
        <dsp:cNvPr id="0" name=""/>
        <dsp:cNvSpPr/>
      </dsp:nvSpPr>
      <dsp:spPr>
        <a:xfrm>
          <a:off x="300543" y="25279"/>
          <a:ext cx="1703476" cy="732427"/>
        </a:xfrm>
        <a:prstGeom prst="roundRect">
          <a:avLst>
            <a:gd name="adj" fmla="val 16670"/>
          </a:avLst>
        </a:prstGeom>
        <a:solidFill>
          <a:schemeClr val="accent3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000" b="1" kern="1200" dirty="0"/>
            <a:t>self-reward systems</a:t>
          </a:r>
        </a:p>
      </dsp:txBody>
      <dsp:txXfrm>
        <a:off x="336304" y="61040"/>
        <a:ext cx="1631954" cy="660905"/>
      </dsp:txXfrm>
    </dsp:sp>
    <dsp:sp modelId="{99484998-8D16-46B8-B0F2-49351E9BD20D}">
      <dsp:nvSpPr>
        <dsp:cNvPr id="0" name=""/>
        <dsp:cNvSpPr/>
      </dsp:nvSpPr>
      <dsp:spPr>
        <a:xfrm>
          <a:off x="1675468" y="95133"/>
          <a:ext cx="761032" cy="591980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1686C6-F8E7-476E-A840-312D21AC640D}">
      <dsp:nvSpPr>
        <dsp:cNvPr id="0" name=""/>
        <dsp:cNvSpPr/>
      </dsp:nvSpPr>
      <dsp:spPr>
        <a:xfrm rot="5400000">
          <a:off x="1854203" y="1537071"/>
          <a:ext cx="621579" cy="707646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bg2">
            <a:lumMod val="9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B18F4633-40C1-40DC-B5B8-4C2701129449}">
      <dsp:nvSpPr>
        <dsp:cNvPr id="0" name=""/>
        <dsp:cNvSpPr/>
      </dsp:nvSpPr>
      <dsp:spPr>
        <a:xfrm>
          <a:off x="1492427" y="848037"/>
          <a:ext cx="1773813" cy="732427"/>
        </a:xfrm>
        <a:prstGeom prst="roundRect">
          <a:avLst>
            <a:gd name="adj" fmla="val 16670"/>
          </a:avLst>
        </a:prstGeom>
        <a:solidFill>
          <a:schemeClr val="accent2">
            <a:hueOff val="1170380"/>
            <a:satOff val="-1460"/>
            <a:lumOff val="343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000" b="1" kern="1200" dirty="0"/>
            <a:t>self-leadership</a:t>
          </a:r>
        </a:p>
      </dsp:txBody>
      <dsp:txXfrm>
        <a:off x="1528188" y="883798"/>
        <a:ext cx="1702291" cy="660905"/>
      </dsp:txXfrm>
    </dsp:sp>
    <dsp:sp modelId="{A3FFAD2A-58AF-46AB-B7D9-658D6FF0C970}">
      <dsp:nvSpPr>
        <dsp:cNvPr id="0" name=""/>
        <dsp:cNvSpPr/>
      </dsp:nvSpPr>
      <dsp:spPr>
        <a:xfrm>
          <a:off x="2735897" y="917891"/>
          <a:ext cx="761032" cy="591980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3F342A-3C3D-4606-B9D3-08DB480074C7}">
      <dsp:nvSpPr>
        <dsp:cNvPr id="0" name=""/>
        <dsp:cNvSpPr/>
      </dsp:nvSpPr>
      <dsp:spPr>
        <a:xfrm rot="5400000">
          <a:off x="2900752" y="2359829"/>
          <a:ext cx="621579" cy="707646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bg2">
            <a:lumMod val="9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7AA83614-D70F-45DC-A25F-484CCE5E0589}">
      <dsp:nvSpPr>
        <dsp:cNvPr id="0" name=""/>
        <dsp:cNvSpPr/>
      </dsp:nvSpPr>
      <dsp:spPr>
        <a:xfrm>
          <a:off x="2559354" y="1670796"/>
          <a:ext cx="1816390" cy="732427"/>
        </a:xfrm>
        <a:prstGeom prst="roundRect">
          <a:avLst>
            <a:gd name="adj" fmla="val 16670"/>
          </a:avLst>
        </a:prstGeom>
        <a:solidFill>
          <a:schemeClr val="accent2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000" b="1" kern="1200" dirty="0"/>
            <a:t>opportunity awareness</a:t>
          </a:r>
        </a:p>
      </dsp:txBody>
      <dsp:txXfrm>
        <a:off x="2595115" y="1706557"/>
        <a:ext cx="1744868" cy="660905"/>
      </dsp:txXfrm>
    </dsp:sp>
    <dsp:sp modelId="{711EE1FA-E981-4A31-B55D-976D826D5AD8}">
      <dsp:nvSpPr>
        <dsp:cNvPr id="0" name=""/>
        <dsp:cNvSpPr/>
      </dsp:nvSpPr>
      <dsp:spPr>
        <a:xfrm>
          <a:off x="3782445" y="1740649"/>
          <a:ext cx="761032" cy="591980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6CF728-747A-4C81-BCA8-A1907A59698A}">
      <dsp:nvSpPr>
        <dsp:cNvPr id="0" name=""/>
        <dsp:cNvSpPr/>
      </dsp:nvSpPr>
      <dsp:spPr>
        <a:xfrm rot="5400000">
          <a:off x="4008262" y="3182587"/>
          <a:ext cx="621579" cy="707646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bg2">
            <a:lumMod val="9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1A2FBE7E-E8B3-455A-BD6D-8D434D04B800}">
      <dsp:nvSpPr>
        <dsp:cNvPr id="0" name=""/>
        <dsp:cNvSpPr/>
      </dsp:nvSpPr>
      <dsp:spPr>
        <a:xfrm>
          <a:off x="3584614" y="2493554"/>
          <a:ext cx="1980890" cy="732427"/>
        </a:xfrm>
        <a:prstGeom prst="roundRect">
          <a:avLst>
            <a:gd name="adj" fmla="val 16670"/>
          </a:avLst>
        </a:prstGeom>
        <a:solidFill>
          <a:schemeClr val="accent5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000" b="1" kern="1200" dirty="0"/>
            <a:t>participation in goal setting</a:t>
          </a:r>
        </a:p>
      </dsp:txBody>
      <dsp:txXfrm>
        <a:off x="3620375" y="2529315"/>
        <a:ext cx="1909368" cy="660905"/>
      </dsp:txXfrm>
    </dsp:sp>
    <dsp:sp modelId="{CB24229A-3F00-4EEC-9E86-26408C4181A4}">
      <dsp:nvSpPr>
        <dsp:cNvPr id="0" name=""/>
        <dsp:cNvSpPr/>
      </dsp:nvSpPr>
      <dsp:spPr>
        <a:xfrm>
          <a:off x="4889955" y="2563408"/>
          <a:ext cx="761032" cy="591980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765D27-7F73-4BAF-8053-F8C538350DC8}">
      <dsp:nvSpPr>
        <dsp:cNvPr id="0" name=""/>
        <dsp:cNvSpPr/>
      </dsp:nvSpPr>
      <dsp:spPr>
        <a:xfrm>
          <a:off x="4702122" y="3341592"/>
          <a:ext cx="2737764" cy="844789"/>
        </a:xfrm>
        <a:prstGeom prst="roundRect">
          <a:avLst>
            <a:gd name="adj" fmla="val 16670"/>
          </a:avLst>
        </a:prstGeom>
        <a:solidFill>
          <a:schemeClr val="accent6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independent behavior by followers and group members</a:t>
          </a:r>
          <a:endParaRPr lang="en-ID" sz="2000" b="1" kern="1200" dirty="0"/>
        </a:p>
      </dsp:txBody>
      <dsp:txXfrm>
        <a:off x="4743369" y="3382839"/>
        <a:ext cx="2655270" cy="76229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4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6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867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68597" y="4218043"/>
            <a:ext cx="10766321" cy="1189703"/>
          </a:xfr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8933" y="5427396"/>
            <a:ext cx="10805649" cy="1022560"/>
          </a:xfrm>
        </p:spPr>
        <p:txBody>
          <a:bodyPr>
            <a:normAutofit/>
          </a:bodyPr>
          <a:lstStyle>
            <a:lvl1pPr marL="0" indent="0" algn="ctr">
              <a:buNone/>
              <a:defRPr sz="3733" b="0" i="0">
                <a:solidFill>
                  <a:srgbClr val="F1C88B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2568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264" y="1016875"/>
            <a:ext cx="10953136" cy="1018035"/>
          </a:xfrm>
        </p:spPr>
        <p:txBody>
          <a:bodyPr>
            <a:normAutofit/>
          </a:bodyPr>
          <a:lstStyle>
            <a:lvl1pPr algn="ctr">
              <a:defRPr sz="4800" baseline="0">
                <a:solidFill>
                  <a:srgbClr val="F1C88B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8621" y="2025449"/>
            <a:ext cx="10994760" cy="4457651"/>
          </a:xfrm>
        </p:spPr>
        <p:txBody>
          <a:bodyPr/>
          <a:lstStyle>
            <a:lvl1pPr algn="ctr">
              <a:defRPr sz="3733">
                <a:solidFill>
                  <a:schemeClr val="bg1"/>
                </a:solidFill>
              </a:defRPr>
            </a:lvl1pPr>
            <a:lvl2pPr algn="ctr">
              <a:defRPr>
                <a:solidFill>
                  <a:schemeClr val="bg1"/>
                </a:solidFill>
              </a:defRPr>
            </a:lvl2pPr>
            <a:lvl3pPr algn="ctr">
              <a:defRPr>
                <a:solidFill>
                  <a:schemeClr val="bg1"/>
                </a:solidFill>
              </a:defRPr>
            </a:lvl3pPr>
            <a:lvl4pPr algn="ctr">
              <a:defRPr>
                <a:solidFill>
                  <a:schemeClr val="bg1"/>
                </a:solidFill>
              </a:defRPr>
            </a:lvl4pPr>
            <a:lvl5pPr algn="ctr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1288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69014" y="591210"/>
            <a:ext cx="8762551" cy="967132"/>
          </a:xfrm>
        </p:spPr>
        <p:txBody>
          <a:bodyPr>
            <a:normAutofit/>
          </a:bodyPr>
          <a:lstStyle>
            <a:lvl1pPr algn="l">
              <a:defRPr sz="4800">
                <a:solidFill>
                  <a:srgbClr val="F1C88B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9182" y="1569916"/>
            <a:ext cx="8792047" cy="4681415"/>
          </a:xfrm>
        </p:spPr>
        <p:txBody>
          <a:bodyPr/>
          <a:lstStyle>
            <a:lvl1pPr>
              <a:defRPr sz="3733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4796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5"/>
            <a:ext cx="10363200" cy="1362075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477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5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5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2357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762" y="1148780"/>
            <a:ext cx="10791153" cy="1018033"/>
          </a:xfrm>
        </p:spPr>
        <p:txBody>
          <a:bodyPr>
            <a:normAutofit/>
          </a:bodyPr>
          <a:lstStyle>
            <a:lvl1pPr algn="ctr">
              <a:defRPr sz="4800" baseline="0">
                <a:solidFill>
                  <a:srgbClr val="F1C88B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5840" y="2433508"/>
            <a:ext cx="5386917" cy="639763"/>
          </a:xfrm>
        </p:spPr>
        <p:txBody>
          <a:bodyPr anchor="b"/>
          <a:lstStyle>
            <a:lvl1pPr marL="0" indent="0" algn="ctr">
              <a:buNone/>
              <a:defRPr sz="3200" b="1">
                <a:solidFill>
                  <a:schemeClr val="bg1"/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5840" y="3063371"/>
            <a:ext cx="5386917" cy="3035059"/>
          </a:xfrm>
        </p:spPr>
        <p:txBody>
          <a:bodyPr/>
          <a:lstStyle>
            <a:lvl1pPr algn="ctr">
              <a:defRPr sz="3200">
                <a:solidFill>
                  <a:schemeClr val="bg1"/>
                </a:solidFill>
              </a:defRPr>
            </a:lvl1pPr>
            <a:lvl2pPr algn="ctr">
              <a:defRPr sz="2667">
                <a:solidFill>
                  <a:schemeClr val="bg1"/>
                </a:solidFill>
              </a:defRPr>
            </a:lvl2pPr>
            <a:lvl3pPr algn="ctr">
              <a:defRPr sz="2400">
                <a:solidFill>
                  <a:schemeClr val="bg1"/>
                </a:solidFill>
              </a:defRPr>
            </a:lvl3pPr>
            <a:lvl4pPr algn="ctr">
              <a:defRPr sz="2133">
                <a:solidFill>
                  <a:schemeClr val="bg1"/>
                </a:solidFill>
              </a:defRPr>
            </a:lvl4pPr>
            <a:lvl5pPr algn="ctr">
              <a:defRPr sz="2133">
                <a:solidFill>
                  <a:schemeClr val="bg1"/>
                </a:solidFill>
              </a:defRPr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4" y="2433508"/>
            <a:ext cx="5389033" cy="639763"/>
          </a:xfrm>
        </p:spPr>
        <p:txBody>
          <a:bodyPr anchor="b"/>
          <a:lstStyle>
            <a:lvl1pPr marL="0" indent="0" algn="ctr">
              <a:buNone/>
              <a:defRPr sz="3200" b="1">
                <a:solidFill>
                  <a:schemeClr val="bg1"/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96004" y="3063371"/>
            <a:ext cx="5389033" cy="3035059"/>
          </a:xfrm>
        </p:spPr>
        <p:txBody>
          <a:bodyPr/>
          <a:lstStyle>
            <a:lvl1pPr algn="ctr">
              <a:defRPr sz="3200">
                <a:solidFill>
                  <a:schemeClr val="bg1"/>
                </a:solidFill>
              </a:defRPr>
            </a:lvl1pPr>
            <a:lvl2pPr algn="ctr">
              <a:defRPr sz="2667">
                <a:solidFill>
                  <a:schemeClr val="bg1"/>
                </a:solidFill>
              </a:defRPr>
            </a:lvl2pPr>
            <a:lvl3pPr algn="ctr">
              <a:defRPr sz="2400">
                <a:solidFill>
                  <a:schemeClr val="bg1"/>
                </a:solidFill>
              </a:defRPr>
            </a:lvl3pPr>
            <a:lvl4pPr algn="ctr">
              <a:defRPr sz="2133">
                <a:solidFill>
                  <a:schemeClr val="bg1"/>
                </a:solidFill>
              </a:defRPr>
            </a:lvl4pPr>
            <a:lvl5pPr algn="ctr">
              <a:defRPr sz="2133">
                <a:solidFill>
                  <a:schemeClr val="bg1"/>
                </a:solidFill>
              </a:defRPr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08436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6097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385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645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3"/>
            <a:ext cx="4011084" cy="11620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6"/>
            <a:ext cx="6815667" cy="5853113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2645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4"/>
            <a:ext cx="7315200" cy="566739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42"/>
            <a:ext cx="7315200" cy="8048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3521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35132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3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3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E:\websites\free-power-point-templates\2012\logos.png">
            <a:extLst>
              <a:ext uri="{FF2B5EF4-FFF2-40B4-BE49-F238E27FC236}">
                <a16:creationId xmlns:a16="http://schemas.microsoft.com/office/drawing/2014/main" id="{08B89D22-1D6E-450B-881F-4D2A4C527F7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77967" y="3101622"/>
            <a:ext cx="1951712" cy="7026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3808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47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49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8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06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3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7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7/2/2019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0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5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5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1E867DF-3DCA-4725-94F0-F2B6BD747A82}"/>
              </a:ext>
            </a:extLst>
          </p:cNvPr>
          <p:cNvSpPr txBox="1"/>
          <p:nvPr userDrawn="1"/>
        </p:nvSpPr>
        <p:spPr>
          <a:xfrm>
            <a:off x="-12200" y="6951667"/>
            <a:ext cx="11186167" cy="66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67" dirty="0">
                <a:solidFill>
                  <a:schemeClr val="bg1">
                    <a:lumMod val="65000"/>
                  </a:schemeClr>
                </a:solidFill>
              </a:rPr>
              <a:t>This presentation uses a free template provided by FPPT.com</a:t>
            </a:r>
          </a:p>
          <a:p>
            <a:r>
              <a:rPr lang="en-US" sz="1867" dirty="0">
                <a:solidFill>
                  <a:schemeClr val="bg1">
                    <a:lumMod val="65000"/>
                  </a:schemeClr>
                </a:solidFill>
              </a:rPr>
              <a:t>www.free-power-point-templates.com</a:t>
            </a:r>
          </a:p>
        </p:txBody>
      </p:sp>
    </p:spTree>
    <p:extLst>
      <p:ext uri="{BB962C8B-B14F-4D97-AF65-F5344CB8AC3E}">
        <p14:creationId xmlns:p14="http://schemas.microsoft.com/office/powerpoint/2010/main" val="1990775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121917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479EFB-FFA6-47F5-8868-3F92D2CB5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2376" y="1324129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KEPEMIMPINAN PARTISIPATIF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6B1E4B3-8FEE-429B-95AD-05C7A50670A6}"/>
              </a:ext>
            </a:extLst>
          </p:cNvPr>
          <p:cNvSpPr txBox="1">
            <a:spLocks/>
          </p:cNvSpPr>
          <p:nvPr/>
        </p:nvSpPr>
        <p:spPr>
          <a:xfrm>
            <a:off x="1061225" y="216047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BFB63C03-E716-442A-AACA-DB96CE406F9A}"/>
              </a:ext>
            </a:extLst>
          </p:cNvPr>
          <p:cNvSpPr txBox="1">
            <a:spLocks/>
          </p:cNvSpPr>
          <p:nvPr/>
        </p:nvSpPr>
        <p:spPr>
          <a:xfrm>
            <a:off x="1217342" y="344286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PEMBERDAYAAN</a:t>
            </a:r>
          </a:p>
        </p:txBody>
      </p:sp>
    </p:spTree>
    <p:extLst>
      <p:ext uri="{BB962C8B-B14F-4D97-AF65-F5344CB8AC3E}">
        <p14:creationId xmlns:p14="http://schemas.microsoft.com/office/powerpoint/2010/main" val="4193773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479EFB-FFA6-47F5-8868-3F92D2CB5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2100"/>
            <a:ext cx="10515600" cy="1325563"/>
          </a:xfrm>
        </p:spPr>
        <p:txBody>
          <a:bodyPr/>
          <a:lstStyle/>
          <a:p>
            <a:r>
              <a:rPr lang="en-US" b="1" dirty="0" err="1">
                <a:solidFill>
                  <a:srgbClr val="FF0000"/>
                </a:solidFill>
              </a:rPr>
              <a:t>Manfaat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Mendelegasikan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1F86CC2-7796-40BB-A7A1-02E8F5F8EEB4}"/>
              </a:ext>
            </a:extLst>
          </p:cNvPr>
          <p:cNvSpPr txBox="1">
            <a:spLocks/>
          </p:cNvSpPr>
          <p:nvPr/>
        </p:nvSpPr>
        <p:spPr>
          <a:xfrm>
            <a:off x="804746" y="833476"/>
            <a:ext cx="1120511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err="1"/>
              <a:t>Pemimpin</a:t>
            </a:r>
            <a:r>
              <a:rPr lang="en-US" b="1" dirty="0"/>
              <a:t> </a:t>
            </a:r>
            <a:r>
              <a:rPr lang="en-US" b="1" dirty="0" err="1"/>
              <a:t>dapat</a:t>
            </a:r>
            <a:r>
              <a:rPr lang="en-US" b="1" dirty="0"/>
              <a:t> </a:t>
            </a:r>
            <a:r>
              <a:rPr lang="en-US" b="1" dirty="0" err="1"/>
              <a:t>melakukan</a:t>
            </a:r>
            <a:r>
              <a:rPr lang="en-US" b="1" dirty="0"/>
              <a:t> </a:t>
            </a:r>
            <a:r>
              <a:rPr lang="en-US" b="1" dirty="0" err="1"/>
              <a:t>tugas</a:t>
            </a:r>
            <a:r>
              <a:rPr lang="en-US" b="1" dirty="0"/>
              <a:t> lain yang </a:t>
            </a:r>
            <a:r>
              <a:rPr lang="en-US" b="1" dirty="0" err="1"/>
              <a:t>lebih</a:t>
            </a:r>
            <a:endParaRPr lang="en-US" b="1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CFFBC34-0429-42C9-B500-3190478D9222}"/>
              </a:ext>
            </a:extLst>
          </p:cNvPr>
          <p:cNvSpPr txBox="1">
            <a:spLocks/>
          </p:cNvSpPr>
          <p:nvPr/>
        </p:nvSpPr>
        <p:spPr>
          <a:xfrm>
            <a:off x="804746" y="1614061"/>
            <a:ext cx="1120511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err="1"/>
              <a:t>strategis</a:t>
            </a:r>
            <a:endParaRPr lang="en-US" b="1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BAE9B52-1B66-4C3C-AFC2-1EBC8395CB97}"/>
              </a:ext>
            </a:extLst>
          </p:cNvPr>
          <p:cNvSpPr txBox="1">
            <a:spLocks/>
          </p:cNvSpPr>
          <p:nvPr/>
        </p:nvSpPr>
        <p:spPr>
          <a:xfrm>
            <a:off x="827049" y="2517310"/>
            <a:ext cx="1120511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err="1"/>
              <a:t>Membina</a:t>
            </a:r>
            <a:r>
              <a:rPr lang="en-US" b="1" dirty="0"/>
              <a:t> </a:t>
            </a:r>
            <a:r>
              <a:rPr lang="en-US" b="1" dirty="0" err="1"/>
              <a:t>komunikasi</a:t>
            </a:r>
            <a:r>
              <a:rPr lang="en-US" b="1" dirty="0"/>
              <a:t> yang </a:t>
            </a:r>
            <a:r>
              <a:rPr lang="en-US" b="1" dirty="0" err="1"/>
              <a:t>lebih</a:t>
            </a:r>
            <a:r>
              <a:rPr lang="en-US" b="1" dirty="0"/>
              <a:t> </a:t>
            </a:r>
            <a:r>
              <a:rPr lang="en-US" b="1" dirty="0" err="1"/>
              <a:t>efektif</a:t>
            </a:r>
            <a:r>
              <a:rPr lang="en-US" b="1" dirty="0"/>
              <a:t> </a:t>
            </a:r>
            <a:r>
              <a:rPr lang="en-US" b="1" dirty="0" err="1"/>
              <a:t>dengan</a:t>
            </a:r>
            <a:endParaRPr lang="en-US" b="1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C2325011-C028-4D7A-9F70-D583CD28DA20}"/>
              </a:ext>
            </a:extLst>
          </p:cNvPr>
          <p:cNvSpPr txBox="1">
            <a:spLocks/>
          </p:cNvSpPr>
          <p:nvPr/>
        </p:nvSpPr>
        <p:spPr>
          <a:xfrm>
            <a:off x="849352" y="3364803"/>
            <a:ext cx="1120511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i="1" dirty="0"/>
              <a:t>stakeholders </a:t>
            </a:r>
            <a:r>
              <a:rPr lang="en-US" b="1" i="1" dirty="0" err="1"/>
              <a:t>sekolah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991159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479EFB-FFA6-47F5-8868-3F92D2CB5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7839" y="0"/>
            <a:ext cx="10515600" cy="646771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err="1">
                <a:solidFill>
                  <a:srgbClr val="FF0000"/>
                </a:solidFill>
              </a:rPr>
              <a:t>Tidak</a:t>
            </a:r>
            <a:r>
              <a:rPr lang="en-US" b="1" dirty="0">
                <a:solidFill>
                  <a:srgbClr val="FF0000"/>
                </a:solidFill>
              </a:rPr>
              <a:t> Mau </a:t>
            </a:r>
            <a:r>
              <a:rPr lang="en-US" b="1" dirty="0" err="1">
                <a:solidFill>
                  <a:srgbClr val="FF0000"/>
                </a:solidFill>
              </a:rPr>
              <a:t>Mendelegasikan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Tugas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8570AC7-5EEF-4D32-8D1E-37032AFA5F0D}"/>
              </a:ext>
            </a:extLst>
          </p:cNvPr>
          <p:cNvSpPr txBox="1">
            <a:spLocks/>
          </p:cNvSpPr>
          <p:nvPr/>
        </p:nvSpPr>
        <p:spPr>
          <a:xfrm>
            <a:off x="24161" y="669073"/>
            <a:ext cx="10515600" cy="6467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1.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Takut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tugas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tidak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selesai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1E3F8468-FE2C-41D3-B9F3-80C85BED6AFB}"/>
              </a:ext>
            </a:extLst>
          </p:cNvPr>
          <p:cNvSpPr txBox="1">
            <a:spLocks/>
          </p:cNvSpPr>
          <p:nvPr/>
        </p:nvSpPr>
        <p:spPr>
          <a:xfrm>
            <a:off x="35312" y="1349298"/>
            <a:ext cx="10515600" cy="6467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2.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Senang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bekerja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sendiri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A2A3C43-4229-4E7D-B930-34EAF8CACD5D}"/>
              </a:ext>
            </a:extLst>
          </p:cNvPr>
          <p:cNvSpPr txBox="1">
            <a:spLocks/>
          </p:cNvSpPr>
          <p:nvPr/>
        </p:nvSpPr>
        <p:spPr>
          <a:xfrm>
            <a:off x="57614" y="1973767"/>
            <a:ext cx="10515600" cy="6467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3.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Betah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dengan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pekerjaannya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3AE138E5-1504-4B2F-9B0B-46244BE0F2B1}"/>
              </a:ext>
            </a:extLst>
          </p:cNvPr>
          <p:cNvSpPr txBox="1">
            <a:spLocks/>
          </p:cNvSpPr>
          <p:nvPr/>
        </p:nvSpPr>
        <p:spPr>
          <a:xfrm>
            <a:off x="57614" y="2553630"/>
            <a:ext cx="10515600" cy="6467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4.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Takut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dikerjakan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dengan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lambat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2701F202-D508-4A25-8000-430514A9BC0E}"/>
              </a:ext>
            </a:extLst>
          </p:cNvPr>
          <p:cNvSpPr txBox="1">
            <a:spLocks/>
          </p:cNvSpPr>
          <p:nvPr/>
        </p:nvSpPr>
        <p:spPr>
          <a:xfrm>
            <a:off x="102219" y="3178099"/>
            <a:ext cx="11907644" cy="6467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5. 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Ingin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dianggap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hebat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di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segala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bidang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8CFE2956-A7CE-4997-A7B3-A667E584A5C0}"/>
              </a:ext>
            </a:extLst>
          </p:cNvPr>
          <p:cNvSpPr txBox="1">
            <a:spLocks/>
          </p:cNvSpPr>
          <p:nvPr/>
        </p:nvSpPr>
        <p:spPr>
          <a:xfrm>
            <a:off x="102219" y="3802570"/>
            <a:ext cx="11907644" cy="6467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6. </a:t>
            </a:r>
            <a:r>
              <a:rPr lang="en-US" b="1" dirty="0" err="1">
                <a:solidFill>
                  <a:prstClr val="black"/>
                </a:solidFill>
                <a:latin typeface="Calibri Light" panose="020F0302020204030204"/>
              </a:rPr>
              <a:t>Takut</a:t>
            </a:r>
            <a:r>
              <a:rPr lang="en-US" b="1" dirty="0">
                <a:solidFill>
                  <a:prstClr val="black"/>
                </a:solidFill>
                <a:latin typeface="Calibri Light" panose="020F0302020204030204"/>
              </a:rPr>
              <a:t> </a:t>
            </a:r>
            <a:r>
              <a:rPr lang="en-US" b="1" dirty="0" err="1">
                <a:solidFill>
                  <a:prstClr val="black"/>
                </a:solidFill>
                <a:latin typeface="Calibri Light" panose="020F0302020204030204"/>
              </a:rPr>
              <a:t>disaingi</a:t>
            </a:r>
            <a:r>
              <a:rPr lang="en-US" b="1" dirty="0">
                <a:solidFill>
                  <a:prstClr val="black"/>
                </a:solidFill>
                <a:latin typeface="Calibri Light" panose="020F0302020204030204"/>
              </a:rPr>
              <a:t> 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6A86AE79-CDFF-480A-98E6-F49611A18787}"/>
              </a:ext>
            </a:extLst>
          </p:cNvPr>
          <p:cNvSpPr txBox="1">
            <a:spLocks/>
          </p:cNvSpPr>
          <p:nvPr/>
        </p:nvSpPr>
        <p:spPr>
          <a:xfrm>
            <a:off x="102219" y="4482794"/>
            <a:ext cx="11907644" cy="6467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7. </a:t>
            </a:r>
            <a:r>
              <a:rPr lang="en-US" b="1" dirty="0" err="1">
                <a:solidFill>
                  <a:prstClr val="black"/>
                </a:solidFill>
                <a:latin typeface="Calibri Light" panose="020F0302020204030204"/>
              </a:rPr>
              <a:t>Menganggap</a:t>
            </a:r>
            <a:r>
              <a:rPr lang="en-US" b="1" dirty="0">
                <a:solidFill>
                  <a:prstClr val="black"/>
                </a:solidFill>
                <a:latin typeface="Calibri Light" panose="020F0302020204030204"/>
              </a:rPr>
              <a:t> </a:t>
            </a:r>
            <a:r>
              <a:rPr lang="en-US" b="1" dirty="0" err="1">
                <a:solidFill>
                  <a:prstClr val="black"/>
                </a:solidFill>
                <a:latin typeface="Calibri Light" panose="020F0302020204030204"/>
              </a:rPr>
              <a:t>dirinya</a:t>
            </a:r>
            <a:r>
              <a:rPr lang="en-US" b="1" dirty="0">
                <a:solidFill>
                  <a:prstClr val="black"/>
                </a:solidFill>
                <a:latin typeface="Calibri Light" panose="020F0302020204030204"/>
              </a:rPr>
              <a:t> paling </a:t>
            </a:r>
            <a:r>
              <a:rPr lang="en-US" b="1" dirty="0" err="1">
                <a:solidFill>
                  <a:prstClr val="black"/>
                </a:solidFill>
                <a:latin typeface="Calibri Light" panose="020F0302020204030204"/>
              </a:rPr>
              <a:t>hebat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FFB4FA71-0F34-4785-930B-93BBE1BE26AC}"/>
              </a:ext>
            </a:extLst>
          </p:cNvPr>
          <p:cNvSpPr txBox="1">
            <a:spLocks/>
          </p:cNvSpPr>
          <p:nvPr/>
        </p:nvSpPr>
        <p:spPr>
          <a:xfrm>
            <a:off x="113370" y="5118413"/>
            <a:ext cx="11907644" cy="6467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12292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479EFB-FFA6-47F5-8868-3F92D2CB5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7839" y="0"/>
            <a:ext cx="10515600" cy="646771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Teknik </a:t>
            </a:r>
            <a:r>
              <a:rPr lang="en-US" b="1" dirty="0" err="1">
                <a:solidFill>
                  <a:srgbClr val="FF0000"/>
                </a:solidFill>
              </a:rPr>
              <a:t>Delegasi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8570AC7-5EEF-4D32-8D1E-37032AFA5F0D}"/>
              </a:ext>
            </a:extLst>
          </p:cNvPr>
          <p:cNvSpPr txBox="1">
            <a:spLocks/>
          </p:cNvSpPr>
          <p:nvPr/>
        </p:nvSpPr>
        <p:spPr>
          <a:xfrm>
            <a:off x="24161" y="669073"/>
            <a:ext cx="10515600" cy="6467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1.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Berikan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kepada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yang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mau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dan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mampu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1E3F8468-FE2C-41D3-B9F3-80C85BED6AFB}"/>
              </a:ext>
            </a:extLst>
          </p:cNvPr>
          <p:cNvSpPr txBox="1">
            <a:spLocks/>
          </p:cNvSpPr>
          <p:nvPr/>
        </p:nvSpPr>
        <p:spPr>
          <a:xfrm>
            <a:off x="35312" y="1349298"/>
            <a:ext cx="10515600" cy="6467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2. Beri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petunjuk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yang </a:t>
            </a:r>
            <a:r>
              <a:rPr lang="en-US" b="1" dirty="0" err="1">
                <a:solidFill>
                  <a:prstClr val="black"/>
                </a:solidFill>
                <a:latin typeface="Calibri Light" panose="020F0302020204030204"/>
              </a:rPr>
              <a:t>jelas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A2A3C43-4229-4E7D-B930-34EAF8CACD5D}"/>
              </a:ext>
            </a:extLst>
          </p:cNvPr>
          <p:cNvSpPr txBox="1">
            <a:spLocks/>
          </p:cNvSpPr>
          <p:nvPr/>
        </p:nvSpPr>
        <p:spPr>
          <a:xfrm>
            <a:off x="57614" y="1973767"/>
            <a:ext cx="10515600" cy="6467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3. Beri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motivasi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3AE138E5-1504-4B2F-9B0B-46244BE0F2B1}"/>
              </a:ext>
            </a:extLst>
          </p:cNvPr>
          <p:cNvSpPr txBox="1">
            <a:spLocks/>
          </p:cNvSpPr>
          <p:nvPr/>
        </p:nvSpPr>
        <p:spPr>
          <a:xfrm>
            <a:off x="57614" y="2553630"/>
            <a:ext cx="10515600" cy="6467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4.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Monev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secara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priodik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2701F202-D508-4A25-8000-430514A9BC0E}"/>
              </a:ext>
            </a:extLst>
          </p:cNvPr>
          <p:cNvSpPr txBox="1">
            <a:spLocks/>
          </p:cNvSpPr>
          <p:nvPr/>
        </p:nvSpPr>
        <p:spPr>
          <a:xfrm>
            <a:off x="102219" y="3178099"/>
            <a:ext cx="11907644" cy="6467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5. Beri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umpan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balik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jika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ada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8CFE2956-A7CE-4997-A7B3-A667E584A5C0}"/>
              </a:ext>
            </a:extLst>
          </p:cNvPr>
          <p:cNvSpPr txBox="1">
            <a:spLocks/>
          </p:cNvSpPr>
          <p:nvPr/>
        </p:nvSpPr>
        <p:spPr>
          <a:xfrm>
            <a:off x="102219" y="3802570"/>
            <a:ext cx="11907644" cy="6467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6.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Tunjukkan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kepercayaan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&amp;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ucapkan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terima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kasih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428011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575CC79F-6683-418D-97F5-21595AED6C1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" y="256478"/>
            <a:ext cx="12099072" cy="6601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78817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518EEA5-3C54-4F9D-84A4-78B473709A9E}"/>
              </a:ext>
            </a:extLst>
          </p:cNvPr>
          <p:cNvSpPr/>
          <p:nvPr/>
        </p:nvSpPr>
        <p:spPr>
          <a:xfrm>
            <a:off x="133815" y="121659"/>
            <a:ext cx="11887200" cy="75145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200000"/>
              </a:lnSpc>
              <a:spcAft>
                <a:spcPts val="0"/>
              </a:spcAft>
            </a:pP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Tabel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7.2 Panduan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Melaksanakan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Kepemimpinan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Partisipatif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457200" indent="-111125" algn="just">
              <a:lnSpc>
                <a:spcPct val="115000"/>
              </a:lnSpc>
              <a:spcAft>
                <a:spcPts val="0"/>
              </a:spcAft>
            </a:pPr>
            <a:r>
              <a:rPr lang="en-US" sz="4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Cara </a:t>
            </a:r>
            <a:r>
              <a:rPr lang="en-US" sz="4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Mendiagnosa</a:t>
            </a:r>
            <a:r>
              <a:rPr lang="en-US" sz="4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Situasi</a:t>
            </a:r>
            <a:r>
              <a:rPr lang="en-US" sz="4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Keputusan</a:t>
            </a:r>
            <a:endParaRPr lang="en-US" sz="40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457200" indent="-111125" algn="just">
              <a:lnSpc>
                <a:spcPct val="115000"/>
              </a:lnSpc>
              <a:spcAft>
                <a:spcPts val="0"/>
              </a:spcAft>
            </a:pP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Evaluasi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pentingnya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keputusan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</a:p>
          <a:p>
            <a:pPr marL="457200" indent="-111125" algn="just">
              <a:lnSpc>
                <a:spcPct val="115000"/>
              </a:lnSpc>
              <a:spcAft>
                <a:spcPts val="0"/>
              </a:spcAft>
            </a:pP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Identifikasi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orang-orang yang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cocok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pengetahuan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dan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keahliannya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</a:p>
          <a:p>
            <a:pPr marL="457200" indent="-111125" algn="just">
              <a:lnSpc>
                <a:spcPct val="115000"/>
              </a:lnSpc>
              <a:spcAft>
                <a:spcPts val="0"/>
              </a:spcAft>
            </a:pP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Evaluasi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keadaan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kerja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sama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pengikut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</a:p>
          <a:p>
            <a:pPr marL="457200" indent="-111125" algn="just">
              <a:lnSpc>
                <a:spcPct val="115000"/>
              </a:lnSpc>
              <a:spcAft>
                <a:spcPts val="0"/>
              </a:spcAft>
            </a:pP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Evaluasi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penerimaan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pengikut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tanpa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melibatkan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mereka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</a:p>
          <a:p>
            <a:pPr marL="457200" indent="-111125" algn="just">
              <a:lnSpc>
                <a:spcPct val="115000"/>
              </a:lnSpc>
              <a:spcAft>
                <a:spcPts val="0"/>
              </a:spcAft>
            </a:pP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Evaluasi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kelayakan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dirapatkan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</a:p>
          <a:p>
            <a:pPr marL="457200" indent="-111125" algn="just">
              <a:lnSpc>
                <a:spcPct val="115000"/>
              </a:lnSpc>
              <a:spcAft>
                <a:spcPts val="0"/>
              </a:spcAft>
            </a:pP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6508781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8ACDFBA-8643-4149-A4FA-2B645706B153}"/>
              </a:ext>
            </a:extLst>
          </p:cNvPr>
          <p:cNvSpPr/>
          <p:nvPr/>
        </p:nvSpPr>
        <p:spPr>
          <a:xfrm>
            <a:off x="215590" y="140269"/>
            <a:ext cx="1197641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Cara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Meningkatkan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Partisipasi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Dorong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pengikut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agar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penuh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perhatian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Gambarkan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usulan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sementara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Catat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semua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saran dan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gagasan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Pelajari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membuat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saran dan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gagasan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Memperhatikan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saran dan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gagasan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masuk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Mendengarkan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saran dan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masukan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tanpa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sikap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bertahan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Mencoba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memanfaatkan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saran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penuh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perhatian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Tunjukkan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penghargaan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terhadap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saran dan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masukan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648888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86699"/>
            <a:ext cx="3048000" cy="2107646"/>
          </a:xfrm>
          <a:solidFill>
            <a:srgbClr val="FFFF00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Prosedur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Keputusan</a:t>
            </a:r>
          </a:p>
          <a:p>
            <a:pPr algn="l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Keputusan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Otokratik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Konsultasi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Keputusan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bersama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Delegasi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727654E3-D53A-4103-AED5-BD83AE050D43}"/>
              </a:ext>
            </a:extLst>
          </p:cNvPr>
          <p:cNvSpPr/>
          <p:nvPr/>
        </p:nvSpPr>
        <p:spPr>
          <a:xfrm>
            <a:off x="3962400" y="1499190"/>
            <a:ext cx="733647" cy="404037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1DAF16C0-8D24-49B0-86BC-5430C6646BE5}"/>
              </a:ext>
            </a:extLst>
          </p:cNvPr>
          <p:cNvSpPr txBox="1">
            <a:spLocks/>
          </p:cNvSpPr>
          <p:nvPr/>
        </p:nvSpPr>
        <p:spPr>
          <a:xfrm>
            <a:off x="4866168" y="486700"/>
            <a:ext cx="3048000" cy="2107646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Proses</a:t>
            </a:r>
          </a:p>
          <a:p>
            <a:pPr algn="l"/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Memahami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masalah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terpadu</a:t>
            </a:r>
            <a:endParaRPr lang="en-US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Menyelesaikan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masalah</a:t>
            </a:r>
            <a:endParaRPr lang="en-US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Mengidentifikasi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solusi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terbaik</a:t>
            </a:r>
            <a:endParaRPr lang="en-US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E1A7D18D-96E5-46B6-BA80-8759573EF694}"/>
              </a:ext>
            </a:extLst>
          </p:cNvPr>
          <p:cNvSpPr/>
          <p:nvPr/>
        </p:nvSpPr>
        <p:spPr>
          <a:xfrm>
            <a:off x="7935432" y="1499190"/>
            <a:ext cx="733647" cy="404037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AA4779B2-D5DF-4CE6-9376-87B90062AA54}"/>
              </a:ext>
            </a:extLst>
          </p:cNvPr>
          <p:cNvSpPr txBox="1">
            <a:spLocks/>
          </p:cNvSpPr>
          <p:nvPr/>
        </p:nvSpPr>
        <p:spPr>
          <a:xfrm>
            <a:off x="8669079" y="486699"/>
            <a:ext cx="3048000" cy="2107646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Manfaat</a:t>
            </a: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Potensial</a:t>
            </a:r>
            <a:endParaRPr lang="en-US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Mutu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keputusan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tinggi</a:t>
            </a:r>
            <a:endParaRPr lang="en-US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Penerimaan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keputusan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tinggi</a:t>
            </a:r>
            <a:endParaRPr lang="en-US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Kepuasan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tinggi</a:t>
            </a:r>
            <a:endParaRPr lang="en-US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Pengembangan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keterampilan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baik</a:t>
            </a:r>
            <a:endParaRPr lang="en-US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67957CCC-19D1-4414-A170-F2F63AA06352}"/>
              </a:ext>
            </a:extLst>
          </p:cNvPr>
          <p:cNvSpPr txBox="1">
            <a:spLocks/>
          </p:cNvSpPr>
          <p:nvPr/>
        </p:nvSpPr>
        <p:spPr>
          <a:xfrm>
            <a:off x="4851991" y="3857221"/>
            <a:ext cx="3048000" cy="2469152"/>
          </a:xfrm>
          <a:prstGeom prst="rect">
            <a:avLst/>
          </a:prstGeom>
          <a:solidFill>
            <a:schemeClr val="bg2">
              <a:lumMod val="10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Variabel</a:t>
            </a: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Situasional</a:t>
            </a:r>
            <a:endParaRPr lang="en-US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Pentingnya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keputusan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l"/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Distribusi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pengetahuan</a:t>
            </a:r>
            <a:endParaRPr lang="en-US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Tujuan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bersama</a:t>
            </a:r>
            <a:endParaRPr lang="en-US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Tekanan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waktu</a:t>
            </a:r>
            <a:endParaRPr lang="en-US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Trait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anggota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endParaRPr lang="en-US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Arrow: Up 8">
            <a:extLst>
              <a:ext uri="{FF2B5EF4-FFF2-40B4-BE49-F238E27FC236}">
                <a16:creationId xmlns:a16="http://schemas.microsoft.com/office/drawing/2014/main" id="{B05740D4-DC26-481A-800F-B31D8657D14B}"/>
              </a:ext>
            </a:extLst>
          </p:cNvPr>
          <p:cNvSpPr/>
          <p:nvPr/>
        </p:nvSpPr>
        <p:spPr>
          <a:xfrm>
            <a:off x="6209414" y="2753833"/>
            <a:ext cx="393405" cy="871869"/>
          </a:xfrm>
          <a:prstGeom prst="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A3DC083-5AB0-400C-806D-E71D8FA59B2D}"/>
              </a:ext>
            </a:extLst>
          </p:cNvPr>
          <p:cNvSpPr txBox="1"/>
          <p:nvPr/>
        </p:nvSpPr>
        <p:spPr>
          <a:xfrm>
            <a:off x="1260326" y="6371301"/>
            <a:ext cx="87552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                     Model </a:t>
            </a:r>
            <a:r>
              <a:rPr lang="en-US" sz="2800" b="1" dirty="0" err="1">
                <a:solidFill>
                  <a:srgbClr val="FF0000"/>
                </a:solidFill>
              </a:rPr>
              <a:t>Kepemimpinan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Partisipatif</a:t>
            </a:r>
            <a:r>
              <a:rPr lang="en-US" sz="2800" b="1" dirty="0">
                <a:solidFill>
                  <a:srgbClr val="FF0000"/>
                </a:solidFill>
              </a:rPr>
              <a:t> (Yukl, 2013)</a:t>
            </a:r>
          </a:p>
        </p:txBody>
      </p:sp>
    </p:spTree>
    <p:extLst>
      <p:ext uri="{BB962C8B-B14F-4D97-AF65-F5344CB8AC3E}">
        <p14:creationId xmlns:p14="http://schemas.microsoft.com/office/powerpoint/2010/main" val="3072013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4" grpId="0" animBg="1"/>
      <p:bldP spid="5" grpId="0" build="p" animBg="1"/>
      <p:bldP spid="6" grpId="0" animBg="1"/>
      <p:bldP spid="7" grpId="0" build="p" animBg="1"/>
      <p:bldP spid="8" grpId="0" build="p" animBg="1"/>
      <p:bldP spid="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4166C4E-CCDF-4234-A9C3-6C39386B1CCF}"/>
              </a:ext>
            </a:extLst>
          </p:cNvPr>
          <p:cNvSpPr/>
          <p:nvPr/>
        </p:nvSpPr>
        <p:spPr>
          <a:xfrm>
            <a:off x="104078" y="0"/>
            <a:ext cx="12087922" cy="58891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00430" algn="just">
              <a:lnSpc>
                <a:spcPct val="200000"/>
              </a:lnSpc>
              <a:spcAft>
                <a:spcPts val="0"/>
              </a:spcAft>
            </a:pP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Kekuatan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kepemimpinan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partisipatif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adalah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</a:p>
          <a:p>
            <a:pPr marL="342900" lvl="0" indent="-342900" algn="just">
              <a:lnSpc>
                <a:spcPct val="200000"/>
              </a:lnSpc>
              <a:spcAft>
                <a:spcPts val="0"/>
              </a:spcAft>
              <a:buFont typeface="+mj-lt"/>
              <a:buAutoNum type="arabicParenBoth"/>
            </a:pP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pengikut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merasa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dihargai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kemudian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berkembang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merasa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: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dilibatkan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ikut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bertanggung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jawab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memiliki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dan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memilihara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keputusan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yang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telah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dibuat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bersama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;</a:t>
            </a:r>
          </a:p>
          <a:p>
            <a:pPr marL="342900" lvl="0" indent="-342900" algn="just">
              <a:lnSpc>
                <a:spcPct val="200000"/>
              </a:lnSpc>
              <a:spcAft>
                <a:spcPts val="0"/>
              </a:spcAft>
              <a:buFont typeface="+mj-lt"/>
              <a:buAutoNum type="arabicParenBoth"/>
            </a:pP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pengikut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diberi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peluang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menyampaikan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gagasan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saran, dan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kritik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konstruktif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kepada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pemimpin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dan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organisasinya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; </a:t>
            </a:r>
          </a:p>
          <a:p>
            <a:pPr marL="342900" lvl="0" indent="-342900" algn="just">
              <a:lnSpc>
                <a:spcPct val="200000"/>
              </a:lnSpc>
              <a:spcAft>
                <a:spcPts val="0"/>
              </a:spcAft>
              <a:buFont typeface="+mj-lt"/>
              <a:buAutoNum type="arabicParenBoth"/>
            </a:pP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pembuatan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keputusan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menjadi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kesepatan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bersama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untuk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dijalankan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dan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dipatuhi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; dan</a:t>
            </a:r>
          </a:p>
          <a:p>
            <a:pPr marL="342900" lvl="0" indent="-342900" algn="just">
              <a:lnSpc>
                <a:spcPct val="200000"/>
              </a:lnSpc>
              <a:spcAft>
                <a:spcPts val="0"/>
              </a:spcAft>
              <a:buFont typeface="+mj-lt"/>
              <a:buAutoNum type="arabicParenBoth"/>
            </a:pP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pemimpin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mendapat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dukungan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dari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pengikut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yang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potensial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dalam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membuat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keputusan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bersama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231460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08A847A-E08D-47F1-A073-D2FB588AC718}"/>
              </a:ext>
            </a:extLst>
          </p:cNvPr>
          <p:cNvSpPr/>
          <p:nvPr/>
        </p:nvSpPr>
        <p:spPr>
          <a:xfrm>
            <a:off x="237892" y="0"/>
            <a:ext cx="11872331" cy="6855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00430" algn="just">
              <a:lnSpc>
                <a:spcPct val="200000"/>
              </a:lnSpc>
              <a:spcAft>
                <a:spcPts val="0"/>
              </a:spcAft>
            </a:pP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Kelemahan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kepemimpinan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partisipatif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adalah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</a:p>
          <a:p>
            <a:pPr marL="342900" lvl="0" indent="-342900" algn="just">
              <a:lnSpc>
                <a:spcPct val="200000"/>
              </a:lnSpc>
              <a:spcAft>
                <a:spcPts val="0"/>
              </a:spcAft>
              <a:buFont typeface="+mj-lt"/>
              <a:buAutoNum type="arabicParenBoth"/>
            </a:pP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penghargaan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diberikan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kepada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yang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dominan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saja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jika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menggunakan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sistem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renumerasi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;</a:t>
            </a:r>
          </a:p>
          <a:p>
            <a:pPr marL="342900" lvl="0" indent="-342900" algn="just">
              <a:lnSpc>
                <a:spcPct val="200000"/>
              </a:lnSpc>
              <a:spcAft>
                <a:spcPts val="0"/>
              </a:spcAft>
              <a:buFont typeface="+mj-lt"/>
              <a:buAutoNum type="arabicParenBoth"/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forum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rapat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didominasi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yang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pandai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bicara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dan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banyak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pendapat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saja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pengikut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yang lain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menjadi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peserta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yang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pendiam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atau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hemat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bicara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; </a:t>
            </a:r>
          </a:p>
          <a:p>
            <a:pPr marL="342900" lvl="0" indent="-342900" algn="just">
              <a:lnSpc>
                <a:spcPct val="200000"/>
              </a:lnSpc>
              <a:spcAft>
                <a:spcPts val="0"/>
              </a:spcAft>
              <a:buFont typeface="+mj-lt"/>
              <a:buAutoNum type="arabicParenBoth"/>
            </a:pP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memboroskan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waktu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dalam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membuat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keputusan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bersama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; dan</a:t>
            </a:r>
          </a:p>
          <a:p>
            <a:pPr marL="342900" lvl="0" indent="-342900" algn="just">
              <a:lnSpc>
                <a:spcPct val="200000"/>
              </a:lnSpc>
              <a:spcAft>
                <a:spcPts val="0"/>
              </a:spcAft>
              <a:buFont typeface="+mj-lt"/>
              <a:buAutoNum type="arabicParenBoth"/>
            </a:pP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hanya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cocok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untuk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pengikut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yang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sudah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memiliki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kemauan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dan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kemampuan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yang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memadai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dalam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membuat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keputusan</a:t>
            </a:r>
            <a:r>
              <a:rPr lang="en-US" sz="1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623628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479EFB-FFA6-47F5-8868-3F92D2CB5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2376" y="1324129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KEPEMIMPINA PEMBERDAYAAN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6B1E4B3-8FEE-429B-95AD-05C7A50670A6}"/>
              </a:ext>
            </a:extLst>
          </p:cNvPr>
          <p:cNvSpPr txBox="1">
            <a:spLocks/>
          </p:cNvSpPr>
          <p:nvPr/>
        </p:nvSpPr>
        <p:spPr>
          <a:xfrm>
            <a:off x="1061225" y="216047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3604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479EFB-FFA6-47F5-8868-3F92D2CB5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083" y="0"/>
            <a:ext cx="11764537" cy="1325563"/>
          </a:xfrm>
        </p:spPr>
        <p:txBody>
          <a:bodyPr/>
          <a:lstStyle/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Kepemimpinan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partisipatif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demokratis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C9C4BF3-FD36-4FB5-9C94-2B9C72B98879}"/>
              </a:ext>
            </a:extLst>
          </p:cNvPr>
          <p:cNvSpPr txBox="1">
            <a:spLocks/>
          </p:cNvSpPr>
          <p:nvPr/>
        </p:nvSpPr>
        <p:spPr>
          <a:xfrm>
            <a:off x="301083" y="744266"/>
            <a:ext cx="1166417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pemberdayaan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kolaboratif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delegatif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distributed,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AF179CAD-E3EA-4696-89CC-AD555172E568}"/>
              </a:ext>
            </a:extLst>
          </p:cNvPr>
          <p:cNvSpPr txBox="1">
            <a:spLocks/>
          </p:cNvSpPr>
          <p:nvPr/>
        </p:nvSpPr>
        <p:spPr>
          <a:xfrm>
            <a:off x="323386" y="1614061"/>
            <a:ext cx="1166417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Ing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madyo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mangun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karso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Contohnya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MBS 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A957559-AAD7-4366-89ED-9ABE19C4FB6B}"/>
              </a:ext>
            </a:extLst>
          </p:cNvPr>
          <p:cNvSpPr txBox="1">
            <a:spLocks/>
          </p:cNvSpPr>
          <p:nvPr/>
        </p:nvSpPr>
        <p:spPr>
          <a:xfrm>
            <a:off x="263912" y="4245749"/>
            <a:ext cx="1166417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err="1"/>
              <a:t>Filosofis</a:t>
            </a:r>
            <a:r>
              <a:rPr lang="en-US" sz="3600" dirty="0"/>
              <a:t> </a:t>
            </a:r>
            <a:r>
              <a:rPr lang="en-US" sz="3600" dirty="0" err="1"/>
              <a:t>kepemimpinan</a:t>
            </a:r>
            <a:r>
              <a:rPr lang="en-US" sz="3600" dirty="0"/>
              <a:t> </a:t>
            </a:r>
            <a:r>
              <a:rPr lang="en-US" sz="3600" dirty="0" err="1"/>
              <a:t>partisipatif</a:t>
            </a:r>
            <a:r>
              <a:rPr lang="en-US" sz="3600" dirty="0"/>
              <a:t> </a:t>
            </a:r>
            <a:r>
              <a:rPr lang="en-US" sz="3600" dirty="0" err="1"/>
              <a:t>adalah</a:t>
            </a:r>
            <a:r>
              <a:rPr lang="en-US" sz="3600" dirty="0"/>
              <a:t>: </a:t>
            </a:r>
            <a:r>
              <a:rPr lang="en-US" sz="3600" dirty="0" err="1"/>
              <a:t>manusia</a:t>
            </a:r>
            <a:r>
              <a:rPr lang="en-US" sz="3600" dirty="0"/>
              <a:t> pada </a:t>
            </a:r>
            <a:r>
              <a:rPr lang="en-US" sz="3600" dirty="0" err="1"/>
              <a:t>hakikatnya</a:t>
            </a:r>
            <a:r>
              <a:rPr lang="en-US" sz="3600" dirty="0"/>
              <a:t> </a:t>
            </a:r>
            <a:r>
              <a:rPr lang="en-US" sz="3600" dirty="0" err="1"/>
              <a:t>butuh</a:t>
            </a:r>
            <a:r>
              <a:rPr lang="en-US" sz="3600" dirty="0"/>
              <a:t> </a:t>
            </a:r>
            <a:r>
              <a:rPr lang="en-US" sz="3600" dirty="0" err="1"/>
              <a:t>dihargai</a:t>
            </a:r>
            <a:r>
              <a:rPr lang="en-US" sz="3600" dirty="0"/>
              <a:t>. Salah </a:t>
            </a:r>
            <a:r>
              <a:rPr lang="en-US" sz="3600" dirty="0" err="1"/>
              <a:t>satu</a:t>
            </a:r>
            <a:r>
              <a:rPr lang="en-US" sz="3600" dirty="0"/>
              <a:t> </a:t>
            </a:r>
            <a:r>
              <a:rPr lang="en-US" sz="3600" dirty="0" err="1"/>
              <a:t>bentuk</a:t>
            </a:r>
            <a:r>
              <a:rPr lang="en-US" sz="3600" dirty="0"/>
              <a:t> </a:t>
            </a:r>
            <a:r>
              <a:rPr lang="en-US" sz="3600" dirty="0" err="1"/>
              <a:t>penghargaan</a:t>
            </a:r>
            <a:r>
              <a:rPr lang="en-US" sz="3600" dirty="0"/>
              <a:t> </a:t>
            </a:r>
            <a:r>
              <a:rPr lang="en-US" sz="3600" dirty="0" err="1"/>
              <a:t>itu</a:t>
            </a:r>
            <a:r>
              <a:rPr lang="en-US" sz="3600" dirty="0"/>
              <a:t> </a:t>
            </a:r>
            <a:r>
              <a:rPr lang="en-US" sz="3600" dirty="0" err="1"/>
              <a:t>adalah</a:t>
            </a:r>
            <a:r>
              <a:rPr lang="en-US" sz="3600" dirty="0"/>
              <a:t> </a:t>
            </a:r>
            <a:r>
              <a:rPr lang="en-US" sz="3600" dirty="0" err="1"/>
              <a:t>diundang</a:t>
            </a:r>
            <a:r>
              <a:rPr lang="en-US" sz="3600" dirty="0"/>
              <a:t>. </a:t>
            </a:r>
            <a:r>
              <a:rPr lang="en-US" sz="3600" dirty="0" err="1"/>
              <a:t>Kehadirannya</a:t>
            </a:r>
            <a:r>
              <a:rPr lang="en-US" sz="3600" dirty="0"/>
              <a:t> </a:t>
            </a:r>
            <a:r>
              <a:rPr lang="en-US" sz="3600" dirty="0" err="1"/>
              <a:t>dimanfaatkan</a:t>
            </a:r>
            <a:r>
              <a:rPr lang="en-US" sz="3600" dirty="0"/>
              <a:t> </a:t>
            </a:r>
            <a:r>
              <a:rPr lang="en-US" sz="3600" dirty="0" err="1"/>
              <a:t>pemimpin</a:t>
            </a:r>
            <a:r>
              <a:rPr lang="en-US" sz="3600" dirty="0"/>
              <a:t> </a:t>
            </a:r>
            <a:r>
              <a:rPr lang="en-US" sz="3600" dirty="0" err="1"/>
              <a:t>untuk</a:t>
            </a:r>
            <a:r>
              <a:rPr lang="en-US" sz="3600" dirty="0"/>
              <a:t> </a:t>
            </a:r>
            <a:r>
              <a:rPr lang="en-US" sz="3600" dirty="0" err="1"/>
              <a:t>berperan</a:t>
            </a:r>
            <a:r>
              <a:rPr lang="en-US" sz="3600" dirty="0"/>
              <a:t> </a:t>
            </a:r>
            <a:r>
              <a:rPr lang="en-US" sz="3600" dirty="0" err="1"/>
              <a:t>aktif</a:t>
            </a:r>
            <a:r>
              <a:rPr lang="en-US" sz="3600" dirty="0"/>
              <a:t> </a:t>
            </a:r>
            <a:r>
              <a:rPr lang="en-US" sz="3600" dirty="0" err="1"/>
              <a:t>menyampaikan</a:t>
            </a:r>
            <a:r>
              <a:rPr lang="en-US" sz="3600" dirty="0"/>
              <a:t> saran. </a:t>
            </a:r>
            <a:r>
              <a:rPr lang="en-US" sz="3600" dirty="0" err="1"/>
              <a:t>Pengikut</a:t>
            </a:r>
            <a:r>
              <a:rPr lang="en-US" sz="3600" dirty="0"/>
              <a:t> yang </a:t>
            </a:r>
            <a:r>
              <a:rPr lang="en-US" sz="3600" dirty="0" err="1"/>
              <a:t>dilibatkan</a:t>
            </a:r>
            <a:r>
              <a:rPr lang="en-US" sz="3600" dirty="0"/>
              <a:t> </a:t>
            </a:r>
            <a:r>
              <a:rPr lang="en-US" sz="3600" dirty="0" err="1"/>
              <a:t>merasa</a:t>
            </a:r>
            <a:r>
              <a:rPr lang="en-US" sz="3600" dirty="0"/>
              <a:t> </a:t>
            </a:r>
            <a:r>
              <a:rPr lang="en-US" sz="3600" dirty="0" err="1"/>
              <a:t>ikut</a:t>
            </a:r>
            <a:r>
              <a:rPr lang="en-US" sz="3600" dirty="0"/>
              <a:t> </a:t>
            </a:r>
            <a:r>
              <a:rPr lang="en-US" sz="3600" dirty="0" err="1"/>
              <a:t>tanggung</a:t>
            </a:r>
            <a:r>
              <a:rPr lang="en-US" sz="3600" dirty="0"/>
              <a:t> </a:t>
            </a:r>
            <a:r>
              <a:rPr lang="en-US" sz="3600" dirty="0" err="1"/>
              <a:t>jawab</a:t>
            </a:r>
            <a:r>
              <a:rPr lang="en-US" sz="3600" dirty="0"/>
              <a:t> </a:t>
            </a:r>
            <a:r>
              <a:rPr lang="en-US" sz="3600" dirty="0" err="1"/>
              <a:t>sehingga</a:t>
            </a:r>
            <a:r>
              <a:rPr lang="en-US" sz="3600" dirty="0"/>
              <a:t> </a:t>
            </a:r>
            <a:r>
              <a:rPr lang="en-US" sz="3600" dirty="0" err="1"/>
              <a:t>siap</a:t>
            </a:r>
            <a:r>
              <a:rPr lang="en-US" sz="3600" dirty="0"/>
              <a:t> </a:t>
            </a:r>
            <a:r>
              <a:rPr lang="en-US" sz="3600" dirty="0" err="1"/>
              <a:t>melaksanakan</a:t>
            </a:r>
            <a:r>
              <a:rPr lang="en-US" sz="3600" dirty="0"/>
              <a:t> </a:t>
            </a:r>
            <a:r>
              <a:rPr lang="en-US" sz="3600" dirty="0" err="1"/>
              <a:t>keputusan</a:t>
            </a:r>
            <a:r>
              <a:rPr lang="en-US" sz="3600" dirty="0"/>
              <a:t> dan </a:t>
            </a:r>
            <a:r>
              <a:rPr lang="en-US" sz="3600" dirty="0" err="1"/>
              <a:t>merasa</a:t>
            </a:r>
            <a:r>
              <a:rPr lang="en-US" sz="3600" dirty="0"/>
              <a:t> </a:t>
            </a:r>
            <a:r>
              <a:rPr lang="en-US" sz="3600" dirty="0" err="1"/>
              <a:t>ikut</a:t>
            </a:r>
            <a:r>
              <a:rPr lang="en-US" sz="3600" dirty="0"/>
              <a:t> </a:t>
            </a:r>
            <a:r>
              <a:rPr lang="en-US" sz="3600" dirty="0" err="1"/>
              <a:t>memiliki</a:t>
            </a:r>
            <a:r>
              <a:rPr lang="en-US" sz="3600" dirty="0"/>
              <a:t> </a:t>
            </a:r>
            <a:r>
              <a:rPr lang="en-US" sz="3600" dirty="0" err="1"/>
              <a:t>keputusan</a:t>
            </a:r>
            <a:r>
              <a:rPr lang="en-US" sz="3600" dirty="0"/>
              <a:t> </a:t>
            </a:r>
            <a:r>
              <a:rPr lang="en-US" sz="3600" dirty="0" err="1"/>
              <a:t>tersebut</a:t>
            </a:r>
            <a:r>
              <a:rPr lang="en-US" sz="3600" dirty="0"/>
              <a:t>. Karena </a:t>
            </a:r>
            <a:r>
              <a:rPr lang="en-US" sz="3600" dirty="0" err="1"/>
              <a:t>merasa</a:t>
            </a:r>
            <a:r>
              <a:rPr lang="en-US" sz="3600" dirty="0"/>
              <a:t> </a:t>
            </a:r>
            <a:r>
              <a:rPr lang="en-US" sz="3600" dirty="0" err="1"/>
              <a:t>memiliki</a:t>
            </a:r>
            <a:r>
              <a:rPr lang="en-US" sz="3600" dirty="0"/>
              <a:t> </a:t>
            </a:r>
            <a:r>
              <a:rPr lang="en-US" sz="3600" dirty="0" err="1"/>
              <a:t>keputusan</a:t>
            </a:r>
            <a:r>
              <a:rPr lang="en-US" sz="3600" dirty="0"/>
              <a:t>, </a:t>
            </a:r>
            <a:r>
              <a:rPr lang="en-US" sz="3600" dirty="0" err="1"/>
              <a:t>pengikut</a:t>
            </a:r>
            <a:r>
              <a:rPr lang="en-US" sz="3600" dirty="0"/>
              <a:t> </a:t>
            </a:r>
            <a:r>
              <a:rPr lang="en-US" sz="3600" dirty="0" err="1"/>
              <a:t>merasa</a:t>
            </a:r>
            <a:r>
              <a:rPr lang="en-US" sz="3600" dirty="0"/>
              <a:t> </a:t>
            </a:r>
            <a:r>
              <a:rPr lang="en-US" sz="3600" dirty="0" err="1"/>
              <a:t>ikut</a:t>
            </a:r>
            <a:r>
              <a:rPr lang="en-US" sz="3600" dirty="0"/>
              <a:t> </a:t>
            </a:r>
            <a:r>
              <a:rPr lang="en-US" sz="3600" dirty="0" err="1"/>
              <a:t>mengamankan</a:t>
            </a:r>
            <a:r>
              <a:rPr lang="en-US" sz="3600" dirty="0"/>
              <a:t> </a:t>
            </a:r>
            <a:r>
              <a:rPr lang="en-US" sz="3600" dirty="0" err="1"/>
              <a:t>keputusan</a:t>
            </a:r>
            <a:r>
              <a:rPr lang="en-US" sz="3600" dirty="0"/>
              <a:t> </a:t>
            </a:r>
            <a:r>
              <a:rPr lang="en-US" sz="3600" dirty="0" err="1"/>
              <a:t>tersebut</a:t>
            </a:r>
            <a:r>
              <a:rPr lang="en-US" sz="3600" dirty="0"/>
              <a:t>.</a:t>
            </a: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76311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0FEA5BB-5841-409E-9188-D0D4F2E5C2F8}"/>
              </a:ext>
            </a:extLst>
          </p:cNvPr>
          <p:cNvSpPr/>
          <p:nvPr/>
        </p:nvSpPr>
        <p:spPr>
          <a:xfrm>
            <a:off x="167269" y="163295"/>
            <a:ext cx="11876048" cy="65714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200000"/>
              </a:lnSpc>
              <a:spcAft>
                <a:spcPts val="1000"/>
              </a:spcAft>
            </a:pPr>
            <a:r>
              <a:rPr lang="id-ID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Yukl (201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3</a:t>
            </a:r>
            <a:r>
              <a:rPr lang="id-ID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) menyatakan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bahwa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p</a:t>
            </a:r>
            <a:r>
              <a:rPr lang="id-ID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emberdayaan secara psikologi melibatkan kombinasi makna kerja, efikasi diri yang tinggi, determinasi diri, dan kemampuan mempengaruhi kejadian-kejadian yang relevan. Peningkatan prestasi atau hasil karya tidak akan terlepas dari 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pe</a:t>
            </a:r>
            <a:r>
              <a:rPr lang="id-ID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mberdayaan semua pihak yang terlibat.  </a:t>
            </a:r>
            <a:endParaRPr lang="en-US" sz="36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43557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810E45E-4C5D-43B3-A16D-17F7C94AAD87}"/>
              </a:ext>
            </a:extLst>
          </p:cNvPr>
          <p:cNvSpPr/>
          <p:nvPr/>
        </p:nvSpPr>
        <p:spPr>
          <a:xfrm>
            <a:off x="427461" y="0"/>
            <a:ext cx="1151549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P</a:t>
            </a:r>
            <a:r>
              <a:rPr lang="id-ID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emberdayaan dapat digambarkan sebagai konsep </a:t>
            </a:r>
            <a:r>
              <a:rPr lang="id-ID" sz="3200" b="1" i="1" dirty="0">
                <a:latin typeface="Times New Roman" panose="02020603050405020304" pitchFamily="18" charset="0"/>
                <a:ea typeface="Calibri" panose="020F0502020204030204" pitchFamily="34" charset="0"/>
              </a:rPr>
              <a:t>manajemen partisipatif</a:t>
            </a:r>
            <a:r>
              <a:rPr lang="id-ID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 (Quinn &amp; Spreitzer, 1997). </a:t>
            </a:r>
            <a:endParaRPr lang="en-US" sz="32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41946C0-63B2-4226-9B8E-80523094D25C}"/>
              </a:ext>
            </a:extLst>
          </p:cNvPr>
          <p:cNvSpPr/>
          <p:nvPr/>
        </p:nvSpPr>
        <p:spPr>
          <a:xfrm>
            <a:off x="271345" y="876496"/>
            <a:ext cx="11649309" cy="67560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94310" algn="just">
              <a:lnSpc>
                <a:spcPct val="200000"/>
              </a:lnSpc>
              <a:spcAft>
                <a:spcPts val="1000"/>
              </a:spcAft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</a:t>
            </a:r>
            <a:r>
              <a:rPr lang="id-ID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ntuk mendiagnosa kebutuhan pemberdayaan dalam suatu organisasi perlu menjawab pertanyaan berikut.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200000"/>
              </a:lnSpc>
              <a:spcAft>
                <a:spcPts val="0"/>
              </a:spcAft>
              <a:buFont typeface="+mj-lt"/>
              <a:buAutoNum type="arabicParenBoth"/>
              <a:tabLst>
                <a:tab pos="270510" algn="l"/>
              </a:tabLst>
            </a:pPr>
            <a:r>
              <a:rPr lang="id-ID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Apakah orang-orang kelihatan tidak tertarik dengan pekerjaan mereka?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200000"/>
              </a:lnSpc>
              <a:spcAft>
                <a:spcPts val="0"/>
              </a:spcAft>
              <a:buFont typeface="+mj-lt"/>
              <a:buAutoNum type="arabicParenBoth"/>
              <a:tabLst>
                <a:tab pos="270510" algn="l"/>
              </a:tabLst>
            </a:pPr>
            <a:r>
              <a:rPr lang="id-ID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Apakah mereka kurang loyal dan kurang semangat tim?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200000"/>
              </a:lnSpc>
              <a:spcAft>
                <a:spcPts val="0"/>
              </a:spcAft>
              <a:buFont typeface="+mj-lt"/>
              <a:buAutoNum type="arabicParenBoth"/>
              <a:tabLst>
                <a:tab pos="270510" algn="l"/>
              </a:tabLst>
            </a:pPr>
            <a:r>
              <a:rPr lang="id-ID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Apakah tingkat ketidakhadiran atau pergantian terlalu tinggi?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200000"/>
              </a:lnSpc>
              <a:spcAft>
                <a:spcPts val="0"/>
              </a:spcAft>
              <a:buFont typeface="+mj-lt"/>
              <a:buAutoNum type="arabicParenBoth"/>
              <a:tabLst>
                <a:tab pos="270510" algn="l"/>
              </a:tabLst>
            </a:pPr>
            <a:r>
              <a:rPr lang="id-ID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Apakah terdapat kekurangan komunikasi antar individu dalam kelompok?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200000"/>
              </a:lnSpc>
              <a:spcAft>
                <a:spcPts val="0"/>
              </a:spcAft>
              <a:buFont typeface="+mj-lt"/>
              <a:buAutoNum type="arabicParenBoth"/>
              <a:tabLst>
                <a:tab pos="270510" algn="l"/>
              </a:tabLst>
            </a:pPr>
            <a:r>
              <a:rPr lang="id-ID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Apakah mereka kurang bangga dengan pekerjaan mereka?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200000"/>
              </a:lnSpc>
              <a:spcAft>
                <a:spcPts val="0"/>
              </a:spcAft>
              <a:buFont typeface="+mj-lt"/>
              <a:buAutoNum type="arabicParenBoth"/>
              <a:tabLst>
                <a:tab pos="270510" algn="l"/>
              </a:tabLst>
            </a:pPr>
            <a:r>
              <a:rPr lang="id-ID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Apakah biaya terlalu tinggi sebagai akibat dari inefisiensi?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200000"/>
              </a:lnSpc>
              <a:spcAft>
                <a:spcPts val="0"/>
              </a:spcAft>
              <a:buFont typeface="+mj-lt"/>
              <a:buAutoNum type="arabicParenBoth"/>
              <a:tabLst>
                <a:tab pos="270510" algn="l"/>
              </a:tabLst>
            </a:pPr>
            <a:r>
              <a:rPr lang="id-ID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Apakah kualitas produk atau jasa perlu ditingkatkan?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39286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5BDBFD6-E7A3-4329-B041-2E826B1DC712}"/>
              </a:ext>
            </a:extLst>
          </p:cNvPr>
          <p:cNvSpPr/>
          <p:nvPr/>
        </p:nvSpPr>
        <p:spPr>
          <a:xfrm>
            <a:off x="89210" y="0"/>
            <a:ext cx="12021014" cy="62822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200000"/>
              </a:lnSpc>
              <a:spcAft>
                <a:spcPts val="1000"/>
              </a:spcAft>
            </a:pPr>
            <a:r>
              <a:rPr lang="id-ID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Gorton, Alston, &amp; Snowden (2007)</a:t>
            </a:r>
            <a:r>
              <a:rPr lang="id-ID" sz="20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id-ID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menyatakan bahwa ada empat cara kepemimpinan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pemberdayaan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efektif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untuk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id-ID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memberdayakan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pengikutnya</a:t>
            </a:r>
            <a:r>
              <a:rPr lang="id-ID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endParaRPr lang="en-US" sz="20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200000"/>
              </a:lnSpc>
              <a:spcAft>
                <a:spcPts val="0"/>
              </a:spcAft>
              <a:buFont typeface="+mj-lt"/>
              <a:buAutoNum type="arabicParenBoth"/>
            </a:pPr>
            <a:r>
              <a:rPr lang="id-ID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Mereka menyusun struktur pekerjaan sehingga anak buah dapat mencapai hasil maksimal dan mendapat penghargaan dari pekerjaan yang selesaikan.</a:t>
            </a:r>
            <a:endParaRPr lang="en-US" sz="20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200000"/>
              </a:lnSpc>
              <a:spcAft>
                <a:spcPts val="0"/>
              </a:spcAft>
              <a:buFont typeface="+mj-lt"/>
              <a:buAutoNum type="arabicParenBoth"/>
              <a:tabLst>
                <a:tab pos="457200" algn="l"/>
              </a:tabLst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id-ID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Mereka menggunakan bahasa lisan untuk mempengaruhi anak buah sehingga mereka sukses dalam menyelesaikan pekerjaan.</a:t>
            </a:r>
            <a:endParaRPr lang="en-US" sz="20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200000"/>
              </a:lnSpc>
              <a:spcAft>
                <a:spcPts val="0"/>
              </a:spcAft>
              <a:buFont typeface="+mj-lt"/>
              <a:buAutoNum type="arabicParenBoth"/>
              <a:tabLst>
                <a:tab pos="457200" algn="l"/>
              </a:tabLst>
            </a:pPr>
            <a:r>
              <a:rPr lang="id-ID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Pemimpin yang efektif dapat menguraikan ketegangan dalam bekerja dan membangun rasa senang dan bangga dalam organisasi.</a:t>
            </a:r>
            <a:endParaRPr lang="en-US" sz="20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200000"/>
              </a:lnSpc>
              <a:spcAft>
                <a:spcPts val="0"/>
              </a:spcAft>
              <a:buFont typeface="+mj-lt"/>
              <a:buAutoNum type="arabicParenBoth"/>
              <a:tabLst>
                <a:tab pos="457200" algn="l"/>
              </a:tabLst>
            </a:pPr>
            <a:r>
              <a:rPr lang="id-ID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Pemimpin yang bagus menjadikan dirinya menjadi contoh melalui perilaku mereka sendiri, memperlihatkan mereka juga sebagai hasil pemberdayaan oleh atasan mereka.</a:t>
            </a:r>
            <a:endParaRPr lang="en-US" sz="20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8588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3F3AE88-A8AC-49D3-A8D0-9AD54CADB4C5}"/>
              </a:ext>
            </a:extLst>
          </p:cNvPr>
          <p:cNvSpPr/>
          <p:nvPr/>
        </p:nvSpPr>
        <p:spPr>
          <a:xfrm>
            <a:off x="159834" y="114665"/>
            <a:ext cx="11950390" cy="736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  <a:spcAft>
                <a:spcPts val="0"/>
              </a:spcAft>
            </a:pPr>
            <a:r>
              <a:rPr lang="id-ID" sz="24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Manfaat pemberdayaan </a:t>
            </a:r>
            <a:r>
              <a:rPr lang="id-ID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menurut Yukl (201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3</a:t>
            </a:r>
            <a:r>
              <a:rPr lang="id-ID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)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adalah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:  </a:t>
            </a:r>
          </a:p>
          <a:p>
            <a:pPr algn="just">
              <a:lnSpc>
                <a:spcPct val="200000"/>
              </a:lnSpc>
              <a:spcAft>
                <a:spcPts val="0"/>
              </a:spcAft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(1) </a:t>
            </a:r>
            <a:r>
              <a:rPr lang="id-ID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komitmen yang lebih kuat dalam menyelesaikan pekerjaan, 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200000"/>
              </a:lnSpc>
              <a:spcAft>
                <a:spcPts val="0"/>
              </a:spcAft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(2) </a:t>
            </a:r>
            <a:r>
              <a:rPr lang="id-ID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lebih berinisiatif dalam melaksanakan tanggung jawab pekerjaan, 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200000"/>
              </a:lnSpc>
              <a:spcAft>
                <a:spcPts val="0"/>
              </a:spcAft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(3) </a:t>
            </a:r>
            <a:r>
              <a:rPr lang="id-ID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lebih berhati-hati dalam menghadapi tantangan yang ada dan  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200000"/>
              </a:lnSpc>
              <a:spcAft>
                <a:spcPts val="0"/>
              </a:spcAft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     </a:t>
            </a:r>
            <a:r>
              <a:rPr lang="id-ID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kemunduran sesaat, 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200000"/>
              </a:lnSpc>
              <a:spcAft>
                <a:spcPts val="0"/>
              </a:spcAft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(4) </a:t>
            </a:r>
            <a:r>
              <a:rPr lang="id-ID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lebih inovatif, belajar lebih banyak, dan lebih optimis tentang kesuksesan 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200000"/>
              </a:lnSpc>
              <a:spcAft>
                <a:spcPts val="0"/>
              </a:spcAft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     </a:t>
            </a:r>
            <a:r>
              <a:rPr lang="id-ID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yang akan datang dalam pekerjaan, 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200000"/>
              </a:lnSpc>
              <a:spcAft>
                <a:spcPts val="0"/>
              </a:spcAft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(5) </a:t>
            </a:r>
            <a:r>
              <a:rPr lang="id-ID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rasa kepuasan dalam bekerja lebih tinggi, 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200000"/>
              </a:lnSpc>
              <a:spcAft>
                <a:spcPts val="0"/>
              </a:spcAft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(6) </a:t>
            </a:r>
            <a:r>
              <a:rPr lang="id-ID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komitmen dalam berorganisasi lebih kuat, dan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(7) </a:t>
            </a:r>
            <a:r>
              <a:rPr lang="id-ID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memiliki waktu 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200000"/>
              </a:lnSpc>
              <a:spcAft>
                <a:spcPts val="0"/>
              </a:spcAft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     </a:t>
            </a:r>
            <a:r>
              <a:rPr lang="id-ID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kosong.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6873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20CA1DA-453F-4B12-B91C-F0DBA7FC406D}"/>
              </a:ext>
            </a:extLst>
          </p:cNvPr>
          <p:cNvSpPr/>
          <p:nvPr/>
        </p:nvSpPr>
        <p:spPr>
          <a:xfrm>
            <a:off x="784301" y="402753"/>
            <a:ext cx="12054469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b="1" dirty="0" err="1">
                <a:solidFill>
                  <a:srgbClr val="FF0000"/>
                </a:solidFill>
              </a:rPr>
              <a:t>Prinsip-prinsip</a:t>
            </a:r>
            <a:r>
              <a:rPr lang="en-US" sz="5400" b="1" dirty="0">
                <a:solidFill>
                  <a:srgbClr val="FF0000"/>
                </a:solidFill>
              </a:rPr>
              <a:t> </a:t>
            </a:r>
            <a:r>
              <a:rPr lang="en-US" sz="5400" b="1" dirty="0" err="1">
                <a:solidFill>
                  <a:srgbClr val="FF0000"/>
                </a:solidFill>
              </a:rPr>
              <a:t>Pemberdayaan</a:t>
            </a:r>
            <a:endParaRPr lang="en-US" sz="5400" b="1" dirty="0">
              <a:solidFill>
                <a:srgbClr val="FF0000"/>
              </a:solidFill>
            </a:endParaRPr>
          </a:p>
          <a:p>
            <a:r>
              <a:rPr lang="en-US" sz="5400" dirty="0"/>
              <a:t> (1) </a:t>
            </a:r>
            <a:r>
              <a:rPr lang="en-US" sz="5400" dirty="0" err="1"/>
              <a:t>Percaya</a:t>
            </a:r>
            <a:r>
              <a:rPr lang="en-US" sz="5400" dirty="0"/>
              <a:t> pada orang lain. </a:t>
            </a:r>
          </a:p>
          <a:p>
            <a:r>
              <a:rPr lang="en-US" sz="5400" dirty="0"/>
              <a:t>(2) </a:t>
            </a:r>
            <a:r>
              <a:rPr lang="en-US" sz="5400" dirty="0" err="1"/>
              <a:t>Berinvestasi</a:t>
            </a:r>
            <a:r>
              <a:rPr lang="en-US" sz="5400" dirty="0"/>
              <a:t> pada </a:t>
            </a:r>
            <a:r>
              <a:rPr lang="en-US" sz="5400" dirty="0" err="1"/>
              <a:t>manusia</a:t>
            </a:r>
            <a:r>
              <a:rPr lang="en-US" sz="5400" dirty="0"/>
              <a:t>. </a:t>
            </a:r>
          </a:p>
          <a:p>
            <a:r>
              <a:rPr lang="en-US" sz="5400" dirty="0"/>
              <a:t>(3) </a:t>
            </a:r>
            <a:r>
              <a:rPr lang="en-US" sz="5400" dirty="0" err="1"/>
              <a:t>Kenali</a:t>
            </a:r>
            <a:r>
              <a:rPr lang="en-US" sz="5400" dirty="0"/>
              <a:t> </a:t>
            </a:r>
            <a:r>
              <a:rPr lang="en-US" sz="5400" dirty="0" err="1"/>
              <a:t>hasil</a:t>
            </a:r>
            <a:r>
              <a:rPr lang="en-US" sz="5400" dirty="0"/>
              <a:t> yang </a:t>
            </a:r>
            <a:r>
              <a:rPr lang="en-US" sz="5400" dirty="0" err="1"/>
              <a:t>telah</a:t>
            </a:r>
            <a:r>
              <a:rPr lang="en-US" sz="5400" dirty="0"/>
              <a:t> </a:t>
            </a:r>
            <a:r>
              <a:rPr lang="en-US" sz="5400" dirty="0" err="1"/>
              <a:t>dicapai</a:t>
            </a:r>
            <a:r>
              <a:rPr lang="en-US" sz="5400" dirty="0"/>
              <a:t>. </a:t>
            </a:r>
          </a:p>
          <a:p>
            <a:r>
              <a:rPr lang="en-US" sz="5400" dirty="0"/>
              <a:t>(4) </a:t>
            </a:r>
            <a:r>
              <a:rPr lang="en-US" sz="5400" dirty="0" err="1"/>
              <a:t>Desentralisasi</a:t>
            </a:r>
            <a:r>
              <a:rPr lang="en-US" sz="5400" dirty="0"/>
              <a:t> </a:t>
            </a:r>
            <a:r>
              <a:rPr lang="en-US" sz="5400" dirty="0" err="1"/>
              <a:t>pembuatan</a:t>
            </a:r>
            <a:r>
              <a:rPr lang="en-US" sz="5400" dirty="0"/>
              <a:t> </a:t>
            </a:r>
            <a:r>
              <a:rPr lang="en-US" sz="5400" dirty="0" err="1"/>
              <a:t>keputusan</a:t>
            </a:r>
            <a:r>
              <a:rPr lang="en-US" sz="5400" dirty="0"/>
              <a:t>. </a:t>
            </a:r>
          </a:p>
          <a:p>
            <a:r>
              <a:rPr lang="en-US" sz="5400" dirty="0"/>
              <a:t>(5) </a:t>
            </a:r>
            <a:r>
              <a:rPr lang="en-US" sz="5400" dirty="0" err="1"/>
              <a:t>Anggap</a:t>
            </a:r>
            <a:r>
              <a:rPr lang="en-US" sz="5400" dirty="0"/>
              <a:t> </a:t>
            </a:r>
            <a:r>
              <a:rPr lang="en-US" sz="5400" dirty="0" err="1"/>
              <a:t>bahwa</a:t>
            </a:r>
            <a:r>
              <a:rPr lang="en-US" sz="5400" dirty="0"/>
              <a:t> </a:t>
            </a:r>
            <a:r>
              <a:rPr lang="en-US" sz="5400" dirty="0" err="1"/>
              <a:t>pekerjaan</a:t>
            </a:r>
            <a:r>
              <a:rPr lang="en-US" sz="5400" dirty="0"/>
              <a:t> </a:t>
            </a:r>
            <a:r>
              <a:rPr lang="en-US" sz="5400" dirty="0" err="1"/>
              <a:t>adalah</a:t>
            </a:r>
            <a:r>
              <a:rPr lang="en-US" sz="5400" dirty="0"/>
              <a:t> </a:t>
            </a:r>
          </a:p>
          <a:p>
            <a:r>
              <a:rPr lang="en-US" sz="5400" dirty="0"/>
              <a:t>      </a:t>
            </a:r>
            <a:r>
              <a:rPr lang="en-US" sz="5400" dirty="0" err="1"/>
              <a:t>sebagai</a:t>
            </a:r>
            <a:r>
              <a:rPr lang="en-US" sz="5400" dirty="0"/>
              <a:t> </a:t>
            </a:r>
            <a:r>
              <a:rPr lang="en-US" sz="5400" dirty="0" err="1"/>
              <a:t>usaha</a:t>
            </a:r>
            <a:r>
              <a:rPr lang="en-US" sz="5400" dirty="0"/>
              <a:t> </a:t>
            </a:r>
            <a:r>
              <a:rPr lang="en-US" sz="5400" dirty="0" err="1"/>
              <a:t>bersama</a:t>
            </a:r>
            <a:r>
              <a:rPr lang="en-US" sz="5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5864953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8F86A53-4245-4A8F-AE9C-5F5313B9A4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663" y="246384"/>
            <a:ext cx="11954108" cy="6611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255433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6118072-DA82-4B75-9029-9B3A6E884106}"/>
              </a:ext>
            </a:extLst>
          </p:cNvPr>
          <p:cNvSpPr/>
          <p:nvPr/>
        </p:nvSpPr>
        <p:spPr>
          <a:xfrm>
            <a:off x="382859" y="117969"/>
            <a:ext cx="11091746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b="1" dirty="0">
                <a:solidFill>
                  <a:srgbClr val="FF0000"/>
                </a:solidFill>
              </a:rPr>
              <a:t>Proses </a:t>
            </a:r>
            <a:r>
              <a:rPr lang="en-US" sz="5400" b="1" dirty="0" err="1">
                <a:solidFill>
                  <a:srgbClr val="FF0000"/>
                </a:solidFill>
              </a:rPr>
              <a:t>Pemberdayaan</a:t>
            </a:r>
            <a:endParaRPr lang="en-US" sz="5400" b="1" dirty="0">
              <a:solidFill>
                <a:srgbClr val="FF0000"/>
              </a:solidFill>
            </a:endParaRPr>
          </a:p>
          <a:p>
            <a:pPr defTabSz="401638"/>
            <a:r>
              <a:rPr lang="en-US" sz="5400" dirty="0"/>
              <a:t>(1)	</a:t>
            </a:r>
            <a:r>
              <a:rPr lang="en-US" sz="5400" dirty="0" err="1"/>
              <a:t>Pembuatan</a:t>
            </a:r>
            <a:r>
              <a:rPr lang="en-US" sz="5400" dirty="0"/>
              <a:t> </a:t>
            </a:r>
            <a:r>
              <a:rPr lang="en-US" sz="5400" dirty="0" err="1"/>
              <a:t>keputusan</a:t>
            </a:r>
            <a:r>
              <a:rPr lang="en-US" sz="5400" dirty="0"/>
              <a:t>;</a:t>
            </a:r>
          </a:p>
          <a:p>
            <a:pPr defTabSz="401638"/>
            <a:r>
              <a:rPr lang="en-US" sz="5400" dirty="0"/>
              <a:t>(2)	 </a:t>
            </a:r>
            <a:r>
              <a:rPr lang="en-US" sz="5400" dirty="0" err="1"/>
              <a:t>Perencanaan</a:t>
            </a:r>
            <a:r>
              <a:rPr lang="en-US" sz="5400" dirty="0"/>
              <a:t> </a:t>
            </a:r>
            <a:r>
              <a:rPr lang="en-US" sz="5400" dirty="0" err="1"/>
              <a:t>kinerja</a:t>
            </a:r>
            <a:r>
              <a:rPr lang="en-US" sz="5400" dirty="0"/>
              <a:t>;</a:t>
            </a:r>
          </a:p>
          <a:p>
            <a:pPr defTabSz="401638"/>
            <a:r>
              <a:rPr lang="en-US" sz="5400" dirty="0"/>
              <a:t>(3)	 </a:t>
            </a:r>
            <a:r>
              <a:rPr lang="en-US" sz="5400" dirty="0" err="1"/>
              <a:t>Pembuatan</a:t>
            </a:r>
            <a:r>
              <a:rPr lang="en-US" sz="5400" dirty="0"/>
              <a:t> </a:t>
            </a:r>
            <a:r>
              <a:rPr lang="en-US" sz="5400" dirty="0" err="1"/>
              <a:t>kebijakan</a:t>
            </a:r>
            <a:r>
              <a:rPr lang="en-US" sz="5400" dirty="0"/>
              <a:t>;</a:t>
            </a:r>
          </a:p>
          <a:p>
            <a:pPr defTabSz="401638"/>
            <a:r>
              <a:rPr lang="en-US" sz="5400" dirty="0"/>
              <a:t>(4)	 </a:t>
            </a:r>
            <a:r>
              <a:rPr lang="en-US" sz="5400" dirty="0" err="1"/>
              <a:t>Inisiatif</a:t>
            </a:r>
            <a:r>
              <a:rPr lang="en-US" sz="5400" dirty="0"/>
              <a:t>;</a:t>
            </a:r>
          </a:p>
          <a:p>
            <a:pPr defTabSz="401638"/>
            <a:r>
              <a:rPr lang="en-US" sz="5400" dirty="0"/>
              <a:t>(5)	 </a:t>
            </a:r>
            <a:r>
              <a:rPr lang="en-US" sz="5400" dirty="0" err="1"/>
              <a:t>Penetapan</a:t>
            </a:r>
            <a:r>
              <a:rPr lang="en-US" sz="5400" dirty="0"/>
              <a:t> </a:t>
            </a:r>
            <a:r>
              <a:rPr lang="en-US" sz="5400" dirty="0" err="1"/>
              <a:t>peran</a:t>
            </a:r>
            <a:r>
              <a:rPr lang="en-US" sz="5400" dirty="0"/>
              <a:t>; dan </a:t>
            </a:r>
          </a:p>
          <a:p>
            <a:pPr defTabSz="401638"/>
            <a:r>
              <a:rPr lang="en-US" sz="5400" dirty="0"/>
              <a:t>(6)	 </a:t>
            </a:r>
            <a:r>
              <a:rPr lang="en-US" sz="5400" dirty="0" err="1"/>
              <a:t>Pengaturan</a:t>
            </a:r>
            <a:r>
              <a:rPr lang="en-US" sz="5400" dirty="0"/>
              <a:t> </a:t>
            </a:r>
            <a:r>
              <a:rPr lang="en-US" sz="5400" dirty="0" err="1"/>
              <a:t>standar</a:t>
            </a:r>
            <a:r>
              <a:rPr lang="en-US" sz="5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10688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52B731B-6AF8-491F-A88B-0AA353C7162B}"/>
              </a:ext>
            </a:extLst>
          </p:cNvPr>
          <p:cNvSpPr/>
          <p:nvPr/>
        </p:nvSpPr>
        <p:spPr>
          <a:xfrm>
            <a:off x="282496" y="164354"/>
            <a:ext cx="11749670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/>
              <a:t>Dew (1997) </a:t>
            </a:r>
            <a:r>
              <a:rPr lang="en-US" sz="4000" dirty="0" err="1"/>
              <a:t>menyarankan</a:t>
            </a:r>
            <a:r>
              <a:rPr lang="en-US" sz="4000" dirty="0"/>
              <a:t> </a:t>
            </a:r>
            <a:r>
              <a:rPr lang="en-US" sz="4000" dirty="0" err="1"/>
              <a:t>tujuh</a:t>
            </a:r>
            <a:r>
              <a:rPr lang="en-US" sz="4000" dirty="0"/>
              <a:t> </a:t>
            </a:r>
            <a:r>
              <a:rPr lang="en-US" sz="4000" dirty="0" err="1"/>
              <a:t>langkah</a:t>
            </a:r>
            <a:r>
              <a:rPr lang="en-US" sz="4000" dirty="0"/>
              <a:t> </a:t>
            </a:r>
            <a:r>
              <a:rPr lang="en-US" sz="4000" dirty="0" err="1"/>
              <a:t>menuju</a:t>
            </a:r>
            <a:r>
              <a:rPr lang="en-US" sz="4000" dirty="0"/>
              <a:t> </a:t>
            </a:r>
            <a:r>
              <a:rPr lang="en-US" sz="4000" dirty="0" err="1"/>
              <a:t>pemberdayaan</a:t>
            </a:r>
            <a:r>
              <a:rPr lang="en-US" sz="4000" dirty="0"/>
              <a:t>.</a:t>
            </a:r>
          </a:p>
          <a:p>
            <a:pPr defTabSz="401638"/>
            <a:r>
              <a:rPr lang="en-US" sz="4000" dirty="0"/>
              <a:t>(1)	</a:t>
            </a:r>
            <a:r>
              <a:rPr lang="en-US" sz="4000" dirty="0" err="1"/>
              <a:t>Menciptakan</a:t>
            </a:r>
            <a:r>
              <a:rPr lang="en-US" sz="4000" dirty="0"/>
              <a:t> </a:t>
            </a:r>
            <a:r>
              <a:rPr lang="en-US" sz="4000" dirty="0" err="1"/>
              <a:t>juara</a:t>
            </a:r>
            <a:r>
              <a:rPr lang="en-US" sz="4000" dirty="0"/>
              <a:t>.</a:t>
            </a:r>
          </a:p>
          <a:p>
            <a:pPr marL="514350" indent="-514350" defTabSz="401638">
              <a:buAutoNum type="arabicParenBoth" startAt="2"/>
            </a:pPr>
            <a:r>
              <a:rPr lang="en-US" sz="4000" dirty="0"/>
              <a:t>  </a:t>
            </a:r>
            <a:r>
              <a:rPr lang="en-US" sz="4000" dirty="0" err="1"/>
              <a:t>Melibatkan</a:t>
            </a:r>
            <a:r>
              <a:rPr lang="en-US" sz="4000" dirty="0"/>
              <a:t> orang-orang </a:t>
            </a:r>
            <a:r>
              <a:rPr lang="en-US" sz="4000" dirty="0" err="1"/>
              <a:t>dalam</a:t>
            </a:r>
            <a:r>
              <a:rPr lang="en-US" sz="4000" dirty="0"/>
              <a:t> </a:t>
            </a:r>
          </a:p>
          <a:p>
            <a:pPr defTabSz="401638"/>
            <a:r>
              <a:rPr lang="en-US" sz="4000" dirty="0"/>
              <a:t>       </a:t>
            </a:r>
            <a:r>
              <a:rPr lang="en-US" sz="4000" dirty="0" err="1"/>
              <a:t>merencanakan</a:t>
            </a:r>
            <a:r>
              <a:rPr lang="en-US" sz="4000" dirty="0"/>
              <a:t> </a:t>
            </a:r>
            <a:r>
              <a:rPr lang="en-US" sz="4000" dirty="0" err="1"/>
              <a:t>perubahan</a:t>
            </a:r>
            <a:r>
              <a:rPr lang="en-US" sz="4000" dirty="0"/>
              <a:t>.</a:t>
            </a:r>
          </a:p>
          <a:p>
            <a:pPr defTabSz="401638"/>
            <a:r>
              <a:rPr lang="en-US" sz="4000" dirty="0"/>
              <a:t>(3)	</a:t>
            </a:r>
            <a:r>
              <a:rPr lang="en-US" sz="4000" dirty="0" err="1"/>
              <a:t>Menciptakan</a:t>
            </a:r>
            <a:r>
              <a:rPr lang="en-US" sz="4000" dirty="0"/>
              <a:t> </a:t>
            </a:r>
            <a:r>
              <a:rPr lang="en-US" sz="4000" dirty="0" err="1"/>
              <a:t>pemimpin</a:t>
            </a:r>
            <a:r>
              <a:rPr lang="en-US" sz="4000" dirty="0"/>
              <a:t> </a:t>
            </a:r>
            <a:r>
              <a:rPr lang="en-US" sz="4000" dirty="0" err="1"/>
              <a:t>kelompok</a:t>
            </a:r>
            <a:r>
              <a:rPr lang="en-US" sz="4000" dirty="0"/>
              <a:t>.</a:t>
            </a:r>
          </a:p>
          <a:p>
            <a:pPr defTabSz="401638"/>
            <a:r>
              <a:rPr lang="en-US" sz="4000" dirty="0"/>
              <a:t>(4)	</a:t>
            </a:r>
            <a:r>
              <a:rPr lang="en-US" sz="4000" dirty="0" err="1"/>
              <a:t>Mendidik</a:t>
            </a:r>
            <a:r>
              <a:rPr lang="en-US" sz="4000" dirty="0"/>
              <a:t> </a:t>
            </a:r>
            <a:r>
              <a:rPr lang="en-US" sz="4000" dirty="0" err="1"/>
              <a:t>karyawan</a:t>
            </a:r>
            <a:r>
              <a:rPr lang="en-US" sz="4000" dirty="0"/>
              <a:t>.</a:t>
            </a:r>
          </a:p>
          <a:p>
            <a:pPr defTabSz="401638"/>
            <a:r>
              <a:rPr lang="en-US" sz="4000" dirty="0"/>
              <a:t>(5)	</a:t>
            </a:r>
            <a:r>
              <a:rPr lang="en-US" sz="4000" dirty="0" err="1"/>
              <a:t>Merubah</a:t>
            </a:r>
            <a:r>
              <a:rPr lang="en-US" sz="4000" dirty="0"/>
              <a:t> </a:t>
            </a:r>
            <a:r>
              <a:rPr lang="en-US" sz="4000" dirty="0" err="1"/>
              <a:t>sistem</a:t>
            </a:r>
            <a:r>
              <a:rPr lang="en-US" sz="4000" dirty="0"/>
              <a:t> </a:t>
            </a:r>
            <a:r>
              <a:rPr lang="en-US" sz="4000" dirty="0" err="1"/>
              <a:t>pendukung</a:t>
            </a:r>
            <a:r>
              <a:rPr lang="en-US" sz="4000" dirty="0"/>
              <a:t>.</a:t>
            </a:r>
          </a:p>
          <a:p>
            <a:pPr defTabSz="401638"/>
            <a:r>
              <a:rPr lang="en-US" sz="4000" dirty="0"/>
              <a:t>(6)	</a:t>
            </a:r>
            <a:r>
              <a:rPr lang="en-US" sz="4000" dirty="0" err="1"/>
              <a:t>Melakukan</a:t>
            </a:r>
            <a:r>
              <a:rPr lang="en-US" sz="4000" dirty="0"/>
              <a:t> </a:t>
            </a:r>
            <a:r>
              <a:rPr lang="en-US" sz="4000" dirty="0" err="1"/>
              <a:t>konsensus</a:t>
            </a:r>
            <a:r>
              <a:rPr lang="en-US" sz="4000" dirty="0"/>
              <a:t> </a:t>
            </a:r>
            <a:r>
              <a:rPr lang="en-US" sz="4000" dirty="0" err="1"/>
              <a:t>pembuatan</a:t>
            </a:r>
            <a:r>
              <a:rPr lang="en-US" sz="4000" dirty="0"/>
              <a:t> </a:t>
            </a:r>
            <a:r>
              <a:rPr lang="en-US" sz="4000" dirty="0" err="1"/>
              <a:t>keputusan</a:t>
            </a:r>
            <a:r>
              <a:rPr lang="en-US" sz="4000" dirty="0"/>
              <a:t>.</a:t>
            </a:r>
          </a:p>
          <a:p>
            <a:pPr defTabSz="401638"/>
            <a:r>
              <a:rPr lang="en-US" sz="4000" dirty="0"/>
              <a:t>(7)	</a:t>
            </a:r>
            <a:r>
              <a:rPr lang="en-US" sz="4000" dirty="0" err="1"/>
              <a:t>Melibatkan</a:t>
            </a:r>
            <a:r>
              <a:rPr lang="en-US" sz="4000" dirty="0"/>
              <a:t> orang </a:t>
            </a:r>
            <a:r>
              <a:rPr lang="en-US" sz="4000" dirty="0" err="1"/>
              <a:t>dalam</a:t>
            </a:r>
            <a:r>
              <a:rPr lang="en-US" sz="4000" dirty="0"/>
              <a:t> </a:t>
            </a:r>
            <a:r>
              <a:rPr lang="en-US" sz="4000" dirty="0" err="1"/>
              <a:t>perencanaan</a:t>
            </a:r>
            <a:r>
              <a:rPr lang="en-US" sz="4000" dirty="0"/>
              <a:t> </a:t>
            </a:r>
            <a:r>
              <a:rPr lang="en-US" sz="4000" dirty="0" err="1"/>
              <a:t>strategis</a:t>
            </a:r>
            <a:r>
              <a:rPr lang="en-US" sz="4000" dirty="0"/>
              <a:t>   </a:t>
            </a:r>
          </a:p>
          <a:p>
            <a:pPr defTabSz="401638"/>
            <a:r>
              <a:rPr lang="en-US" sz="4000" dirty="0"/>
              <a:t>      dan </a:t>
            </a:r>
            <a:r>
              <a:rPr lang="en-US" sz="4000" dirty="0" err="1"/>
              <a:t>praktis</a:t>
            </a:r>
            <a:r>
              <a:rPr lang="en-US" sz="4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6073476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FB497C54-C8B1-41B7-8FF8-AF8ED8EA96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81668" y="0"/>
            <a:ext cx="1319189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718657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2D3F6133-FE09-46A4-ABF2-2F1A316BE4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196791" y="166722"/>
            <a:ext cx="13972478" cy="6691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95514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195D3F-38EA-4E58-A63B-2AAD0F362F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7186"/>
            <a:ext cx="121920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Kepmimpinan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partisipatif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berasumsi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bahwa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fokus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utama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kepemimpinan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partisipatif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membuat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keputusan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keputusan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kelompok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id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pastisipasi akan meningkatkan efektivitas sekolah; 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d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partisipasi didukung oleh prinsip demokrasi;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peserta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d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diundang oleh kepala sekolah dalam membuat keputusan me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mbuat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guru dan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tenaga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kependidikan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merasa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dihargai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manusia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membutuhkan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penghargaan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menurut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level 4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teori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hirarki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kebutuhan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Maslow;</a:t>
            </a: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rapat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seluruh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peserta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rapat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diminta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memberikan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pendapatnya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masing-masing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sehingga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mereka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merasa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dilibatkan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guru dan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tenaga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pendidik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dilibatkan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membuat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keputusan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menyebabkan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mereka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merasa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ikut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bertanggung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jawab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terhadap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keputusan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telah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disepakati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mereka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terlibat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merasa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bertanggung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jawab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sehingga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merasa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memiliki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mereka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terlibat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turut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memelihara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keberlangsungan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keputusan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bersama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2356760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D870DF0-7C60-45CE-8D02-2750D7AA4C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1022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099184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981F4EA8-E36E-40CF-AA92-FF9B0BEA7154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098" y="0"/>
            <a:ext cx="9801922" cy="5731727"/>
          </a:xfrm>
          <a:prstGeom prst="rect">
            <a:avLst/>
          </a:prstGeom>
          <a:noFill/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AD791CA-3236-4312-AF02-63BE529A84CE}"/>
              </a:ext>
            </a:extLst>
          </p:cNvPr>
          <p:cNvSpPr txBox="1"/>
          <p:nvPr/>
        </p:nvSpPr>
        <p:spPr>
          <a:xfrm>
            <a:off x="3122342" y="6066264"/>
            <a:ext cx="69225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Gambar </a:t>
            </a:r>
            <a:r>
              <a:rPr lang="en-US" sz="3600" b="1" dirty="0" err="1">
                <a:solidFill>
                  <a:srgbClr val="FF0000"/>
                </a:solidFill>
              </a:rPr>
              <a:t>Pemberdayaan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Diri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Sendiri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325591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08CE64EA-F001-4534-9FF5-53A55CCAF8A2}"/>
              </a:ext>
            </a:extLst>
          </p:cNvPr>
          <p:cNvGraphicFramePr/>
          <p:nvPr>
            <p:extLst/>
          </p:nvPr>
        </p:nvGraphicFramePr>
        <p:xfrm>
          <a:off x="1964730" y="2464955"/>
          <a:ext cx="7439891" cy="41863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id="{EEA8D6FE-F663-4CA9-8A34-A936B9FA2A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4730" y="1293965"/>
            <a:ext cx="8467743" cy="1005890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FFFF00"/>
                </a:solidFill>
                <a:effectLst/>
              </a:rPr>
              <a:t>Empowering Leadership Behavior in Schools : </a:t>
            </a:r>
            <a:r>
              <a:rPr lang="en-US" sz="2800" b="1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Lessons Learned from the Business Sector</a:t>
            </a:r>
            <a:endParaRPr lang="en-ID" sz="2800" b="1" dirty="0">
              <a:solidFill>
                <a:schemeClr val="accent6">
                  <a:lumMod val="60000"/>
                  <a:lumOff val="4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304629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195D3F-38EA-4E58-A63B-2AAD0F362F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4093"/>
            <a:ext cx="12192000" cy="681656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d-ID" sz="6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Teknik-teknik membuat keputusan</a:t>
            </a:r>
            <a:r>
              <a:rPr lang="id-ID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6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d-ID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sumbang saran (</a:t>
            </a:r>
            <a:r>
              <a:rPr lang="id-ID" sz="6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brainstorming</a:t>
            </a:r>
            <a:r>
              <a:rPr lang="id-ID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endParaRPr lang="en-US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d-ID" sz="6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Focus Group Discussion </a:t>
            </a:r>
            <a:r>
              <a:rPr lang="id-ID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(FGD), </a:t>
            </a:r>
            <a:endParaRPr lang="en-US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d-ID" sz="6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Nominal Group Technique </a:t>
            </a:r>
            <a:r>
              <a:rPr lang="id-ID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(NGT), dan </a:t>
            </a:r>
            <a:endParaRPr lang="en-US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d-ID" sz="6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Delphy. </a:t>
            </a:r>
            <a:endParaRPr lang="en-US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4238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195D3F-38EA-4E58-A63B-2AAD0F362F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439" y="0"/>
            <a:ext cx="11987561" cy="685800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err="1"/>
              <a:t>Partisipasi</a:t>
            </a:r>
            <a:r>
              <a:rPr lang="en-US" dirty="0"/>
              <a:t> </a:t>
            </a:r>
            <a:r>
              <a:rPr lang="en-US" dirty="0" err="1"/>
              <a:t>dibina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: </a:t>
            </a:r>
          </a:p>
          <a:p>
            <a:pPr marL="0" indent="0">
              <a:buNone/>
            </a:pPr>
            <a:r>
              <a:rPr lang="en-US" dirty="0"/>
              <a:t>(1) </a:t>
            </a:r>
            <a:r>
              <a:rPr lang="en-US" dirty="0" err="1"/>
              <a:t>mempromosikan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bersama</a:t>
            </a:r>
            <a:r>
              <a:rPr lang="en-US" dirty="0"/>
              <a:t> dan </a:t>
            </a:r>
            <a:r>
              <a:rPr lang="en-US" dirty="0" err="1"/>
              <a:t>membangun</a:t>
            </a:r>
            <a:r>
              <a:rPr lang="en-US" dirty="0"/>
              <a:t> </a:t>
            </a:r>
            <a:r>
              <a:rPr lang="en-US" dirty="0" err="1"/>
              <a:t>kepercayaan</a:t>
            </a:r>
            <a:r>
              <a:rPr lang="en-US" dirty="0"/>
              <a:t>; </a:t>
            </a:r>
          </a:p>
          <a:p>
            <a:pPr marL="0" indent="0">
              <a:buNone/>
            </a:pPr>
            <a:r>
              <a:rPr lang="en-US" dirty="0"/>
              <a:t>(2) </a:t>
            </a: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sekolah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sering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kata “kami” </a:t>
            </a:r>
            <a:r>
              <a:rPr lang="en-US" dirty="0" err="1"/>
              <a:t>daripada</a:t>
            </a:r>
            <a:r>
              <a:rPr lang="en-US" dirty="0"/>
              <a:t> kata “</a:t>
            </a:r>
            <a:r>
              <a:rPr lang="en-US" dirty="0" err="1"/>
              <a:t>saya</a:t>
            </a:r>
            <a:r>
              <a:rPr lang="en-US" dirty="0"/>
              <a:t>”; </a:t>
            </a:r>
          </a:p>
          <a:p>
            <a:pPr marL="0" indent="0">
              <a:buNone/>
            </a:pPr>
            <a:r>
              <a:rPr lang="en-US" dirty="0"/>
              <a:t>(3) </a:t>
            </a:r>
            <a:r>
              <a:rPr lang="en-US" dirty="0" err="1"/>
              <a:t>perkuat</a:t>
            </a:r>
            <a:r>
              <a:rPr lang="en-US" dirty="0"/>
              <a:t> guru dan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kependidikan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membagi</a:t>
            </a:r>
            <a:r>
              <a:rPr lang="en-US" dirty="0"/>
              <a:t> </a:t>
            </a:r>
            <a:r>
              <a:rPr lang="en-US" dirty="0" err="1"/>
              <a:t>kekuasaan</a:t>
            </a:r>
            <a:r>
              <a:rPr lang="en-US" dirty="0"/>
              <a:t> dan </a:t>
            </a:r>
          </a:p>
          <a:p>
            <a:pPr marL="0" indent="0">
              <a:buNone/>
            </a:pPr>
            <a:r>
              <a:rPr lang="en-US" dirty="0"/>
              <a:t>      </a:t>
            </a:r>
            <a:r>
              <a:rPr lang="en-US" dirty="0" err="1"/>
              <a:t>wewenang</a:t>
            </a:r>
            <a:r>
              <a:rPr lang="en-US" dirty="0"/>
              <a:t>; </a:t>
            </a:r>
          </a:p>
          <a:p>
            <a:pPr marL="0" indent="0">
              <a:buNone/>
            </a:pPr>
            <a:r>
              <a:rPr lang="en-US" dirty="0"/>
              <a:t>(4) </a:t>
            </a:r>
            <a:r>
              <a:rPr lang="en-US" dirty="0" err="1"/>
              <a:t>beri</a:t>
            </a:r>
            <a:r>
              <a:rPr lang="en-US" dirty="0"/>
              <a:t> </a:t>
            </a:r>
            <a:r>
              <a:rPr lang="en-US" dirty="0" err="1"/>
              <a:t>peluang</a:t>
            </a:r>
            <a:r>
              <a:rPr lang="en-US" dirty="0"/>
              <a:t> guru dan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kependidikan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magang</a:t>
            </a:r>
            <a:r>
              <a:rPr lang="en-US" dirty="0"/>
              <a:t> dan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pemimpin</a:t>
            </a:r>
            <a:r>
              <a:rPr lang="en-US" dirty="0"/>
              <a:t>.</a:t>
            </a:r>
          </a:p>
          <a:p>
            <a:pPr marL="0" indent="0" defTabSz="568325">
              <a:buNone/>
              <a:tabLst>
                <a:tab pos="401638" algn="l"/>
              </a:tabLst>
            </a:pPr>
            <a:r>
              <a:rPr lang="en-US" dirty="0"/>
              <a:t>	</a:t>
            </a:r>
            <a:r>
              <a:rPr lang="en-US" dirty="0" err="1"/>
              <a:t>Kepemimpinan</a:t>
            </a:r>
            <a:r>
              <a:rPr lang="en-US" dirty="0"/>
              <a:t> </a:t>
            </a:r>
            <a:r>
              <a:rPr lang="en-US" dirty="0" err="1"/>
              <a:t>partisipatif</a:t>
            </a:r>
            <a:r>
              <a:rPr lang="en-US" dirty="0"/>
              <a:t> </a:t>
            </a:r>
            <a:r>
              <a:rPr lang="en-US" dirty="0" err="1"/>
              <a:t>meliputi</a:t>
            </a:r>
            <a:r>
              <a:rPr lang="en-US" dirty="0"/>
              <a:t>: </a:t>
            </a:r>
          </a:p>
          <a:p>
            <a:pPr marL="0" indent="0" defTabSz="568325">
              <a:buNone/>
              <a:tabLst>
                <a:tab pos="401638" algn="l"/>
              </a:tabLst>
            </a:pPr>
            <a:r>
              <a:rPr lang="en-US" dirty="0"/>
              <a:t>(1)	</a:t>
            </a:r>
            <a:r>
              <a:rPr lang="en-US" dirty="0" err="1"/>
              <a:t>konsultasi</a:t>
            </a:r>
            <a:r>
              <a:rPr lang="en-US" dirty="0"/>
              <a:t>, </a:t>
            </a:r>
          </a:p>
          <a:p>
            <a:pPr marL="0" indent="0" defTabSz="568325">
              <a:buNone/>
              <a:tabLst>
                <a:tab pos="401638" algn="l"/>
              </a:tabLst>
            </a:pPr>
            <a:r>
              <a:rPr lang="en-US" dirty="0"/>
              <a:t>(2)	</a:t>
            </a:r>
            <a:r>
              <a:rPr lang="en-US" dirty="0" err="1"/>
              <a:t>pembuatan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bersama</a:t>
            </a:r>
            <a:r>
              <a:rPr lang="en-US" dirty="0"/>
              <a:t> (joint decision making), </a:t>
            </a:r>
          </a:p>
          <a:p>
            <a:pPr marL="0" indent="0" defTabSz="568325">
              <a:buNone/>
              <a:tabLst>
                <a:tab pos="401638" algn="l"/>
              </a:tabLst>
            </a:pPr>
            <a:r>
              <a:rPr lang="en-US" dirty="0"/>
              <a:t>(3)	</a:t>
            </a:r>
            <a:r>
              <a:rPr lang="en-US" dirty="0" err="1"/>
              <a:t>berbagi</a:t>
            </a:r>
            <a:r>
              <a:rPr lang="en-US" dirty="0"/>
              <a:t> </a:t>
            </a:r>
            <a:r>
              <a:rPr lang="en-US" dirty="0" err="1"/>
              <a:t>kekuasaan</a:t>
            </a:r>
            <a:r>
              <a:rPr lang="en-US" dirty="0"/>
              <a:t>, </a:t>
            </a:r>
          </a:p>
          <a:p>
            <a:pPr marL="0" indent="0" defTabSz="568325">
              <a:buNone/>
              <a:tabLst>
                <a:tab pos="401638" algn="l"/>
              </a:tabLst>
            </a:pPr>
            <a:r>
              <a:rPr lang="en-US" dirty="0"/>
              <a:t>(4)	</a:t>
            </a:r>
            <a:r>
              <a:rPr lang="en-US" dirty="0" err="1"/>
              <a:t>desentralisasi</a:t>
            </a:r>
            <a:r>
              <a:rPr lang="en-US" dirty="0"/>
              <a:t>, </a:t>
            </a:r>
          </a:p>
          <a:p>
            <a:pPr marL="0" indent="0" defTabSz="568325">
              <a:buNone/>
              <a:tabLst>
                <a:tab pos="401638" algn="l"/>
              </a:tabLst>
            </a:pPr>
            <a:r>
              <a:rPr lang="en-US" dirty="0"/>
              <a:t>(5)	</a:t>
            </a:r>
            <a:r>
              <a:rPr lang="en-US" dirty="0" err="1"/>
              <a:t>delegasi</a:t>
            </a:r>
            <a:r>
              <a:rPr lang="en-US" dirty="0"/>
              <a:t>, </a:t>
            </a:r>
          </a:p>
          <a:p>
            <a:pPr marL="0" indent="0" defTabSz="568325">
              <a:buNone/>
              <a:tabLst>
                <a:tab pos="401638" algn="l"/>
              </a:tabLst>
            </a:pPr>
            <a:r>
              <a:rPr lang="en-US" dirty="0"/>
              <a:t>(6)	</a:t>
            </a:r>
            <a:r>
              <a:rPr lang="en-US" dirty="0" err="1"/>
              <a:t>pemberdayaan</a:t>
            </a:r>
            <a:r>
              <a:rPr lang="en-US" dirty="0"/>
              <a:t> (empowerment), </a:t>
            </a:r>
          </a:p>
          <a:p>
            <a:pPr marL="0" indent="0" defTabSz="568325">
              <a:buNone/>
              <a:tabLst>
                <a:tab pos="401638" algn="l"/>
              </a:tabLst>
            </a:pPr>
            <a:r>
              <a:rPr lang="en-US" dirty="0"/>
              <a:t>(7)	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demokratis</a:t>
            </a:r>
            <a:r>
              <a:rPr lang="en-US" dirty="0"/>
              <a:t>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4201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EEA4ECD9-8E7F-4017-B006-1745C61144C1}"/>
              </a:ext>
            </a:extLst>
          </p:cNvPr>
          <p:cNvCxnSpPr>
            <a:cxnSpLocks/>
          </p:cNvCxnSpPr>
          <p:nvPr/>
        </p:nvCxnSpPr>
        <p:spPr>
          <a:xfrm>
            <a:off x="367990" y="3066585"/>
            <a:ext cx="11474605" cy="0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5131F64C-39E0-4A9E-B125-DA8745B3481B}"/>
              </a:ext>
            </a:extLst>
          </p:cNvPr>
          <p:cNvSpPr txBox="1"/>
          <p:nvPr/>
        </p:nvSpPr>
        <p:spPr>
          <a:xfrm>
            <a:off x="512955" y="3423519"/>
            <a:ext cx="2888166" cy="3678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/>
              <a:t>Tanpa</a:t>
            </a:r>
            <a:r>
              <a:rPr lang="en-US" b="1" dirty="0"/>
              <a:t> </a:t>
            </a:r>
            <a:r>
              <a:rPr lang="en-US" b="1" dirty="0" err="1"/>
              <a:t>pengaruh</a:t>
            </a:r>
            <a:r>
              <a:rPr lang="en-US" b="1" dirty="0"/>
              <a:t> </a:t>
            </a:r>
            <a:r>
              <a:rPr lang="en-US" b="1" dirty="0" err="1"/>
              <a:t>pengikut</a:t>
            </a:r>
            <a:endParaRPr lang="en-US" b="1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945094A7-FB2A-4C4C-93B5-2303B40B93F7}"/>
              </a:ext>
            </a:extLst>
          </p:cNvPr>
          <p:cNvCxnSpPr/>
          <p:nvPr/>
        </p:nvCxnSpPr>
        <p:spPr>
          <a:xfrm>
            <a:off x="1661532" y="2129883"/>
            <a:ext cx="0" cy="825190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37D38E48-C4E1-4662-8372-9F71662EC47C}"/>
              </a:ext>
            </a:extLst>
          </p:cNvPr>
          <p:cNvSpPr txBox="1"/>
          <p:nvPr/>
        </p:nvSpPr>
        <p:spPr>
          <a:xfrm>
            <a:off x="356838" y="1605870"/>
            <a:ext cx="28881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/>
              <a:t>keputusan</a:t>
            </a:r>
            <a:r>
              <a:rPr lang="en-US" b="1" dirty="0"/>
              <a:t> </a:t>
            </a:r>
            <a:r>
              <a:rPr lang="en-US" b="1" dirty="0" err="1"/>
              <a:t>otokratik</a:t>
            </a:r>
            <a:endParaRPr lang="en-US" b="1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09261EB-DCDE-45BA-95CF-F71184B50EED}"/>
              </a:ext>
            </a:extLst>
          </p:cNvPr>
          <p:cNvCxnSpPr/>
          <p:nvPr/>
        </p:nvCxnSpPr>
        <p:spPr>
          <a:xfrm>
            <a:off x="4572000" y="2118731"/>
            <a:ext cx="0" cy="825190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1CFCFEC0-45CE-41A5-BBCB-7B0BD034A530}"/>
              </a:ext>
            </a:extLst>
          </p:cNvPr>
          <p:cNvSpPr txBox="1"/>
          <p:nvPr/>
        </p:nvSpPr>
        <p:spPr>
          <a:xfrm>
            <a:off x="3953110" y="1605870"/>
            <a:ext cx="12377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/>
              <a:t>Konsultasi</a:t>
            </a:r>
            <a:endParaRPr lang="en-US" b="1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55A9ADF-D197-4A56-9114-E2B6BED01928}"/>
              </a:ext>
            </a:extLst>
          </p:cNvPr>
          <p:cNvCxnSpPr/>
          <p:nvPr/>
        </p:nvCxnSpPr>
        <p:spPr>
          <a:xfrm>
            <a:off x="7672039" y="2141033"/>
            <a:ext cx="0" cy="825190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D0D3F019-024F-4043-B00B-BA288FD0DB86}"/>
              </a:ext>
            </a:extLst>
          </p:cNvPr>
          <p:cNvSpPr txBox="1"/>
          <p:nvPr/>
        </p:nvSpPr>
        <p:spPr>
          <a:xfrm>
            <a:off x="7142360" y="1605870"/>
            <a:ext cx="12377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Bersama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534588C-3A7E-4CC5-B840-26EC2C74E829}"/>
              </a:ext>
            </a:extLst>
          </p:cNvPr>
          <p:cNvSpPr txBox="1"/>
          <p:nvPr/>
        </p:nvSpPr>
        <p:spPr>
          <a:xfrm>
            <a:off x="9065941" y="3468124"/>
            <a:ext cx="30888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/>
              <a:t>Sangat</a:t>
            </a:r>
            <a:r>
              <a:rPr lang="en-US" b="1" dirty="0"/>
              <a:t> </a:t>
            </a:r>
            <a:r>
              <a:rPr lang="en-US" b="1" dirty="0" err="1"/>
              <a:t>dipengaruhi</a:t>
            </a:r>
            <a:r>
              <a:rPr lang="en-US" b="1" dirty="0"/>
              <a:t> </a:t>
            </a:r>
            <a:r>
              <a:rPr lang="en-US" b="1" dirty="0" err="1"/>
              <a:t>pengikut</a:t>
            </a:r>
            <a:endParaRPr lang="en-US" b="1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7E865AB-EBC7-4308-866C-E6ADAEFB8744}"/>
              </a:ext>
            </a:extLst>
          </p:cNvPr>
          <p:cNvCxnSpPr/>
          <p:nvPr/>
        </p:nvCxnSpPr>
        <p:spPr>
          <a:xfrm>
            <a:off x="10794380" y="2141033"/>
            <a:ext cx="0" cy="825190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5D322C91-5C95-4E1C-B017-193935B53885}"/>
              </a:ext>
            </a:extLst>
          </p:cNvPr>
          <p:cNvSpPr txBox="1"/>
          <p:nvPr/>
        </p:nvSpPr>
        <p:spPr>
          <a:xfrm>
            <a:off x="10326033" y="1605870"/>
            <a:ext cx="12377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/>
              <a:t>Delegasi</a:t>
            </a:r>
            <a:endParaRPr lang="en-US" b="1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96499B8-4724-4549-9151-5A620833EEA1}"/>
              </a:ext>
            </a:extLst>
          </p:cNvPr>
          <p:cNvSpPr txBox="1"/>
          <p:nvPr/>
        </p:nvSpPr>
        <p:spPr>
          <a:xfrm>
            <a:off x="1494264" y="4438280"/>
            <a:ext cx="96458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Gambar 7.1 </a:t>
            </a:r>
            <a:r>
              <a:rPr lang="en-US" sz="3200" b="1" dirty="0" err="1"/>
              <a:t>Kontinum</a:t>
            </a:r>
            <a:r>
              <a:rPr lang="en-US" sz="3200" b="1" dirty="0"/>
              <a:t> </a:t>
            </a:r>
            <a:r>
              <a:rPr lang="en-US" sz="3200" b="1" dirty="0" err="1"/>
              <a:t>Prosedur</a:t>
            </a:r>
            <a:r>
              <a:rPr lang="en-US" sz="3200" b="1" dirty="0"/>
              <a:t> </a:t>
            </a:r>
            <a:r>
              <a:rPr lang="en-US" sz="3200" b="1" dirty="0" err="1"/>
              <a:t>Pembuatan</a:t>
            </a:r>
            <a:r>
              <a:rPr lang="en-US" sz="3200" b="1" dirty="0"/>
              <a:t> Keputusan</a:t>
            </a:r>
          </a:p>
        </p:txBody>
      </p:sp>
    </p:spTree>
    <p:extLst>
      <p:ext uri="{BB962C8B-B14F-4D97-AF65-F5344CB8AC3E}">
        <p14:creationId xmlns:p14="http://schemas.microsoft.com/office/powerpoint/2010/main" val="2396832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479EFB-FFA6-47F5-8868-3F92D2CB5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7839" y="0"/>
            <a:ext cx="10515600" cy="646771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Teknik </a:t>
            </a:r>
            <a:r>
              <a:rPr lang="en-US" b="1" dirty="0" err="1">
                <a:solidFill>
                  <a:srgbClr val="FF0000"/>
                </a:solidFill>
              </a:rPr>
              <a:t>Memimpin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Rapat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8570AC7-5EEF-4D32-8D1E-37032AFA5F0D}"/>
              </a:ext>
            </a:extLst>
          </p:cNvPr>
          <p:cNvSpPr txBox="1">
            <a:spLocks/>
          </p:cNvSpPr>
          <p:nvPr/>
        </p:nvSpPr>
        <p:spPr>
          <a:xfrm>
            <a:off x="24161" y="669073"/>
            <a:ext cx="10515600" cy="6467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/>
              <a:t> 1. </a:t>
            </a:r>
            <a:r>
              <a:rPr lang="en-US" b="1" dirty="0" err="1"/>
              <a:t>Mempertimbangkan</a:t>
            </a:r>
            <a:r>
              <a:rPr lang="en-US" b="1" dirty="0"/>
              <a:t> </a:t>
            </a:r>
            <a:r>
              <a:rPr lang="en-US" b="1" dirty="0" err="1"/>
              <a:t>perlu</a:t>
            </a:r>
            <a:r>
              <a:rPr lang="en-US" b="1" dirty="0"/>
              <a:t> </a:t>
            </a:r>
            <a:r>
              <a:rPr lang="en-US" b="1" dirty="0" err="1"/>
              <a:t>atau</a:t>
            </a:r>
            <a:r>
              <a:rPr lang="en-US" b="1" dirty="0"/>
              <a:t> </a:t>
            </a:r>
            <a:r>
              <a:rPr lang="en-US" b="1" dirty="0" err="1"/>
              <a:t>tidaknya</a:t>
            </a:r>
            <a:r>
              <a:rPr lang="en-US" b="1" dirty="0"/>
              <a:t> </a:t>
            </a:r>
            <a:r>
              <a:rPr lang="en-US" b="1" dirty="0" err="1"/>
              <a:t>rapat</a:t>
            </a:r>
            <a:endParaRPr lang="en-US" b="1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1E3F8468-FE2C-41D3-B9F3-80C85BED6AFB}"/>
              </a:ext>
            </a:extLst>
          </p:cNvPr>
          <p:cNvSpPr txBox="1">
            <a:spLocks/>
          </p:cNvSpPr>
          <p:nvPr/>
        </p:nvSpPr>
        <p:spPr>
          <a:xfrm>
            <a:off x="35312" y="1349298"/>
            <a:ext cx="10515600" cy="6467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/>
              <a:t> 2. </a:t>
            </a:r>
            <a:r>
              <a:rPr lang="en-US" b="1" dirty="0" err="1"/>
              <a:t>Mempertimbangkan</a:t>
            </a:r>
            <a:r>
              <a:rPr lang="en-US" b="1" dirty="0"/>
              <a:t> </a:t>
            </a:r>
            <a:r>
              <a:rPr lang="en-US" b="1" dirty="0" err="1"/>
              <a:t>tujuan</a:t>
            </a:r>
            <a:r>
              <a:rPr lang="en-US" b="1" dirty="0"/>
              <a:t> </a:t>
            </a:r>
            <a:r>
              <a:rPr lang="en-US" b="1" dirty="0" err="1"/>
              <a:t>rapat</a:t>
            </a:r>
            <a:endParaRPr lang="en-US" b="1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A2A3C43-4229-4E7D-B930-34EAF8CACD5D}"/>
              </a:ext>
            </a:extLst>
          </p:cNvPr>
          <p:cNvSpPr txBox="1">
            <a:spLocks/>
          </p:cNvSpPr>
          <p:nvPr/>
        </p:nvSpPr>
        <p:spPr>
          <a:xfrm>
            <a:off x="57614" y="1973767"/>
            <a:ext cx="10515600" cy="6467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/>
              <a:t> 3. </a:t>
            </a:r>
            <a:r>
              <a:rPr lang="en-US" b="1" dirty="0" err="1"/>
              <a:t>Membuat</a:t>
            </a:r>
            <a:r>
              <a:rPr lang="en-US" b="1" dirty="0"/>
              <a:t> agenda </a:t>
            </a:r>
            <a:r>
              <a:rPr lang="en-US" b="1" dirty="0" err="1"/>
              <a:t>rapat</a:t>
            </a:r>
            <a:endParaRPr lang="en-US" b="1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3AE138E5-1504-4B2F-9B0B-46244BE0F2B1}"/>
              </a:ext>
            </a:extLst>
          </p:cNvPr>
          <p:cNvSpPr txBox="1">
            <a:spLocks/>
          </p:cNvSpPr>
          <p:nvPr/>
        </p:nvSpPr>
        <p:spPr>
          <a:xfrm>
            <a:off x="57614" y="2553630"/>
            <a:ext cx="10515600" cy="6467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/>
              <a:t> 4. </a:t>
            </a:r>
            <a:r>
              <a:rPr lang="en-US" b="1" dirty="0" err="1"/>
              <a:t>Mengirim</a:t>
            </a:r>
            <a:r>
              <a:rPr lang="en-US" b="1" dirty="0"/>
              <a:t> </a:t>
            </a:r>
            <a:r>
              <a:rPr lang="en-US" b="1" dirty="0" err="1"/>
              <a:t>undangan</a:t>
            </a:r>
            <a:endParaRPr lang="en-US" b="1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2701F202-D508-4A25-8000-430514A9BC0E}"/>
              </a:ext>
            </a:extLst>
          </p:cNvPr>
          <p:cNvSpPr txBox="1">
            <a:spLocks/>
          </p:cNvSpPr>
          <p:nvPr/>
        </p:nvSpPr>
        <p:spPr>
          <a:xfrm>
            <a:off x="102219" y="3178099"/>
            <a:ext cx="11907644" cy="6467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/>
              <a:t> 5. </a:t>
            </a:r>
            <a:r>
              <a:rPr lang="en-US" b="1" dirty="0" err="1"/>
              <a:t>Menugaskan</a:t>
            </a:r>
            <a:r>
              <a:rPr lang="en-US" b="1" dirty="0"/>
              <a:t> </a:t>
            </a:r>
            <a:r>
              <a:rPr lang="en-US" b="1" dirty="0" err="1"/>
              <a:t>mengingatkan</a:t>
            </a:r>
            <a:r>
              <a:rPr lang="en-US" b="1" dirty="0"/>
              <a:t> </a:t>
            </a:r>
            <a:r>
              <a:rPr lang="en-US" b="1" dirty="0" err="1"/>
              <a:t>sehari</a:t>
            </a:r>
            <a:r>
              <a:rPr lang="en-US" b="1" dirty="0"/>
              <a:t> </a:t>
            </a:r>
            <a:r>
              <a:rPr lang="en-US" b="1" dirty="0" err="1"/>
              <a:t>sebelumnya</a:t>
            </a:r>
            <a:r>
              <a:rPr lang="en-US" b="1" dirty="0"/>
              <a:t> </a:t>
            </a:r>
            <a:r>
              <a:rPr lang="en-US" b="1" dirty="0" err="1"/>
              <a:t>ada</a:t>
            </a:r>
            <a:r>
              <a:rPr lang="en-US" b="1" dirty="0"/>
              <a:t> </a:t>
            </a:r>
            <a:r>
              <a:rPr lang="en-US" b="1" dirty="0" err="1"/>
              <a:t>rapat</a:t>
            </a:r>
            <a:endParaRPr lang="en-US" b="1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8CFE2956-A7CE-4997-A7B3-A667E584A5C0}"/>
              </a:ext>
            </a:extLst>
          </p:cNvPr>
          <p:cNvSpPr txBox="1">
            <a:spLocks/>
          </p:cNvSpPr>
          <p:nvPr/>
        </p:nvSpPr>
        <p:spPr>
          <a:xfrm>
            <a:off x="102219" y="3802570"/>
            <a:ext cx="11907644" cy="6467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/>
              <a:t> 6. </a:t>
            </a:r>
            <a:r>
              <a:rPr lang="en-US" b="1" dirty="0" err="1"/>
              <a:t>Menyiapkan</a:t>
            </a:r>
            <a:r>
              <a:rPr lang="en-US" b="1" dirty="0"/>
              <a:t> </a:t>
            </a:r>
            <a:r>
              <a:rPr lang="en-US" b="1" dirty="0" err="1"/>
              <a:t>notulen</a:t>
            </a:r>
            <a:r>
              <a:rPr lang="en-US" b="1" dirty="0"/>
              <a:t> </a:t>
            </a:r>
            <a:r>
              <a:rPr lang="en-US" b="1" dirty="0" err="1"/>
              <a:t>rapat</a:t>
            </a:r>
            <a:endParaRPr lang="en-US" b="1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6A86AE79-CDFF-480A-98E6-F49611A18787}"/>
              </a:ext>
            </a:extLst>
          </p:cNvPr>
          <p:cNvSpPr txBox="1">
            <a:spLocks/>
          </p:cNvSpPr>
          <p:nvPr/>
        </p:nvSpPr>
        <p:spPr>
          <a:xfrm>
            <a:off x="102219" y="4482794"/>
            <a:ext cx="11907644" cy="6467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/>
              <a:t> 7. </a:t>
            </a:r>
            <a:r>
              <a:rPr lang="en-US" b="1" dirty="0" err="1"/>
              <a:t>Membuka</a:t>
            </a:r>
            <a:r>
              <a:rPr lang="en-US" b="1" dirty="0"/>
              <a:t> </a:t>
            </a:r>
            <a:r>
              <a:rPr lang="en-US" b="1" dirty="0" err="1"/>
              <a:t>rapat</a:t>
            </a:r>
            <a:endParaRPr lang="en-US" b="1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FFB4FA71-0F34-4785-930B-93BBE1BE26AC}"/>
              </a:ext>
            </a:extLst>
          </p:cNvPr>
          <p:cNvSpPr txBox="1">
            <a:spLocks/>
          </p:cNvSpPr>
          <p:nvPr/>
        </p:nvSpPr>
        <p:spPr>
          <a:xfrm>
            <a:off x="113370" y="5118413"/>
            <a:ext cx="11907644" cy="6467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/>
              <a:t> 8. </a:t>
            </a:r>
            <a:r>
              <a:rPr lang="en-US" b="1" dirty="0" err="1"/>
              <a:t>Mengatur</a:t>
            </a:r>
            <a:r>
              <a:rPr lang="en-US" b="1" dirty="0"/>
              <a:t> </a:t>
            </a:r>
            <a:r>
              <a:rPr lang="en-US" b="1" dirty="0" err="1"/>
              <a:t>waktu</a:t>
            </a:r>
            <a:r>
              <a:rPr lang="en-US" b="1" dirty="0"/>
              <a:t> </a:t>
            </a:r>
            <a:r>
              <a:rPr lang="en-US" b="1" dirty="0" err="1"/>
              <a:t>rapat</a:t>
            </a:r>
            <a:endParaRPr lang="en-US" b="1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03910E9B-658F-4411-A957-5E651E4D2013}"/>
              </a:ext>
            </a:extLst>
          </p:cNvPr>
          <p:cNvSpPr txBox="1">
            <a:spLocks/>
          </p:cNvSpPr>
          <p:nvPr/>
        </p:nvSpPr>
        <p:spPr>
          <a:xfrm>
            <a:off x="113370" y="5742882"/>
            <a:ext cx="11907644" cy="6467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/>
              <a:t> 9. </a:t>
            </a:r>
            <a:r>
              <a:rPr lang="en-US" b="1" dirty="0" err="1"/>
              <a:t>Meminta</a:t>
            </a:r>
            <a:r>
              <a:rPr lang="en-US" b="1" dirty="0"/>
              <a:t> </a:t>
            </a:r>
            <a:r>
              <a:rPr lang="en-US" b="1" dirty="0" err="1"/>
              <a:t>notulen</a:t>
            </a:r>
            <a:r>
              <a:rPr lang="en-US" b="1" dirty="0"/>
              <a:t> </a:t>
            </a:r>
            <a:r>
              <a:rPr lang="en-US" b="1" dirty="0" err="1"/>
              <a:t>mencatat</a:t>
            </a:r>
            <a:r>
              <a:rPr lang="en-US" b="1" dirty="0"/>
              <a:t> proses </a:t>
            </a:r>
            <a:r>
              <a:rPr lang="en-US" b="1" dirty="0" err="1"/>
              <a:t>rapat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730642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479EFB-FFA6-47F5-8868-3F92D2CB5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7839" y="0"/>
            <a:ext cx="10515600" cy="646771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Teknik </a:t>
            </a:r>
            <a:r>
              <a:rPr lang="en-US" b="1" dirty="0" err="1">
                <a:solidFill>
                  <a:srgbClr val="FF0000"/>
                </a:solidFill>
              </a:rPr>
              <a:t>Memimpin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Rapat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8570AC7-5EEF-4D32-8D1E-37032AFA5F0D}"/>
              </a:ext>
            </a:extLst>
          </p:cNvPr>
          <p:cNvSpPr txBox="1">
            <a:spLocks/>
          </p:cNvSpPr>
          <p:nvPr/>
        </p:nvSpPr>
        <p:spPr>
          <a:xfrm>
            <a:off x="24161" y="669073"/>
            <a:ext cx="10515600" cy="6467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10. 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Meminta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undangan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mengajukan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masukan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1E3F8468-FE2C-41D3-B9F3-80C85BED6AFB}"/>
              </a:ext>
            </a:extLst>
          </p:cNvPr>
          <p:cNvSpPr txBox="1">
            <a:spLocks/>
          </p:cNvSpPr>
          <p:nvPr/>
        </p:nvSpPr>
        <p:spPr>
          <a:xfrm>
            <a:off x="35311" y="1349298"/>
            <a:ext cx="12156689" cy="6467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11.   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Menentukan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kriteria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memutuskan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)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jika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membuat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keputusan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)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A2A3C43-4229-4E7D-B930-34EAF8CACD5D}"/>
              </a:ext>
            </a:extLst>
          </p:cNvPr>
          <p:cNvSpPr txBox="1">
            <a:spLocks/>
          </p:cNvSpPr>
          <p:nvPr/>
        </p:nvSpPr>
        <p:spPr>
          <a:xfrm>
            <a:off x="57614" y="1973767"/>
            <a:ext cx="10515600" cy="6467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12.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Menunda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rapat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jika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belum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ada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kesepakatan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3AE138E5-1504-4B2F-9B0B-46244BE0F2B1}"/>
              </a:ext>
            </a:extLst>
          </p:cNvPr>
          <p:cNvSpPr txBox="1">
            <a:spLocks/>
          </p:cNvSpPr>
          <p:nvPr/>
        </p:nvSpPr>
        <p:spPr>
          <a:xfrm>
            <a:off x="57614" y="2553630"/>
            <a:ext cx="10515600" cy="6467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13.</a:t>
            </a:r>
            <a:r>
              <a:rPr kumimoji="0" lang="en-US" sz="44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Meminta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notulen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membacakan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hasil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rapat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2701F202-D508-4A25-8000-430514A9BC0E}"/>
              </a:ext>
            </a:extLst>
          </p:cNvPr>
          <p:cNvSpPr txBox="1">
            <a:spLocks/>
          </p:cNvSpPr>
          <p:nvPr/>
        </p:nvSpPr>
        <p:spPr>
          <a:xfrm>
            <a:off x="102219" y="3178099"/>
            <a:ext cx="11907644" cy="6467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14  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Menutup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rapat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&amp;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mengumumkan</a:t>
            </a:r>
            <a:r>
              <a:rPr kumimoji="0" lang="en-US" sz="44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400" b="1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rapat</a:t>
            </a:r>
            <a:r>
              <a:rPr kumimoji="0" lang="en-US" sz="44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400" b="1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berikutnya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8CFE2956-A7CE-4997-A7B3-A667E584A5C0}"/>
              </a:ext>
            </a:extLst>
          </p:cNvPr>
          <p:cNvSpPr txBox="1">
            <a:spLocks/>
          </p:cNvSpPr>
          <p:nvPr/>
        </p:nvSpPr>
        <p:spPr>
          <a:xfrm>
            <a:off x="102219" y="3802570"/>
            <a:ext cx="11907644" cy="6467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4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      </a:t>
            </a:r>
            <a:r>
              <a:rPr kumimoji="0" lang="en-US" sz="4400" b="1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jika</a:t>
            </a:r>
            <a:r>
              <a:rPr kumimoji="0" lang="en-US" sz="44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400" b="1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ada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188629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479EFB-FFA6-47F5-8868-3F92D2CB5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7839" y="0"/>
            <a:ext cx="10515600" cy="646771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err="1">
                <a:solidFill>
                  <a:srgbClr val="FF0000"/>
                </a:solidFill>
              </a:rPr>
              <a:t>Keuntungan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Pendelegasian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Tugas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8570AC7-5EEF-4D32-8D1E-37032AFA5F0D}"/>
              </a:ext>
            </a:extLst>
          </p:cNvPr>
          <p:cNvSpPr txBox="1">
            <a:spLocks/>
          </p:cNvSpPr>
          <p:nvPr/>
        </p:nvSpPr>
        <p:spPr>
          <a:xfrm>
            <a:off x="24161" y="669073"/>
            <a:ext cx="10515600" cy="6467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1.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Menghemat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waktu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1E3F8468-FE2C-41D3-B9F3-80C85BED6AFB}"/>
              </a:ext>
            </a:extLst>
          </p:cNvPr>
          <p:cNvSpPr txBox="1">
            <a:spLocks/>
          </p:cNvSpPr>
          <p:nvPr/>
        </p:nvSpPr>
        <p:spPr>
          <a:xfrm>
            <a:off x="35311" y="1349298"/>
            <a:ext cx="11974551" cy="6467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2.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Memberi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kesempatan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kepada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pengikut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(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kaderisasi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)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A2A3C43-4229-4E7D-B930-34EAF8CACD5D}"/>
              </a:ext>
            </a:extLst>
          </p:cNvPr>
          <p:cNvSpPr txBox="1">
            <a:spLocks/>
          </p:cNvSpPr>
          <p:nvPr/>
        </p:nvSpPr>
        <p:spPr>
          <a:xfrm>
            <a:off x="102218" y="2152186"/>
            <a:ext cx="10515600" cy="6467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3.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Memberdayakan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pengikut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3AE138E5-1504-4B2F-9B0B-46244BE0F2B1}"/>
              </a:ext>
            </a:extLst>
          </p:cNvPr>
          <p:cNvSpPr txBox="1">
            <a:spLocks/>
          </p:cNvSpPr>
          <p:nvPr/>
        </p:nvSpPr>
        <p:spPr>
          <a:xfrm>
            <a:off x="102218" y="2921621"/>
            <a:ext cx="10515600" cy="6467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4.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Menghargai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potensi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pengikut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2701F202-D508-4A25-8000-430514A9BC0E}"/>
              </a:ext>
            </a:extLst>
          </p:cNvPr>
          <p:cNvSpPr txBox="1">
            <a:spLocks/>
          </p:cNvSpPr>
          <p:nvPr/>
        </p:nvSpPr>
        <p:spPr>
          <a:xfrm>
            <a:off x="102218" y="3691056"/>
            <a:ext cx="11907644" cy="6467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5.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Meningkatkan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motivasi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kerja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180225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1260</Words>
  <Application>Microsoft Office PowerPoint</Application>
  <PresentationFormat>Widescreen</PresentationFormat>
  <Paragraphs>192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32</vt:i4>
      </vt:variant>
    </vt:vector>
  </HeadingPairs>
  <TitlesOfParts>
    <vt:vector size="38" baseType="lpstr">
      <vt:lpstr>Arial</vt:lpstr>
      <vt:lpstr>Calibri</vt:lpstr>
      <vt:lpstr>Calibri Light</vt:lpstr>
      <vt:lpstr>Times New Roman</vt:lpstr>
      <vt:lpstr>Office Theme</vt:lpstr>
      <vt:lpstr>1_Office Theme</vt:lpstr>
      <vt:lpstr>KEPEMIMPINAN PARTISIPATIF</vt:lpstr>
      <vt:lpstr>Kepemimpinan partisipatif = demokratis,</vt:lpstr>
      <vt:lpstr>PowerPoint Presentation</vt:lpstr>
      <vt:lpstr>PowerPoint Presentation</vt:lpstr>
      <vt:lpstr>PowerPoint Presentation</vt:lpstr>
      <vt:lpstr>PowerPoint Presentation</vt:lpstr>
      <vt:lpstr>Teknik Memimpin Rapat</vt:lpstr>
      <vt:lpstr>Teknik Memimpin Rapat</vt:lpstr>
      <vt:lpstr>Keuntungan Pendelegasian Tugas</vt:lpstr>
      <vt:lpstr>Manfaat Mendelegasikan</vt:lpstr>
      <vt:lpstr>Tidak Mau Mendelegasikan Tugas</vt:lpstr>
      <vt:lpstr>Teknik Delegasi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KEPEMIMPINA PEMBERDAYAAN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Empowering Leadership Behavior in Schools : Lessons Learned from the Business Sector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Husaini Usman</dc:creator>
  <cp:lastModifiedBy>Husaini Usman, Prof. Dr. M.Pd., M.T.</cp:lastModifiedBy>
  <cp:revision>123</cp:revision>
  <dcterms:created xsi:type="dcterms:W3CDTF">2019-05-30T03:46:18Z</dcterms:created>
  <dcterms:modified xsi:type="dcterms:W3CDTF">2019-07-02T09:51:53Z</dcterms:modified>
</cp:coreProperties>
</file>