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5" r:id="rId11"/>
    <p:sldId id="26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E1BFC73-0829-4449-B52D-13A0B6889FE3}"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272119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E1BFC73-0829-4449-B52D-13A0B6889FE3}"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342057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E1BFC73-0829-4449-B52D-13A0B6889FE3}"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98884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E1BFC73-0829-4449-B52D-13A0B6889FE3}"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317242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BFC73-0829-4449-B52D-13A0B6889FE3}" type="datetimeFigureOut">
              <a:rPr lang="id-ID" smtClean="0"/>
              <a:t>17/11/2015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236855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E1BFC73-0829-4449-B52D-13A0B6889FE3}"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424524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E1BFC73-0829-4449-B52D-13A0B6889FE3}" type="datetimeFigureOut">
              <a:rPr lang="id-ID" smtClean="0"/>
              <a:t>17/11/2015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294728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E1BFC73-0829-4449-B52D-13A0B6889FE3}" type="datetimeFigureOut">
              <a:rPr lang="id-ID" smtClean="0"/>
              <a:t>17/11/2015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145797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BFC73-0829-4449-B52D-13A0B6889FE3}" type="datetimeFigureOut">
              <a:rPr lang="id-ID" smtClean="0"/>
              <a:t>17/11/2015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395688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BFC73-0829-4449-B52D-13A0B6889FE3}"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38091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BFC73-0829-4449-B52D-13A0B6889FE3}" type="datetimeFigureOut">
              <a:rPr lang="id-ID" smtClean="0"/>
              <a:t>17/11/2015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318F29-93BB-4440-8654-A33C060F7919}" type="slidenum">
              <a:rPr lang="id-ID" smtClean="0"/>
              <a:t>‹#›</a:t>
            </a:fld>
            <a:endParaRPr lang="id-ID"/>
          </a:p>
        </p:txBody>
      </p:sp>
    </p:spTree>
    <p:extLst>
      <p:ext uri="{BB962C8B-B14F-4D97-AF65-F5344CB8AC3E}">
        <p14:creationId xmlns:p14="http://schemas.microsoft.com/office/powerpoint/2010/main" val="292687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BFC73-0829-4449-B52D-13A0B6889FE3}" type="datetimeFigureOut">
              <a:rPr lang="id-ID" smtClean="0"/>
              <a:t>17/11/2015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18F29-93BB-4440-8654-A33C060F7919}" type="slidenum">
              <a:rPr lang="id-ID" smtClean="0"/>
              <a:t>‹#›</a:t>
            </a:fld>
            <a:endParaRPr lang="id-ID"/>
          </a:p>
        </p:txBody>
      </p:sp>
    </p:spTree>
    <p:extLst>
      <p:ext uri="{BB962C8B-B14F-4D97-AF65-F5344CB8AC3E}">
        <p14:creationId xmlns:p14="http://schemas.microsoft.com/office/powerpoint/2010/main" val="39153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t="2" b="24779"/>
          <a:stretch/>
        </p:blipFill>
        <p:spPr>
          <a:xfrm>
            <a:off x="0" y="1"/>
            <a:ext cx="12213294" cy="6890196"/>
          </a:xfrm>
          <a:prstGeom prst="rect">
            <a:avLst/>
          </a:prstGeom>
        </p:spPr>
      </p:pic>
      <p:sp>
        <p:nvSpPr>
          <p:cNvPr id="7" name="Rectangle 6"/>
          <p:cNvSpPr/>
          <p:nvPr/>
        </p:nvSpPr>
        <p:spPr>
          <a:xfrm>
            <a:off x="846555" y="223053"/>
            <a:ext cx="5422856" cy="9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GEOGRAFI REGIONAL INDONESIA</a:t>
            </a:r>
          </a:p>
          <a:p>
            <a:r>
              <a:rPr lang="id-ID" sz="2400" b="1" dirty="0" smtClean="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rPr>
              <a:t>PGO 6230</a:t>
            </a:r>
            <a:endParaRPr lang="id-ID" sz="2400" b="1" dirty="0">
              <a:solidFill>
                <a:schemeClr val="tx1"/>
              </a:solidFill>
              <a:effectLst>
                <a:glow rad="63500">
                  <a:schemeClr val="accent1">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846555" y="1222561"/>
            <a:ext cx="4897424" cy="81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200" b="1" dirty="0" smtClean="0">
                <a:solidFill>
                  <a:schemeClr val="tx1"/>
                </a:solidFill>
              </a:rPr>
              <a:t>Materi Kuliah:</a:t>
            </a:r>
          </a:p>
          <a:p>
            <a:r>
              <a:rPr lang="id-ID" sz="2200" b="1" dirty="0" smtClean="0">
                <a:solidFill>
                  <a:schemeClr val="tx1"/>
                </a:solidFill>
              </a:rPr>
              <a:t>KEPARIWISATAAN </a:t>
            </a:r>
            <a:r>
              <a:rPr lang="id-ID" sz="2200" b="1" dirty="0" smtClean="0">
                <a:solidFill>
                  <a:schemeClr val="tx1"/>
                </a:solidFill>
              </a:rPr>
              <a:t>INDONESIA</a:t>
            </a:r>
            <a:endParaRPr lang="id-ID" sz="2200" b="1" dirty="0">
              <a:solidFill>
                <a:schemeClr val="tx1"/>
              </a:solidFill>
            </a:endParaRPr>
          </a:p>
        </p:txBody>
      </p:sp>
    </p:spTree>
    <p:extLst>
      <p:ext uri="{BB962C8B-B14F-4D97-AF65-F5344CB8AC3E}">
        <p14:creationId xmlns:p14="http://schemas.microsoft.com/office/powerpoint/2010/main" val="310584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Pariwisata di Indonesia telah berkembang sejak masa kolonial Belanda pada tahun 1910-1920 yaitu dengan keputusan gubernur jenderal tentang pembentukan Vereniging Toeristen Verker yang merupakan official tourist bureau pada masa itu. pengembangan pariwisata ini tidak terlepas dari meningkatnya perdagangan antara Benua Eropa dengan Asia khususnya dengan Indonesia. Pariwisata pada periode ini kemudian mengalami kemunduran pada masa pendudukan Jepang.</a:t>
            </a:r>
          </a:p>
          <a:p>
            <a:pPr algn="just"/>
            <a:r>
              <a:rPr lang="id-ID" sz="2400" dirty="0">
                <a:latin typeface="Arial" panose="020B0604020202020204" pitchFamily="34" charset="0"/>
                <a:cs typeface="Arial" panose="020B0604020202020204" pitchFamily="34" charset="0"/>
              </a:rPr>
              <a:t>Setelah kemerdekaan, pariwisata kembali berkembang dengan dirintis oleh lembaga pariwisata nasional. Kunjungan wisatawan mancanegara dari waktu ke waktu terus mengalami peningkatan, hal ini merupakan indikator telah berkembangnya pariwisata di Indonesia. Pada tahun 1969 jumlah wisatawan baru 86.100 orang, tahun 1978 meningkat menjadi 468.000 orang, dan pada tahun 1992 bahkan kunjungan wisatawan melebihi target 3 juta orang.</a:t>
            </a:r>
            <a:endParaRPr lang="id-ID"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280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Jenis wisata di Indonesia sangat bervariasi antara lain terdapat wisata budaya, wisata bahari, wisata cagar alam, wisata konvensi, agrowisata, wisata buru, wisata ziarah, wisata belanja, dan wisata alam. </a:t>
            </a:r>
            <a:endParaRPr lang="id-ID" sz="2400" dirty="0" smtClean="0">
              <a:latin typeface="Arial" panose="020B0604020202020204" pitchFamily="34" charset="0"/>
              <a:cs typeface="Arial" panose="020B0604020202020204" pitchFamily="34" charset="0"/>
            </a:endParaRPr>
          </a:p>
          <a:p>
            <a:pPr algn="just"/>
            <a:r>
              <a:rPr lang="id-ID" sz="2400" dirty="0" smtClean="0">
                <a:latin typeface="Arial" panose="020B0604020202020204" pitchFamily="34" charset="0"/>
                <a:cs typeface="Arial" panose="020B0604020202020204" pitchFamily="34" charset="0"/>
              </a:rPr>
              <a:t>Wisata </a:t>
            </a:r>
            <a:r>
              <a:rPr lang="id-ID" sz="2400" dirty="0">
                <a:latin typeface="Arial" panose="020B0604020202020204" pitchFamily="34" charset="0"/>
                <a:cs typeface="Arial" panose="020B0604020202020204" pitchFamily="34" charset="0"/>
              </a:rPr>
              <a:t>budaya antara lain dalam bentuk upacara adat seperti yang terdapat di yogyakarta dan bali. Wisata bahari merupakan wisata untuk menikmati keindahan laut seperti di Kepulauan Seribu, Bunaken, Wakatobi, Raja Ampat, dan sebagainya. </a:t>
            </a:r>
            <a:endParaRPr lang="id-ID" sz="2400" dirty="0" smtClean="0">
              <a:latin typeface="Arial" panose="020B0604020202020204" pitchFamily="34" charset="0"/>
              <a:cs typeface="Arial" panose="020B0604020202020204" pitchFamily="34" charset="0"/>
            </a:endParaRPr>
          </a:p>
          <a:p>
            <a:pPr algn="just"/>
            <a:r>
              <a:rPr lang="id-ID" sz="2400" dirty="0" smtClean="0">
                <a:latin typeface="Arial" panose="020B0604020202020204" pitchFamily="34" charset="0"/>
                <a:cs typeface="Arial" panose="020B0604020202020204" pitchFamily="34" charset="0"/>
              </a:rPr>
              <a:t>Wisata </a:t>
            </a:r>
            <a:r>
              <a:rPr lang="id-ID" sz="2400" dirty="0">
                <a:latin typeface="Arial" panose="020B0604020202020204" pitchFamily="34" charset="0"/>
                <a:cs typeface="Arial" panose="020B0604020202020204" pitchFamily="34" charset="0"/>
              </a:rPr>
              <a:t>pertanian mulai banyak dikembangkan khususnya pada wilayah dengan komoditas pertanian tertentu yang unik dan spesifik. Wisata belanja terdapat pada wilayah perbelanjaan baik tradisional maupun modern</a:t>
            </a:r>
            <a:r>
              <a:rPr lang="id-ID" sz="2400">
                <a:latin typeface="Arial" panose="020B0604020202020204" pitchFamily="34" charset="0"/>
                <a:cs typeface="Arial" panose="020B0604020202020204" pitchFamily="34" charset="0"/>
              </a:rPr>
              <a:t>. </a:t>
            </a:r>
            <a:endParaRPr lang="id-ID" sz="2400" smtClean="0">
              <a:latin typeface="Arial" panose="020B0604020202020204" pitchFamily="34" charset="0"/>
              <a:cs typeface="Arial" panose="020B0604020202020204" pitchFamily="34" charset="0"/>
            </a:endParaRPr>
          </a:p>
          <a:p>
            <a:pPr algn="just"/>
            <a:r>
              <a:rPr lang="id-ID" sz="2400" smtClean="0">
                <a:latin typeface="Arial" panose="020B0604020202020204" pitchFamily="34" charset="0"/>
                <a:cs typeface="Arial" panose="020B0604020202020204" pitchFamily="34" charset="0"/>
              </a:rPr>
              <a:t>Adapun </a:t>
            </a:r>
            <a:r>
              <a:rPr lang="id-ID" sz="2400" dirty="0">
                <a:latin typeface="Arial" panose="020B0604020202020204" pitchFamily="34" charset="0"/>
                <a:cs typeface="Arial" panose="020B0604020202020204" pitchFamily="34" charset="0"/>
              </a:rPr>
              <a:t>untuk wisata alam, Region Indonesia memiliki banyak tujuan wisata yang berkaitan dengan keindahan alam baik berupa gunung, pantai, gua, dan keindahan alam lainnya.</a:t>
            </a:r>
            <a:endParaRPr lang="id-ID"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305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473"/>
          <a:stretch/>
        </p:blipFill>
        <p:spPr>
          <a:xfrm>
            <a:off x="0" y="-1"/>
            <a:ext cx="12331083" cy="6858001"/>
          </a:xfrm>
        </p:spPr>
      </p:pic>
      <p:sp>
        <p:nvSpPr>
          <p:cNvPr id="5" name="Content Placeholder 2"/>
          <p:cNvSpPr txBox="1">
            <a:spLocks/>
          </p:cNvSpPr>
          <p:nvPr/>
        </p:nvSpPr>
        <p:spPr>
          <a:xfrm>
            <a:off x="358778" y="249214"/>
            <a:ext cx="11613526" cy="2120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400" dirty="0">
                <a:solidFill>
                  <a:srgbClr val="FFFF00"/>
                </a:solidFill>
                <a:latin typeface="Arial" panose="020B0604020202020204" pitchFamily="34" charset="0"/>
                <a:cs typeface="Arial" panose="020B0604020202020204" pitchFamily="34" charset="0"/>
              </a:rPr>
              <a:t>Pariwisata merupakan sektor ekonomi yang penting dalam region Indonesia. Pengembangan pariwisata dapat menjadi industri yang menyerap banyak tenaga kerja, memberikan lapangan pekerjaan kepada masyarakat lokal, menciptakan usaha baru yang dikelola oleh swasta, serta berperan dalam mendorong kemajuan region.</a:t>
            </a:r>
            <a:endParaRPr lang="id-ID" sz="23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586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460" b="4409"/>
          <a:stretch/>
        </p:blipFill>
        <p:spPr>
          <a:xfrm>
            <a:off x="0" y="-30690"/>
            <a:ext cx="12192000" cy="6888690"/>
          </a:xfrm>
        </p:spPr>
      </p:pic>
      <p:sp>
        <p:nvSpPr>
          <p:cNvPr id="5" name="Content Placeholder 2"/>
          <p:cNvSpPr txBox="1">
            <a:spLocks/>
          </p:cNvSpPr>
          <p:nvPr/>
        </p:nvSpPr>
        <p:spPr>
          <a:xfrm>
            <a:off x="5563672" y="116664"/>
            <a:ext cx="6452315" cy="215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id-ID" sz="2000" dirty="0">
                <a:latin typeface="Arial" panose="020B0604020202020204" pitchFamily="34" charset="0"/>
                <a:cs typeface="Arial" panose="020B0604020202020204" pitchFamily="34" charset="0"/>
              </a:rPr>
              <a:t>Di Indonesia, pariwisata pernah mencapai kejayaan pada awal dekade 90an dengan </a:t>
            </a:r>
            <a:r>
              <a:rPr lang="id-ID" sz="2000" dirty="0" smtClean="0">
                <a:latin typeface="Arial" panose="020B0604020202020204" pitchFamily="34" charset="0"/>
                <a:cs typeface="Arial" panose="020B0604020202020204" pitchFamily="34" charset="0"/>
              </a:rPr>
              <a:t>perolehan </a:t>
            </a:r>
            <a:r>
              <a:rPr lang="id-ID" sz="2000" dirty="0">
                <a:latin typeface="Arial" panose="020B0604020202020204" pitchFamily="34" charset="0"/>
                <a:cs typeface="Arial" panose="020B0604020202020204" pitchFamily="34" charset="0"/>
              </a:rPr>
              <a:t>devisa mencapai 3,3 miliar dolar amerika, menempati peringkat ketiga penerimaan devisa negara di luar minyak dan gas, sesudah tekstil dan kayu.</a:t>
            </a:r>
            <a:endParaRPr lang="id-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51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244" b="9851"/>
          <a:stretch/>
        </p:blipFill>
        <p:spPr>
          <a:xfrm>
            <a:off x="0" y="-25758"/>
            <a:ext cx="12192000" cy="6883758"/>
          </a:xfrm>
          <a:prstGeom prst="rect">
            <a:avLst/>
          </a:prstGeom>
        </p:spPr>
      </p:pic>
      <p:sp>
        <p:nvSpPr>
          <p:cNvPr id="5" name="Content Placeholder 2"/>
          <p:cNvSpPr txBox="1">
            <a:spLocks/>
          </p:cNvSpPr>
          <p:nvPr/>
        </p:nvSpPr>
        <p:spPr>
          <a:xfrm>
            <a:off x="358778" y="249214"/>
            <a:ext cx="11613526" cy="2120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id-ID" sz="2200" dirty="0">
                <a:solidFill>
                  <a:srgbClr val="FFFF00"/>
                </a:solidFill>
                <a:latin typeface="Arial" panose="020B0604020202020204" pitchFamily="34" charset="0"/>
                <a:cs typeface="Arial" panose="020B0604020202020204" pitchFamily="34" charset="0"/>
              </a:rPr>
              <a:t>Pariwisata untuk banyak negara khususnya di Afrika, Amerika Latin, dan Asia, termasuk Indonesia merupakan sesuatu yang penting untuk pertumbuhan ekonomi yang cepat. Bahkan di negara maju industri pariwisata memegang peranan penting dalam perdagangan luar negeri karena jumlah devisa yang dihasilkan melebihi volume dari berbagai barang ekspor negara tersebut.</a:t>
            </a:r>
            <a:endParaRPr lang="id-ID"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10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Kata pariwisata baru populer di Indonesia setelah diselenggarakan Musyawarah Nasional Tourisme II di Tretes, Jawa Timur, pada tanggal 12 hingga 14 Juni 1958. Sebelumnya, istilah yang digunakan adalah tourisme yang berasal dari bahasa Belanda. Penggantian istilah tersebut atas prakarsa Presiden Soekarno pada waktu itu (Yoeti, 1984: 30). </a:t>
            </a:r>
          </a:p>
          <a:p>
            <a:pPr algn="just"/>
            <a:r>
              <a:rPr lang="id-ID" sz="2400" dirty="0">
                <a:latin typeface="Arial" panose="020B0604020202020204" pitchFamily="34" charset="0"/>
                <a:cs typeface="Arial" panose="020B0604020202020204" pitchFamily="34" charset="0"/>
              </a:rPr>
              <a:t>Istilah pariwisata berasal dari bahasa sansekerta  yang terdiri dari dua suku kata yaitu pari dan wisata. Kata pari berarti berkeliling atau bersama (Prabowohadi, 1983: 3), banyak, berkali-kali, lengkap (Oka A Yoeti, 1984: 30). Sedangkan kata wisata berarti pergi, berangkat, bepergian, tentram, tetap hati, setia (Haryono, 1978: 6-7), perjalanan (Yoeti, 1984: 30; Prabowohadi, 1983: 3).</a:t>
            </a:r>
          </a:p>
        </p:txBody>
      </p:sp>
    </p:spTree>
    <p:extLst>
      <p:ext uri="{BB962C8B-B14F-4D97-AF65-F5344CB8AC3E}">
        <p14:creationId xmlns:p14="http://schemas.microsoft.com/office/powerpoint/2010/main" val="108320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Beberapa definisi tentang pariwisata telah diajukan oleh para ahli. Oka A Yoeti (1997: 63) memberikan definisi, pariwisata adalah suatu perjalanan yang dilakukan untuk sementara waktu, dari suatu tempat ke tempat lain, dengan maksud dan tujuan bukan berusaha atau mencari nafkah di tempat yang dikunjungi, tetapi semata-mata sebagai konsumen menikmati perjalanan tersebut untuk memenuhi keinginan yang bermacam-macam. </a:t>
            </a:r>
            <a:endParaRPr lang="id-ID" sz="2400" dirty="0">
              <a:latin typeface="Arial" panose="020B0604020202020204" pitchFamily="34" charset="0"/>
              <a:cs typeface="Arial" panose="020B0604020202020204" pitchFamily="34" charset="0"/>
            </a:endParaRPr>
          </a:p>
          <a:p>
            <a:pPr algn="just"/>
            <a:r>
              <a:rPr lang="id-ID" sz="2400" dirty="0" smtClean="0">
                <a:latin typeface="Arial" panose="020B0604020202020204" pitchFamily="34" charset="0"/>
                <a:cs typeface="Arial" panose="020B0604020202020204" pitchFamily="34" charset="0"/>
              </a:rPr>
              <a:t>Definisi </a:t>
            </a:r>
            <a:r>
              <a:rPr lang="id-ID" sz="2400" dirty="0">
                <a:latin typeface="Arial" panose="020B0604020202020204" pitchFamily="34" charset="0"/>
                <a:cs typeface="Arial" panose="020B0604020202020204" pitchFamily="34" charset="0"/>
              </a:rPr>
              <a:t>yang lain hampir serupa dikemukakan oleh H. Kodhyat (dalam Spillane 1987: 21) yaitu pariwisata merupakan perjalanan dari satu tempat ke tempat lain, bersifat sementara, dilakukan perorangan maupun kelompok sebagai usaha mencari keseimbangan atau keserasian dan kebahagiaan dengan lingkungan hidup dalam dimensi sosial, budaya, alam, dan ilmu. Definisi lain masih sangat banyak sesuai dengan latar belakang dan kepentingan pembuatnya.</a:t>
            </a:r>
          </a:p>
        </p:txBody>
      </p:sp>
    </p:spTree>
    <p:extLst>
      <p:ext uri="{BB962C8B-B14F-4D97-AF65-F5344CB8AC3E}">
        <p14:creationId xmlns:p14="http://schemas.microsoft.com/office/powerpoint/2010/main" val="264804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Dari segi jumlah wisatawan, bentuk parisiwata dibedakan menjadi wisata perorangan, wisata keluarga, dan wisata rombongan</a:t>
            </a:r>
            <a:r>
              <a:rPr lang="id-ID" sz="2400" dirty="0" smtClean="0">
                <a:latin typeface="Arial" panose="020B0604020202020204" pitchFamily="34" charset="0"/>
                <a:cs typeface="Arial" panose="020B0604020202020204" pitchFamily="34" charset="0"/>
              </a:rPr>
              <a:t>.</a:t>
            </a:r>
          </a:p>
          <a:p>
            <a:pPr algn="just"/>
            <a:r>
              <a:rPr lang="id-ID" sz="2400" dirty="0">
                <a:latin typeface="Arial" panose="020B0604020202020204" pitchFamily="34" charset="0"/>
                <a:cs typeface="Arial" panose="020B0604020202020204" pitchFamily="34" charset="0"/>
              </a:rPr>
              <a:t>Dari segi kepengaturannya, bentuk pariwisata dapat dibedakan menjadi wisata berencana, wisata paket, wisata terpimpin, wisata khusus, dan wisata tambahan</a:t>
            </a:r>
            <a:r>
              <a:rPr lang="id-ID" sz="2400" dirty="0" smtClean="0">
                <a:latin typeface="Arial" panose="020B0604020202020204" pitchFamily="34" charset="0"/>
                <a:cs typeface="Arial" panose="020B0604020202020204" pitchFamily="34" charset="0"/>
              </a:rPr>
              <a:t>.</a:t>
            </a:r>
          </a:p>
          <a:p>
            <a:pPr algn="just"/>
            <a:r>
              <a:rPr lang="id-ID" sz="2400" dirty="0">
                <a:latin typeface="Arial" panose="020B0604020202020204" pitchFamily="34" charset="0"/>
                <a:cs typeface="Arial" panose="020B0604020202020204" pitchFamily="34" charset="0"/>
              </a:rPr>
              <a:t>Terdapat berbagai motivasi dalam melakukan perjalanan wisata sebagaimana tercermin dalam berbagai bentuk pariwisata. Pada dasarnya menurut Mac Intosh </a:t>
            </a:r>
            <a:r>
              <a:rPr lang="id-ID" sz="2400" dirty="0" smtClean="0">
                <a:latin typeface="Arial" panose="020B0604020202020204" pitchFamily="34" charset="0"/>
                <a:cs typeface="Arial" panose="020B0604020202020204" pitchFamily="34" charset="0"/>
              </a:rPr>
              <a:t>motivasi </a:t>
            </a:r>
            <a:r>
              <a:rPr lang="id-ID" sz="2400" dirty="0">
                <a:latin typeface="Arial" panose="020B0604020202020204" pitchFamily="34" charset="0"/>
                <a:cs typeface="Arial" panose="020B0604020202020204" pitchFamily="34" charset="0"/>
              </a:rPr>
              <a:t>berwisata dapat dikelompokkan menjadi empat macam </a:t>
            </a:r>
            <a:r>
              <a:rPr lang="id-ID" sz="2400" dirty="0" smtClean="0">
                <a:latin typeface="Arial" panose="020B0604020202020204" pitchFamily="34" charset="0"/>
                <a:cs typeface="Arial" panose="020B0604020202020204" pitchFamily="34" charset="0"/>
              </a:rPr>
              <a:t>yaitu: Motivasi </a:t>
            </a:r>
            <a:r>
              <a:rPr lang="id-ID" sz="2400" dirty="0">
                <a:latin typeface="Arial" panose="020B0604020202020204" pitchFamily="34" charset="0"/>
                <a:cs typeface="Arial" panose="020B0604020202020204" pitchFamily="34" charset="0"/>
              </a:rPr>
              <a:t>fisik (</a:t>
            </a:r>
            <a:r>
              <a:rPr lang="id-ID" sz="2400" i="1" dirty="0">
                <a:latin typeface="Arial" panose="020B0604020202020204" pitchFamily="34" charset="0"/>
                <a:cs typeface="Arial" panose="020B0604020202020204" pitchFamily="34" charset="0"/>
              </a:rPr>
              <a:t>physical motivations</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Motivasi </a:t>
            </a:r>
            <a:r>
              <a:rPr lang="id-ID" sz="2400" dirty="0">
                <a:latin typeface="Arial" panose="020B0604020202020204" pitchFamily="34" charset="0"/>
                <a:cs typeface="Arial" panose="020B0604020202020204" pitchFamily="34" charset="0"/>
              </a:rPr>
              <a:t>budaya (</a:t>
            </a:r>
            <a:r>
              <a:rPr lang="id-ID" sz="2400" i="1" dirty="0">
                <a:latin typeface="Arial" panose="020B0604020202020204" pitchFamily="34" charset="0"/>
                <a:cs typeface="Arial" panose="020B0604020202020204" pitchFamily="34" charset="0"/>
              </a:rPr>
              <a:t>cultural motivations</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Motivasi </a:t>
            </a:r>
            <a:r>
              <a:rPr lang="id-ID" sz="2400" dirty="0">
                <a:latin typeface="Arial" panose="020B0604020202020204" pitchFamily="34" charset="0"/>
                <a:cs typeface="Arial" panose="020B0604020202020204" pitchFamily="34" charset="0"/>
              </a:rPr>
              <a:t>antarpersonal (</a:t>
            </a:r>
            <a:r>
              <a:rPr lang="id-ID" sz="2400" i="1" dirty="0">
                <a:latin typeface="Arial" panose="020B0604020202020204" pitchFamily="34" charset="0"/>
                <a:cs typeface="Arial" panose="020B0604020202020204" pitchFamily="34" charset="0"/>
              </a:rPr>
              <a:t>interpersonal motivations</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Motivasi </a:t>
            </a:r>
            <a:r>
              <a:rPr lang="id-ID" sz="2400" dirty="0">
                <a:latin typeface="Arial" panose="020B0604020202020204" pitchFamily="34" charset="0"/>
                <a:cs typeface="Arial" panose="020B0604020202020204" pitchFamily="34" charset="0"/>
              </a:rPr>
              <a:t>status dan prestise (</a:t>
            </a:r>
            <a:r>
              <a:rPr lang="id-ID" sz="2400" i="1" dirty="0">
                <a:latin typeface="Arial" panose="020B0604020202020204" pitchFamily="34" charset="0"/>
                <a:cs typeface="Arial" panose="020B0604020202020204" pitchFamily="34" charset="0"/>
              </a:rPr>
              <a:t>status and prestige motivations</a:t>
            </a:r>
            <a:r>
              <a:rPr lang="id-ID" sz="2400" dirty="0" smtClean="0">
                <a:latin typeface="Arial" panose="020B0604020202020204" pitchFamily="34" charset="0"/>
                <a:cs typeface="Arial" panose="020B0604020202020204" pitchFamily="34" charset="0"/>
              </a:rPr>
              <a:t>)</a:t>
            </a: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19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87921"/>
            <a:ext cx="12192000" cy="128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0" y="6581106"/>
            <a:ext cx="12192000" cy="12879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Content Placeholder 2"/>
          <p:cNvSpPr txBox="1">
            <a:spLocks/>
          </p:cNvSpPr>
          <p:nvPr/>
        </p:nvSpPr>
        <p:spPr>
          <a:xfrm>
            <a:off x="631065" y="450761"/>
            <a:ext cx="10934163" cy="5434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400" dirty="0">
                <a:latin typeface="Arial" panose="020B0604020202020204" pitchFamily="34" charset="0"/>
                <a:cs typeface="Arial" panose="020B0604020202020204" pitchFamily="34" charset="0"/>
              </a:rPr>
              <a:t>Selain karena motif-motif tertentu, terdapat beragam faktor lain yang berperan penting dalam mempengaruhi kunjungan wisatawan ke suatu daerah atau negara. </a:t>
            </a:r>
            <a:endParaRPr lang="id-ID" sz="2400" dirty="0" smtClean="0">
              <a:latin typeface="Arial" panose="020B0604020202020204" pitchFamily="34" charset="0"/>
              <a:cs typeface="Arial" panose="020B0604020202020204" pitchFamily="34" charset="0"/>
            </a:endParaRPr>
          </a:p>
          <a:p>
            <a:pPr algn="just"/>
            <a:r>
              <a:rPr lang="id-ID" sz="2400" dirty="0" smtClean="0">
                <a:latin typeface="Arial" panose="020B0604020202020204" pitchFamily="34" charset="0"/>
                <a:cs typeface="Arial" panose="020B0604020202020204" pitchFamily="34" charset="0"/>
              </a:rPr>
              <a:t>Faktor-faktor </a:t>
            </a:r>
            <a:r>
              <a:rPr lang="id-ID" sz="2400" dirty="0">
                <a:latin typeface="Arial" panose="020B0604020202020204" pitchFamily="34" charset="0"/>
                <a:cs typeface="Arial" panose="020B0604020202020204" pitchFamily="34" charset="0"/>
              </a:rPr>
              <a:t>tersebut antara lain pendapatan, harga, kualitas, hubungan politik antar negara, hubungan ekonomi antar negara, hubungan sosio budaya antar negara, perubahan musim, faktor hari libur, kebijaksanaan dan peraturan pemerintah, adanya pembatasan memasuki negara, teknologi pengangkutan, serta stabilitas politik dan keamanan di negara yang menjadi tujuan wisata</a:t>
            </a:r>
            <a:r>
              <a:rPr lang="id-ID" sz="2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2212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937"/>
          <a:stretch/>
        </p:blipFill>
        <p:spPr>
          <a:xfrm>
            <a:off x="-1" y="-1"/>
            <a:ext cx="12189931" cy="6864439"/>
          </a:xfrm>
        </p:spPr>
      </p:pic>
      <p:sp>
        <p:nvSpPr>
          <p:cNvPr id="5" name="Content Placeholder 2"/>
          <p:cNvSpPr txBox="1">
            <a:spLocks/>
          </p:cNvSpPr>
          <p:nvPr/>
        </p:nvSpPr>
        <p:spPr>
          <a:xfrm>
            <a:off x="358778" y="249214"/>
            <a:ext cx="5655656" cy="3253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2000" dirty="0">
                <a:solidFill>
                  <a:srgbClr val="FFFF00"/>
                </a:solidFill>
                <a:latin typeface="Arial" panose="020B0604020202020204" pitchFamily="34" charset="0"/>
                <a:cs typeface="Arial" panose="020B0604020202020204" pitchFamily="34" charset="0"/>
              </a:rPr>
              <a:t>Pengembangan industri pariwisata perlu didukung dengan prasarana dan sarana kepariwisataan. </a:t>
            </a:r>
            <a:endParaRPr lang="id-ID" sz="2000" dirty="0" smtClean="0">
              <a:solidFill>
                <a:srgbClr val="FFFF00"/>
              </a:solidFill>
              <a:latin typeface="Arial" panose="020B0604020202020204" pitchFamily="34" charset="0"/>
              <a:cs typeface="Arial" panose="020B0604020202020204" pitchFamily="34" charset="0"/>
            </a:endParaRPr>
          </a:p>
          <a:p>
            <a:pPr algn="just"/>
            <a:r>
              <a:rPr lang="id-ID" sz="2000" dirty="0" smtClean="0">
                <a:solidFill>
                  <a:srgbClr val="FFFF00"/>
                </a:solidFill>
                <a:latin typeface="Arial" panose="020B0604020202020204" pitchFamily="34" charset="0"/>
                <a:cs typeface="Arial" panose="020B0604020202020204" pitchFamily="34" charset="0"/>
              </a:rPr>
              <a:t>Termasuk </a:t>
            </a:r>
            <a:r>
              <a:rPr lang="id-ID" sz="2000" dirty="0">
                <a:solidFill>
                  <a:srgbClr val="FFFF00"/>
                </a:solidFill>
                <a:latin typeface="Arial" panose="020B0604020202020204" pitchFamily="34" charset="0"/>
                <a:cs typeface="Arial" panose="020B0604020202020204" pitchFamily="34" charset="0"/>
              </a:rPr>
              <a:t>dalam prasarana kepariwisataan antara lain jaringan jalan, </a:t>
            </a:r>
            <a:r>
              <a:rPr lang="id-ID" sz="2000" dirty="0" smtClean="0">
                <a:solidFill>
                  <a:srgbClr val="FFFF00"/>
                </a:solidFill>
                <a:latin typeface="Arial" panose="020B0604020202020204" pitchFamily="34" charset="0"/>
                <a:cs typeface="Arial" panose="020B0604020202020204" pitchFamily="34" charset="0"/>
              </a:rPr>
              <a:t>pelabuh</a:t>
            </a:r>
          </a:p>
          <a:p>
            <a:pPr algn="just"/>
            <a:r>
              <a:rPr lang="id-ID" sz="2000" dirty="0" smtClean="0">
                <a:solidFill>
                  <a:srgbClr val="FFFF00"/>
                </a:solidFill>
                <a:latin typeface="Arial" panose="020B0604020202020204" pitchFamily="34" charset="0"/>
                <a:cs typeface="Arial" panose="020B0604020202020204" pitchFamily="34" charset="0"/>
              </a:rPr>
              <a:t>an</a:t>
            </a:r>
            <a:r>
              <a:rPr lang="id-ID" sz="2000" dirty="0">
                <a:solidFill>
                  <a:srgbClr val="FFFF00"/>
                </a:solidFill>
                <a:latin typeface="Arial" panose="020B0604020202020204" pitchFamily="34" charset="0"/>
                <a:cs typeface="Arial" panose="020B0604020202020204" pitchFamily="34" charset="0"/>
              </a:rPr>
              <a:t>, bandar udara, terminal, bank, kantor pos. Sedangkan sarana kepariwisataan antara lain moda transportasi, akomodasi yang berupa hotel dan sarana penginapan lainnya, restoran, obyek wisata, atraksi wisata, dan toko suvenir.</a:t>
            </a:r>
            <a:endParaRPr lang="id-ID" sz="2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85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913</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My ComputeR</cp:lastModifiedBy>
  <cp:revision>7</cp:revision>
  <dcterms:created xsi:type="dcterms:W3CDTF">2015-11-17T00:01:14Z</dcterms:created>
  <dcterms:modified xsi:type="dcterms:W3CDTF">2015-11-17T00:17:43Z</dcterms:modified>
</cp:coreProperties>
</file>