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08" r:id="rId3"/>
    <p:sldId id="292" r:id="rId4"/>
    <p:sldId id="311" r:id="rId5"/>
    <p:sldId id="319" r:id="rId6"/>
    <p:sldId id="265" r:id="rId7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168" autoAdjust="0"/>
  </p:normalViewPr>
  <p:slideViewPr>
    <p:cSldViewPr>
      <p:cViewPr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900687-B6C5-4F83-B345-ABC76B8AD231}" type="datetimeFigureOut">
              <a:rPr lang="en-US" smtClean="0"/>
              <a:pPr/>
              <a:t>11/16/2015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2C9F9-4A84-4068-B05A-28CD16DB05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648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52C9F9-4A84-4068-B05A-28CD16DB05D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DFF7F-C14A-4EE8-8297-03D25F0DAC8E}" type="datetimeFigureOut">
              <a:rPr lang="fr-FR"/>
              <a:pPr>
                <a:defRPr/>
              </a:pPr>
              <a:t>16/11/2015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1CFB2-05FA-4388-83F6-07C3B1150F4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93EA8-93AD-42BA-AB4F-2F654D327AC8}" type="datetimeFigureOut">
              <a:rPr lang="fr-FR"/>
              <a:pPr>
                <a:defRPr/>
              </a:pPr>
              <a:t>16/11/2015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AE942-04B9-4BC0-90C0-B56A093FBD3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F4F82-2E71-4D78-AEC4-A3D7C796F32D}" type="datetimeFigureOut">
              <a:rPr lang="fr-FR"/>
              <a:pPr>
                <a:defRPr/>
              </a:pPr>
              <a:t>16/11/2015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A0562-C41A-429C-BCEF-E38E1EBCF6D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A254F-B0BD-4EA0-93CD-39A337279D08}" type="datetimeFigureOut">
              <a:rPr lang="fr-FR"/>
              <a:pPr>
                <a:defRPr/>
              </a:pPr>
              <a:t>16/11/2015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31E5F-3689-45CA-9FCD-44D97BD51EE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FFE7E-D8A9-4E25-92D8-368AEE56496B}" type="datetimeFigureOut">
              <a:rPr lang="fr-FR"/>
              <a:pPr>
                <a:defRPr/>
              </a:pPr>
              <a:t>16/11/2015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5809D-9CC6-48A8-9B40-4154BB94CAE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31594-691A-4194-B174-AFBF93F737DD}" type="datetimeFigureOut">
              <a:rPr lang="fr-FR"/>
              <a:pPr>
                <a:defRPr/>
              </a:pPr>
              <a:t>16/11/2015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02DBC-4DFC-40F2-A372-C05801E3CAE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4A951-849A-4BF5-8B4F-9CCF4B770F08}" type="datetimeFigureOut">
              <a:rPr lang="fr-FR"/>
              <a:pPr>
                <a:defRPr/>
              </a:pPr>
              <a:t>16/11/2015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B374C-C2E1-4E24-85A4-87B299E2737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B800B-B5F8-4D86-B086-91DB92CB4673}" type="datetimeFigureOut">
              <a:rPr lang="fr-FR"/>
              <a:pPr>
                <a:defRPr/>
              </a:pPr>
              <a:t>16/11/2015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B8B0A-71A2-40E4-93F5-2F2FAC37DBD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07D9F-66FC-4F70-B3B1-878104B75790}" type="datetimeFigureOut">
              <a:rPr lang="fr-FR"/>
              <a:pPr>
                <a:defRPr/>
              </a:pPr>
              <a:t>16/11/2015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7EBE0-875E-4146-9157-B725453732C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F29D5-0B19-4079-8B57-6F73C13662A7}" type="datetimeFigureOut">
              <a:rPr lang="fr-FR"/>
              <a:pPr>
                <a:defRPr/>
              </a:pPr>
              <a:t>16/11/2015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C79F5-9E53-449F-A242-9DAEAC61F39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0A7FC-C566-49EE-ABDE-6A1CAD9F7542}" type="datetimeFigureOut">
              <a:rPr lang="fr-FR"/>
              <a:pPr>
                <a:defRPr/>
              </a:pPr>
              <a:t>16/11/2015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1D9CC-6891-4443-9BA4-3C8D736A01C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CA6486B-DCB9-4F18-A584-9D0BEAD8B288}" type="datetimeFigureOut">
              <a:rPr lang="fr-FR"/>
              <a:pPr>
                <a:defRPr/>
              </a:pPr>
              <a:t>16/11/2015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C645EBA-CC09-4449-AEAC-8322061B4FA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osita_kusumawati@uny.ac.id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1000100" y="1928802"/>
            <a:ext cx="7772400" cy="1470025"/>
          </a:xfrm>
        </p:spPr>
        <p:txBody>
          <a:bodyPr/>
          <a:lstStyle/>
          <a:p>
            <a:r>
              <a:rPr lang="fr-FR" dirty="0" err="1" smtClean="0">
                <a:solidFill>
                  <a:schemeClr val="bg1"/>
                </a:solidFill>
              </a:rPr>
              <a:t>Kalkulus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  <a:r>
              <a:rPr lang="fr-FR" dirty="0" err="1" smtClean="0">
                <a:solidFill>
                  <a:schemeClr val="bg1"/>
                </a:solidFill>
              </a:rPr>
              <a:t>Integral</a:t>
            </a:r>
            <a:r>
              <a:rPr lang="fr-FR" dirty="0" smtClean="0">
                <a:solidFill>
                  <a:schemeClr val="bg1"/>
                </a:solidFill>
              </a:rPr>
              <a:t/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sz="2400" dirty="0" err="1" smtClean="0">
                <a:solidFill>
                  <a:schemeClr val="bg1"/>
                </a:solidFill>
              </a:rPr>
              <a:t>Luas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solidFill>
                  <a:schemeClr val="bg1"/>
                </a:solidFill>
              </a:rPr>
              <a:t>daerah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solidFill>
                  <a:schemeClr val="bg1"/>
                </a:solidFill>
              </a:rPr>
              <a:t>menggunakan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solidFill>
                  <a:schemeClr val="bg1"/>
                </a:solidFill>
              </a:rPr>
              <a:t>poligon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857356" y="5214950"/>
            <a:ext cx="7115180" cy="1395410"/>
          </a:xfrm>
        </p:spPr>
        <p:txBody>
          <a:bodyPr/>
          <a:lstStyle/>
          <a:p>
            <a:pPr algn="r"/>
            <a:r>
              <a:rPr lang="fr-CA" sz="2000" dirty="0" smtClean="0">
                <a:solidFill>
                  <a:schemeClr val="bg1"/>
                </a:solidFill>
              </a:rPr>
              <a:t>Rosita </a:t>
            </a:r>
            <a:r>
              <a:rPr lang="fr-CA" sz="2000" dirty="0" err="1" smtClean="0">
                <a:solidFill>
                  <a:schemeClr val="bg1"/>
                </a:solidFill>
              </a:rPr>
              <a:t>Kusumawati</a:t>
            </a:r>
            <a:endParaRPr lang="fr-CA" sz="2000" dirty="0" smtClean="0">
              <a:solidFill>
                <a:schemeClr val="bg1"/>
              </a:solidFill>
            </a:endParaRPr>
          </a:p>
          <a:p>
            <a:pPr algn="r"/>
            <a:r>
              <a:rPr lang="fr-CA" sz="2000" dirty="0" smtClean="0">
                <a:solidFill>
                  <a:schemeClr val="bg1"/>
                </a:solidFill>
              </a:rPr>
              <a:t>		</a:t>
            </a:r>
            <a:r>
              <a:rPr lang="fr-CA" sz="2000" dirty="0" err="1" smtClean="0">
                <a:solidFill>
                  <a:schemeClr val="bg1"/>
                </a:solidFill>
              </a:rPr>
              <a:t>Jurusan</a:t>
            </a:r>
            <a:r>
              <a:rPr lang="fr-CA" sz="2000" dirty="0" smtClean="0">
                <a:solidFill>
                  <a:schemeClr val="bg1"/>
                </a:solidFill>
              </a:rPr>
              <a:t> </a:t>
            </a:r>
            <a:r>
              <a:rPr lang="fr-CA" sz="2000" dirty="0" err="1" smtClean="0">
                <a:solidFill>
                  <a:schemeClr val="bg1"/>
                </a:solidFill>
              </a:rPr>
              <a:t>Pendidikan</a:t>
            </a:r>
            <a:r>
              <a:rPr lang="fr-CA" sz="2000" dirty="0" smtClean="0">
                <a:solidFill>
                  <a:schemeClr val="bg1"/>
                </a:solidFill>
              </a:rPr>
              <a:t> </a:t>
            </a:r>
            <a:r>
              <a:rPr lang="fr-CA" sz="2000" dirty="0" err="1" smtClean="0">
                <a:solidFill>
                  <a:schemeClr val="bg1"/>
                </a:solidFill>
              </a:rPr>
              <a:t>Matematika</a:t>
            </a:r>
            <a:r>
              <a:rPr lang="fr-CA" sz="2000" dirty="0" smtClean="0">
                <a:solidFill>
                  <a:schemeClr val="bg1"/>
                </a:solidFill>
              </a:rPr>
              <a:t> FMIPA UNY</a:t>
            </a:r>
          </a:p>
          <a:p>
            <a:pPr algn="r"/>
            <a:r>
              <a:rPr lang="fr-CA" sz="2000" dirty="0">
                <a:solidFill>
                  <a:schemeClr val="bg1"/>
                </a:solidFill>
                <a:hlinkClick r:id="rId3"/>
              </a:rPr>
              <a:t>r</a:t>
            </a:r>
            <a:r>
              <a:rPr lang="fr-CA" sz="2000" dirty="0" smtClean="0">
                <a:solidFill>
                  <a:schemeClr val="bg1"/>
                </a:solidFill>
                <a:hlinkClick r:id="rId3"/>
              </a:rPr>
              <a:t>osita_kusumawati@uny.ac.id</a:t>
            </a:r>
            <a:r>
              <a:rPr lang="fr-CA" sz="2000" dirty="0" smtClean="0">
                <a:solidFill>
                  <a:schemeClr val="bg1"/>
                </a:solidFill>
              </a:rPr>
              <a:t> </a:t>
            </a:r>
          </a:p>
          <a:p>
            <a:pPr algn="r"/>
            <a:r>
              <a:rPr lang="fr-CA" sz="2000" dirty="0" smtClean="0">
                <a:solidFill>
                  <a:schemeClr val="bg1"/>
                </a:solidFill>
              </a:rPr>
              <a:t>2015</a:t>
            </a:r>
            <a:endParaRPr lang="fr-FR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fr-FR" sz="3600" dirty="0" err="1" smtClean="0"/>
              <a:t>Jarak</a:t>
            </a:r>
            <a:r>
              <a:rPr lang="fr-FR" sz="3600" dirty="0" smtClean="0"/>
              <a:t> yang </a:t>
            </a:r>
            <a:r>
              <a:rPr lang="fr-FR" sz="3600" dirty="0" err="1" smtClean="0"/>
              <a:t>ditempuh</a:t>
            </a:r>
            <a:endParaRPr lang="fr-FR" sz="3600" dirty="0" smtClean="0"/>
          </a:p>
        </p:txBody>
      </p:sp>
      <p:sp>
        <p:nvSpPr>
          <p:cNvPr id="5" name="Oval 4">
            <a:hlinkClick r:id="" action="ppaction://noaction"/>
          </p:cNvPr>
          <p:cNvSpPr/>
          <p:nvPr/>
        </p:nvSpPr>
        <p:spPr>
          <a:xfrm>
            <a:off x="8001024" y="6215082"/>
            <a:ext cx="1000100" cy="500066"/>
          </a:xfrm>
          <a:prstGeom prst="ellipse">
            <a:avLst/>
          </a:prstGeom>
          <a:solidFill>
            <a:srgbClr val="FF9933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noaction"/>
              </a:rPr>
              <a:t>NEXT</a:t>
            </a:r>
            <a:endParaRPr lang="en-US" dirty="0"/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2357422" y="1357298"/>
            <a:ext cx="6400800" cy="4525963"/>
          </a:xfrm>
        </p:spPr>
        <p:txBody>
          <a:bodyPr/>
          <a:lstStyle/>
          <a:p>
            <a:r>
              <a:rPr lang="en-US" sz="2600" dirty="0" err="1" smtClean="0"/>
              <a:t>Masalah</a:t>
            </a:r>
            <a:r>
              <a:rPr lang="en-US" sz="2600" dirty="0" smtClean="0"/>
              <a:t>. </a:t>
            </a:r>
          </a:p>
          <a:p>
            <a:r>
              <a:rPr lang="en-US" sz="2600" dirty="0" err="1" smtClean="0"/>
              <a:t>Andaikan</a:t>
            </a:r>
            <a:r>
              <a:rPr lang="en-US" sz="2600" dirty="0" smtClean="0"/>
              <a:t> </a:t>
            </a:r>
            <a:r>
              <a:rPr lang="en-US" sz="2600" dirty="0" err="1" smtClean="0"/>
              <a:t>sebuah</a:t>
            </a:r>
            <a:r>
              <a:rPr lang="en-US" sz="2600" dirty="0" smtClean="0"/>
              <a:t> </a:t>
            </a:r>
            <a:r>
              <a:rPr lang="en-US" sz="2600" dirty="0" err="1" smtClean="0"/>
              <a:t>benda</a:t>
            </a:r>
            <a:r>
              <a:rPr lang="en-US" sz="2600" dirty="0" smtClean="0"/>
              <a:t> </a:t>
            </a:r>
            <a:r>
              <a:rPr lang="en-US" sz="2600" dirty="0" err="1" smtClean="0"/>
              <a:t>bergerak</a:t>
            </a:r>
            <a:r>
              <a:rPr lang="en-US" sz="2600" dirty="0" smtClean="0"/>
              <a:t> </a:t>
            </a:r>
            <a:r>
              <a:rPr lang="en-US" sz="2600" dirty="0" err="1" smtClean="0"/>
              <a:t>sepanjang</a:t>
            </a:r>
            <a:r>
              <a:rPr lang="en-US" sz="2600" dirty="0" smtClean="0"/>
              <a:t> </a:t>
            </a:r>
            <a:r>
              <a:rPr lang="en-US" sz="2600" dirty="0" err="1" smtClean="0"/>
              <a:t>sumbu</a:t>
            </a:r>
            <a:r>
              <a:rPr lang="en-US" sz="2600" dirty="0" smtClean="0"/>
              <a:t> t </a:t>
            </a:r>
            <a:r>
              <a:rPr lang="en-US" sz="2600" dirty="0" err="1" smtClean="0"/>
              <a:t>sedemikian</a:t>
            </a:r>
            <a:r>
              <a:rPr lang="en-US" sz="2600" dirty="0" smtClean="0"/>
              <a:t> </a:t>
            </a:r>
            <a:r>
              <a:rPr lang="en-US" sz="2600" dirty="0" err="1" smtClean="0"/>
              <a:t>sehingga</a:t>
            </a:r>
            <a:r>
              <a:rPr lang="en-US" sz="2600" dirty="0"/>
              <a:t> </a:t>
            </a:r>
            <a:r>
              <a:rPr lang="en-US" sz="2600" dirty="0" err="1" smtClean="0"/>
              <a:t>kecepatannya</a:t>
            </a:r>
            <a:r>
              <a:rPr lang="en-US" sz="2600" dirty="0" smtClean="0"/>
              <a:t> </a:t>
            </a:r>
            <a:r>
              <a:rPr lang="en-US" sz="2600" dirty="0" err="1" smtClean="0"/>
              <a:t>pada</a:t>
            </a:r>
            <a:r>
              <a:rPr lang="en-US" sz="2600" dirty="0" smtClean="0"/>
              <a:t> </a:t>
            </a:r>
            <a:r>
              <a:rPr lang="en-US" sz="2600" dirty="0" err="1" smtClean="0"/>
              <a:t>saat</a:t>
            </a:r>
            <a:r>
              <a:rPr lang="en-US" sz="2600" dirty="0" smtClean="0"/>
              <a:t> t </a:t>
            </a:r>
            <a:r>
              <a:rPr lang="en-US" sz="2600" dirty="0" err="1" smtClean="0"/>
              <a:t>diberikan</a:t>
            </a:r>
            <a:r>
              <a:rPr lang="en-US" sz="2600" dirty="0" smtClean="0"/>
              <a:t> </a:t>
            </a:r>
            <a:r>
              <a:rPr lang="en-US" sz="2600" dirty="0" err="1" smtClean="0"/>
              <a:t>oleh</a:t>
            </a:r>
            <a:r>
              <a:rPr lang="en-US" sz="2600" dirty="0" smtClean="0"/>
              <a:t> </a:t>
            </a:r>
            <a:r>
              <a:rPr lang="en-US" sz="2600" dirty="0" err="1" smtClean="0"/>
              <a:t>suatu</a:t>
            </a:r>
            <a:r>
              <a:rPr lang="en-US" sz="2600" dirty="0" smtClean="0"/>
              <a:t> </a:t>
            </a:r>
            <a:r>
              <a:rPr lang="en-US" sz="2600" dirty="0" err="1" smtClean="0"/>
              <a:t>fungsi</a:t>
            </a:r>
            <a:r>
              <a:rPr lang="en-US" sz="2600" dirty="0" smtClean="0"/>
              <a:t>. </a:t>
            </a:r>
            <a:r>
              <a:rPr lang="en-US" sz="2600" dirty="0" err="1" smtClean="0"/>
              <a:t>Seberapa</a:t>
            </a:r>
            <a:r>
              <a:rPr lang="en-US" sz="2600" dirty="0" smtClean="0"/>
              <a:t> </a:t>
            </a:r>
            <a:r>
              <a:rPr lang="en-US" sz="2600" dirty="0" err="1" smtClean="0"/>
              <a:t>jauh</a:t>
            </a:r>
            <a:r>
              <a:rPr lang="en-US" sz="2600" dirty="0" smtClean="0"/>
              <a:t> </a:t>
            </a:r>
            <a:r>
              <a:rPr lang="en-US" sz="2600" dirty="0" err="1" smtClean="0"/>
              <a:t>ia</a:t>
            </a:r>
            <a:r>
              <a:rPr lang="en-US" sz="2600" dirty="0" smtClean="0"/>
              <a:t> </a:t>
            </a:r>
            <a:r>
              <a:rPr lang="en-US" sz="2600" dirty="0" err="1" smtClean="0"/>
              <a:t>bergerak</a:t>
            </a:r>
            <a:r>
              <a:rPr lang="en-US" sz="2600" dirty="0" smtClean="0"/>
              <a:t> </a:t>
            </a:r>
            <a:r>
              <a:rPr lang="en-US" sz="2600" dirty="0" err="1" smtClean="0"/>
              <a:t>antara</a:t>
            </a:r>
            <a:r>
              <a:rPr lang="en-US" sz="2600" dirty="0" smtClean="0"/>
              <a:t> t = t</a:t>
            </a:r>
            <a:r>
              <a:rPr lang="en-US" sz="2600" baseline="-25000" dirty="0" smtClean="0"/>
              <a:t>1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t = t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. </a:t>
            </a:r>
          </a:p>
          <a:p>
            <a:endParaRPr lang="en-US" sz="2600" dirty="0"/>
          </a:p>
          <a:p>
            <a:r>
              <a:rPr lang="en-US" sz="2600" dirty="0" err="1" smtClean="0"/>
              <a:t>Masalah</a:t>
            </a:r>
            <a:r>
              <a:rPr lang="en-US" sz="2600" dirty="0" smtClean="0"/>
              <a:t> di </a:t>
            </a:r>
            <a:r>
              <a:rPr lang="en-US" sz="2600" dirty="0" err="1" smtClean="0"/>
              <a:t>atas</a:t>
            </a:r>
            <a:r>
              <a:rPr lang="en-US" sz="2600" dirty="0" smtClean="0"/>
              <a:t> </a:t>
            </a:r>
            <a:r>
              <a:rPr lang="en-US" sz="2600" dirty="0" err="1" smtClean="0"/>
              <a:t>dapat</a:t>
            </a:r>
            <a:r>
              <a:rPr lang="en-US" sz="2600" dirty="0" smtClean="0"/>
              <a:t> </a:t>
            </a:r>
            <a:r>
              <a:rPr lang="en-US" sz="2600" dirty="0" err="1" smtClean="0"/>
              <a:t>diselesaikan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menggunakan</a:t>
            </a:r>
            <a:r>
              <a:rPr lang="en-US" sz="2600" dirty="0"/>
              <a:t> </a:t>
            </a:r>
            <a:r>
              <a:rPr lang="en-US" sz="2600" dirty="0" err="1" smtClean="0"/>
              <a:t>konsep</a:t>
            </a:r>
            <a:r>
              <a:rPr lang="en-US" sz="2600" dirty="0" smtClean="0"/>
              <a:t> </a:t>
            </a:r>
            <a:r>
              <a:rPr lang="en-US" sz="2600" dirty="0" err="1" smtClean="0"/>
              <a:t>luas</a:t>
            </a:r>
            <a:r>
              <a:rPr lang="en-US" sz="2600" dirty="0" smtClean="0"/>
              <a:t> </a:t>
            </a:r>
            <a:r>
              <a:rPr lang="en-US" sz="2600" dirty="0" err="1" smtClean="0"/>
              <a:t>daerah</a:t>
            </a:r>
            <a:r>
              <a:rPr lang="en-US" sz="2600" dirty="0" smtClean="0"/>
              <a:t> di </a:t>
            </a:r>
            <a:r>
              <a:rPr lang="en-US" sz="2600" dirty="0" err="1" smtClean="0"/>
              <a:t>suatu</a:t>
            </a:r>
            <a:r>
              <a:rPr lang="en-US" sz="2600" dirty="0" smtClean="0"/>
              <a:t> </a:t>
            </a:r>
            <a:r>
              <a:rPr lang="en-US" sz="2600" dirty="0" err="1" smtClean="0"/>
              <a:t>bawah</a:t>
            </a:r>
            <a:r>
              <a:rPr lang="en-US" sz="2600" dirty="0" smtClean="0"/>
              <a:t> </a:t>
            </a:r>
            <a:r>
              <a:rPr lang="en-US" sz="2600" dirty="0" err="1" smtClean="0"/>
              <a:t>kurva</a:t>
            </a:r>
            <a:r>
              <a:rPr lang="en-US" sz="26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err="1" smtClean="0">
                <a:solidFill>
                  <a:schemeClr val="bg1"/>
                </a:solidFill>
              </a:rPr>
              <a:t>Kecepatan</a:t>
            </a:r>
            <a:r>
              <a:rPr lang="fr-FR" sz="3200" dirty="0" smtClean="0">
                <a:solidFill>
                  <a:schemeClr val="bg1"/>
                </a:solidFill>
              </a:rPr>
              <a:t> dan </a:t>
            </a:r>
            <a:r>
              <a:rPr lang="fr-FR" sz="3200" dirty="0" err="1" smtClean="0">
                <a:solidFill>
                  <a:schemeClr val="bg1"/>
                </a:solidFill>
              </a:rPr>
              <a:t>Jarak</a:t>
            </a:r>
            <a:r>
              <a:rPr lang="fr-FR" sz="3200" dirty="0" smtClean="0">
                <a:solidFill>
                  <a:schemeClr val="bg1"/>
                </a:solidFill>
              </a:rPr>
              <a:t> </a:t>
            </a:r>
            <a:r>
              <a:rPr lang="fr-FR" sz="3200" dirty="0" err="1" smtClean="0">
                <a:solidFill>
                  <a:schemeClr val="bg1"/>
                </a:solidFill>
              </a:rPr>
              <a:t>tempuh</a:t>
            </a:r>
            <a:endParaRPr lang="fr-FR" sz="3200" dirty="0" smtClean="0">
              <a:solidFill>
                <a:schemeClr val="bg1"/>
              </a:solidFill>
            </a:endParaRPr>
          </a:p>
        </p:txBody>
      </p:sp>
      <p:sp>
        <p:nvSpPr>
          <p:cNvPr id="7" name="Oval 6">
            <a:hlinkClick r:id="" action="ppaction://noaction"/>
          </p:cNvPr>
          <p:cNvSpPr/>
          <p:nvPr/>
        </p:nvSpPr>
        <p:spPr>
          <a:xfrm>
            <a:off x="8001024" y="6215082"/>
            <a:ext cx="1000100" cy="500066"/>
          </a:xfrm>
          <a:prstGeom prst="ellipse">
            <a:avLst/>
          </a:prstGeom>
          <a:solidFill>
            <a:srgbClr val="FF9933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noaction"/>
              </a:rPr>
              <a:t>BACK</a:t>
            </a:r>
            <a:endParaRPr lang="en-US" dirty="0"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500034" y="1643050"/>
            <a:ext cx="8115312" cy="4525963"/>
          </a:xfrm>
        </p:spPr>
        <p:txBody>
          <a:bodyPr/>
          <a:lstStyle/>
          <a:p>
            <a:pPr lvl="0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k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selang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∆t 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yang </a:t>
            </a:r>
            <a:r>
              <a:rPr lang="en-US" dirty="0" err="1" smtClean="0"/>
              <a:t>ditempuh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/>
              <a:t>k ∆</a:t>
            </a:r>
            <a:r>
              <a:rPr lang="en-US" dirty="0" smtClean="0"/>
              <a:t>t.</a:t>
            </a:r>
          </a:p>
          <a:p>
            <a:pPr lvl="0"/>
            <a:r>
              <a:rPr lang="en-US" dirty="0" err="1" smtClean="0"/>
              <a:t>Jarak</a:t>
            </a:r>
            <a:r>
              <a:rPr lang="en-US" dirty="0" smtClean="0"/>
              <a:t> yang </a:t>
            </a:r>
            <a:r>
              <a:rPr lang="en-US" dirty="0" err="1" smtClean="0"/>
              <a:t>ditempuh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siku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k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lebar</a:t>
            </a:r>
            <a:r>
              <a:rPr lang="en-US" dirty="0" smtClean="0"/>
              <a:t> </a:t>
            </a:r>
            <a:r>
              <a:rPr lang="en-US" dirty="0"/>
              <a:t>∆</a:t>
            </a:r>
            <a:r>
              <a:rPr lang="en-US" dirty="0" smtClean="0"/>
              <a:t>t.</a:t>
            </a:r>
          </a:p>
          <a:p>
            <a:pPr lvl="0"/>
            <a:endParaRPr lang="en-US" dirty="0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fr-FR" sz="3600" dirty="0" err="1" smtClean="0"/>
              <a:t>Luas</a:t>
            </a:r>
            <a:r>
              <a:rPr lang="fr-FR" sz="3600" dirty="0" smtClean="0"/>
              <a:t> </a:t>
            </a:r>
            <a:r>
              <a:rPr lang="fr-FR" sz="3600" dirty="0" err="1" smtClean="0"/>
              <a:t>daerah</a:t>
            </a:r>
            <a:r>
              <a:rPr lang="fr-FR" sz="3600" dirty="0" smtClean="0"/>
              <a:t> = </a:t>
            </a:r>
            <a:r>
              <a:rPr lang="fr-FR" sz="3600" dirty="0" err="1" smtClean="0"/>
              <a:t>Jarak</a:t>
            </a:r>
            <a:r>
              <a:rPr lang="fr-FR" sz="3600" dirty="0" smtClean="0"/>
              <a:t> yang </a:t>
            </a:r>
            <a:r>
              <a:rPr lang="fr-FR" sz="3600" dirty="0" err="1" smtClean="0"/>
              <a:t>ditempuh</a:t>
            </a:r>
            <a:endParaRPr lang="fr-FR" sz="3600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2357422" y="1357298"/>
                <a:ext cx="6400800" cy="4525963"/>
              </a:xfrm>
            </p:spPr>
            <p:txBody>
              <a:bodyPr/>
              <a:lstStyle/>
              <a:p>
                <a:pPr marL="514350" indent="-514350"/>
                <a:r>
                  <a:rPr lang="en-US" sz="2600" dirty="0" smtClean="0"/>
                  <a:t>Andaikan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sebuah</a:t>
                </a:r>
                <a:r>
                  <a:rPr lang="en-US" sz="2600" dirty="0"/>
                  <a:t> </a:t>
                </a:r>
                <a:r>
                  <a:rPr lang="en-US" sz="2600" dirty="0" err="1"/>
                  <a:t>benda</a:t>
                </a:r>
                <a:r>
                  <a:rPr lang="en-US" sz="2600" dirty="0"/>
                  <a:t> </a:t>
                </a:r>
                <a:r>
                  <a:rPr lang="en-US" sz="2600" dirty="0" err="1"/>
                  <a:t>bergerak</a:t>
                </a:r>
                <a:r>
                  <a:rPr lang="en-US" sz="2600" dirty="0"/>
                  <a:t> </a:t>
                </a:r>
                <a:r>
                  <a:rPr lang="en-US" sz="2600" dirty="0" err="1"/>
                  <a:t>sepanjang</a:t>
                </a:r>
                <a:r>
                  <a:rPr lang="en-US" sz="2600" dirty="0"/>
                  <a:t> </a:t>
                </a:r>
                <a:r>
                  <a:rPr lang="en-US" sz="2600" dirty="0" err="1"/>
                  <a:t>sumbu</a:t>
                </a:r>
                <a:r>
                  <a:rPr lang="en-US" sz="2600" dirty="0"/>
                  <a:t> t </a:t>
                </a:r>
                <a:r>
                  <a:rPr lang="en-US" sz="2600" dirty="0" err="1"/>
                  <a:t>sedemikian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sehingga</a:t>
                </a:r>
                <a:r>
                  <a:rPr lang="en-US" sz="2600" dirty="0"/>
                  <a:t> </a:t>
                </a:r>
                <a:r>
                  <a:rPr lang="en-US" sz="2600" dirty="0" err="1"/>
                  <a:t>kecepatannya</a:t>
                </a:r>
                <a:r>
                  <a:rPr lang="en-US" sz="2600" dirty="0"/>
                  <a:t> </a:t>
                </a:r>
                <a:r>
                  <a:rPr lang="en-US" sz="2600" dirty="0" err="1"/>
                  <a:t>pada</a:t>
                </a:r>
                <a:r>
                  <a:rPr lang="en-US" sz="2600" dirty="0"/>
                  <a:t> </a:t>
                </a:r>
                <a:r>
                  <a:rPr lang="en-US" sz="2600" dirty="0" err="1"/>
                  <a:t>saat</a:t>
                </a:r>
                <a:r>
                  <a:rPr lang="en-US" sz="2600" dirty="0"/>
                  <a:t> t </a:t>
                </a:r>
                <a:r>
                  <a:rPr lang="en-US" sz="2600" dirty="0" err="1"/>
                  <a:t>diberikan</a:t>
                </a:r>
                <a:r>
                  <a:rPr lang="en-US" sz="2600" dirty="0"/>
                  <a:t> </a:t>
                </a:r>
                <a:r>
                  <a:rPr lang="en-US" sz="2600" dirty="0" err="1"/>
                  <a:t>oleh</a:t>
                </a:r>
                <a:r>
                  <a:rPr lang="en-US" sz="2600" dirty="0"/>
                  <a:t> </a:t>
                </a:r>
                <a:r>
                  <a:rPr lang="en-US" sz="2600" dirty="0" err="1"/>
                  <a:t>suatu</a:t>
                </a:r>
                <a:r>
                  <a:rPr lang="en-US" sz="2600" dirty="0"/>
                  <a:t> </a:t>
                </a:r>
                <a:r>
                  <a:rPr lang="en-US" sz="2600" dirty="0" err="1" smtClean="0"/>
                  <a:t>fungsi</a:t>
                </a:r>
                <a:r>
                  <a:rPr lang="en-US" sz="2600" dirty="0" smtClean="0"/>
                  <a:t>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600" b="0" i="1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sz="2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600" b="0" i="1" smtClean="0">
                            <a:latin typeface="Cambria Math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en-US" sz="26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US" sz="26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600" b="0" i="1" smtClean="0">
                        <a:latin typeface="Cambria Math"/>
                      </a:rPr>
                      <m:t>+1</m:t>
                    </m:r>
                  </m:oMath>
                </a14:m>
                <a:r>
                  <a:rPr lang="en-US" sz="2600" dirty="0" smtClean="0"/>
                  <a:t> km/detik. </a:t>
                </a:r>
                <a:r>
                  <a:rPr lang="en-US" sz="2600" dirty="0" err="1"/>
                  <a:t>Seberapa</a:t>
                </a:r>
                <a:r>
                  <a:rPr lang="en-US" sz="2600" dirty="0"/>
                  <a:t> </a:t>
                </a:r>
                <a:r>
                  <a:rPr lang="en-US" sz="2600" dirty="0" err="1"/>
                  <a:t>jauh</a:t>
                </a:r>
                <a:r>
                  <a:rPr lang="en-US" sz="2600" dirty="0"/>
                  <a:t> </a:t>
                </a:r>
                <a:r>
                  <a:rPr lang="en-US" sz="2600" dirty="0" err="1"/>
                  <a:t>ia</a:t>
                </a:r>
                <a:r>
                  <a:rPr lang="en-US" sz="2600" dirty="0"/>
                  <a:t> </a:t>
                </a:r>
                <a:r>
                  <a:rPr lang="en-US" sz="2600" dirty="0" err="1"/>
                  <a:t>bergerak</a:t>
                </a:r>
                <a:r>
                  <a:rPr lang="en-US" sz="2600" dirty="0"/>
                  <a:t> </a:t>
                </a:r>
                <a:r>
                  <a:rPr lang="en-US" sz="2600" dirty="0" err="1"/>
                  <a:t>antara</a:t>
                </a:r>
                <a:r>
                  <a:rPr lang="en-US" sz="2600" dirty="0"/>
                  <a:t> t = </a:t>
                </a:r>
                <a:r>
                  <a:rPr lang="en-US" sz="2600" dirty="0" smtClean="0"/>
                  <a:t>0 </a:t>
                </a:r>
                <a:r>
                  <a:rPr lang="en-US" sz="2600" dirty="0" err="1"/>
                  <a:t>dan</a:t>
                </a:r>
                <a:r>
                  <a:rPr lang="en-US" sz="2600" dirty="0"/>
                  <a:t> t = </a:t>
                </a:r>
                <a:r>
                  <a:rPr lang="en-US" sz="2600" dirty="0" smtClean="0"/>
                  <a:t>3.</a:t>
                </a:r>
              </a:p>
              <a:p>
                <a:pPr marL="514350" indent="-514350"/>
                <a:endParaRPr lang="en-US" sz="2600" dirty="0"/>
              </a:p>
              <a:p>
                <a:pPr marL="514350" indent="-514350"/>
                <a:r>
                  <a:rPr lang="en-US" sz="2600" dirty="0" err="1" smtClean="0"/>
                  <a:t>Langkah-langkah</a:t>
                </a:r>
                <a:r>
                  <a:rPr lang="en-US" sz="2600" dirty="0" smtClean="0"/>
                  <a:t> </a:t>
                </a:r>
                <a:r>
                  <a:rPr lang="en-US" sz="2600" dirty="0" err="1" smtClean="0"/>
                  <a:t>analisa</a:t>
                </a:r>
                <a:r>
                  <a:rPr lang="en-US" sz="2600" dirty="0" smtClean="0"/>
                  <a:t>:</a:t>
                </a:r>
              </a:p>
              <a:p>
                <a:pPr marL="914400" lvl="1" indent="-514350"/>
                <a:r>
                  <a:rPr lang="en-US" sz="2200" dirty="0" err="1" smtClean="0"/>
                  <a:t>Gambar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fungsi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kecepatan</a:t>
                </a:r>
                <a:r>
                  <a:rPr lang="en-US" sz="22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4</m:t>
                        </m:r>
                      </m:den>
                    </m:f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+1</m:t>
                    </m:r>
                  </m:oMath>
                </a14:m>
                <a:r>
                  <a:rPr lang="en-US" sz="2400" dirty="0"/>
                  <a:t> </a:t>
                </a:r>
                <a:endParaRPr lang="en-US" sz="2200" dirty="0" smtClean="0"/>
              </a:p>
              <a:p>
                <a:pPr marL="914400" lvl="1" indent="-514350"/>
                <a:r>
                  <a:rPr lang="en-US" sz="2200" dirty="0" err="1" smtClean="0"/>
                  <a:t>Partisi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selang</a:t>
                </a:r>
                <a:r>
                  <a:rPr lang="en-US" sz="2200" dirty="0" smtClean="0"/>
                  <a:t> [0, 3] </a:t>
                </a:r>
                <a:r>
                  <a:rPr lang="en-US" sz="2200" dirty="0" err="1" smtClean="0"/>
                  <a:t>menjadi</a:t>
                </a:r>
                <a:r>
                  <a:rPr lang="en-US" sz="2200" dirty="0" smtClean="0"/>
                  <a:t> n </a:t>
                </a:r>
                <a:r>
                  <a:rPr lang="en-US" sz="2200" dirty="0" err="1" smtClean="0"/>
                  <a:t>selang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bagian</a:t>
                </a:r>
                <a:endParaRPr lang="en-US" sz="2200" dirty="0" smtClean="0"/>
              </a:p>
              <a:p>
                <a:pPr marL="914400" lvl="1" indent="-514350"/>
                <a:r>
                  <a:rPr lang="en-US" sz="2200" dirty="0" err="1" smtClean="0"/>
                  <a:t>Hitung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jarak</a:t>
                </a:r>
                <a:r>
                  <a:rPr lang="en-US" sz="2200" dirty="0" smtClean="0"/>
                  <a:t> yang </a:t>
                </a:r>
                <a:r>
                  <a:rPr lang="en-US" sz="2200" dirty="0" err="1" smtClean="0"/>
                  <a:t>ditempuh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adalah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luas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pendekatan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dari</a:t>
                </a:r>
                <a:r>
                  <a:rPr lang="en-US" sz="2200" dirty="0" smtClean="0"/>
                  <a:t> x = 0 </a:t>
                </a:r>
                <a:r>
                  <a:rPr lang="en-US" sz="2200" dirty="0" err="1" smtClean="0"/>
                  <a:t>sampai</a:t>
                </a:r>
                <a:r>
                  <a:rPr lang="en-US" sz="2200" dirty="0" smtClean="0"/>
                  <a:t> x = 3 </a:t>
                </a:r>
              </a:p>
              <a:p>
                <a:pPr marL="914400" lvl="1" indent="-514350"/>
                <a:endParaRPr lang="en-US" sz="2200" dirty="0"/>
              </a:p>
              <a:p>
                <a:pPr marL="514350" indent="-514350"/>
                <a:r>
                  <a:rPr lang="en-US" sz="2600" dirty="0" smtClean="0">
                    <a:sym typeface="Wingdings" pitchFamily="2" charset="2"/>
                  </a:rPr>
                  <a:t> </a:t>
                </a:r>
                <a:endParaRPr lang="en-US" sz="2600" dirty="0" smtClean="0">
                  <a:sym typeface="Wingdings" pitchFamily="2" charset="2"/>
                </a:endParaRPr>
              </a:p>
            </p:txBody>
          </p:sp>
        </mc:Choice>
        <mc:Fallback>
          <p:sp>
            <p:nvSpPr>
              <p:cNvPr id="6147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357422" y="1357298"/>
                <a:ext cx="6400800" cy="4525963"/>
              </a:xfrm>
              <a:blipFill rotWithShape="1">
                <a:blip r:embed="rId3"/>
                <a:stretch>
                  <a:fillRect l="-1524" t="-1078" r="-952" b="-401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>
            <a:hlinkClick r:id="" action="ppaction://noaction"/>
          </p:cNvPr>
          <p:cNvSpPr/>
          <p:nvPr/>
        </p:nvSpPr>
        <p:spPr>
          <a:xfrm>
            <a:off x="8001024" y="6215082"/>
            <a:ext cx="1000100" cy="500066"/>
          </a:xfrm>
          <a:prstGeom prst="ellipse">
            <a:avLst/>
          </a:prstGeom>
          <a:solidFill>
            <a:srgbClr val="FF9933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z="3200" dirty="0" err="1" smtClean="0">
                <a:solidFill>
                  <a:schemeClr val="bg1"/>
                </a:solidFill>
              </a:rPr>
              <a:t>Latihan</a:t>
            </a:r>
            <a:endParaRPr lang="fr-FR" sz="3200" dirty="0" smtClean="0">
              <a:solidFill>
                <a:schemeClr val="bg1"/>
              </a:solidFill>
            </a:endParaRPr>
          </a:p>
        </p:txBody>
      </p:sp>
      <p:sp>
        <p:nvSpPr>
          <p:cNvPr id="4" name="Oval 3">
            <a:hlinkClick r:id="" action="ppaction://noaction"/>
          </p:cNvPr>
          <p:cNvSpPr/>
          <p:nvPr/>
        </p:nvSpPr>
        <p:spPr>
          <a:xfrm>
            <a:off x="8001024" y="6215082"/>
            <a:ext cx="1000100" cy="500066"/>
          </a:xfrm>
          <a:prstGeom prst="ellipse">
            <a:avLst/>
          </a:prstGeom>
          <a:solidFill>
            <a:srgbClr val="FF9933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noaction"/>
              </a:rPr>
              <a:t>NEXT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Content Placeholder 16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28802"/>
                <a:ext cx="8229600" cy="4197361"/>
              </a:xfrm>
            </p:spPr>
            <p:txBody>
              <a:bodyPr/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 smtClean="0"/>
                  <a:t>Andaikan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sebuah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benda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bergerak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sepanjang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sumbu</a:t>
                </a:r>
                <a:r>
                  <a:rPr lang="en-US" sz="2400" dirty="0"/>
                  <a:t> t </a:t>
                </a:r>
                <a:r>
                  <a:rPr lang="en-US" sz="2400" dirty="0" err="1"/>
                  <a:t>sedemikian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sehingga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kecepatannya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pada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saat</a:t>
                </a:r>
                <a:r>
                  <a:rPr lang="en-US" sz="2400" dirty="0"/>
                  <a:t> t </a:t>
                </a:r>
                <a:r>
                  <a:rPr lang="en-US" sz="2400" dirty="0" err="1"/>
                  <a:t>diberikan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oleh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suatu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fungsi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</a:rPr>
                      <m:t>𝑡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</m:oMath>
                </a14:m>
                <a:r>
                  <a:rPr lang="en-US" sz="2400" dirty="0" smtClean="0"/>
                  <a:t>2</a:t>
                </a:r>
                <a:r>
                  <a:rPr lang="en-US" sz="2400" dirty="0"/>
                  <a:t> km/detik. </a:t>
                </a:r>
                <a:r>
                  <a:rPr lang="en-US" sz="2400" dirty="0" err="1"/>
                  <a:t>Seberapa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jauh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bergerak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antara</a:t>
                </a:r>
                <a:r>
                  <a:rPr lang="en-US" sz="2400" dirty="0"/>
                  <a:t> t = </a:t>
                </a:r>
                <a:r>
                  <a:rPr lang="en-US" sz="2400" dirty="0"/>
                  <a:t>0 </a:t>
                </a:r>
                <a:r>
                  <a:rPr lang="en-US" sz="2400" dirty="0" err="1"/>
                  <a:t>dan</a:t>
                </a:r>
                <a:r>
                  <a:rPr lang="en-US" sz="2400" dirty="0"/>
                  <a:t> t = </a:t>
                </a:r>
                <a:r>
                  <a:rPr lang="en-US" sz="2400" dirty="0" smtClean="0"/>
                  <a:t>1.</a:t>
                </a:r>
              </a:p>
              <a:p>
                <a:pPr marL="457200" indent="-457200">
                  <a:buFont typeface="+mj-lt"/>
                  <a:buAutoNum type="arabicPeriod"/>
                </a:pPr>
                <a:endParaRPr lang="en-US" sz="2400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400" dirty="0" err="1" smtClean="0"/>
                  <a:t>Andaikan</a:t>
                </a:r>
                <a:r>
                  <a:rPr lang="en-US" sz="2400" dirty="0" smtClean="0"/>
                  <a:t> </a:t>
                </a:r>
                <a:r>
                  <a:rPr lang="en-US" sz="2400" dirty="0" err="1"/>
                  <a:t>sebuah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benda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bergerak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sepanjang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sumbu</a:t>
                </a:r>
                <a:r>
                  <a:rPr lang="en-US" sz="2400" dirty="0"/>
                  <a:t> t </a:t>
                </a:r>
                <a:r>
                  <a:rPr lang="en-US" sz="2400" dirty="0" err="1"/>
                  <a:t>sedemikian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sehingga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kecepatannya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pada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saat</a:t>
                </a:r>
                <a:r>
                  <a:rPr lang="en-US" sz="2400" dirty="0"/>
                  <a:t> t </a:t>
                </a:r>
                <a:r>
                  <a:rPr lang="en-US" sz="2400" dirty="0" err="1"/>
                  <a:t>diberikan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oleh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suatu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fungsi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+</m:t>
                    </m:r>
                  </m:oMath>
                </a14:m>
                <a:r>
                  <a:rPr lang="en-US" sz="2400" dirty="0"/>
                  <a:t>2</a:t>
                </a:r>
                <a:r>
                  <a:rPr lang="en-US" sz="2400" dirty="0"/>
                  <a:t> km/detik. </a:t>
                </a:r>
                <a:r>
                  <a:rPr lang="en-US" sz="2400" dirty="0" err="1"/>
                  <a:t>Seberapa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jauh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bergerak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antara</a:t>
                </a:r>
                <a:r>
                  <a:rPr lang="en-US" sz="2400" dirty="0"/>
                  <a:t> t = 0 </a:t>
                </a:r>
                <a:r>
                  <a:rPr lang="en-US" sz="2400" dirty="0" err="1"/>
                  <a:t>dan</a:t>
                </a:r>
                <a:r>
                  <a:rPr lang="en-US" sz="2400" dirty="0"/>
                  <a:t> t = </a:t>
                </a:r>
                <a:r>
                  <a:rPr lang="en-US" sz="2400" dirty="0" smtClean="0"/>
                  <a:t>3.</a:t>
                </a:r>
                <a:endParaRPr lang="en-US" sz="2400" dirty="0"/>
              </a:p>
              <a:p>
                <a:pPr marL="457200" indent="-457200">
                  <a:buFont typeface="+mj-lt"/>
                  <a:buAutoNum type="arabicPeriod"/>
                </a:pPr>
                <a:endParaRPr lang="en-US" sz="2400" dirty="0"/>
              </a:p>
              <a:p>
                <a:pPr marL="457200" indent="-457200">
                  <a:buFont typeface="+mj-lt"/>
                  <a:buAutoNum type="arabicPeriod"/>
                </a:pPr>
                <a:endParaRPr lang="en-US" sz="2400" dirty="0"/>
              </a:p>
            </p:txBody>
          </p:sp>
        </mc:Choice>
        <mc:Fallback>
          <p:sp>
            <p:nvSpPr>
              <p:cNvPr id="17" name="Content Placeholder 1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28802"/>
                <a:ext cx="8229600" cy="4197361"/>
              </a:xfrm>
              <a:blipFill rotWithShape="1">
                <a:blip r:embed="rId3"/>
                <a:stretch>
                  <a:fillRect l="-1111" t="-13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1643063"/>
            <a:ext cx="7772400" cy="1470025"/>
          </a:xfrm>
        </p:spPr>
        <p:txBody>
          <a:bodyPr/>
          <a:lstStyle/>
          <a:p>
            <a:r>
              <a:rPr lang="fr-FR" dirty="0" smtClean="0">
                <a:solidFill>
                  <a:schemeClr val="bg1"/>
                </a:solidFill>
              </a:rPr>
              <a:t>TERIMA KASIH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</a:t>
            </a:r>
            <a:r>
              <a:rPr lang="en-US" dirty="0" smtClean="0">
                <a:solidFill>
                  <a:schemeClr val="bg1"/>
                </a:solidFill>
              </a:rPr>
              <a:t>osita_kusumawati@uny.ac.id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105</Template>
  <TotalTime>8056</TotalTime>
  <Words>287</Words>
  <Application>Microsoft Office PowerPoint</Application>
  <PresentationFormat>On-screen Show (4:3)</PresentationFormat>
  <Paragraphs>33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105</vt:lpstr>
      <vt:lpstr>Kalkulus Integral Luas daerah menggunakan poligon </vt:lpstr>
      <vt:lpstr>Jarak yang ditempuh</vt:lpstr>
      <vt:lpstr>Kecepatan dan Jarak tempuh</vt:lpstr>
      <vt:lpstr>Luas daerah = Jarak yang ditempuh</vt:lpstr>
      <vt:lpstr>Latihan</vt:lpstr>
      <vt:lpstr>TERIMA KASIH</vt:lpstr>
    </vt:vector>
  </TitlesOfParts>
  <Company>UNY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linear</dc:title>
  <dc:creator>Rosita</dc:creator>
  <cp:lastModifiedBy>LENOVO</cp:lastModifiedBy>
  <cp:revision>137</cp:revision>
  <dcterms:created xsi:type="dcterms:W3CDTF">2009-06-23T06:28:56Z</dcterms:created>
  <dcterms:modified xsi:type="dcterms:W3CDTF">2015-11-16T08:58:33Z</dcterms:modified>
</cp:coreProperties>
</file>