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75" r:id="rId6"/>
    <p:sldId id="261" r:id="rId7"/>
    <p:sldId id="276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8" r:id="rId18"/>
    <p:sldId id="272" r:id="rId19"/>
    <p:sldId id="273" r:id="rId20"/>
    <p:sldId id="274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id-ID" sz="2400">
                <a:latin typeface="Times New Roman" pitchFamily="18" charset="0"/>
              </a:endParaRPr>
            </a:p>
          </p:txBody>
        </p:sp>
        <p:sp>
          <p:nvSpPr>
            <p:cNvPr id="12292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id-ID" sz="2400">
                <a:latin typeface="Times New Roman" pitchFamily="18" charset="0"/>
              </a:endParaRPr>
            </a:p>
          </p:txBody>
        </p:sp>
      </p:grp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229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229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</p:grpSp>
      <p:sp>
        <p:nvSpPr>
          <p:cNvPr id="122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67C2B271-F0EE-4506-B436-8E50C34DBC3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30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812C7-858F-4CBD-8479-61AE0EF7B4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9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115C5-DBA0-40F9-9042-0637D9D86C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6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A2537307-FAA2-4030-86FF-A6A8E17C40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2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A92FA-1EAA-4D2E-95E9-1C3C29E8DC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C7913-621C-484F-8DFF-7C94025277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3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88F88-CAEF-4D91-843C-C8FBD28B0A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8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1A750-C462-49D1-A738-BD3A3B0F89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4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BEA77-5B69-4C6D-8086-41E674CB2E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2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4D49D-0DE8-4810-8F3B-55898DED20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50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17931-4129-41BE-BF5A-F4C071F8DF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9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85F3F-37BC-407A-A15A-41014CFA0A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8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1267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126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126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id-ID"/>
              </a:p>
            </p:txBody>
          </p:sp>
        </p:grpSp>
        <p:grpSp>
          <p:nvGrpSpPr>
            <p:cNvPr id="11270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127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1127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</p:grpSp>
      </p:grpSp>
      <p:sp>
        <p:nvSpPr>
          <p:cNvPr id="11273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US"/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5C517EC6-6862-4D3B-B6D3-31D63EA550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Logika</a:t>
            </a:r>
            <a:r>
              <a:rPr lang="en-US" dirty="0"/>
              <a:t> Fuzzy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HIMPUNAN FUZZY</a:t>
            </a:r>
            <a:endParaRPr lang="en-US" b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126288" cy="4307160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/>
              <a:t>Himpunan</a:t>
            </a:r>
            <a:r>
              <a:rPr lang="en-US" sz="2400" dirty="0"/>
              <a:t> fuzzy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mengantisipasi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diatas</a:t>
            </a:r>
            <a:r>
              <a:rPr lang="en-US" sz="2400" dirty="0"/>
              <a:t>. </a:t>
            </a:r>
            <a:endParaRPr lang="id-ID" sz="24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 smtClean="0"/>
              <a:t>Seseorang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masuk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2 </a:t>
            </a:r>
            <a:r>
              <a:rPr lang="en-US" sz="2400" dirty="0" err="1"/>
              <a:t>himpunan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, MUDA </a:t>
            </a:r>
            <a:r>
              <a:rPr lang="en-US" sz="2400" dirty="0" err="1"/>
              <a:t>dan</a:t>
            </a:r>
            <a:r>
              <a:rPr lang="en-US" sz="2400" dirty="0"/>
              <a:t> PAROBAYA, PAROBAYA </a:t>
            </a:r>
            <a:r>
              <a:rPr lang="en-US" sz="2400" dirty="0" err="1"/>
              <a:t>dan</a:t>
            </a:r>
            <a:r>
              <a:rPr lang="en-US" sz="2400" dirty="0"/>
              <a:t> TUA, </a:t>
            </a:r>
            <a:r>
              <a:rPr lang="en-US" sz="2400" dirty="0" err="1"/>
              <a:t>dsb</a:t>
            </a:r>
            <a:r>
              <a:rPr lang="en-US" sz="2400" dirty="0"/>
              <a:t>. </a:t>
            </a:r>
            <a:endParaRPr lang="id-ID" sz="24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 smtClean="0"/>
              <a:t>Seberapa</a:t>
            </a:r>
            <a:r>
              <a:rPr lang="en-US" sz="2400" dirty="0" smtClean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eksistensinya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/</a:t>
            </a:r>
            <a:r>
              <a:rPr lang="en-US" sz="2400" dirty="0" err="1"/>
              <a:t>derajat</a:t>
            </a:r>
            <a:r>
              <a:rPr lang="en-US" sz="2400" dirty="0"/>
              <a:t> </a:t>
            </a:r>
            <a:r>
              <a:rPr lang="en-US" sz="2400" dirty="0" err="1"/>
              <a:t>keanggotaannya</a:t>
            </a:r>
            <a:r>
              <a:rPr lang="en-US" sz="2400" dirty="0"/>
              <a:t>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225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2420938"/>
            <a:ext cx="7775575" cy="2160587"/>
          </a:xfrm>
          <a:noFill/>
          <a:ln/>
        </p:spPr>
      </p:pic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84213" y="5013325"/>
            <a:ext cx="845978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dirty="0" err="1"/>
              <a:t>usia</a:t>
            </a:r>
            <a:r>
              <a:rPr lang="en-US" dirty="0"/>
              <a:t> 40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MUDA </a:t>
            </a:r>
            <a:r>
              <a:rPr lang="en-US" dirty="0" err="1"/>
              <a:t>dengan</a:t>
            </a:r>
            <a:r>
              <a:rPr lang="en-US" dirty="0"/>
              <a:t> µMUDA[40] = 0,25</a:t>
            </a:r>
          </a:p>
          <a:p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PAROBAYA </a:t>
            </a:r>
            <a:r>
              <a:rPr lang="en-US" dirty="0" err="1"/>
              <a:t>dengan</a:t>
            </a:r>
            <a:r>
              <a:rPr lang="en-US" dirty="0"/>
              <a:t> µ PAROBAYA [40] = 0,5</a:t>
            </a:r>
          </a:p>
          <a:p>
            <a:r>
              <a:rPr lang="en-US" dirty="0" err="1"/>
              <a:t>usia</a:t>
            </a:r>
            <a:r>
              <a:rPr lang="en-US" dirty="0"/>
              <a:t> 50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TUA </a:t>
            </a:r>
            <a:r>
              <a:rPr lang="en-US" dirty="0" err="1"/>
              <a:t>dengan</a:t>
            </a:r>
            <a:r>
              <a:rPr lang="en-US" dirty="0"/>
              <a:t> µTUA[50] = 0,25</a:t>
            </a:r>
          </a:p>
          <a:p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PAROBAYA </a:t>
            </a:r>
            <a:r>
              <a:rPr lang="en-US" dirty="0" err="1"/>
              <a:t>dengan</a:t>
            </a:r>
            <a:r>
              <a:rPr lang="en-US" dirty="0"/>
              <a:t> µ PAROBAYA [50] = 0,5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Himpunan crisp, nilai keanggotaan hanya 0 dan 1.</a:t>
            </a:r>
          </a:p>
          <a:p>
            <a:r>
              <a:rPr lang="en-US"/>
              <a:t>Himpunan fuzzy, derajat/nilai keanggotaan terletak pada rentang 0 sampai 1 sehingga :</a:t>
            </a:r>
          </a:p>
          <a:p>
            <a:pPr lvl="1"/>
            <a:r>
              <a:rPr lang="en-US"/>
              <a:t>Bila x memiliki derajat keanggotaan fuzzy µ A [x] = 0 x bukan anggota himpunan A</a:t>
            </a:r>
          </a:p>
          <a:p>
            <a:pPr lvl="1"/>
            <a:r>
              <a:rPr lang="en-US"/>
              <a:t>Bila x memiliki derajat keanggotaan fuzzy µ A [x] = 1 x anggota penuh himpunan A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FUNGSI KEANGGOTAAN (Membership function)</a:t>
            </a:r>
            <a:endParaRPr lang="en-US" sz="3200" b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43791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pemetaan</a:t>
            </a:r>
            <a:r>
              <a:rPr lang="en-US" dirty="0"/>
              <a:t> </a:t>
            </a:r>
            <a:r>
              <a:rPr lang="en-US" dirty="0" err="1"/>
              <a:t>titik-titik</a:t>
            </a:r>
            <a:r>
              <a:rPr lang="en-US" dirty="0"/>
              <a:t> input data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/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keanggotaannya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interval </a:t>
            </a:r>
            <a:r>
              <a:rPr lang="en-US" dirty="0" err="1"/>
              <a:t>antara</a:t>
            </a:r>
            <a:r>
              <a:rPr lang="en-US" dirty="0"/>
              <a:t> 0 </a:t>
            </a:r>
            <a:r>
              <a:rPr lang="en-US" dirty="0" err="1"/>
              <a:t>sampai</a:t>
            </a:r>
            <a:r>
              <a:rPr lang="en-US" dirty="0"/>
              <a:t> 1. </a:t>
            </a:r>
            <a:endParaRPr lang="id-ID" dirty="0" smtClean="0"/>
          </a:p>
          <a:p>
            <a:pPr>
              <a:lnSpc>
                <a:spcPct val="90000"/>
              </a:lnSpc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keanggotaan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UMUR yang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3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3 </a:t>
            </a:r>
            <a:r>
              <a:rPr lang="en-US" dirty="0" err="1"/>
              <a:t>himpunan</a:t>
            </a:r>
            <a:r>
              <a:rPr lang="en-US" dirty="0"/>
              <a:t> fuzzy </a:t>
            </a:r>
            <a:r>
              <a:rPr lang="en-US" dirty="0" err="1"/>
              <a:t>yaitu</a:t>
            </a:r>
            <a:r>
              <a:rPr lang="en-US" dirty="0"/>
              <a:t> MUDA, PAROBAYA, TUA,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direpresentasikan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66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2349500"/>
            <a:ext cx="7777162" cy="41751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WATAK KEKABURAN</a:t>
            </a:r>
            <a:endParaRPr lang="en-US" b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4379168"/>
          </a:xfrm>
        </p:spPr>
        <p:txBody>
          <a:bodyPr/>
          <a:lstStyle/>
          <a:p>
            <a:r>
              <a:rPr lang="en-US" sz="2400" i="1" dirty="0"/>
              <a:t>LOGIKA FUZZY (</a:t>
            </a:r>
            <a:r>
              <a:rPr lang="en-US" sz="2400" i="1" dirty="0" err="1"/>
              <a:t>logika</a:t>
            </a:r>
            <a:r>
              <a:rPr lang="en-US" sz="2400" i="1" dirty="0"/>
              <a:t> </a:t>
            </a:r>
            <a:r>
              <a:rPr lang="en-US" sz="2400" i="1" dirty="0" err="1"/>
              <a:t>samar</a:t>
            </a:r>
            <a:r>
              <a:rPr lang="en-US" sz="2400" i="1" dirty="0" smtClean="0"/>
              <a:t>)</a:t>
            </a:r>
            <a:r>
              <a:rPr lang="id-ID" sz="2400" i="1" dirty="0" smtClean="0"/>
              <a:t> </a:t>
            </a:r>
            <a:r>
              <a:rPr lang="id-ID" sz="2400" dirty="0" smtClean="0"/>
              <a:t>dapat digunakan untuk mengatasi kekaburan</a:t>
            </a:r>
            <a:endParaRPr lang="en-US" sz="2400" dirty="0"/>
          </a:p>
          <a:p>
            <a:r>
              <a:rPr lang="en-US" sz="2400" dirty="0" err="1" smtClean="0"/>
              <a:t>Perhatikan</a:t>
            </a:r>
            <a:r>
              <a:rPr lang="en-US" sz="2400" dirty="0" smtClean="0"/>
              <a:t> </a:t>
            </a:r>
            <a:r>
              <a:rPr lang="en-US" sz="2400" dirty="0" err="1"/>
              <a:t>pernyataan</a:t>
            </a:r>
            <a:r>
              <a:rPr lang="en-US" sz="2400" dirty="0"/>
              <a:t> </a:t>
            </a:r>
            <a:r>
              <a:rPr lang="en-US" sz="2400" dirty="0" err="1"/>
              <a:t>dibawah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:</a:t>
            </a:r>
          </a:p>
          <a:p>
            <a:pPr lvl="1"/>
            <a:r>
              <a:rPr lang="en-US" sz="2000" dirty="0" err="1"/>
              <a:t>Mesin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terus-menerus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r>
              <a:rPr lang="en-US" sz="2000" dirty="0"/>
              <a:t> </a:t>
            </a:r>
            <a:r>
              <a:rPr lang="en-US" sz="2000" dirty="0" err="1"/>
              <a:t>panas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batasan</a:t>
            </a:r>
            <a:r>
              <a:rPr lang="en-US" sz="2000" dirty="0"/>
              <a:t> </a:t>
            </a:r>
            <a:r>
              <a:rPr lang="en-US" sz="2000" dirty="0" err="1"/>
              <a:t>terus-menerus</a:t>
            </a:r>
            <a:r>
              <a:rPr lang="en-US" sz="2000" dirty="0"/>
              <a:t>, </a:t>
            </a:r>
            <a:r>
              <a:rPr lang="en-US" sz="2000" dirty="0" err="1"/>
              <a:t>cepat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panas</a:t>
            </a:r>
            <a:endParaRPr lang="en-US" sz="2000" dirty="0"/>
          </a:p>
          <a:p>
            <a:pPr lvl="1"/>
            <a:r>
              <a:rPr lang="en-US" sz="2000" dirty="0" err="1"/>
              <a:t>Jika</a:t>
            </a:r>
            <a:r>
              <a:rPr lang="en-US" sz="2000" dirty="0"/>
              <a:t> air </a:t>
            </a:r>
            <a:r>
              <a:rPr lang="en-US" sz="2000" dirty="0" err="1"/>
              <a:t>pancuran</a:t>
            </a:r>
            <a:r>
              <a:rPr lang="en-US" sz="2000" dirty="0"/>
              <a:t> </a:t>
            </a:r>
            <a:r>
              <a:rPr lang="en-US" sz="2000" dirty="0" err="1"/>
              <a:t>terlalu</a:t>
            </a:r>
            <a:r>
              <a:rPr lang="en-US" sz="2000" dirty="0"/>
              <a:t> </a:t>
            </a:r>
            <a:r>
              <a:rPr lang="en-US" sz="2000" dirty="0" err="1"/>
              <a:t>panas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naikkan</a:t>
            </a:r>
            <a:r>
              <a:rPr lang="en-US" sz="2000" dirty="0"/>
              <a:t> </a:t>
            </a:r>
            <a:r>
              <a:rPr lang="en-US" sz="2000" dirty="0" err="1"/>
              <a:t>aliran</a:t>
            </a:r>
            <a:r>
              <a:rPr lang="en-US" sz="2000" dirty="0"/>
              <a:t> air </a:t>
            </a:r>
            <a:r>
              <a:rPr lang="en-US" sz="2000" dirty="0" err="1"/>
              <a:t>dingin</a:t>
            </a:r>
            <a:r>
              <a:rPr lang="en-US" sz="2000" dirty="0"/>
              <a:t> </a:t>
            </a:r>
            <a:r>
              <a:rPr lang="en-US" sz="2000" dirty="0" err="1"/>
              <a:t>perlahan-lahan</a:t>
            </a:r>
            <a:r>
              <a:rPr lang="en-US" sz="2000" dirty="0">
                <a:sym typeface="Wingdings" pitchFamily="2" charset="2"/>
              </a:rPr>
              <a:t>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batasan</a:t>
            </a:r>
            <a:r>
              <a:rPr lang="en-US" sz="2000" dirty="0"/>
              <a:t> </a:t>
            </a:r>
            <a:r>
              <a:rPr lang="en-US" sz="2000" dirty="0" err="1"/>
              <a:t>terlalu</a:t>
            </a:r>
            <a:r>
              <a:rPr lang="en-US" sz="2000" dirty="0"/>
              <a:t> </a:t>
            </a:r>
            <a:r>
              <a:rPr lang="en-US" sz="2000" dirty="0" err="1"/>
              <a:t>panas</a:t>
            </a:r>
            <a:r>
              <a:rPr lang="en-US" sz="2000" dirty="0"/>
              <a:t>, </a:t>
            </a:r>
            <a:r>
              <a:rPr lang="en-US" sz="2000" dirty="0" err="1"/>
              <a:t>menaikkan</a:t>
            </a:r>
            <a:r>
              <a:rPr lang="en-US" sz="2000" dirty="0"/>
              <a:t>, air yang </a:t>
            </a:r>
            <a:r>
              <a:rPr lang="en-US" sz="2000" dirty="0" err="1"/>
              <a:t>dingin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perlahan-lahan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VARIABEL LINGUSTIK</a:t>
            </a:r>
            <a:endParaRPr lang="en-US" b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126288" cy="449580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linguistik</a:t>
            </a:r>
            <a:r>
              <a:rPr lang="en-US" sz="2000" dirty="0"/>
              <a:t> =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kata-kata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alamiah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sz="2000" dirty="0" err="1"/>
              <a:t>Mengapa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kata/</a:t>
            </a:r>
            <a:r>
              <a:rPr lang="en-US" sz="2000" dirty="0" err="1"/>
              <a:t>kalimat</a:t>
            </a:r>
            <a:r>
              <a:rPr lang="en-US" sz="2000" dirty="0"/>
              <a:t> </a:t>
            </a:r>
            <a:r>
              <a:rPr lang="en-US" sz="2000" dirty="0" err="1"/>
              <a:t>daripada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 ? </a:t>
            </a:r>
            <a:endParaRPr lang="id-ID" sz="2000" dirty="0" smtClean="0"/>
          </a:p>
          <a:p>
            <a:pPr marL="400050" lvl="1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/>
              <a:t>peranan</a:t>
            </a:r>
            <a:r>
              <a:rPr lang="en-US" sz="2000" dirty="0"/>
              <a:t> </a:t>
            </a:r>
            <a:r>
              <a:rPr lang="en-US" sz="2000" dirty="0" err="1"/>
              <a:t>linguistik</a:t>
            </a:r>
            <a:r>
              <a:rPr lang="en-US" sz="2000" dirty="0"/>
              <a:t> </a:t>
            </a:r>
            <a:r>
              <a:rPr lang="en-US" sz="2000" dirty="0" err="1"/>
              <a:t>memang</a:t>
            </a:r>
            <a:r>
              <a:rPr lang="en-US" sz="2000" dirty="0"/>
              <a:t> </a:t>
            </a:r>
            <a:r>
              <a:rPr lang="en-US" sz="2000" dirty="0" err="1"/>
              <a:t>kurang</a:t>
            </a:r>
            <a:r>
              <a:rPr lang="en-US" sz="2000" dirty="0"/>
              <a:t> </a:t>
            </a:r>
            <a:r>
              <a:rPr lang="en-US" sz="2000" dirty="0" err="1"/>
              <a:t>spesifik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angka</a:t>
            </a:r>
            <a:r>
              <a:rPr lang="en-US" sz="2000" dirty="0"/>
              <a:t>,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disampaikan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informatif</a:t>
            </a:r>
            <a:r>
              <a:rPr lang="en-US" sz="2000" dirty="0"/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sz="2000" dirty="0" err="1"/>
              <a:t>Contoh</a:t>
            </a:r>
            <a:r>
              <a:rPr lang="en-US" sz="2000" dirty="0"/>
              <a:t>, </a:t>
            </a:r>
            <a:r>
              <a:rPr lang="en-US" sz="2000" dirty="0" err="1"/>
              <a:t>jika</a:t>
            </a:r>
            <a:r>
              <a:rPr lang="en-US" sz="2000" dirty="0"/>
              <a:t> “KECEPATAN”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linguistik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linguistik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kecepatan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, </a:t>
            </a:r>
            <a:r>
              <a:rPr lang="en-US" sz="2000" dirty="0" err="1"/>
              <a:t>misalnya</a:t>
            </a:r>
            <a:r>
              <a:rPr lang="en-US" sz="2000" dirty="0"/>
              <a:t> “LAMBAT”, “SEDANG”, “CEPAT”. </a:t>
            </a:r>
            <a:endParaRPr lang="id-ID" sz="2000" dirty="0" smtClean="0"/>
          </a:p>
          <a:p>
            <a:pPr marL="457200" lvl="1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 smtClean="0"/>
              <a:t>Hal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kebiasaan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sehari-hari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menilai</a:t>
            </a:r>
            <a:r>
              <a:rPr lang="en-US" sz="2000" dirty="0"/>
              <a:t> </a:t>
            </a:r>
            <a:r>
              <a:rPr lang="en-US" sz="2000" dirty="0" err="1"/>
              <a:t>sesuatu</a:t>
            </a:r>
            <a:r>
              <a:rPr lang="en-US" sz="2000" dirty="0"/>
              <a:t>, </a:t>
            </a:r>
            <a:r>
              <a:rPr lang="en-US" sz="2000" dirty="0" err="1"/>
              <a:t>misalnya</a:t>
            </a:r>
            <a:r>
              <a:rPr lang="en-US" sz="2000" dirty="0"/>
              <a:t> : “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mengendarai</a:t>
            </a:r>
            <a:r>
              <a:rPr lang="en-US" sz="2000" dirty="0"/>
              <a:t> </a:t>
            </a:r>
            <a:r>
              <a:rPr lang="en-US" sz="2000" dirty="0" err="1"/>
              <a:t>mobil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r>
              <a:rPr lang="en-US" sz="2000" dirty="0"/>
              <a:t>”,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berapa</a:t>
            </a:r>
            <a:r>
              <a:rPr lang="en-US" sz="2000" dirty="0"/>
              <a:t> </a:t>
            </a:r>
            <a:r>
              <a:rPr lang="en-US" sz="2000" dirty="0" err="1"/>
              <a:t>kecepatannya</a:t>
            </a:r>
            <a:r>
              <a:rPr lang="en-US" sz="2000" dirty="0"/>
              <a:t>.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pPr algn="ctr"/>
            <a:r>
              <a:rPr lang="en-US" i="1" dirty="0" err="1"/>
              <a:t>kurang</a:t>
            </a:r>
            <a:r>
              <a:rPr lang="en-US" i="1" dirty="0"/>
              <a:t> </a:t>
            </a:r>
            <a:r>
              <a:rPr lang="en-US" i="1" dirty="0" err="1"/>
              <a:t>spesifik</a:t>
            </a:r>
            <a:r>
              <a:rPr lang="en-US" i="1" dirty="0"/>
              <a:t> </a:t>
            </a:r>
            <a:r>
              <a:rPr lang="id-ID" i="1" dirty="0" smtClean="0"/>
              <a:t>tapi </a:t>
            </a:r>
            <a:r>
              <a:rPr lang="en-US" i="1" dirty="0" err="1" smtClean="0"/>
              <a:t>lebih</a:t>
            </a:r>
            <a:r>
              <a:rPr lang="en-US" i="1" dirty="0" smtClean="0"/>
              <a:t> </a:t>
            </a:r>
            <a:r>
              <a:rPr lang="en-US" i="1" dirty="0" err="1" smtClean="0"/>
              <a:t>informatif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2348880"/>
            <a:ext cx="7992887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823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Menurut Wang (1997) definisi formal dari variabel linguistik diberikan sebagai berikut: Sebuah variabel linguistik dikarakterisasi oleh (X, T(x), U, M), dimana 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X = Nama variabel (variabel linguistik) yang menjadi objek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T(x) = Himpunan semua istilah (nilai-nilai) linguistik yang terkait dengan (nama) variabel (X) yang menggambarkan objek tersebut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U = Domain fisik aktual/ruang lingkup dimana variabel linguistik X mengambil nilai-nilai kuantitatifnya/nilai numeris (crisp) 􀃆 himpunan semesta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M = Suatu aturan semantik yang menghubungkan setiap nilai linguistik dalam T dengan suatu himpunan fuzzy dalam U.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76872"/>
            <a:ext cx="8198296" cy="4581128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Dari </a:t>
            </a:r>
            <a:r>
              <a:rPr lang="en-US" sz="1800" dirty="0" err="1"/>
              <a:t>contoh</a:t>
            </a:r>
            <a:r>
              <a:rPr lang="en-US" sz="1800" dirty="0"/>
              <a:t> </a:t>
            </a:r>
            <a:r>
              <a:rPr lang="en-US" sz="1800" dirty="0" err="1"/>
              <a:t>diatas</a:t>
            </a:r>
            <a:r>
              <a:rPr lang="en-US" sz="1800" dirty="0"/>
              <a:t>,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diperoleh</a:t>
            </a:r>
            <a:r>
              <a:rPr lang="en-US" sz="1800" dirty="0"/>
              <a:t>: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X = </a:t>
            </a:r>
            <a:r>
              <a:rPr lang="en-US" sz="1600" dirty="0" err="1"/>
              <a:t>kecepatan</a:t>
            </a:r>
            <a:endParaRPr lang="en-US" sz="1600" dirty="0"/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U = [0 , 100] </a:t>
            </a:r>
            <a:r>
              <a:rPr lang="en-US" sz="1600" dirty="0">
                <a:sym typeface="Wingdings" pitchFamily="2" charset="2"/>
              </a:rPr>
              <a:t></a:t>
            </a:r>
            <a:r>
              <a:rPr lang="en-US" sz="1600" dirty="0"/>
              <a:t> </a:t>
            </a:r>
            <a:r>
              <a:rPr lang="en-US" sz="1600" dirty="0" err="1"/>
              <a:t>maksudnya</a:t>
            </a:r>
            <a:r>
              <a:rPr lang="en-US" sz="1600" dirty="0"/>
              <a:t> domain/</a:t>
            </a:r>
            <a:r>
              <a:rPr lang="en-US" sz="1600" dirty="0" err="1"/>
              <a:t>ruang</a:t>
            </a:r>
            <a:r>
              <a:rPr lang="en-US" sz="1600" dirty="0"/>
              <a:t> </a:t>
            </a:r>
            <a:r>
              <a:rPr lang="en-US" sz="1600" dirty="0" err="1"/>
              <a:t>lingkup</a:t>
            </a:r>
            <a:r>
              <a:rPr lang="en-US" sz="1600" dirty="0"/>
              <a:t> </a:t>
            </a:r>
            <a:r>
              <a:rPr lang="en-US" sz="1600" dirty="0" err="1"/>
              <a:t>kecepatan</a:t>
            </a:r>
            <a:r>
              <a:rPr lang="en-US" sz="1600" dirty="0"/>
              <a:t> </a:t>
            </a:r>
            <a:r>
              <a:rPr lang="en-US" sz="1600" dirty="0" err="1"/>
              <a:t>misal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0 </a:t>
            </a:r>
            <a:r>
              <a:rPr lang="en-US" sz="1600" dirty="0" err="1"/>
              <a:t>sampai</a:t>
            </a:r>
            <a:r>
              <a:rPr lang="en-US" sz="1600" dirty="0"/>
              <a:t> 100 km/jam</a:t>
            </a:r>
          </a:p>
          <a:p>
            <a:pPr lvl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dirty="0"/>
              <a:t>T(</a:t>
            </a:r>
            <a:r>
              <a:rPr lang="en-US" sz="1600" dirty="0" err="1"/>
              <a:t>kecepatan</a:t>
            </a:r>
            <a:r>
              <a:rPr lang="en-US" sz="1600" dirty="0"/>
              <a:t>) = {</a:t>
            </a:r>
            <a:r>
              <a:rPr lang="en-US" sz="1600" dirty="0" err="1"/>
              <a:t>lambat</a:t>
            </a:r>
            <a:r>
              <a:rPr lang="en-US" sz="1600" dirty="0"/>
              <a:t>, </a:t>
            </a:r>
            <a:r>
              <a:rPr lang="en-US" sz="1600" dirty="0" err="1"/>
              <a:t>sedang</a:t>
            </a:r>
            <a:r>
              <a:rPr lang="en-US" sz="1600" dirty="0"/>
              <a:t>, </a:t>
            </a:r>
            <a:r>
              <a:rPr lang="en-US" sz="1600" dirty="0" err="1"/>
              <a:t>cepat</a:t>
            </a:r>
            <a:r>
              <a:rPr lang="en-US" sz="1600" dirty="0"/>
              <a:t>} </a:t>
            </a:r>
            <a:r>
              <a:rPr lang="en-US" sz="1600" dirty="0">
                <a:sym typeface="Wingdings" pitchFamily="2" charset="2"/>
              </a:rPr>
              <a:t></a:t>
            </a:r>
            <a:r>
              <a:rPr lang="en-US" sz="1600" dirty="0"/>
              <a:t> </a:t>
            </a:r>
            <a:r>
              <a:rPr lang="en-US" sz="1600" dirty="0" err="1"/>
              <a:t>maksudnya</a:t>
            </a:r>
            <a:r>
              <a:rPr lang="en-US" sz="1600" dirty="0"/>
              <a:t> </a:t>
            </a:r>
            <a:r>
              <a:rPr lang="en-US" sz="1600" dirty="0" err="1"/>
              <a:t>variabel</a:t>
            </a:r>
            <a:r>
              <a:rPr lang="en-US" sz="1600" dirty="0"/>
              <a:t> </a:t>
            </a:r>
            <a:r>
              <a:rPr lang="en-US" sz="1600" dirty="0" err="1"/>
              <a:t>kecepatan</a:t>
            </a:r>
            <a:r>
              <a:rPr lang="en-US" sz="1600" dirty="0"/>
              <a:t> </a:t>
            </a:r>
            <a:r>
              <a:rPr lang="en-US" sz="1600" dirty="0" err="1"/>
              <a:t>terbagi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3 </a:t>
            </a:r>
            <a:r>
              <a:rPr lang="en-US" sz="1600" dirty="0" err="1"/>
              <a:t>himpunan</a:t>
            </a:r>
            <a:r>
              <a:rPr lang="en-US" sz="1600" dirty="0"/>
              <a:t> fuzzy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lambat</a:t>
            </a:r>
            <a:r>
              <a:rPr lang="en-US" sz="1600" dirty="0"/>
              <a:t>, </a:t>
            </a:r>
            <a:r>
              <a:rPr lang="en-US" sz="1600" dirty="0" err="1"/>
              <a:t>sedang</a:t>
            </a:r>
            <a:r>
              <a:rPr lang="en-US" sz="1600" dirty="0"/>
              <a:t>, </a:t>
            </a:r>
            <a:r>
              <a:rPr lang="en-US" sz="1600" dirty="0" err="1"/>
              <a:t>cepat</a:t>
            </a:r>
            <a:endParaRPr lang="en-US" sz="1600" dirty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 err="1"/>
              <a:t>Maka</a:t>
            </a:r>
            <a:r>
              <a:rPr lang="en-US" sz="1800" dirty="0"/>
              <a:t> M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X, M(x) </a:t>
            </a:r>
            <a:r>
              <a:rPr lang="en-US" sz="1800" dirty="0" err="1"/>
              <a:t>adalah</a:t>
            </a:r>
            <a:r>
              <a:rPr lang="en-US" sz="1800" dirty="0"/>
              <a:t>: M(</a:t>
            </a:r>
            <a:r>
              <a:rPr lang="en-US" sz="1800" dirty="0" err="1"/>
              <a:t>lambat</a:t>
            </a:r>
            <a:r>
              <a:rPr lang="en-US" sz="1800" dirty="0"/>
              <a:t>), M(</a:t>
            </a:r>
            <a:r>
              <a:rPr lang="en-US" sz="1800" dirty="0" err="1"/>
              <a:t>sedang</a:t>
            </a:r>
            <a:r>
              <a:rPr lang="en-US" sz="1800" dirty="0"/>
              <a:t>), M(</a:t>
            </a:r>
            <a:r>
              <a:rPr lang="en-US" sz="1800" dirty="0" err="1"/>
              <a:t>cepat</a:t>
            </a:r>
            <a:r>
              <a:rPr lang="en-US" sz="1800" dirty="0"/>
              <a:t>)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M(</a:t>
            </a:r>
            <a:r>
              <a:rPr lang="en-US" sz="1800" dirty="0" err="1"/>
              <a:t>lambat</a:t>
            </a:r>
            <a:r>
              <a:rPr lang="en-US" sz="1800" dirty="0"/>
              <a:t>) = </a:t>
            </a:r>
            <a:r>
              <a:rPr lang="en-US" sz="1800" dirty="0" err="1"/>
              <a:t>himpunan</a:t>
            </a:r>
            <a:r>
              <a:rPr lang="en-US" sz="1800" dirty="0"/>
              <a:t> </a:t>
            </a:r>
            <a:r>
              <a:rPr lang="en-US" sz="1800" dirty="0" err="1"/>
              <a:t>fuzzynya</a:t>
            </a:r>
            <a:r>
              <a:rPr lang="en-US" sz="1800" dirty="0"/>
              <a:t> “</a:t>
            </a:r>
            <a:r>
              <a:rPr lang="en-US" sz="1800" dirty="0" err="1"/>
              <a:t>kecepatan</a:t>
            </a:r>
            <a:r>
              <a:rPr lang="en-US" sz="1800" dirty="0"/>
              <a:t> </a:t>
            </a:r>
            <a:r>
              <a:rPr lang="en-US" sz="1800" dirty="0" err="1"/>
              <a:t>dibawah</a:t>
            </a:r>
            <a:r>
              <a:rPr lang="en-US" sz="1800" dirty="0"/>
              <a:t> 40 Km/jam”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</a:t>
            </a:r>
            <a:r>
              <a:rPr lang="en-US" sz="1800" dirty="0" err="1"/>
              <a:t>keanggotaan</a:t>
            </a:r>
            <a:r>
              <a:rPr lang="en-US" sz="1800" dirty="0"/>
              <a:t> µ</a:t>
            </a:r>
            <a:r>
              <a:rPr lang="en-US" sz="1800" dirty="0" err="1"/>
              <a:t>lambat</a:t>
            </a:r>
            <a:endParaRPr lang="en-US" sz="1800" dirty="0"/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M(</a:t>
            </a:r>
            <a:r>
              <a:rPr lang="en-US" sz="1800" dirty="0" err="1"/>
              <a:t>sedang</a:t>
            </a:r>
            <a:r>
              <a:rPr lang="en-US" sz="1800" dirty="0"/>
              <a:t>) = </a:t>
            </a:r>
            <a:r>
              <a:rPr lang="en-US" sz="1800" dirty="0" err="1"/>
              <a:t>himpunan</a:t>
            </a:r>
            <a:r>
              <a:rPr lang="en-US" sz="1800" dirty="0"/>
              <a:t> </a:t>
            </a:r>
            <a:r>
              <a:rPr lang="en-US" sz="1800" dirty="0" err="1"/>
              <a:t>fuzzynya</a:t>
            </a:r>
            <a:r>
              <a:rPr lang="en-US" sz="1800" dirty="0"/>
              <a:t> “</a:t>
            </a:r>
            <a:r>
              <a:rPr lang="en-US" sz="1800" dirty="0" err="1"/>
              <a:t>kecepatan</a:t>
            </a:r>
            <a:r>
              <a:rPr lang="en-US" sz="1800" dirty="0"/>
              <a:t> </a:t>
            </a:r>
            <a:r>
              <a:rPr lang="en-US" sz="1800" dirty="0" err="1"/>
              <a:t>mendekati</a:t>
            </a:r>
            <a:r>
              <a:rPr lang="en-US" sz="1800" dirty="0"/>
              <a:t> 55 Km/jam”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</a:t>
            </a:r>
            <a:r>
              <a:rPr lang="en-US" sz="1800" dirty="0" err="1"/>
              <a:t>keanggotaan</a:t>
            </a:r>
            <a:r>
              <a:rPr lang="en-US" sz="1800" dirty="0"/>
              <a:t> µ</a:t>
            </a:r>
            <a:r>
              <a:rPr lang="en-US" sz="1800" dirty="0" err="1"/>
              <a:t>sedang</a:t>
            </a:r>
            <a:r>
              <a:rPr lang="en-US" sz="1800" dirty="0"/>
              <a:t>.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M(</a:t>
            </a:r>
            <a:r>
              <a:rPr lang="en-US" sz="1800" dirty="0" err="1"/>
              <a:t>cepat</a:t>
            </a:r>
            <a:r>
              <a:rPr lang="en-US" sz="1800" dirty="0"/>
              <a:t>) = </a:t>
            </a:r>
            <a:r>
              <a:rPr lang="en-US" sz="1800" dirty="0" err="1"/>
              <a:t>himpunan</a:t>
            </a:r>
            <a:r>
              <a:rPr lang="en-US" sz="1800" dirty="0"/>
              <a:t> </a:t>
            </a:r>
            <a:r>
              <a:rPr lang="en-US" sz="1800" dirty="0" err="1"/>
              <a:t>fuzzynya</a:t>
            </a:r>
            <a:r>
              <a:rPr lang="en-US" sz="1800" dirty="0"/>
              <a:t> “</a:t>
            </a:r>
            <a:r>
              <a:rPr lang="en-US" sz="1800" dirty="0" err="1"/>
              <a:t>kecepatan</a:t>
            </a:r>
            <a:r>
              <a:rPr lang="en-US" sz="1800" dirty="0"/>
              <a:t> </a:t>
            </a:r>
            <a:r>
              <a:rPr lang="en-US" sz="1800" dirty="0" err="1"/>
              <a:t>diatas</a:t>
            </a:r>
            <a:r>
              <a:rPr lang="en-US" sz="1800" dirty="0"/>
              <a:t> 70 Km/jam ”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</a:t>
            </a:r>
            <a:r>
              <a:rPr lang="en-US" sz="1800" dirty="0" err="1"/>
              <a:t>keanggotaan</a:t>
            </a:r>
            <a:r>
              <a:rPr lang="en-US" sz="1800" dirty="0"/>
              <a:t> µ</a:t>
            </a:r>
            <a:r>
              <a:rPr lang="en-US" sz="1800" dirty="0" err="1"/>
              <a:t>cepat</a:t>
            </a:r>
            <a:r>
              <a:rPr lang="en-US" sz="1800" dirty="0"/>
              <a:t>.</a:t>
            </a: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Logika</a:t>
            </a:r>
            <a:r>
              <a:rPr lang="en-US" dirty="0"/>
              <a:t> Fuzzy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7599363" cy="3724275"/>
          </a:xfrm>
        </p:spPr>
        <p:txBody>
          <a:bodyPr/>
          <a:lstStyle/>
          <a:p>
            <a:r>
              <a:rPr lang="en-US" sz="2400" dirty="0" err="1"/>
              <a:t>Logika</a:t>
            </a:r>
            <a:r>
              <a:rPr lang="en-US" sz="2400" dirty="0"/>
              <a:t> fuzzy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smtClean="0"/>
              <a:t>s</a:t>
            </a:r>
            <a:r>
              <a:rPr lang="id-ID" sz="2400" dirty="0" smtClean="0"/>
              <a:t>alah</a:t>
            </a:r>
            <a:r>
              <a:rPr lang="en-US" sz="2400" dirty="0" smtClean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memetakan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input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output.</a:t>
            </a:r>
          </a:p>
          <a:p>
            <a:r>
              <a:rPr lang="en-US" sz="2400" dirty="0" err="1"/>
              <a:t>Skema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 fuzzy :</a:t>
            </a:r>
          </a:p>
          <a:p>
            <a:endParaRPr lang="en-US" sz="2400" dirty="0"/>
          </a:p>
        </p:txBody>
      </p:sp>
      <p:pic>
        <p:nvPicPr>
          <p:cNvPr id="717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3609" y="3933825"/>
            <a:ext cx="7704856" cy="273553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7" name="Pictur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" b="1"/>
          <a:stretch/>
        </p:blipFill>
        <p:spPr bwMode="auto">
          <a:xfrm>
            <a:off x="755576" y="2348880"/>
            <a:ext cx="8388424" cy="4509120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KUIS!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305800" cy="4235152"/>
          </a:xfrm>
        </p:spPr>
        <p:txBody>
          <a:bodyPr/>
          <a:lstStyle/>
          <a:p>
            <a:r>
              <a:rPr lang="id-ID" dirty="0" smtClean="0"/>
              <a:t>Dari contoh grafik di atas buatlah representasi fungsi keanggotaan untuk variabel KECEPATAN yang dibagi menjadi 3 kategori atau 3 himpunan fuzzy yaitu LAMBAT, SEDANG, dan CEPAT.  (slide 14)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3190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AutoShap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Logika</a:t>
            </a:r>
            <a:r>
              <a:rPr lang="en-US" dirty="0"/>
              <a:t> Fuzzy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7599363" cy="43791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err="1"/>
              <a:t>Antara</a:t>
            </a:r>
            <a:r>
              <a:rPr lang="en-US" sz="2000" dirty="0"/>
              <a:t> input </a:t>
            </a:r>
            <a:r>
              <a:rPr lang="en-US" sz="2000" dirty="0" err="1"/>
              <a:t>dan</a:t>
            </a:r>
            <a:r>
              <a:rPr lang="en-US" sz="2000" dirty="0"/>
              <a:t> output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kotak</a:t>
            </a:r>
            <a:r>
              <a:rPr lang="en-US" sz="2000" dirty="0"/>
              <a:t> </a:t>
            </a:r>
            <a:r>
              <a:rPr lang="en-US" sz="2000" dirty="0" err="1"/>
              <a:t>hitam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memetakan</a:t>
            </a:r>
            <a:r>
              <a:rPr lang="en-US" sz="2000" dirty="0"/>
              <a:t> input </a:t>
            </a:r>
            <a:r>
              <a:rPr lang="en-US" sz="2000" dirty="0" err="1"/>
              <a:t>ke</a:t>
            </a:r>
            <a:r>
              <a:rPr lang="en-US" sz="2000" dirty="0"/>
              <a:t> output yang </a:t>
            </a:r>
            <a:r>
              <a:rPr lang="en-US" sz="2000" dirty="0" err="1"/>
              <a:t>sesuai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000" dirty="0" err="1"/>
              <a:t>Misal</a:t>
            </a:r>
            <a:r>
              <a:rPr lang="en-US" sz="2000" dirty="0"/>
              <a:t>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d-ID" sz="20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d-ID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Pemetaan</a:t>
            </a:r>
            <a:r>
              <a:rPr lang="en-US" sz="2000" dirty="0"/>
              <a:t> input-output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: “</a:t>
            </a:r>
            <a:r>
              <a:rPr lang="en-US" sz="2000" dirty="0" err="1"/>
              <a:t>diberikan</a:t>
            </a:r>
            <a:r>
              <a:rPr lang="en-US" sz="2000" dirty="0"/>
              <a:t> data </a:t>
            </a:r>
            <a:r>
              <a:rPr lang="en-US" sz="2000" dirty="0" err="1"/>
              <a:t>persediaan</a:t>
            </a:r>
            <a:r>
              <a:rPr lang="en-US" sz="2000" dirty="0"/>
              <a:t> </a:t>
            </a:r>
            <a:r>
              <a:rPr lang="en-US" sz="2000" dirty="0" err="1"/>
              <a:t>barang</a:t>
            </a:r>
            <a:r>
              <a:rPr lang="en-US" sz="2000" dirty="0"/>
              <a:t>, </a:t>
            </a:r>
            <a:r>
              <a:rPr lang="en-US" sz="2000" dirty="0" err="1"/>
              <a:t>berapa</a:t>
            </a:r>
            <a:r>
              <a:rPr lang="en-US" sz="2000" dirty="0"/>
              <a:t> </a:t>
            </a:r>
            <a:r>
              <a:rPr lang="en-US" sz="2000" dirty="0" err="1" smtClean="0"/>
              <a:t>jumlah</a:t>
            </a:r>
            <a:r>
              <a:rPr lang="id-ID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 </a:t>
            </a:r>
            <a:r>
              <a:rPr lang="en-US" sz="2000" dirty="0"/>
              <a:t>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diproduksi</a:t>
            </a:r>
            <a:r>
              <a:rPr lang="en-US" sz="2000" dirty="0"/>
              <a:t> ?”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  <p:pic>
        <p:nvPicPr>
          <p:cNvPr id="922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12863" y="3460750"/>
            <a:ext cx="6296025" cy="212849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5157192"/>
            <a:ext cx="7838256" cy="149884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Ada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/</a:t>
            </a:r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di </a:t>
            </a:r>
            <a:r>
              <a:rPr lang="en-US" sz="2400" dirty="0" err="1"/>
              <a:t>kotak</a:t>
            </a:r>
            <a:r>
              <a:rPr lang="en-US" sz="2400" dirty="0"/>
              <a:t> </a:t>
            </a:r>
            <a:r>
              <a:rPr lang="en-US" sz="2400" dirty="0" err="1"/>
              <a:t>hitam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misal</a:t>
            </a:r>
            <a:r>
              <a:rPr lang="en-US" sz="2400" dirty="0"/>
              <a:t> : </a:t>
            </a:r>
            <a:r>
              <a:rPr lang="id-ID" sz="2400" dirty="0" smtClean="0"/>
              <a:t>logika</a:t>
            </a:r>
            <a:r>
              <a:rPr lang="en-US" sz="2400" dirty="0" smtClean="0"/>
              <a:t> </a:t>
            </a:r>
            <a:r>
              <a:rPr lang="en-US" sz="2400" dirty="0"/>
              <a:t>fuzzy,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syaraf</a:t>
            </a:r>
            <a:r>
              <a:rPr lang="en-US" sz="2400" dirty="0"/>
              <a:t> </a:t>
            </a:r>
            <a:r>
              <a:rPr lang="en-US" sz="2400" dirty="0" err="1"/>
              <a:t>tiruan</a:t>
            </a:r>
            <a:r>
              <a:rPr lang="en-US" sz="2400" dirty="0"/>
              <a:t>, </a:t>
            </a:r>
            <a:r>
              <a:rPr lang="en-US" sz="2400" dirty="0" err="1"/>
              <a:t>sistem</a:t>
            </a:r>
            <a:r>
              <a:rPr lang="en-US" sz="2400" dirty="0"/>
              <a:t> linear,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pakar</a:t>
            </a:r>
            <a:r>
              <a:rPr lang="en-US" sz="2400" dirty="0"/>
              <a:t>,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diferensial</a:t>
            </a:r>
            <a:r>
              <a:rPr lang="en-US" sz="2400" dirty="0"/>
              <a:t>, </a:t>
            </a:r>
            <a:r>
              <a:rPr lang="en-US" sz="2400" dirty="0" err="1"/>
              <a:t>dll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624" y="2492896"/>
            <a:ext cx="7241933" cy="2448272"/>
          </a:xfrm>
          <a:prstGeom prst="rect">
            <a:avLst/>
          </a:prstGeom>
          <a:noFill/>
          <a:ln/>
        </p:spPr>
      </p:pic>
      <p:sp>
        <p:nvSpPr>
          <p:cNvPr id="8" name="AutoShap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Logika</a:t>
            </a:r>
            <a:r>
              <a:rPr lang="en-US" dirty="0"/>
              <a:t> Fuzzy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348880"/>
            <a:ext cx="8208912" cy="450912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id-ID" sz="2400" dirty="0" smtClean="0"/>
              <a:t>Logika fuzzy umumnya diterapkan pada masalah-masalah yang mengandung unsur ketidakpastian (uncertainty), ketidaktepatan (imprecise), noisy, dan sebagainya.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id-ID" sz="2400" dirty="0" smtClean="0"/>
              <a:t>Logika fuzzy menjembatani bahasa mesin yang presisi dengan bahasa manusia yang menekankan pada makna atau arti (significance).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id-ID" sz="2400" dirty="0" smtClean="0"/>
              <a:t>Logika fuzzy dikembangkan berdasarkan bahasa manusia (bahasa alami</a:t>
            </a:r>
            <a:r>
              <a:rPr lang="id-ID" sz="2400" dirty="0" smtClean="0"/>
              <a:t>) – </a:t>
            </a:r>
            <a:r>
              <a:rPr lang="id-ID" sz="2400" i="1" dirty="0" smtClean="0"/>
              <a:t>variabel linguistik</a:t>
            </a:r>
            <a:endParaRPr lang="id-ID" sz="2400" i="1" dirty="0"/>
          </a:p>
        </p:txBody>
      </p:sp>
      <p:sp>
        <p:nvSpPr>
          <p:cNvPr id="4" name="AutoShap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Logika</a:t>
            </a:r>
            <a:r>
              <a:rPr lang="en-US" dirty="0"/>
              <a:t> Fuzzy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285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id-ID" dirty="0" smtClean="0"/>
              <a:t>Penerapan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2492896"/>
            <a:ext cx="8316416" cy="4365104"/>
          </a:xfrm>
        </p:spPr>
        <p:txBody>
          <a:bodyPr/>
          <a:lstStyle/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en-US" sz="2000" dirty="0" err="1" smtClean="0"/>
              <a:t>Tahun</a:t>
            </a:r>
            <a:r>
              <a:rPr lang="en-US" sz="2000" dirty="0" smtClean="0"/>
              <a:t> </a:t>
            </a:r>
            <a:r>
              <a:rPr lang="en-US" sz="2000" dirty="0"/>
              <a:t>1990 </a:t>
            </a:r>
            <a:r>
              <a:rPr lang="en-US" sz="2000" dirty="0" err="1"/>
              <a:t>pertama</a:t>
            </a:r>
            <a:r>
              <a:rPr lang="en-US" sz="2000" dirty="0"/>
              <a:t> kali </a:t>
            </a:r>
            <a:r>
              <a:rPr lang="en-US" sz="2000" dirty="0" err="1"/>
              <a:t>mesin</a:t>
            </a:r>
            <a:r>
              <a:rPr lang="en-US" sz="2000" dirty="0"/>
              <a:t> </a:t>
            </a:r>
            <a:r>
              <a:rPr lang="en-US" sz="2000" dirty="0" err="1"/>
              <a:t>cuci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logika</a:t>
            </a:r>
            <a:r>
              <a:rPr lang="en-US" sz="2000" dirty="0"/>
              <a:t> fuzzy di </a:t>
            </a:r>
            <a:r>
              <a:rPr lang="en-US" sz="2000" dirty="0" err="1"/>
              <a:t>Jepang</a:t>
            </a:r>
            <a:r>
              <a:rPr lang="en-US" sz="2000" dirty="0"/>
              <a:t> (Matsushita Electric Industrial Company). </a:t>
            </a:r>
            <a:endParaRPr lang="id-ID" sz="2000" dirty="0" smtClean="0"/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/>
              <a:t>fuzzy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putaran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otomatis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banyaknya</a:t>
            </a:r>
            <a:r>
              <a:rPr lang="en-US" sz="2000" dirty="0"/>
              <a:t> </a:t>
            </a:r>
            <a:r>
              <a:rPr lang="en-US" sz="2000" dirty="0" err="1"/>
              <a:t>kotoran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dicuci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en-US" sz="2000" dirty="0" smtClean="0"/>
              <a:t>Input </a:t>
            </a:r>
            <a:r>
              <a:rPr lang="en-US" sz="2000" dirty="0"/>
              <a:t>yang </a:t>
            </a:r>
            <a:r>
              <a:rPr lang="en-US" sz="2000" dirty="0" err="1"/>
              <a:t>digunakan</a:t>
            </a:r>
            <a:r>
              <a:rPr lang="en-US" sz="2000" dirty="0"/>
              <a:t> : </a:t>
            </a:r>
            <a:r>
              <a:rPr lang="en-US" sz="2000" dirty="0" err="1"/>
              <a:t>seberapa</a:t>
            </a:r>
            <a:r>
              <a:rPr lang="en-US" sz="2000" dirty="0"/>
              <a:t> </a:t>
            </a:r>
            <a:r>
              <a:rPr lang="en-US" sz="2000" dirty="0" err="1"/>
              <a:t>kotor</a:t>
            </a:r>
            <a:r>
              <a:rPr lang="en-US" sz="2000" dirty="0"/>
              <a:t>,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kotoran</a:t>
            </a:r>
            <a:r>
              <a:rPr lang="en-US" sz="2000" dirty="0"/>
              <a:t>, </a:t>
            </a:r>
            <a:r>
              <a:rPr lang="en-US" sz="2000" dirty="0" err="1"/>
              <a:t>banyaknya</a:t>
            </a:r>
            <a:r>
              <a:rPr lang="en-US" sz="2000" dirty="0"/>
              <a:t> yang </a:t>
            </a:r>
            <a:r>
              <a:rPr lang="en-US" sz="2000" dirty="0" err="1"/>
              <a:t>dicuci</a:t>
            </a:r>
            <a:r>
              <a:rPr lang="en-US" sz="2000" dirty="0"/>
              <a:t>. </a:t>
            </a:r>
            <a:endParaRPr lang="id-ID" sz="2000" dirty="0" smtClean="0"/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en-US" sz="2000" dirty="0" err="1" smtClean="0"/>
              <a:t>Mesin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sensor </a:t>
            </a:r>
            <a:r>
              <a:rPr lang="en-US" sz="2000" dirty="0" err="1"/>
              <a:t>optik</a:t>
            </a:r>
            <a:r>
              <a:rPr lang="en-US" sz="2000" dirty="0"/>
              <a:t>, </a:t>
            </a:r>
            <a:r>
              <a:rPr lang="en-US" sz="2000" dirty="0" err="1"/>
              <a:t>mengeluarkan</a:t>
            </a:r>
            <a:r>
              <a:rPr lang="en-US" sz="2000" dirty="0"/>
              <a:t> </a:t>
            </a:r>
            <a:r>
              <a:rPr lang="en-US" sz="2000" dirty="0" err="1"/>
              <a:t>cahaya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air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cahaya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ujung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. Makin </a:t>
            </a:r>
            <a:r>
              <a:rPr lang="en-US" sz="2000" dirty="0" err="1"/>
              <a:t>kotor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sinar</a:t>
            </a:r>
            <a:r>
              <a:rPr lang="en-US" sz="2000" dirty="0"/>
              <a:t> yang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makin</a:t>
            </a:r>
            <a:r>
              <a:rPr lang="en-US" sz="2000" dirty="0"/>
              <a:t> </a:t>
            </a:r>
            <a:r>
              <a:rPr lang="en-US" sz="2000" dirty="0" err="1"/>
              <a:t>redup</a:t>
            </a:r>
            <a:r>
              <a:rPr lang="en-US" sz="2000" dirty="0"/>
              <a:t>.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kotoran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daki</a:t>
            </a:r>
            <a:r>
              <a:rPr lang="en-US" sz="2000" dirty="0"/>
              <a:t>/</a:t>
            </a:r>
            <a:r>
              <a:rPr lang="en-US" sz="2000" dirty="0" err="1"/>
              <a:t>minyak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solidFill>
                  <a:schemeClr val="tx2"/>
                </a:solidFill>
              </a:rPr>
              <a:t>Himpunan Fuzzy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276872"/>
            <a:ext cx="8388424" cy="4581128"/>
          </a:xfrm>
        </p:spPr>
        <p:txBody>
          <a:bodyPr/>
          <a:lstStyle/>
          <a:p>
            <a:r>
              <a:rPr lang="id-ID" sz="2400" dirty="0" smtClean="0"/>
              <a:t>Logika fuzzy dikembangkan dari teori himpunan fuzzy.</a:t>
            </a:r>
          </a:p>
          <a:p>
            <a:r>
              <a:rPr lang="id-ID" sz="2400" dirty="0" smtClean="0"/>
              <a:t>Himpunan klasik yang sudah dipelajari selama ini disebut himpunan tegas (crisp set).</a:t>
            </a:r>
          </a:p>
          <a:p>
            <a:r>
              <a:rPr lang="id-ID" sz="2400" dirty="0" smtClean="0"/>
              <a:t>Di dalam himpunan tegas, keanggotaan suatu unsur di dalam himpunan dinyatakan secara tegas, apakah objek tersebut anggota himpunan atau bukan.</a:t>
            </a:r>
          </a:p>
          <a:p>
            <a:r>
              <a:rPr lang="id-ID" sz="2400" dirty="0" smtClean="0"/>
              <a:t>Untuk sembarang himpunan A, sebuah unsur x adalah anggota himpunan apabila x terdapat atau terdefinisi di dalam A.</a:t>
            </a:r>
          </a:p>
          <a:p>
            <a:r>
              <a:rPr lang="id-ID" sz="2400" dirty="0" smtClean="0"/>
              <a:t>Contoh: A = {0, 4, 7, 8, 11}, maka 7 </a:t>
            </a:r>
            <a:r>
              <a:rPr lang="el-GR" sz="2400" dirty="0" smtClean="0"/>
              <a:t>ϵ</a:t>
            </a:r>
            <a:r>
              <a:rPr lang="id-ID" sz="2400" dirty="0" smtClean="0"/>
              <a:t> A, tetapi 5 </a:t>
            </a:r>
            <a:r>
              <a:rPr lang="el-GR" sz="2400" dirty="0" smtClean="0"/>
              <a:t>ϵ</a:t>
            </a:r>
            <a:r>
              <a:rPr lang="id-ID" sz="2400" dirty="0" smtClean="0"/>
              <a:t> A.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9196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lain</a:t>
            </a:r>
            <a:endParaRPr lang="id-ID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7694613" cy="3724275"/>
          </a:xfrm>
        </p:spPr>
        <p:txBody>
          <a:bodyPr/>
          <a:lstStyle/>
          <a:p>
            <a:r>
              <a:rPr lang="en-US" sz="2400" dirty="0" err="1"/>
              <a:t>misal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umur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3 </a:t>
            </a:r>
            <a:r>
              <a:rPr lang="en-US" sz="2400" dirty="0" err="1"/>
              <a:t>kategori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:</a:t>
            </a:r>
          </a:p>
          <a:p>
            <a:pPr lvl="1"/>
            <a:r>
              <a:rPr lang="en-US" sz="2000" dirty="0"/>
              <a:t>MUDA </a:t>
            </a:r>
            <a:r>
              <a:rPr lang="en-US" sz="2000" dirty="0" err="1"/>
              <a:t>umur</a:t>
            </a:r>
            <a:r>
              <a:rPr lang="en-US" sz="2000" dirty="0"/>
              <a:t> &lt; 35 </a:t>
            </a:r>
            <a:r>
              <a:rPr lang="en-US" sz="2000" dirty="0" err="1"/>
              <a:t>tahun</a:t>
            </a:r>
            <a:endParaRPr lang="en-US" sz="2000" dirty="0"/>
          </a:p>
          <a:p>
            <a:pPr lvl="1"/>
            <a:r>
              <a:rPr lang="en-US" sz="2000" dirty="0"/>
              <a:t>PAROBAYA 35 ≤ </a:t>
            </a:r>
            <a:r>
              <a:rPr lang="en-US" sz="2000" dirty="0" err="1"/>
              <a:t>umur</a:t>
            </a:r>
            <a:r>
              <a:rPr lang="en-US" sz="2000" dirty="0"/>
              <a:t> ≤ 55 </a:t>
            </a:r>
            <a:r>
              <a:rPr lang="en-US" sz="2000" dirty="0" err="1"/>
              <a:t>tahun</a:t>
            </a:r>
            <a:endParaRPr lang="en-US" sz="2000" dirty="0"/>
          </a:p>
          <a:p>
            <a:pPr lvl="1"/>
            <a:r>
              <a:rPr lang="en-US" sz="2000" dirty="0"/>
              <a:t>TUA </a:t>
            </a:r>
            <a:r>
              <a:rPr lang="en-US" sz="2000" dirty="0" err="1"/>
              <a:t>umur</a:t>
            </a:r>
            <a:r>
              <a:rPr lang="en-US" sz="2000" dirty="0"/>
              <a:t> &gt; 55 </a:t>
            </a:r>
            <a:r>
              <a:rPr lang="en-US" sz="2000" dirty="0" err="1"/>
              <a:t>tahun</a:t>
            </a:r>
            <a:endParaRPr lang="en-US" sz="2000" dirty="0"/>
          </a:p>
          <a:p>
            <a:pPr lvl="1"/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keanggotaan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grafis</a:t>
            </a:r>
            <a:r>
              <a:rPr lang="en-US" sz="2000" dirty="0"/>
              <a:t>, </a:t>
            </a:r>
            <a:r>
              <a:rPr lang="en-US" sz="2000" dirty="0" err="1"/>
              <a:t>himpunan</a:t>
            </a:r>
            <a:r>
              <a:rPr lang="en-US" sz="2000" dirty="0"/>
              <a:t> MUDA, PAROBAYA, TUA :</a:t>
            </a:r>
          </a:p>
          <a:p>
            <a:endParaRPr lang="en-US" sz="2400" dirty="0"/>
          </a:p>
        </p:txBody>
      </p:sp>
      <p:pic>
        <p:nvPicPr>
          <p:cNvPr id="1843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5617" y="4581525"/>
            <a:ext cx="7560072" cy="215984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4495800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err="1"/>
              <a:t>usia</a:t>
            </a:r>
            <a:r>
              <a:rPr lang="en-US" sz="1800" dirty="0"/>
              <a:t> 34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dikatakan</a:t>
            </a:r>
            <a:r>
              <a:rPr lang="en-US" sz="1800" dirty="0"/>
              <a:t> </a:t>
            </a:r>
            <a:r>
              <a:rPr lang="en-US" sz="1800" dirty="0" smtClean="0"/>
              <a:t>MUDA</a:t>
            </a:r>
            <a:r>
              <a:rPr lang="id-ID" sz="1800" dirty="0" smtClean="0"/>
              <a:t>,</a:t>
            </a:r>
            <a:r>
              <a:rPr lang="en-US" sz="1800" dirty="0" smtClean="0"/>
              <a:t> </a:t>
            </a:r>
            <a:r>
              <a:rPr lang="en-US" sz="1800" dirty="0"/>
              <a:t>µMUDA[34] = 1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err="1"/>
              <a:t>usia</a:t>
            </a:r>
            <a:r>
              <a:rPr lang="en-US" sz="1800" dirty="0"/>
              <a:t> 35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dikatakan</a:t>
            </a:r>
            <a:r>
              <a:rPr lang="en-US" sz="1800" dirty="0"/>
              <a:t> </a:t>
            </a:r>
            <a:r>
              <a:rPr lang="en-US" sz="1800" dirty="0" smtClean="0"/>
              <a:t>TIDAKMUDA</a:t>
            </a:r>
            <a:r>
              <a:rPr lang="id-ID" sz="1800" dirty="0" smtClean="0"/>
              <a:t>,</a:t>
            </a:r>
            <a:r>
              <a:rPr lang="en-US" sz="1800" dirty="0" smtClean="0"/>
              <a:t> </a:t>
            </a:r>
            <a:r>
              <a:rPr lang="en-US" sz="1800" dirty="0"/>
              <a:t>µMUDA[35] = 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err="1"/>
              <a:t>usia</a:t>
            </a:r>
            <a:r>
              <a:rPr lang="en-US" sz="1800" dirty="0"/>
              <a:t> 35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dikatakan</a:t>
            </a:r>
            <a:r>
              <a:rPr lang="en-US" sz="1800" dirty="0"/>
              <a:t> </a:t>
            </a:r>
            <a:r>
              <a:rPr lang="en-US" sz="1800" dirty="0" smtClean="0"/>
              <a:t>PAROBAYA</a:t>
            </a:r>
            <a:r>
              <a:rPr lang="id-ID" sz="1800" dirty="0" smtClean="0"/>
              <a:t>,</a:t>
            </a:r>
            <a:r>
              <a:rPr lang="en-US" sz="1800" dirty="0" smtClean="0"/>
              <a:t> </a:t>
            </a:r>
            <a:r>
              <a:rPr lang="en-US" sz="1800" dirty="0"/>
              <a:t>µPAROBAYA[35] = 1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err="1"/>
              <a:t>usia</a:t>
            </a:r>
            <a:r>
              <a:rPr lang="en-US" sz="1800" dirty="0"/>
              <a:t> 34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dikatakan</a:t>
            </a:r>
            <a:r>
              <a:rPr lang="en-US" sz="1800" dirty="0"/>
              <a:t> </a:t>
            </a:r>
            <a:r>
              <a:rPr lang="en-US" sz="1800" dirty="0" smtClean="0"/>
              <a:t>TIDAKPAROBAYA</a:t>
            </a:r>
            <a:r>
              <a:rPr lang="id-ID" sz="1800" dirty="0" smtClean="0"/>
              <a:t>,</a:t>
            </a:r>
            <a:r>
              <a:rPr lang="en-US" sz="1800" dirty="0" smtClean="0"/>
              <a:t> </a:t>
            </a:r>
            <a:r>
              <a:rPr lang="en-US" sz="1800" dirty="0"/>
              <a:t>µPAROBAYA[34] = 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err="1"/>
              <a:t>usia</a:t>
            </a:r>
            <a:r>
              <a:rPr lang="en-US" sz="1800" dirty="0"/>
              <a:t> 35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 err="1"/>
              <a:t>kurang</a:t>
            </a:r>
            <a:r>
              <a:rPr lang="en-US" sz="1800" dirty="0"/>
              <a:t> 1 </a:t>
            </a:r>
            <a:r>
              <a:rPr lang="en-US" sz="1800" dirty="0" err="1"/>
              <a:t>hari</a:t>
            </a:r>
            <a:r>
              <a:rPr lang="en-US" sz="1800" dirty="0"/>
              <a:t>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dikatakan</a:t>
            </a:r>
            <a:r>
              <a:rPr lang="en-US" sz="1800" dirty="0"/>
              <a:t> </a:t>
            </a:r>
            <a:r>
              <a:rPr lang="en-US" sz="1800" dirty="0" smtClean="0"/>
              <a:t>TIDAKPAROBAYA</a:t>
            </a:r>
            <a:r>
              <a:rPr lang="id-ID" sz="1800" dirty="0" smtClean="0"/>
              <a:t>,</a:t>
            </a:r>
            <a:r>
              <a:rPr lang="en-US" sz="1800" dirty="0" smtClean="0"/>
              <a:t> </a:t>
            </a:r>
            <a:r>
              <a:rPr lang="en-US" sz="1800" dirty="0"/>
              <a:t>µPAROBAYA[35 </a:t>
            </a:r>
            <a:r>
              <a:rPr lang="en-US" sz="1800" dirty="0" err="1"/>
              <a:t>th</a:t>
            </a:r>
            <a:r>
              <a:rPr lang="en-US" sz="1800" dirty="0"/>
              <a:t> – 1 </a:t>
            </a:r>
            <a:r>
              <a:rPr lang="en-US" sz="1800" dirty="0" err="1"/>
              <a:t>hari</a:t>
            </a:r>
            <a:r>
              <a:rPr lang="en-US" sz="1800" dirty="0"/>
              <a:t>] = 0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err="1"/>
              <a:t>usia</a:t>
            </a:r>
            <a:r>
              <a:rPr lang="en-US" sz="1800" dirty="0"/>
              <a:t> 35 </a:t>
            </a:r>
            <a:r>
              <a:rPr lang="en-US" sz="1800" dirty="0" err="1"/>
              <a:t>tahun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1 </a:t>
            </a:r>
            <a:r>
              <a:rPr lang="en-US" sz="1800" dirty="0" err="1"/>
              <a:t>hari</a:t>
            </a:r>
            <a:r>
              <a:rPr lang="en-US" sz="1800" dirty="0"/>
              <a:t> </a:t>
            </a:r>
            <a:r>
              <a:rPr lang="en-US" sz="1800" dirty="0" err="1"/>
              <a:t>maka</a:t>
            </a:r>
            <a:r>
              <a:rPr lang="en-US" sz="1800" dirty="0"/>
              <a:t> </a:t>
            </a:r>
            <a:r>
              <a:rPr lang="en-US" sz="1800" dirty="0" err="1"/>
              <a:t>dikatakan</a:t>
            </a:r>
            <a:r>
              <a:rPr lang="en-US" sz="1800" dirty="0"/>
              <a:t> </a:t>
            </a:r>
            <a:r>
              <a:rPr lang="en-US" sz="1800" dirty="0" smtClean="0"/>
              <a:t>TIDAKMUDA</a:t>
            </a:r>
            <a:r>
              <a:rPr lang="id-ID" sz="1800" dirty="0" smtClean="0"/>
              <a:t>,</a:t>
            </a:r>
            <a:r>
              <a:rPr lang="en-US" sz="1800" dirty="0" smtClean="0"/>
              <a:t> </a:t>
            </a:r>
            <a:r>
              <a:rPr lang="en-US" sz="1800" dirty="0"/>
              <a:t>µMUDA[35 </a:t>
            </a:r>
            <a:r>
              <a:rPr lang="en-US" sz="1800" dirty="0" err="1"/>
              <a:t>th</a:t>
            </a:r>
            <a:r>
              <a:rPr lang="en-US" sz="1800" dirty="0"/>
              <a:t> + 1 </a:t>
            </a:r>
            <a:r>
              <a:rPr lang="en-US" sz="1800" dirty="0" err="1"/>
              <a:t>hari</a:t>
            </a:r>
            <a:r>
              <a:rPr lang="en-US" sz="1800" dirty="0"/>
              <a:t>] = </a:t>
            </a:r>
            <a:r>
              <a:rPr lang="en-US" sz="1800" dirty="0" smtClean="0"/>
              <a:t>0</a:t>
            </a:r>
            <a:endParaRPr lang="id-ID" sz="1800" dirty="0" smtClean="0"/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 algn="just">
              <a:lnSpc>
                <a:spcPct val="90000"/>
              </a:lnSpc>
            </a:pPr>
            <a:r>
              <a:rPr lang="en-US" sz="2000" dirty="0" err="1"/>
              <a:t>Himpunan</a:t>
            </a:r>
            <a:r>
              <a:rPr lang="en-US" sz="2000" dirty="0"/>
              <a:t> crisp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umur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mengakibatkan</a:t>
            </a:r>
            <a:r>
              <a:rPr lang="en-US" sz="2000" dirty="0"/>
              <a:t> </a:t>
            </a:r>
            <a:r>
              <a:rPr lang="en-US" sz="2000" dirty="0" err="1"/>
              <a:t>perbedaan</a:t>
            </a:r>
            <a:r>
              <a:rPr lang="en-US" sz="2000" dirty="0"/>
              <a:t> </a:t>
            </a:r>
            <a:r>
              <a:rPr lang="en-US" sz="2000" dirty="0" err="1"/>
              <a:t>kategori</a:t>
            </a:r>
            <a:r>
              <a:rPr lang="en-US" sz="2000" dirty="0"/>
              <a:t> yang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signifikan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apsules 1">
    <a:dk1>
      <a:srgbClr val="003366"/>
    </a:dk1>
    <a:lt1>
      <a:srgbClr val="FFFFFF"/>
    </a:lt1>
    <a:dk2>
      <a:srgbClr val="006666"/>
    </a:dk2>
    <a:lt2>
      <a:srgbClr val="666699"/>
    </a:lt2>
    <a:accent1>
      <a:srgbClr val="33CCCC"/>
    </a:accent1>
    <a:accent2>
      <a:srgbClr val="99CC99"/>
    </a:accent2>
    <a:accent3>
      <a:srgbClr val="FFFFFF"/>
    </a:accent3>
    <a:accent4>
      <a:srgbClr val="002A56"/>
    </a:accent4>
    <a:accent5>
      <a:srgbClr val="ADE2E2"/>
    </a:accent5>
    <a:accent6>
      <a:srgbClr val="8AB98A"/>
    </a:accent6>
    <a:hlink>
      <a:srgbClr val="003366"/>
    </a:hlink>
    <a:folHlink>
      <a:srgbClr val="CC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</TotalTime>
  <Words>1115</Words>
  <Application>Microsoft Office PowerPoint</Application>
  <PresentationFormat>On-screen Show (4:3)</PresentationFormat>
  <Paragraphs>88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Capsules</vt:lpstr>
      <vt:lpstr>Logika Fuzzy</vt:lpstr>
      <vt:lpstr>Logika Fuzzy</vt:lpstr>
      <vt:lpstr>Logika Fuzzy</vt:lpstr>
      <vt:lpstr>Logika Fuzzy</vt:lpstr>
      <vt:lpstr>Logika Fuzzy</vt:lpstr>
      <vt:lpstr>Contoh Penerapan</vt:lpstr>
      <vt:lpstr>Himpunan Fuzzy</vt:lpstr>
      <vt:lpstr>Contoh lain</vt:lpstr>
      <vt:lpstr>PowerPoint Presentation</vt:lpstr>
      <vt:lpstr>HIMPUNAN FUZZY</vt:lpstr>
      <vt:lpstr>PowerPoint Presentation</vt:lpstr>
      <vt:lpstr>PowerPoint Presentation</vt:lpstr>
      <vt:lpstr>FUNGSI KEANGGOTAAN (Membership function)</vt:lpstr>
      <vt:lpstr>PowerPoint Presentation</vt:lpstr>
      <vt:lpstr>WATAK KEKABURAN</vt:lpstr>
      <vt:lpstr>VARIABEL LINGUSTIK</vt:lpstr>
      <vt:lpstr>kurang spesifik tapi lebih informatif</vt:lpstr>
      <vt:lpstr>PowerPoint Presentation</vt:lpstr>
      <vt:lpstr>PowerPoint Presentation</vt:lpstr>
      <vt:lpstr>PowerPoint Presentation</vt:lpstr>
      <vt:lpstr>KUIS!</vt:lpstr>
    </vt:vector>
  </TitlesOfParts>
  <Company>IAIN Rafah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Logika Fuzzy</dc:title>
  <dc:creator>Bonita</dc:creator>
  <cp:lastModifiedBy>MyWindows</cp:lastModifiedBy>
  <cp:revision>17</cp:revision>
  <dcterms:created xsi:type="dcterms:W3CDTF">2010-04-16T06:44:01Z</dcterms:created>
  <dcterms:modified xsi:type="dcterms:W3CDTF">2015-05-28T03:57:16Z</dcterms:modified>
</cp:coreProperties>
</file>