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79" r:id="rId5"/>
    <p:sldId id="274" r:id="rId6"/>
    <p:sldId id="273" r:id="rId7"/>
    <p:sldId id="261" r:id="rId8"/>
    <p:sldId id="262" r:id="rId9"/>
    <p:sldId id="268" r:id="rId10"/>
    <p:sldId id="269" r:id="rId11"/>
    <p:sldId id="270" r:id="rId12"/>
    <p:sldId id="271" r:id="rId13"/>
    <p:sldId id="276" r:id="rId14"/>
    <p:sldId id="277" r:id="rId15"/>
    <p:sldId id="278" r:id="rId16"/>
    <p:sldId id="275" r:id="rId17"/>
    <p:sldId id="272" r:id="rId1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FCFB-6531-4862-996C-428925654B9C}" type="datetimeFigureOut">
              <a:rPr lang="id-ID" smtClean="0"/>
              <a:t>12/05/2015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94F71-1704-41E7-82DA-CC38E1EF93FC}" type="slidenum">
              <a:rPr lang="id-ID" smtClean="0"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FCFB-6531-4862-996C-428925654B9C}" type="datetimeFigureOut">
              <a:rPr lang="id-ID" smtClean="0"/>
              <a:t>12/05/2015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94F71-1704-41E7-82DA-CC38E1EF93F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FCFB-6531-4862-996C-428925654B9C}" type="datetimeFigureOut">
              <a:rPr lang="id-ID" smtClean="0"/>
              <a:t>12/05/2015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94F71-1704-41E7-82DA-CC38E1EF93F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FCFB-6531-4862-996C-428925654B9C}" type="datetimeFigureOut">
              <a:rPr lang="id-ID" smtClean="0"/>
              <a:t>12/05/2015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94F71-1704-41E7-82DA-CC38E1EF93F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FCFB-6531-4862-996C-428925654B9C}" type="datetimeFigureOut">
              <a:rPr lang="id-ID" smtClean="0"/>
              <a:t>12/05/2015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94F71-1704-41E7-82DA-CC38E1EF93FC}" type="slidenum">
              <a:rPr lang="id-ID" smtClean="0"/>
              <a:t>‹#›</a:t>
            </a:fld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FCFB-6531-4862-996C-428925654B9C}" type="datetimeFigureOut">
              <a:rPr lang="id-ID" smtClean="0"/>
              <a:t>12/05/2015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94F71-1704-41E7-82DA-CC38E1EF93F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FCFB-6531-4862-996C-428925654B9C}" type="datetimeFigureOut">
              <a:rPr lang="id-ID" smtClean="0"/>
              <a:t>12/05/2015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94F71-1704-41E7-82DA-CC38E1EF93FC}" type="slidenum">
              <a:rPr lang="id-ID" smtClean="0"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FCFB-6531-4862-996C-428925654B9C}" type="datetimeFigureOut">
              <a:rPr lang="id-ID" smtClean="0"/>
              <a:t>12/05/2015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94F71-1704-41E7-82DA-CC38E1EF93F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FCFB-6531-4862-996C-428925654B9C}" type="datetimeFigureOut">
              <a:rPr lang="id-ID" smtClean="0"/>
              <a:t>12/05/2015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94F71-1704-41E7-82DA-CC38E1EF93F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FCFB-6531-4862-996C-428925654B9C}" type="datetimeFigureOut">
              <a:rPr lang="id-ID" smtClean="0"/>
              <a:t>12/05/2015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94F71-1704-41E7-82DA-CC38E1EF93FC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FCFB-6531-4862-996C-428925654B9C}" type="datetimeFigureOut">
              <a:rPr lang="id-ID" smtClean="0"/>
              <a:t>12/05/2015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94F71-1704-41E7-82DA-CC38E1EF93F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26FFCFB-6531-4862-996C-428925654B9C}" type="datetimeFigureOut">
              <a:rPr lang="id-ID" smtClean="0"/>
              <a:t>12/05/2015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5B94F71-1704-41E7-82DA-CC38E1EF93FC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Chapter 10</a:t>
            </a:r>
            <a:br>
              <a:rPr lang="en-US" sz="3200" dirty="0"/>
            </a:br>
            <a:r>
              <a:rPr lang="en-US" sz="3200" dirty="0"/>
              <a:t>Intelligent Decision Support Systems</a:t>
            </a:r>
            <a:endParaRPr lang="id-ID" sz="32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/>
              <a:t>Artificial Intelligence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val="205729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741987"/>
          </a:xfrm>
        </p:spPr>
        <p:txBody>
          <a:bodyPr/>
          <a:lstStyle/>
          <a:p>
            <a:r>
              <a:rPr lang="en-US"/>
              <a:t>Kecerdasan Buatan</a:t>
            </a:r>
            <a:br>
              <a:rPr lang="en-US"/>
            </a:br>
            <a:r>
              <a:rPr lang="en-US"/>
              <a:t>VS</a:t>
            </a:r>
            <a:br>
              <a:rPr lang="en-US"/>
            </a:br>
            <a:r>
              <a:rPr lang="en-US"/>
              <a:t>Kecerdasan Alami</a:t>
            </a:r>
          </a:p>
        </p:txBody>
      </p:sp>
    </p:spTree>
    <p:extLst>
      <p:ext uri="{BB962C8B-B14F-4D97-AF65-F5344CB8AC3E}">
        <p14:creationId xmlns:p14="http://schemas.microsoft.com/office/powerpoint/2010/main" val="276930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04800"/>
            <a:ext cx="7999040" cy="1462088"/>
          </a:xfrm>
        </p:spPr>
        <p:txBody>
          <a:bodyPr/>
          <a:lstStyle/>
          <a:p>
            <a:r>
              <a:rPr lang="en-US" sz="3600" dirty="0" err="1"/>
              <a:t>Perbedaan</a:t>
            </a:r>
            <a:r>
              <a:rPr lang="en-US" sz="3600" dirty="0"/>
              <a:t> </a:t>
            </a:r>
            <a:r>
              <a:rPr lang="id-ID" sz="3600" dirty="0" smtClean="0"/>
              <a:t>AI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/>
              <a:t>Kecerdasan</a:t>
            </a:r>
            <a:r>
              <a:rPr lang="en-US" sz="3600" dirty="0"/>
              <a:t> </a:t>
            </a:r>
            <a:r>
              <a:rPr lang="en-US" sz="3600" dirty="0" err="1"/>
              <a:t>Alami</a:t>
            </a:r>
            <a:endParaRPr lang="en-US" sz="3600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648200"/>
          </a:xfrm>
        </p:spPr>
        <p:txBody>
          <a:bodyPr/>
          <a:lstStyle/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permanen</a:t>
            </a:r>
            <a:endParaRPr lang="en-US" sz="2400" dirty="0"/>
          </a:p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err="1"/>
              <a:t>Menawarkan</a:t>
            </a:r>
            <a:r>
              <a:rPr lang="en-US" sz="2400" dirty="0"/>
              <a:t> </a:t>
            </a:r>
            <a:r>
              <a:rPr lang="en-US" sz="2400" dirty="0" err="1"/>
              <a:t>kemudahan</a:t>
            </a:r>
            <a:r>
              <a:rPr lang="en-US" sz="2400" dirty="0"/>
              <a:t> </a:t>
            </a:r>
            <a:r>
              <a:rPr lang="en-US" sz="2400" dirty="0" err="1"/>
              <a:t>duplikasi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penyebaran</a:t>
            </a:r>
            <a:endParaRPr lang="en-US" sz="2400" dirty="0"/>
          </a:p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err="1" smtClean="0"/>
              <a:t>Konsisten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menyeluruh</a:t>
            </a:r>
            <a:endParaRPr lang="en-US" sz="2400" dirty="0"/>
          </a:p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didokumentasikan</a:t>
            </a:r>
            <a:endParaRPr lang="en-US" sz="2400" dirty="0"/>
          </a:p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mengeksekusi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cepat</a:t>
            </a:r>
            <a:r>
              <a:rPr lang="en-US" sz="2400" dirty="0"/>
              <a:t> </a:t>
            </a:r>
            <a:r>
              <a:rPr lang="en-US" sz="2400" dirty="0" err="1"/>
              <a:t>daripada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endParaRPr lang="en-US" sz="2400" dirty="0"/>
          </a:p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menjalankan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kebanyakan</a:t>
            </a:r>
            <a:r>
              <a:rPr lang="en-US" sz="2400" dirty="0"/>
              <a:t> orang.</a:t>
            </a:r>
          </a:p>
        </p:txBody>
      </p:sp>
    </p:spTree>
    <p:extLst>
      <p:ext uri="{BB962C8B-B14F-4D97-AF65-F5344CB8AC3E}">
        <p14:creationId xmlns:p14="http://schemas.microsoft.com/office/powerpoint/2010/main" val="13044909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04800"/>
            <a:ext cx="8496944" cy="1462088"/>
          </a:xfrm>
        </p:spPr>
        <p:txBody>
          <a:bodyPr>
            <a:normAutofit/>
          </a:bodyPr>
          <a:lstStyle/>
          <a:p>
            <a:r>
              <a:rPr lang="en-US" sz="3600" dirty="0" err="1"/>
              <a:t>Kelebihan</a:t>
            </a:r>
            <a:r>
              <a:rPr lang="en-US" sz="3600" dirty="0"/>
              <a:t> </a:t>
            </a:r>
            <a:r>
              <a:rPr lang="en-US" sz="3600" dirty="0" err="1"/>
              <a:t>Kecerdasan</a:t>
            </a:r>
            <a:r>
              <a:rPr lang="en-US" sz="3600" dirty="0"/>
              <a:t> </a:t>
            </a:r>
            <a:r>
              <a:rPr lang="en-US" sz="3600" dirty="0" err="1"/>
              <a:t>Alami</a:t>
            </a:r>
            <a:r>
              <a:rPr lang="en-US" sz="3600" dirty="0"/>
              <a:t> </a:t>
            </a:r>
            <a:r>
              <a:rPr lang="en-US" sz="3600" dirty="0" err="1" smtClean="0"/>
              <a:t>dibanding</a:t>
            </a:r>
            <a:r>
              <a:rPr lang="en-US" sz="3600" dirty="0" smtClean="0"/>
              <a:t> </a:t>
            </a:r>
            <a:r>
              <a:rPr lang="en-US" sz="3600" dirty="0"/>
              <a:t>AI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495800"/>
          </a:xfrm>
        </p:spPr>
        <p:txBody>
          <a:bodyPr/>
          <a:lstStyle/>
          <a:p>
            <a:r>
              <a:rPr lang="en-US" sz="2800"/>
              <a:t>Bersifat lebih kreatif</a:t>
            </a:r>
          </a:p>
          <a:p>
            <a:r>
              <a:rPr lang="en-US" sz="2800"/>
              <a:t>Dapat melakukan proses pembelajaran secara langsung, sementara AI harus mendapatkan masukan berupa simbol dan representasi-representasi</a:t>
            </a:r>
          </a:p>
          <a:p>
            <a:r>
              <a:rPr lang="en-US" sz="2800"/>
              <a:t>Menggunakan fokus yang luas sebagai referensi untuk pengambilan keputusan. Sebaliknya, AI menggunakan fokus yang sempit</a:t>
            </a:r>
          </a:p>
        </p:txBody>
      </p:sp>
    </p:spTree>
    <p:extLst>
      <p:ext uri="{BB962C8B-B14F-4D97-AF65-F5344CB8AC3E}">
        <p14:creationId xmlns:p14="http://schemas.microsoft.com/office/powerpoint/2010/main" val="25951418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04800"/>
            <a:ext cx="8223448" cy="1112838"/>
          </a:xfrm>
        </p:spPr>
        <p:txBody>
          <a:bodyPr/>
          <a:lstStyle/>
          <a:p>
            <a:r>
              <a:rPr lang="id-ID" dirty="0" smtClean="0"/>
              <a:t>Contoh </a:t>
            </a:r>
            <a:r>
              <a:rPr lang="en-US" dirty="0" err="1" smtClean="0"/>
              <a:t>Konsep</a:t>
            </a:r>
            <a:r>
              <a:rPr lang="id-ID" dirty="0" smtClean="0"/>
              <a:t>/Model</a:t>
            </a:r>
            <a:r>
              <a:rPr lang="en-US" dirty="0" smtClean="0"/>
              <a:t> </a:t>
            </a:r>
            <a:r>
              <a:rPr lang="id-ID" dirty="0" smtClean="0"/>
              <a:t>AI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r>
              <a:rPr lang="en-US" sz="2800" dirty="0"/>
              <a:t>Turing Test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Pengujian</a:t>
            </a:r>
            <a:r>
              <a:rPr lang="en-US" sz="2800" dirty="0"/>
              <a:t> </a:t>
            </a:r>
            <a:r>
              <a:rPr lang="en-US" sz="2800" dirty="0" err="1"/>
              <a:t>Kecerdasan</a:t>
            </a:r>
            <a:r>
              <a:rPr lang="en-US" sz="2800" dirty="0"/>
              <a:t> (Alan Turing).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	Proses </a:t>
            </a:r>
            <a:r>
              <a:rPr lang="en-US" sz="2800" dirty="0" err="1"/>
              <a:t>uji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melibatkan</a:t>
            </a:r>
            <a:r>
              <a:rPr lang="en-US" sz="2800" dirty="0"/>
              <a:t> </a:t>
            </a:r>
            <a:r>
              <a:rPr lang="en-US" sz="2800" dirty="0" err="1"/>
              <a:t>seorang</a:t>
            </a:r>
            <a:r>
              <a:rPr lang="en-US" sz="2800" dirty="0"/>
              <a:t> </a:t>
            </a:r>
            <a:r>
              <a:rPr lang="en-US" sz="2800" dirty="0" err="1"/>
              <a:t>penanya</a:t>
            </a:r>
            <a:r>
              <a:rPr lang="en-US" sz="2800" dirty="0"/>
              <a:t> (</a:t>
            </a:r>
            <a:r>
              <a:rPr lang="en-US" sz="2800" dirty="0" err="1"/>
              <a:t>manusia</a:t>
            </a:r>
            <a:r>
              <a:rPr lang="en-US" sz="2800" dirty="0"/>
              <a:t>)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obyek</a:t>
            </a:r>
            <a:r>
              <a:rPr lang="en-US" sz="2800" dirty="0"/>
              <a:t> yang </a:t>
            </a:r>
            <a:r>
              <a:rPr lang="en-US" sz="2800" dirty="0" err="1"/>
              <a:t>ditanyai</a:t>
            </a:r>
            <a:r>
              <a:rPr lang="en-US" sz="2800" dirty="0"/>
              <a:t>.</a:t>
            </a:r>
          </a:p>
          <a:p>
            <a:pPr>
              <a:buFont typeface="Wingdings" pitchFamily="2" charset="2"/>
              <a:buNone/>
            </a:pPr>
            <a:endParaRPr lang="en-US" sz="1200" dirty="0">
              <a:latin typeface="Book Antiqua" pitchFamily="18" charset="0"/>
            </a:endParaRPr>
          </a:p>
          <a:p>
            <a:r>
              <a:rPr lang="en-US" sz="2800" dirty="0" err="1"/>
              <a:t>Pemrosesan</a:t>
            </a:r>
            <a:r>
              <a:rPr lang="en-US" sz="2800" dirty="0"/>
              <a:t> </a:t>
            </a:r>
            <a:r>
              <a:rPr lang="en-US" sz="2800" dirty="0" err="1"/>
              <a:t>Simbolik</a:t>
            </a:r>
            <a:endParaRPr lang="en-US" sz="2800" dirty="0"/>
          </a:p>
          <a:p>
            <a:pPr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err="1"/>
              <a:t>Sifat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AI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AI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bagian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ilmu</a:t>
            </a:r>
            <a:r>
              <a:rPr lang="en-US" sz="2800" dirty="0"/>
              <a:t> </a:t>
            </a:r>
            <a:r>
              <a:rPr lang="en-US" sz="2800" dirty="0" err="1"/>
              <a:t>komputer</a:t>
            </a:r>
            <a:r>
              <a:rPr lang="en-US" sz="2800" dirty="0"/>
              <a:t> yang </a:t>
            </a:r>
            <a:r>
              <a:rPr lang="en-US" sz="2800" dirty="0" err="1"/>
              <a:t>melakukan</a:t>
            </a:r>
            <a:r>
              <a:rPr lang="en-US" sz="2800" dirty="0"/>
              <a:t> proses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simbolik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non-</a:t>
            </a:r>
            <a:r>
              <a:rPr lang="en-US" sz="2800" dirty="0" err="1"/>
              <a:t>algoritmik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penyelesain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20829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/>
          <a:lstStyle/>
          <a:p>
            <a:r>
              <a:rPr lang="en-US" sz="2800"/>
              <a:t>Heuristic </a:t>
            </a:r>
          </a:p>
          <a:p>
            <a:pPr>
              <a:buFont typeface="Wingdings" pitchFamily="2" charset="2"/>
              <a:buNone/>
            </a:pPr>
            <a:r>
              <a:rPr lang="en-US" sz="2800">
                <a:sym typeface="Wingdings" pitchFamily="2" charset="2"/>
              </a:rPr>
              <a:t>	Suatu strategi untuk melakukan proses pencarian </a:t>
            </a:r>
            <a:r>
              <a:rPr lang="en-US" sz="2800" i="1">
                <a:sym typeface="Wingdings" pitchFamily="2" charset="2"/>
              </a:rPr>
              <a:t>(search)</a:t>
            </a:r>
            <a:r>
              <a:rPr lang="en-US" sz="2800">
                <a:sym typeface="Wingdings" pitchFamily="2" charset="2"/>
              </a:rPr>
              <a:t> ruang problem secara efektif, yang memandu proses pencarian yang kita lakukan di sepanjang jalur yang memiliki kemungkinan sukses paling besar.</a:t>
            </a:r>
          </a:p>
          <a:p>
            <a:endParaRPr lang="en-US" sz="280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417077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990600"/>
            <a:ext cx="8229600" cy="5334000"/>
          </a:xfrm>
        </p:spPr>
        <p:txBody>
          <a:bodyPr/>
          <a:lstStyle/>
          <a:p>
            <a:r>
              <a:rPr lang="en-US" sz="2800">
                <a:sym typeface="Wingdings" pitchFamily="2" charset="2"/>
              </a:rPr>
              <a:t>Inferensi (Penarikan Kesimpulan)  AI mencoba membuat mesin memiliki kemampuan berpikir atau mempertimbangkan </a:t>
            </a:r>
            <a:r>
              <a:rPr lang="en-US" sz="2800" i="1">
                <a:sym typeface="Wingdings" pitchFamily="2" charset="2"/>
              </a:rPr>
              <a:t>(reasoning), </a:t>
            </a:r>
            <a:r>
              <a:rPr lang="en-US" sz="2800">
                <a:sym typeface="Wingdings" pitchFamily="2" charset="2"/>
              </a:rPr>
              <a:t>termasuk didalamnya proses </a:t>
            </a:r>
            <a:r>
              <a:rPr lang="en-US" sz="2800" i="1">
                <a:sym typeface="Wingdings" pitchFamily="2" charset="2"/>
              </a:rPr>
              <a:t>(inferencing)</a:t>
            </a:r>
            <a:r>
              <a:rPr lang="en-US" sz="2800">
                <a:sym typeface="Wingdings" pitchFamily="2" charset="2"/>
              </a:rPr>
              <a:t> berdasarkan fakta-fakta dan aturan dengan menggunakan metode heuristik, dll</a:t>
            </a:r>
            <a:endParaRPr lang="en-US" sz="2800"/>
          </a:p>
          <a:p>
            <a:endParaRPr lang="en-US" sz="1200"/>
          </a:p>
          <a:p>
            <a:r>
              <a:rPr lang="en-US" sz="2800"/>
              <a:t>Pencocokan Pola </a:t>
            </a:r>
            <a:r>
              <a:rPr lang="en-US" sz="2800" i="1"/>
              <a:t>(Pattern Matching) </a:t>
            </a:r>
            <a:r>
              <a:rPr lang="en-US" sz="2800">
                <a:sym typeface="Wingdings" pitchFamily="2" charset="2"/>
              </a:rPr>
              <a:t> Berusaha untuk menjelaskan obyek, kejadian </a:t>
            </a:r>
            <a:r>
              <a:rPr lang="en-US" sz="2800" i="1">
                <a:sym typeface="Wingdings" pitchFamily="2" charset="2"/>
              </a:rPr>
              <a:t>(events) </a:t>
            </a:r>
            <a:r>
              <a:rPr lang="en-US" sz="2800">
                <a:sym typeface="Wingdings" pitchFamily="2" charset="2"/>
              </a:rPr>
              <a:t>atau proses, dalam hubungan logik atau komputasional</a:t>
            </a:r>
          </a:p>
        </p:txBody>
      </p:sp>
    </p:spTree>
    <p:extLst>
      <p:ext uri="{BB962C8B-B14F-4D97-AF65-F5344CB8AC3E}">
        <p14:creationId xmlns:p14="http://schemas.microsoft.com/office/powerpoint/2010/main" val="4821493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id-ID" dirty="0"/>
              <a:t>Lingkup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80526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d-ID" b="1" dirty="0">
                <a:latin typeface="Trebuchet MS"/>
              </a:rPr>
              <a:t>PERMAINAN (Game)</a:t>
            </a:r>
          </a:p>
          <a:p>
            <a:pPr lvl="1" algn="just"/>
            <a:r>
              <a:rPr lang="sv-SE" dirty="0" smtClean="0">
                <a:latin typeface="Trebuchet MS"/>
              </a:rPr>
              <a:t>Kebanyakan </a:t>
            </a:r>
            <a:r>
              <a:rPr lang="sv-SE" dirty="0">
                <a:latin typeface="Trebuchet MS"/>
              </a:rPr>
              <a:t>permainan dilakukan dengan menggunakan sekumpulan</a:t>
            </a:r>
          </a:p>
          <a:p>
            <a:pPr lvl="1" algn="just"/>
            <a:r>
              <a:rPr lang="id-ID" dirty="0">
                <a:latin typeface="Trebuchet MS"/>
              </a:rPr>
              <a:t>aturan.</a:t>
            </a:r>
          </a:p>
          <a:p>
            <a:pPr lvl="1" algn="just"/>
            <a:r>
              <a:rPr lang="id-ID" dirty="0" smtClean="0">
                <a:latin typeface="Trebuchet MS"/>
              </a:rPr>
              <a:t>Dalam </a:t>
            </a:r>
            <a:r>
              <a:rPr lang="id-ID" dirty="0">
                <a:latin typeface="Trebuchet MS"/>
              </a:rPr>
              <a:t>permainan digunakan apa yang disebut dengan pencarian ruang.</a:t>
            </a:r>
          </a:p>
          <a:p>
            <a:pPr lvl="1" algn="just"/>
            <a:r>
              <a:rPr lang="id-ID" dirty="0" smtClean="0">
                <a:latin typeface="Trebuchet MS"/>
              </a:rPr>
              <a:t>Teknik </a:t>
            </a:r>
            <a:r>
              <a:rPr lang="id-ID" dirty="0">
                <a:latin typeface="Trebuchet MS"/>
              </a:rPr>
              <a:t>untuk menentukan alternatif dalam menyimak problema ruang</a:t>
            </a:r>
          </a:p>
          <a:p>
            <a:pPr lvl="1" algn="just"/>
            <a:r>
              <a:rPr lang="id-ID" dirty="0">
                <a:latin typeface="Trebuchet MS"/>
              </a:rPr>
              <a:t>merupakan sesuatu yang rumit.</a:t>
            </a:r>
          </a:p>
          <a:p>
            <a:pPr lvl="1" algn="just"/>
            <a:r>
              <a:rPr lang="id-ID" dirty="0" smtClean="0">
                <a:latin typeface="Trebuchet MS"/>
              </a:rPr>
              <a:t>Teknik </a:t>
            </a:r>
            <a:r>
              <a:rPr lang="id-ID" dirty="0">
                <a:latin typeface="Trebuchet MS"/>
              </a:rPr>
              <a:t>tersebut disebut dengan HEURISTIC.</a:t>
            </a:r>
          </a:p>
          <a:p>
            <a:pPr lvl="1" algn="just"/>
            <a:r>
              <a:rPr lang="id-ID" dirty="0" smtClean="0">
                <a:latin typeface="Trebuchet MS"/>
              </a:rPr>
              <a:t>Permainan </a:t>
            </a:r>
            <a:r>
              <a:rPr lang="id-ID" dirty="0">
                <a:latin typeface="Trebuchet MS"/>
              </a:rPr>
              <a:t>merupakan bidang yang menarik dalam studi heuristic</a:t>
            </a:r>
          </a:p>
          <a:p>
            <a:pPr algn="just">
              <a:spcBef>
                <a:spcPts val="1200"/>
              </a:spcBef>
            </a:pPr>
            <a:r>
              <a:rPr lang="id-ID" b="1" dirty="0">
                <a:latin typeface="Trebuchet MS"/>
              </a:rPr>
              <a:t>NATURAL LANGUAGE</a:t>
            </a:r>
          </a:p>
          <a:p>
            <a:pPr lvl="1" algn="just"/>
            <a:r>
              <a:rPr lang="id-ID" dirty="0">
                <a:latin typeface="Trebuchet MS"/>
              </a:rPr>
              <a:t>Suatu teknologi yang memberikan kemampuan kepada komputer </a:t>
            </a:r>
            <a:r>
              <a:rPr lang="id-ID" dirty="0" smtClean="0">
                <a:latin typeface="Trebuchet MS"/>
              </a:rPr>
              <a:t>untuk memahami </a:t>
            </a:r>
            <a:r>
              <a:rPr lang="id-ID" dirty="0">
                <a:latin typeface="Trebuchet MS"/>
              </a:rPr>
              <a:t>bahasa manusia sehingga pengguna komputer dapat </a:t>
            </a:r>
            <a:r>
              <a:rPr lang="id-ID" dirty="0" smtClean="0">
                <a:latin typeface="Trebuchet MS"/>
              </a:rPr>
              <a:t>berkomunikasi dengan </a:t>
            </a:r>
            <a:r>
              <a:rPr lang="id-ID" dirty="0">
                <a:latin typeface="Trebuchet MS"/>
              </a:rPr>
              <a:t>komputer dengan menggunakan bahasa sehari -hari.</a:t>
            </a:r>
          </a:p>
          <a:p>
            <a:pPr algn="just">
              <a:spcBef>
                <a:spcPts val="1200"/>
              </a:spcBef>
            </a:pPr>
            <a:r>
              <a:rPr lang="id-ID" b="1" dirty="0">
                <a:latin typeface="Trebuchet MS"/>
              </a:rPr>
              <a:t>ROBOTIK DAN SISTEM SENSOR</a:t>
            </a:r>
          </a:p>
          <a:p>
            <a:pPr lvl="1" algn="just"/>
            <a:r>
              <a:rPr lang="id-ID" dirty="0">
                <a:latin typeface="Trebuchet MS"/>
              </a:rPr>
              <a:t>Sistem sensor, seperti sistem vision, sistem </a:t>
            </a:r>
            <a:r>
              <a:rPr lang="id-ID" i="1" dirty="0">
                <a:latin typeface="Trebuchet MS"/>
              </a:rPr>
              <a:t>tactile</a:t>
            </a:r>
            <a:r>
              <a:rPr lang="id-ID" dirty="0">
                <a:latin typeface="Trebuchet MS"/>
              </a:rPr>
              <a:t>, dan sistem </a:t>
            </a:r>
            <a:r>
              <a:rPr lang="id-ID" dirty="0" smtClean="0">
                <a:latin typeface="Trebuchet MS"/>
              </a:rPr>
              <a:t>pemrosesan sinyal </a:t>
            </a:r>
            <a:r>
              <a:rPr lang="id-ID" dirty="0">
                <a:latin typeface="Trebuchet MS"/>
              </a:rPr>
              <a:t>jika dikombinasikan dengan AI, dapat dikategorikan kedalam </a:t>
            </a:r>
            <a:r>
              <a:rPr lang="id-ID" dirty="0" smtClean="0">
                <a:latin typeface="Trebuchet MS"/>
              </a:rPr>
              <a:t>suatu sistem </a:t>
            </a:r>
            <a:r>
              <a:rPr lang="id-ID" dirty="0">
                <a:latin typeface="Trebuchet MS"/>
              </a:rPr>
              <a:t>yang luas yang disebut </a:t>
            </a:r>
            <a:r>
              <a:rPr lang="id-ID" b="1" dirty="0">
                <a:latin typeface="Trebuchet MS"/>
              </a:rPr>
              <a:t>sistem robotik</a:t>
            </a:r>
            <a:r>
              <a:rPr lang="id-ID" dirty="0">
                <a:latin typeface="Trebuchet MS"/>
              </a:rPr>
              <a:t>.</a:t>
            </a:r>
          </a:p>
          <a:p>
            <a:pPr algn="just">
              <a:spcBef>
                <a:spcPts val="1200"/>
              </a:spcBef>
            </a:pPr>
            <a:r>
              <a:rPr lang="id-ID" b="1" dirty="0">
                <a:latin typeface="Trebuchet MS"/>
              </a:rPr>
              <a:t>EXPERT SYSTEM</a:t>
            </a:r>
          </a:p>
          <a:p>
            <a:pPr lvl="1" algn="just"/>
            <a:r>
              <a:rPr lang="id-ID" dirty="0">
                <a:latin typeface="Trebuchet MS"/>
              </a:rPr>
              <a:t>Sistem pakar (</a:t>
            </a:r>
            <a:r>
              <a:rPr lang="id-ID" i="1" dirty="0">
                <a:latin typeface="Trebuchet MS"/>
              </a:rPr>
              <a:t>Expert System</a:t>
            </a:r>
            <a:r>
              <a:rPr lang="id-ID" dirty="0">
                <a:latin typeface="Trebuchet MS"/>
              </a:rPr>
              <a:t>) adalah program penasehat berbasis </a:t>
            </a:r>
            <a:r>
              <a:rPr lang="id-ID" dirty="0" smtClean="0">
                <a:latin typeface="Trebuchet MS"/>
              </a:rPr>
              <a:t>komputer yang </a:t>
            </a:r>
            <a:r>
              <a:rPr lang="id-ID" dirty="0">
                <a:latin typeface="Trebuchet MS"/>
              </a:rPr>
              <a:t>mencoba meniru proses berpikir dan pengetahuan dari seorang </a:t>
            </a:r>
            <a:r>
              <a:rPr lang="id-ID" dirty="0" smtClean="0">
                <a:latin typeface="Trebuchet MS"/>
              </a:rPr>
              <a:t>pakar dalam </a:t>
            </a:r>
            <a:r>
              <a:rPr lang="id-ID" dirty="0">
                <a:latin typeface="Trebuchet MS"/>
              </a:rPr>
              <a:t>menyelesaikan masalah-masalah spesifik.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6547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Summary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Kecerdasan buatan terdiri dari knowledge base dan motor inference</a:t>
            </a:r>
          </a:p>
          <a:p>
            <a:r>
              <a:rPr lang="en-US" sz="2800"/>
              <a:t>Digunakan untuk membantu menyelesaikan permasalahan manusia</a:t>
            </a:r>
          </a:p>
          <a:p>
            <a:r>
              <a:rPr lang="en-US" sz="2800"/>
              <a:t>Kecerdasan buatan mengalami perkembangan terus menerus sampai saat ini</a:t>
            </a:r>
          </a:p>
          <a:p>
            <a:r>
              <a:rPr lang="en-US" sz="2800"/>
              <a:t>Semakin banyak objek yang mampu diselesaikan oleh Kecerdasan buatan</a:t>
            </a:r>
          </a:p>
        </p:txBody>
      </p:sp>
    </p:spTree>
    <p:extLst>
      <p:ext uri="{BB962C8B-B14F-4D97-AF65-F5344CB8AC3E}">
        <p14:creationId xmlns:p14="http://schemas.microsoft.com/office/powerpoint/2010/main" val="36771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1112838"/>
          </a:xfrm>
        </p:spPr>
        <p:txBody>
          <a:bodyPr/>
          <a:lstStyle/>
          <a:p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AI?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3733800"/>
          </a:xfrm>
        </p:spPr>
        <p:txBody>
          <a:bodyPr>
            <a:normAutofit fontScale="92500"/>
          </a:bodyPr>
          <a:lstStyle/>
          <a:p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kawasan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, </a:t>
            </a:r>
            <a:r>
              <a:rPr lang="en-US" sz="2800" dirty="0" err="1"/>
              <a:t>aplikasi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instruksi</a:t>
            </a:r>
            <a:r>
              <a:rPr lang="en-US" sz="2800" dirty="0"/>
              <a:t> yang </a:t>
            </a:r>
            <a:r>
              <a:rPr lang="en-US" sz="2800" dirty="0" err="1"/>
              <a:t>terkait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pemrograman</a:t>
            </a:r>
            <a:r>
              <a:rPr lang="en-US" sz="2800" dirty="0"/>
              <a:t> </a:t>
            </a:r>
            <a:r>
              <a:rPr lang="en-US" sz="2800" dirty="0" err="1"/>
              <a:t>komputer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sesuatu</a:t>
            </a:r>
            <a:r>
              <a:rPr lang="en-US" sz="2800" dirty="0"/>
              <a:t> </a:t>
            </a:r>
            <a:r>
              <a:rPr lang="en-US" sz="2800" dirty="0" err="1"/>
              <a:t>hal</a:t>
            </a:r>
            <a:r>
              <a:rPr lang="en-US" sz="2800" dirty="0"/>
              <a:t> - yang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pandangan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– </a:t>
            </a:r>
            <a:r>
              <a:rPr lang="en-US" sz="2800" dirty="0" err="1"/>
              <a:t>cerdas</a:t>
            </a:r>
            <a:r>
              <a:rPr lang="en-US" sz="2800" dirty="0"/>
              <a:t> (H. A. Simon [1987])</a:t>
            </a:r>
          </a:p>
          <a:p>
            <a:endParaRPr lang="en-US" sz="1200" dirty="0"/>
          </a:p>
          <a:p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studi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bagaimana</a:t>
            </a:r>
            <a:r>
              <a:rPr lang="en-US" sz="2800" dirty="0"/>
              <a:t> </a:t>
            </a:r>
            <a:r>
              <a:rPr lang="en-US" sz="2800" dirty="0" err="1"/>
              <a:t>membuat</a:t>
            </a:r>
            <a:r>
              <a:rPr lang="en-US" sz="2800" dirty="0"/>
              <a:t> </a:t>
            </a:r>
            <a:r>
              <a:rPr lang="en-US" sz="2800" dirty="0" err="1"/>
              <a:t>komputer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hal-hal</a:t>
            </a:r>
            <a:r>
              <a:rPr lang="en-US" sz="2800" dirty="0"/>
              <a:t> yang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saat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(Rich and </a:t>
            </a:r>
            <a:r>
              <a:rPr lang="en-US" sz="2800" dirty="0" err="1"/>
              <a:t>Kinight</a:t>
            </a:r>
            <a:r>
              <a:rPr lang="en-US" sz="2800" dirty="0"/>
              <a:t> [1991])</a:t>
            </a:r>
          </a:p>
        </p:txBody>
      </p:sp>
    </p:spTree>
    <p:extLst>
      <p:ext uri="{BB962C8B-B14F-4D97-AF65-F5344CB8AC3E}">
        <p14:creationId xmlns:p14="http://schemas.microsoft.com/office/powerpoint/2010/main" val="9561553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Kedudukan AI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8748464" cy="5472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832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AREA  AI</a:t>
            </a:r>
            <a:endParaRPr lang="id-ID" dirty="0"/>
          </a:p>
        </p:txBody>
      </p:sp>
      <p:pic>
        <p:nvPicPr>
          <p:cNvPr id="3" name="Picture 5" descr="fig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53" t="7936" r="11829" b="4762"/>
          <a:stretch>
            <a:fillRect/>
          </a:stretch>
        </p:blipFill>
        <p:spPr>
          <a:xfrm>
            <a:off x="1524000" y="1752600"/>
            <a:ext cx="6324600" cy="464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13177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305800" cy="914400"/>
          </a:xfrm>
        </p:spPr>
        <p:txBody>
          <a:bodyPr/>
          <a:lstStyle/>
          <a:p>
            <a:r>
              <a:rPr lang="en-US"/>
              <a:t>2 Bagian Utama AI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191000"/>
          </a:xfrm>
        </p:spPr>
        <p:txBody>
          <a:bodyPr/>
          <a:lstStyle/>
          <a:p>
            <a:pPr algn="just"/>
            <a:r>
              <a:rPr lang="en-US" sz="2800" b="1" dirty="0"/>
              <a:t>Basis </a:t>
            </a:r>
            <a:r>
              <a:rPr lang="en-US" sz="2800" b="1" dirty="0" err="1"/>
              <a:t>Pengetahuan</a:t>
            </a:r>
            <a:r>
              <a:rPr lang="en-US" sz="2800" b="1" dirty="0"/>
              <a:t> (</a:t>
            </a:r>
            <a:r>
              <a:rPr lang="en-US" sz="2800" b="1" i="1" dirty="0"/>
              <a:t>knowledge base</a:t>
            </a:r>
            <a:r>
              <a:rPr lang="en-US" sz="2800" b="1" dirty="0"/>
              <a:t>)</a:t>
            </a:r>
          </a:p>
          <a:p>
            <a:pPr algn="just"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err="1"/>
              <a:t>berisi</a:t>
            </a:r>
            <a:r>
              <a:rPr lang="en-US" sz="2800" dirty="0"/>
              <a:t> </a:t>
            </a:r>
            <a:r>
              <a:rPr lang="en-US" sz="2800" dirty="0" err="1"/>
              <a:t>fakta-fakta</a:t>
            </a:r>
            <a:r>
              <a:rPr lang="en-US" sz="2800" dirty="0"/>
              <a:t>, </a:t>
            </a:r>
            <a:r>
              <a:rPr lang="en-US" sz="2800" dirty="0" err="1"/>
              <a:t>teori</a:t>
            </a:r>
            <a:r>
              <a:rPr lang="en-US" sz="2800" dirty="0"/>
              <a:t>, </a:t>
            </a:r>
            <a:r>
              <a:rPr lang="en-US" sz="2800" dirty="0" err="1"/>
              <a:t>pemikiran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hubungan</a:t>
            </a:r>
            <a:r>
              <a:rPr lang="en-US" sz="2800" dirty="0"/>
              <a:t> </a:t>
            </a:r>
            <a:r>
              <a:rPr lang="en-US" sz="2800" dirty="0" err="1"/>
              <a:t>komponen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yang </a:t>
            </a:r>
            <a:r>
              <a:rPr lang="en-US" sz="2800" dirty="0" err="1"/>
              <a:t>lainnya</a:t>
            </a:r>
            <a:endParaRPr lang="en-US" sz="2800" dirty="0"/>
          </a:p>
          <a:p>
            <a:pPr algn="just"/>
            <a:endParaRPr lang="en-US" sz="1200" dirty="0"/>
          </a:p>
          <a:p>
            <a:pPr algn="just"/>
            <a:r>
              <a:rPr lang="en-US" sz="2800" b="1" dirty="0"/>
              <a:t>Motor </a:t>
            </a:r>
            <a:r>
              <a:rPr lang="en-US" sz="2800" b="1" dirty="0" err="1"/>
              <a:t>Inferensi</a:t>
            </a:r>
            <a:r>
              <a:rPr lang="en-US" sz="2800" b="1" dirty="0"/>
              <a:t> (</a:t>
            </a:r>
            <a:r>
              <a:rPr lang="en-US" sz="2800" b="1" i="1" dirty="0"/>
              <a:t>inference engine</a:t>
            </a:r>
            <a:r>
              <a:rPr lang="en-US" sz="2800" b="1" dirty="0"/>
              <a:t>) </a:t>
            </a:r>
          </a:p>
          <a:p>
            <a:pPr algn="just"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err="1"/>
              <a:t>Kemampuan</a:t>
            </a:r>
            <a:r>
              <a:rPr lang="en-US" sz="2800" dirty="0"/>
              <a:t> </a:t>
            </a:r>
            <a:r>
              <a:rPr lang="en-US" sz="2800" dirty="0" err="1"/>
              <a:t>menarik</a:t>
            </a:r>
            <a:r>
              <a:rPr lang="en-US" sz="2800" dirty="0"/>
              <a:t> </a:t>
            </a:r>
            <a:r>
              <a:rPr lang="en-US" sz="2800" dirty="0" err="1"/>
              <a:t>kesimpulan</a:t>
            </a:r>
            <a:r>
              <a:rPr lang="en-US" sz="2800" dirty="0"/>
              <a:t> </a:t>
            </a:r>
            <a:r>
              <a:rPr lang="en-US" sz="2800" dirty="0" err="1"/>
              <a:t>berdasar</a:t>
            </a:r>
            <a:r>
              <a:rPr lang="en-US" sz="2800" dirty="0"/>
              <a:t> </a:t>
            </a:r>
            <a:r>
              <a:rPr lang="en-US" sz="2800" dirty="0" err="1"/>
              <a:t>pengalaman</a:t>
            </a:r>
            <a:r>
              <a:rPr lang="en-US" sz="2800" dirty="0"/>
              <a:t>. </a:t>
            </a:r>
            <a:r>
              <a:rPr lang="en-US" sz="2800" dirty="0" err="1"/>
              <a:t>Berkaitan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representasi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duplikasi</a:t>
            </a:r>
            <a:r>
              <a:rPr lang="en-US" sz="2800" dirty="0"/>
              <a:t> proses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melalui</a:t>
            </a:r>
            <a:r>
              <a:rPr lang="en-US" sz="2800" dirty="0"/>
              <a:t> </a:t>
            </a:r>
            <a:r>
              <a:rPr lang="en-US" sz="2800" dirty="0" err="1"/>
              <a:t>mesin</a:t>
            </a:r>
            <a:r>
              <a:rPr lang="en-US" sz="2800" dirty="0"/>
              <a:t> (</a:t>
            </a:r>
            <a:r>
              <a:rPr lang="en-US" sz="2800" dirty="0" err="1"/>
              <a:t>misalnya</a:t>
            </a:r>
            <a:r>
              <a:rPr lang="en-US" sz="2800" dirty="0"/>
              <a:t>, </a:t>
            </a:r>
            <a:r>
              <a:rPr lang="en-US" sz="2800" dirty="0" err="1"/>
              <a:t>komputer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robot).</a:t>
            </a:r>
          </a:p>
        </p:txBody>
      </p:sp>
    </p:spTree>
    <p:extLst>
      <p:ext uri="{BB962C8B-B14F-4D97-AF65-F5344CB8AC3E}">
        <p14:creationId xmlns:p14="http://schemas.microsoft.com/office/powerpoint/2010/main" val="22495071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Bagian utama AI</a:t>
            </a:r>
            <a:endParaRPr lang="id-ID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1557338"/>
            <a:ext cx="8077200" cy="2514600"/>
          </a:xfrm>
          <a:noFill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365104"/>
            <a:ext cx="7162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632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Sudut Pandang AI (1)</a:t>
            </a:r>
            <a:endParaRPr lang="en-US" dirty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 err="1"/>
              <a:t>Sudut</a:t>
            </a:r>
            <a:r>
              <a:rPr lang="en-US" sz="2800" dirty="0"/>
              <a:t> Pandang </a:t>
            </a:r>
            <a:r>
              <a:rPr lang="en-US" sz="2800" dirty="0" err="1"/>
              <a:t>Kecerdasan</a:t>
            </a:r>
            <a:endParaRPr lang="en-US" sz="2800" dirty="0"/>
          </a:p>
          <a:p>
            <a:pPr algn="just"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err="1"/>
              <a:t>Kecerdasan</a:t>
            </a:r>
            <a:r>
              <a:rPr lang="en-US" sz="2800" dirty="0"/>
              <a:t> </a:t>
            </a:r>
            <a:r>
              <a:rPr lang="en-US" sz="2800" dirty="0" err="1"/>
              <a:t>buatan</a:t>
            </a:r>
            <a:r>
              <a:rPr lang="en-US" sz="2800" dirty="0"/>
              <a:t> </a:t>
            </a:r>
            <a:r>
              <a:rPr lang="en-US" sz="2800" dirty="0" err="1"/>
              <a:t>mampu</a:t>
            </a:r>
            <a:r>
              <a:rPr lang="en-US" sz="2800" dirty="0"/>
              <a:t> </a:t>
            </a:r>
            <a:r>
              <a:rPr lang="en-US" sz="2800" dirty="0" err="1"/>
              <a:t>membuat</a:t>
            </a:r>
            <a:r>
              <a:rPr lang="en-US" sz="2800" dirty="0"/>
              <a:t> </a:t>
            </a:r>
            <a:r>
              <a:rPr lang="en-US" sz="2800" dirty="0" err="1"/>
              <a:t>mesin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cerdas</a:t>
            </a:r>
            <a:r>
              <a:rPr lang="en-US" sz="2800" dirty="0"/>
              <a:t> (</a:t>
            </a:r>
            <a:r>
              <a:rPr lang="en-US" sz="2800" dirty="0" err="1"/>
              <a:t>berbuat</a:t>
            </a:r>
            <a:r>
              <a:rPr lang="en-US" sz="2800" dirty="0"/>
              <a:t> </a:t>
            </a:r>
            <a:r>
              <a:rPr lang="en-US" sz="2800" dirty="0" err="1"/>
              <a:t>seperti</a:t>
            </a:r>
            <a:r>
              <a:rPr lang="en-US" sz="2800" dirty="0"/>
              <a:t> yang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)</a:t>
            </a:r>
          </a:p>
          <a:p>
            <a:pPr algn="just">
              <a:buFont typeface="Wingdings" pitchFamily="2" charset="2"/>
              <a:buNone/>
            </a:pPr>
            <a:endParaRPr lang="en-US" sz="1200" dirty="0"/>
          </a:p>
          <a:p>
            <a:pPr algn="just"/>
            <a:r>
              <a:rPr lang="en-US" sz="2800" dirty="0" err="1"/>
              <a:t>Sudut</a:t>
            </a:r>
            <a:r>
              <a:rPr lang="en-US" sz="2800" dirty="0"/>
              <a:t> Pandang </a:t>
            </a:r>
            <a:r>
              <a:rPr lang="en-US" sz="2800" dirty="0" err="1"/>
              <a:t>Penelitian</a:t>
            </a:r>
            <a:endParaRPr lang="en-US" sz="2800" dirty="0"/>
          </a:p>
          <a:p>
            <a:pPr algn="just"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err="1"/>
              <a:t>Kecerdasan</a:t>
            </a:r>
            <a:r>
              <a:rPr lang="en-US" sz="2800" dirty="0"/>
              <a:t> </a:t>
            </a:r>
            <a:r>
              <a:rPr lang="en-US" sz="2800" dirty="0" err="1"/>
              <a:t>buatan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studi</a:t>
            </a:r>
            <a:r>
              <a:rPr lang="en-US" sz="2800" dirty="0"/>
              <a:t> </a:t>
            </a:r>
            <a:r>
              <a:rPr lang="en-US" sz="2800" dirty="0" err="1"/>
              <a:t>bagaimana</a:t>
            </a:r>
            <a:r>
              <a:rPr lang="en-US" sz="2800" dirty="0"/>
              <a:t> </a:t>
            </a:r>
            <a:r>
              <a:rPr lang="en-US" sz="2800" dirty="0" err="1"/>
              <a:t>membuat</a:t>
            </a:r>
            <a:r>
              <a:rPr lang="en-US" sz="2800" dirty="0"/>
              <a:t> </a:t>
            </a:r>
            <a:r>
              <a:rPr lang="en-US" sz="2800" dirty="0" err="1"/>
              <a:t>komputer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sesuatu</a:t>
            </a:r>
            <a:r>
              <a:rPr lang="en-US" sz="2800" dirty="0"/>
              <a:t> </a:t>
            </a:r>
            <a:r>
              <a:rPr lang="en-US" sz="2800" dirty="0" err="1"/>
              <a:t>sebaik</a:t>
            </a:r>
            <a:r>
              <a:rPr lang="en-US" sz="2800" dirty="0"/>
              <a:t> yang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endParaRPr lang="en-US" sz="2800" dirty="0"/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01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00808"/>
            <a:ext cx="8229600" cy="4430117"/>
          </a:xfrm>
        </p:spPr>
        <p:txBody>
          <a:bodyPr/>
          <a:lstStyle/>
          <a:p>
            <a:pPr algn="just"/>
            <a:r>
              <a:rPr lang="en-US" sz="2800" dirty="0" err="1"/>
              <a:t>Sudut</a:t>
            </a:r>
            <a:r>
              <a:rPr lang="en-US" sz="2800" dirty="0"/>
              <a:t> Pandang </a:t>
            </a:r>
            <a:r>
              <a:rPr lang="en-US" sz="2800" dirty="0" err="1"/>
              <a:t>Bisnis</a:t>
            </a:r>
            <a:endParaRPr lang="en-US" sz="2800" dirty="0"/>
          </a:p>
          <a:p>
            <a:pPr algn="just"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err="1"/>
              <a:t>Kecerdasan</a:t>
            </a:r>
            <a:r>
              <a:rPr lang="en-US" sz="2800" dirty="0"/>
              <a:t> </a:t>
            </a:r>
            <a:r>
              <a:rPr lang="en-US" sz="2800" dirty="0" err="1"/>
              <a:t>buatan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kumpulan</a:t>
            </a:r>
            <a:r>
              <a:rPr lang="en-US" sz="2800" dirty="0"/>
              <a:t> </a:t>
            </a:r>
            <a:r>
              <a:rPr lang="en-US" sz="2800" dirty="0" err="1"/>
              <a:t>peralatan</a:t>
            </a:r>
            <a:r>
              <a:rPr lang="en-US" sz="2800" dirty="0"/>
              <a:t> yang </a:t>
            </a:r>
            <a:r>
              <a:rPr lang="en-US" sz="2800" dirty="0" err="1"/>
              <a:t>sangat</a:t>
            </a:r>
            <a:r>
              <a:rPr lang="en-US" sz="2800" dirty="0"/>
              <a:t> powerful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metodologis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menyelesaikan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r>
              <a:rPr lang="en-US" sz="2800" dirty="0"/>
              <a:t> </a:t>
            </a:r>
            <a:r>
              <a:rPr lang="en-US" sz="2800" dirty="0" err="1"/>
              <a:t>bisnis</a:t>
            </a:r>
            <a:endParaRPr lang="en-US" sz="2800" dirty="0"/>
          </a:p>
          <a:p>
            <a:pPr algn="just">
              <a:buFont typeface="Wingdings" pitchFamily="2" charset="2"/>
              <a:buNone/>
            </a:pPr>
            <a:endParaRPr lang="en-US" sz="1200" dirty="0"/>
          </a:p>
          <a:p>
            <a:pPr algn="just"/>
            <a:r>
              <a:rPr lang="en-US" sz="2800" dirty="0" err="1"/>
              <a:t>Sudut</a:t>
            </a:r>
            <a:r>
              <a:rPr lang="en-US" sz="2800" dirty="0"/>
              <a:t> Pandang </a:t>
            </a:r>
            <a:r>
              <a:rPr lang="en-US" sz="2800" dirty="0" err="1"/>
              <a:t>Pemrogram</a:t>
            </a:r>
            <a:endParaRPr lang="en-US" sz="2800" dirty="0"/>
          </a:p>
          <a:p>
            <a:pPr algn="just"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err="1"/>
              <a:t>Kecerdasan</a:t>
            </a:r>
            <a:r>
              <a:rPr lang="en-US" sz="2800" dirty="0"/>
              <a:t> </a:t>
            </a:r>
            <a:r>
              <a:rPr lang="en-US" sz="2800" dirty="0" err="1"/>
              <a:t>buatan</a:t>
            </a:r>
            <a:r>
              <a:rPr lang="en-US" sz="2800" dirty="0"/>
              <a:t> </a:t>
            </a:r>
            <a:r>
              <a:rPr lang="en-US" sz="2800" dirty="0" err="1"/>
              <a:t>meliputi</a:t>
            </a:r>
            <a:r>
              <a:rPr lang="en-US" sz="2800" dirty="0"/>
              <a:t> </a:t>
            </a:r>
            <a:r>
              <a:rPr lang="en-US" sz="2800" dirty="0" err="1"/>
              <a:t>studi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pemrograman</a:t>
            </a:r>
            <a:r>
              <a:rPr lang="en-US" sz="2800" dirty="0"/>
              <a:t> </a:t>
            </a:r>
            <a:r>
              <a:rPr lang="en-US" sz="2800" dirty="0" err="1"/>
              <a:t>simbolik</a:t>
            </a:r>
            <a:r>
              <a:rPr lang="en-US" sz="2800" dirty="0"/>
              <a:t>, </a:t>
            </a:r>
            <a:r>
              <a:rPr lang="en-US" sz="2800" i="1" dirty="0"/>
              <a:t>problem solving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pencarian</a:t>
            </a:r>
            <a:r>
              <a:rPr lang="en-US" sz="2800" dirty="0"/>
              <a:t> (</a:t>
            </a:r>
            <a:r>
              <a:rPr lang="en-US" sz="2800" i="1" dirty="0"/>
              <a:t>searching</a:t>
            </a:r>
            <a:r>
              <a:rPr lang="en-US" sz="2800" dirty="0"/>
              <a:t>)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r>
              <a:rPr lang="id-ID" dirty="0" smtClean="0"/>
              <a:t>Sudut Pandang AI (2)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69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462088"/>
          </a:xfrm>
        </p:spPr>
        <p:txBody>
          <a:bodyPr/>
          <a:lstStyle/>
          <a:p>
            <a:r>
              <a:rPr lang="en-US"/>
              <a:t>Tujuan Kecerdasan Buatan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302125"/>
          </a:xfrm>
        </p:spPr>
        <p:txBody>
          <a:bodyPr/>
          <a:lstStyle/>
          <a:p>
            <a:r>
              <a:rPr lang="en-US" sz="2800"/>
              <a:t>Membuat komputer lebih cerdas</a:t>
            </a:r>
          </a:p>
          <a:p>
            <a:r>
              <a:rPr lang="en-US" sz="2800"/>
              <a:t>Mengerti tentang kecerdasan</a:t>
            </a:r>
          </a:p>
          <a:p>
            <a:r>
              <a:rPr lang="en-US" sz="2800"/>
              <a:t>Membuat mesin lebih berguna</a:t>
            </a:r>
          </a:p>
        </p:txBody>
      </p:sp>
    </p:spTree>
    <p:extLst>
      <p:ext uri="{BB962C8B-B14F-4D97-AF65-F5344CB8AC3E}">
        <p14:creationId xmlns:p14="http://schemas.microsoft.com/office/powerpoint/2010/main" val="31990602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1232</TotalTime>
  <Words>435</Words>
  <Application>Microsoft Office PowerPoint</Application>
  <PresentationFormat>On-screen Show (4:3)</PresentationFormat>
  <Paragraphs>75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Clarity</vt:lpstr>
      <vt:lpstr>Chapter 10 Intelligent Decision Support Systems</vt:lpstr>
      <vt:lpstr>Apa itu AI?</vt:lpstr>
      <vt:lpstr>Kedudukan AI</vt:lpstr>
      <vt:lpstr>AREA  AI</vt:lpstr>
      <vt:lpstr>2 Bagian Utama AI</vt:lpstr>
      <vt:lpstr>Bagian utama AI</vt:lpstr>
      <vt:lpstr>Sudut Pandang AI (1)</vt:lpstr>
      <vt:lpstr>Sudut Pandang AI (2)</vt:lpstr>
      <vt:lpstr>Tujuan Kecerdasan Buatan</vt:lpstr>
      <vt:lpstr>Kecerdasan Buatan VS Kecerdasan Alami</vt:lpstr>
      <vt:lpstr>Perbedaan AI dengan Kecerdasan Alami</vt:lpstr>
      <vt:lpstr>Kelebihan Kecerdasan Alami dibanding AI</vt:lpstr>
      <vt:lpstr>Contoh Konsep/Model AI</vt:lpstr>
      <vt:lpstr>PowerPoint Presentation</vt:lpstr>
      <vt:lpstr>PowerPoint Presentation</vt:lpstr>
      <vt:lpstr>Lingkup AI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10 Intelligent Decision Support Systems</dc:title>
  <dc:creator>Bonita</dc:creator>
  <cp:lastModifiedBy>MyWindows</cp:lastModifiedBy>
  <cp:revision>10</cp:revision>
  <dcterms:created xsi:type="dcterms:W3CDTF">2015-05-05T08:34:39Z</dcterms:created>
  <dcterms:modified xsi:type="dcterms:W3CDTF">2015-05-12T06:51:55Z</dcterms:modified>
</cp:coreProperties>
</file>