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notesMasterIdLst>
    <p:notesMasterId r:id="rId17"/>
  </p:notesMasterIdLst>
  <p:sldIdLst>
    <p:sldId id="256" r:id="rId2"/>
    <p:sldId id="274" r:id="rId3"/>
    <p:sldId id="291" r:id="rId4"/>
    <p:sldId id="290" r:id="rId5"/>
    <p:sldId id="317" r:id="rId6"/>
    <p:sldId id="318" r:id="rId7"/>
    <p:sldId id="292" r:id="rId8"/>
    <p:sldId id="312" r:id="rId9"/>
    <p:sldId id="313" r:id="rId10"/>
    <p:sldId id="314" r:id="rId11"/>
    <p:sldId id="315" r:id="rId12"/>
    <p:sldId id="316" r:id="rId13"/>
    <p:sldId id="307" r:id="rId14"/>
    <p:sldId id="305" r:id="rId15"/>
    <p:sldId id="311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D3C32-8AF5-4965-854E-D5173044C6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16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EA0F8E-D64B-4961-A5F7-7109E1D019F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4E6269-7F1A-4BD7-B981-CA63007449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426EB-4DF8-42E4-A5E4-C2E6F83878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FB740DB-DB0B-4EFB-8D01-90C1A9E289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6985000" cy="504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1241F30-8815-4D5A-ADF6-2768EF0D41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987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D7E2A5-9EFA-42F3-8A51-78F4A8872C3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DF09DD0-D7DD-43C0-9C18-F21A9725D6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D46967D-2FF9-4129-9AC2-1746E2D66D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BB095DB-D82C-4D99-853D-31864545CB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85E8D2-7656-459D-AA47-977334B75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908083-D123-4FCA-9B97-1265004FF8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9DDF208-675C-49D8-A111-4D5ED085B0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C1F14AC-8700-40D2-8AB8-E368D02859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4/30/2015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4CB6A3-7806-4AA3-9FBE-B9403D8971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62200" y="4038600"/>
            <a:ext cx="6781800" cy="18288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Chapter 8</a:t>
            </a:r>
            <a:br>
              <a:rPr lang="en-US" sz="3200" b="1" dirty="0" smtClean="0"/>
            </a:br>
            <a:r>
              <a:rPr lang="en-US" sz="3200" b="1" dirty="0" smtClean="0"/>
              <a:t>Enterprise Information Systems</a:t>
            </a:r>
            <a:endParaRPr lang="en-US" sz="3200" b="1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508195DF-3A0F-4BF4-9EE5-5A1762A9EB4C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Karakteristik</a:t>
            </a:r>
            <a:r>
              <a:rPr lang="en-US" b="1" dirty="0" smtClean="0"/>
              <a:t> </a:t>
            </a:r>
            <a:r>
              <a:rPr lang="en-US" b="1" dirty="0" err="1" smtClean="0"/>
              <a:t>Ent</a:t>
            </a:r>
            <a:r>
              <a:rPr lang="id-ID" b="1" dirty="0" smtClean="0"/>
              <a:t>-</a:t>
            </a:r>
            <a:r>
              <a:rPr lang="en-US" b="1" dirty="0" smtClean="0"/>
              <a:t>IS</a:t>
            </a:r>
            <a:r>
              <a:rPr lang="id-ID" b="1" dirty="0" smtClean="0"/>
              <a:t> (1)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Kualitas Informasi</a:t>
            </a:r>
          </a:p>
          <a:p>
            <a:pPr lvl="1"/>
            <a:r>
              <a:rPr lang="en-US" dirty="0" smtClean="0"/>
              <a:t>Fleksibel</a:t>
            </a:r>
          </a:p>
          <a:p>
            <a:pPr lvl="1"/>
            <a:r>
              <a:rPr lang="en-US" dirty="0" smtClean="0"/>
              <a:t>Menghasilkan informasi yang benar</a:t>
            </a:r>
          </a:p>
          <a:p>
            <a:pPr lvl="1"/>
            <a:r>
              <a:rPr lang="en-US" dirty="0" smtClean="0"/>
              <a:t>Menghasilkan informasi yang relevan</a:t>
            </a:r>
          </a:p>
          <a:p>
            <a:pPr lvl="1"/>
            <a:r>
              <a:rPr lang="en-US" dirty="0" smtClean="0"/>
              <a:t>Menghasilkan informasi yang valid</a:t>
            </a:r>
          </a:p>
          <a:p>
            <a:pPr lvl="1"/>
            <a:r>
              <a:rPr lang="en-US" dirty="0" smtClean="0"/>
              <a:t>Menghasilkan informasi yang komplit</a:t>
            </a:r>
          </a:p>
          <a:p>
            <a:r>
              <a:rPr lang="en-US" dirty="0" smtClean="0"/>
              <a:t>User Interface</a:t>
            </a:r>
          </a:p>
          <a:p>
            <a:pPr lvl="1"/>
            <a:r>
              <a:rPr lang="en-US" dirty="0" smtClean="0"/>
              <a:t>Dilengkapi GUI yang baik</a:t>
            </a:r>
          </a:p>
          <a:p>
            <a:pPr lvl="1"/>
            <a:r>
              <a:rPr lang="en-US" dirty="0" smtClean="0"/>
              <a:t>UI harus user-friendly</a:t>
            </a:r>
          </a:p>
          <a:p>
            <a:pPr lvl="1"/>
            <a:r>
              <a:rPr lang="en-US" dirty="0" smtClean="0"/>
              <a:t>Memungkinkan akses yang aman ke informasi</a:t>
            </a:r>
          </a:p>
          <a:p>
            <a:pPr lvl="1"/>
            <a:r>
              <a:rPr lang="en-US" dirty="0" smtClean="0"/>
              <a:t>Dapat diakses dari banyak tempat</a:t>
            </a:r>
          </a:p>
          <a:p>
            <a:pPr lvl="1"/>
            <a:r>
              <a:rPr lang="en-US" dirty="0" smtClean="0"/>
              <a:t>Menyediakan cara pengaksesan informasi yang cepat dan mudah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82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Karakteristik</a:t>
            </a:r>
            <a:r>
              <a:rPr lang="en-US" b="1" dirty="0" smtClean="0"/>
              <a:t> </a:t>
            </a:r>
            <a:r>
              <a:rPr lang="en-US" b="1" dirty="0" err="1" smtClean="0"/>
              <a:t>Ent</a:t>
            </a:r>
            <a:r>
              <a:rPr lang="id-ID" b="1" dirty="0" smtClean="0"/>
              <a:t>-</a:t>
            </a:r>
            <a:r>
              <a:rPr lang="en-US" b="1" dirty="0" smtClean="0"/>
              <a:t>IS</a:t>
            </a:r>
            <a:r>
              <a:rPr lang="id-ID" b="1" dirty="0" smtClean="0"/>
              <a:t>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Kemampuan Teknis</a:t>
            </a:r>
          </a:p>
          <a:p>
            <a:pPr lvl="1"/>
            <a:r>
              <a:rPr lang="en-US" dirty="0" smtClean="0"/>
              <a:t>Akses ke informasi global</a:t>
            </a:r>
          </a:p>
          <a:p>
            <a:pPr lvl="1"/>
            <a:r>
              <a:rPr lang="en-US" dirty="0" smtClean="0"/>
              <a:t>Akses melalui email</a:t>
            </a:r>
          </a:p>
          <a:p>
            <a:pPr lvl="1"/>
            <a:r>
              <a:rPr lang="en-US" dirty="0" smtClean="0"/>
              <a:t>Hypertext dan hypermedia</a:t>
            </a:r>
          </a:p>
          <a:p>
            <a:pPr lvl="1"/>
            <a:r>
              <a:rPr lang="en-US" dirty="0" smtClean="0"/>
              <a:t>Analisis</a:t>
            </a:r>
          </a:p>
          <a:p>
            <a:pPr lvl="1"/>
            <a:r>
              <a:rPr lang="en-US" dirty="0" smtClean="0"/>
              <a:t>Informasi yang ditampilkan secara hirarki</a:t>
            </a:r>
          </a:p>
          <a:p>
            <a:pPr lvl="1"/>
            <a:r>
              <a:rPr lang="en-US" dirty="0" smtClean="0"/>
              <a:t>Penggunaan grafik dan report</a:t>
            </a:r>
          </a:p>
          <a:p>
            <a:pPr lvl="1"/>
            <a:r>
              <a:rPr lang="en-US" dirty="0" smtClean="0"/>
              <a:t>Pengorganisasian CSF</a:t>
            </a:r>
          </a:p>
          <a:p>
            <a:pPr lvl="1"/>
            <a:r>
              <a:rPr lang="en-US" dirty="0" smtClean="0"/>
              <a:t>Filter, kompress, dan pelacakan data-data kritis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45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Kelebihan</a:t>
            </a:r>
            <a:r>
              <a:rPr lang="en-US" b="1" dirty="0" smtClean="0"/>
              <a:t> EntIS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7200" cy="4724400"/>
          </a:xfrm>
        </p:spPr>
        <p:txBody>
          <a:bodyPr/>
          <a:lstStyle/>
          <a:p>
            <a:r>
              <a:rPr lang="en-US" dirty="0" smtClean="0"/>
              <a:t>Keuntungan dari EntIS</a:t>
            </a:r>
          </a:p>
          <a:p>
            <a:pPr lvl="1"/>
            <a:r>
              <a:rPr lang="en-US" dirty="0" smtClean="0"/>
              <a:t>Memfasilitasi pencapaian tujuan organisasi</a:t>
            </a:r>
          </a:p>
          <a:p>
            <a:pPr lvl="1"/>
            <a:r>
              <a:rPr lang="en-US" dirty="0" smtClean="0"/>
              <a:t>Memfasilitasi akses ke seluruh informasi</a:t>
            </a:r>
          </a:p>
          <a:p>
            <a:pPr lvl="1"/>
            <a:r>
              <a:rPr lang="en-US" dirty="0" smtClean="0"/>
              <a:t>Meningkatkan kualitas dari pengambilan keputusan</a:t>
            </a:r>
          </a:p>
          <a:p>
            <a:pPr lvl="1"/>
            <a:r>
              <a:rPr lang="en-US" dirty="0" smtClean="0"/>
              <a:t>Menyediakan keuntungan kompetitif</a:t>
            </a:r>
          </a:p>
          <a:p>
            <a:pPr lvl="1"/>
            <a:r>
              <a:rPr lang="en-US" dirty="0" smtClean="0"/>
              <a:t>Mempercepat waktu pencarian informasi</a:t>
            </a:r>
          </a:p>
          <a:p>
            <a:pPr lvl="1"/>
            <a:r>
              <a:rPr lang="en-US" dirty="0" smtClean="0"/>
              <a:t>Meningkatkan kemampuan komunikasi</a:t>
            </a:r>
          </a:p>
          <a:p>
            <a:pPr lvl="1"/>
            <a:r>
              <a:rPr lang="en-US" dirty="0" smtClean="0"/>
              <a:t>Meningkatkan kualitas komunikasi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56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Perbandingan </a:t>
            </a:r>
            <a:r>
              <a:rPr lang="id-ID" b="1" dirty="0" smtClean="0"/>
              <a:t>Ent-IS</a:t>
            </a:r>
            <a:r>
              <a:rPr lang="sv-SE" b="1" dirty="0" smtClean="0"/>
              <a:t> </a:t>
            </a:r>
            <a:r>
              <a:rPr lang="sv-SE" b="1" dirty="0"/>
              <a:t>dengan DSS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3654FA9-B7EC-41A6-83BE-FA8A82ECF7A5}" type="slidenum">
              <a:rPr lang="en-US"/>
              <a:pPr/>
              <a:t>13</a:t>
            </a:fld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5105400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en-US" sz="3200" b="1" dirty="0"/>
              <a:t>EIS 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Supports upper management in discovering problems and opportunities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Repetitive analysis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High speed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GUI </a:t>
            </a:r>
            <a:r>
              <a:rPr lang="en-US" sz="2800" dirty="0" smtClean="0"/>
              <a:t>based</a:t>
            </a:r>
            <a:endParaRPr lang="id-ID" sz="2800" dirty="0" smtClean="0"/>
          </a:p>
          <a:p>
            <a:pPr marL="365760" lvl="1" indent="0" algn="just">
              <a:lnSpc>
                <a:spcPct val="80000"/>
              </a:lnSpc>
              <a:buNone/>
            </a:pPr>
            <a:endParaRPr lang="en-US" sz="2800" dirty="0"/>
          </a:p>
          <a:p>
            <a:pPr algn="just">
              <a:lnSpc>
                <a:spcPct val="80000"/>
              </a:lnSpc>
            </a:pPr>
            <a:r>
              <a:rPr lang="en-US" sz="3200" b="1" dirty="0"/>
              <a:t>DSS</a:t>
            </a:r>
            <a:r>
              <a:rPr lang="en-US" sz="3200" dirty="0"/>
              <a:t> 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Analyzes specific problem or opportunity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Ad hoc analysis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Effective</a:t>
            </a:r>
          </a:p>
          <a:p>
            <a:pPr lvl="1" algn="just">
              <a:lnSpc>
                <a:spcPct val="80000"/>
              </a:lnSpc>
            </a:pPr>
            <a:r>
              <a:rPr lang="en-US" sz="2800" dirty="0"/>
              <a:t>May have GUI</a:t>
            </a:r>
          </a:p>
          <a:p>
            <a:pPr marL="365760" lvl="1" indent="0" algn="just">
              <a:lnSpc>
                <a:spcPct val="80000"/>
              </a:lnSpc>
              <a:buNone/>
            </a:pPr>
            <a:endParaRPr lang="en-US" sz="2800" dirty="0"/>
          </a:p>
          <a:p>
            <a:pPr algn="just">
              <a:lnSpc>
                <a:spcPct val="80000"/>
              </a:lnSpc>
            </a:pP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997BCAB-46CA-4EA9-B4AC-1525C4AF7638}" type="slidenum">
              <a:rPr lang="en-US"/>
              <a:pPr/>
              <a:t>14</a:t>
            </a:fld>
            <a:endParaRPr lang="en-US"/>
          </a:p>
        </p:txBody>
      </p:sp>
      <p:pic>
        <p:nvPicPr>
          <p:cNvPr id="98307" name="Picture 3" descr="TBL08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76200"/>
            <a:ext cx="7543800" cy="6781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87D60E-53AF-4CBA-AD8B-E9CC043EF09B}" type="slidenum">
              <a:rPr lang="en-US"/>
              <a:pPr/>
              <a:t>15</a:t>
            </a:fld>
            <a:endParaRPr lang="en-US"/>
          </a:p>
        </p:txBody>
      </p:sp>
      <p:sp>
        <p:nvSpPr>
          <p:cNvPr id="73828" name="Rectangle 100"/>
          <p:cNvSpPr>
            <a:spLocks noGrp="1" noChangeArrowheads="1"/>
          </p:cNvSpPr>
          <p:nvPr>
            <p:ph type="title"/>
          </p:nvPr>
        </p:nvSpPr>
        <p:spPr>
          <a:xfrm>
            <a:off x="539750" y="115888"/>
            <a:ext cx="7689850" cy="874712"/>
          </a:xfrm>
        </p:spPr>
        <p:txBody>
          <a:bodyPr>
            <a:normAutofit/>
          </a:bodyPr>
          <a:lstStyle/>
          <a:p>
            <a:r>
              <a:rPr lang="sv-SE" sz="4000" b="1" dirty="0" smtClean="0"/>
              <a:t>E</a:t>
            </a:r>
            <a:r>
              <a:rPr lang="id-ID" sz="4000" b="1" dirty="0" smtClean="0"/>
              <a:t>IS dan Bussiness Process</a:t>
            </a:r>
            <a:endParaRPr lang="en-US" sz="4000" b="1" dirty="0"/>
          </a:p>
        </p:txBody>
      </p:sp>
      <p:graphicFrame>
        <p:nvGraphicFramePr>
          <p:cNvPr id="73904" name="Group 17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473037"/>
              </p:ext>
            </p:extLst>
          </p:nvPr>
        </p:nvGraphicFramePr>
        <p:xfrm>
          <a:off x="533400" y="1219200"/>
          <a:ext cx="8534400" cy="5355277"/>
        </p:xfrm>
        <a:graphic>
          <a:graphicData uri="http://schemas.openxmlformats.org/drawingml/2006/table">
            <a:tbl>
              <a:tblPr/>
              <a:tblGrid>
                <a:gridCol w="1371600"/>
                <a:gridCol w="3581400"/>
                <a:gridCol w="3581400"/>
              </a:tblGrid>
              <a:tr h="2606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Teknologi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Karakteristik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Dampak</a:t>
                      </a:r>
                      <a:r>
                        <a:rPr kumimoji="0" 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 pada Perusahaan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EIS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Konsisten, friendly, GUI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Resources </a:t>
                      </a:r>
                      <a:r>
                        <a:rPr kumimoji="0" lang="id-ID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sangat</a:t>
                      </a: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baik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0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ESS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Akses analitical model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performance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7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-IS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komunikasi, pengambilan keputusan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Pada s</a:t>
                      </a: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emua tingkatan manajemen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0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ERP/ERM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Sistem menyeluruh, kompleks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Infrastruktur menyeluruh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577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Fokus pada  pelanggan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Membantu pencapaian target pelanggan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6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PLM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Informasi tahap produksi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layanan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00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BPM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hub  pelanggan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layanan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6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Memantau aktivitas bisnis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Meningkatkan layanan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095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985000" cy="504825"/>
          </a:xfrm>
        </p:spPr>
        <p:txBody>
          <a:bodyPr>
            <a:noAutofit/>
          </a:bodyPr>
          <a:lstStyle/>
          <a:p>
            <a:r>
              <a:rPr lang="sv-SE" b="1" dirty="0"/>
              <a:t>Konsep dan Definisi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80EEA29-340E-47F4-AB63-ED4FA6FD7FD4}" type="slidenum">
              <a:rPr lang="en-US"/>
              <a:pPr/>
              <a:t>2</a:t>
            </a:fld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524000"/>
            <a:ext cx="8534400" cy="5181600"/>
          </a:xfrm>
        </p:spPr>
        <p:txBody>
          <a:bodyPr>
            <a:normAutofit/>
          </a:bodyPr>
          <a:lstStyle/>
          <a:p>
            <a:pPr marL="339725" indent="-339725" algn="just">
              <a:lnSpc>
                <a:spcPct val="80000"/>
              </a:lnSpc>
              <a:buFontTx/>
              <a:buNone/>
            </a:pPr>
            <a:r>
              <a:rPr lang="sv-SE" sz="2800" b="1" dirty="0" smtClean="0"/>
              <a:t>Sistem Informasi Eksekutif </a:t>
            </a:r>
            <a:r>
              <a:rPr lang="sv-SE" sz="2800" b="1" dirty="0"/>
              <a:t>(EIS):</a:t>
            </a:r>
            <a:endParaRPr lang="en-US" sz="2800" b="1" dirty="0"/>
          </a:p>
          <a:p>
            <a:pPr marL="339725" indent="-339725" algn="just">
              <a:lnSpc>
                <a:spcPct val="80000"/>
              </a:lnSpc>
              <a:buFont typeface="Wingdings" pitchFamily="2" charset="2"/>
              <a:buNone/>
            </a:pPr>
            <a:r>
              <a:rPr lang="sv-SE" sz="2800" dirty="0"/>
              <a:t>	Adalah sistem informasi berbasis komputer yang menyediakan bagi para eksekutif untuk dapat mengakses berbagai informasi perusahaan.</a:t>
            </a:r>
          </a:p>
          <a:p>
            <a:pPr marL="339725" indent="-339725" algn="just">
              <a:spcBef>
                <a:spcPts val="0"/>
              </a:spcBef>
              <a:buFont typeface="Wingdings" pitchFamily="2" charset="2"/>
              <a:buNone/>
            </a:pPr>
            <a:r>
              <a:rPr lang="sv-SE" sz="2800" dirty="0"/>
              <a:t>	</a:t>
            </a:r>
            <a:r>
              <a:rPr lang="id-ID" sz="2800" dirty="0" smtClean="0"/>
              <a:t>	</a:t>
            </a:r>
            <a:r>
              <a:rPr lang="sv-SE" sz="2800" dirty="0" smtClean="0"/>
              <a:t>Ciri </a:t>
            </a:r>
            <a:r>
              <a:rPr lang="sv-SE" sz="2800" dirty="0"/>
              <a:t>: 	 - drill down</a:t>
            </a:r>
          </a:p>
          <a:p>
            <a:pPr marL="339725" indent="-339725" algn="just">
              <a:spcBef>
                <a:spcPts val="0"/>
              </a:spcBef>
              <a:buFont typeface="Wingdings" pitchFamily="2" charset="2"/>
              <a:buNone/>
            </a:pPr>
            <a:r>
              <a:rPr lang="sv-SE" sz="2800" dirty="0"/>
              <a:t>			 - user </a:t>
            </a:r>
            <a:r>
              <a:rPr lang="sv-SE" sz="2800" dirty="0" smtClean="0"/>
              <a:t>friendly</a:t>
            </a:r>
            <a:endParaRPr lang="id-ID" sz="2800" dirty="0" smtClean="0"/>
          </a:p>
          <a:p>
            <a:pPr marL="339725" indent="-339725" algn="just">
              <a:spcBef>
                <a:spcPts val="0"/>
              </a:spcBef>
              <a:buFont typeface="Wingdings" pitchFamily="2" charset="2"/>
              <a:buNone/>
            </a:pPr>
            <a:endParaRPr lang="en-US" sz="2800" dirty="0"/>
          </a:p>
          <a:p>
            <a:pPr marL="339725" indent="-339725" algn="just">
              <a:lnSpc>
                <a:spcPct val="80000"/>
              </a:lnSpc>
              <a:spcBef>
                <a:spcPts val="1800"/>
              </a:spcBef>
              <a:buFontTx/>
              <a:buNone/>
            </a:pPr>
            <a:r>
              <a:rPr lang="sv-SE" sz="2800" b="1" dirty="0"/>
              <a:t>Sistem Pendukung Eksekutif (ESS)</a:t>
            </a:r>
            <a:r>
              <a:rPr lang="sv-SE" sz="2800" dirty="0"/>
              <a:t> :</a:t>
            </a:r>
            <a:endParaRPr lang="en-US" sz="2800" dirty="0"/>
          </a:p>
          <a:p>
            <a:pPr marL="339725" indent="-339725" algn="just">
              <a:lnSpc>
                <a:spcPct val="80000"/>
              </a:lnSpc>
              <a:buFont typeface="Wingdings" pitchFamily="2" charset="2"/>
              <a:buNone/>
            </a:pPr>
            <a:r>
              <a:rPr lang="sv-SE" sz="2800" dirty="0"/>
              <a:t>	Sistem informasi yang memberi dukungan informasi secara komprehensip (menyeluruh) untuk para eksekutif</a:t>
            </a:r>
          </a:p>
          <a:p>
            <a:pPr marL="339725" indent="-339725" algn="just">
              <a:lnSpc>
                <a:spcPct val="80000"/>
              </a:lnSpc>
              <a:buFont typeface="Wingdings" pitchFamily="2" charset="2"/>
              <a:buNone/>
            </a:pPr>
            <a:r>
              <a:rPr lang="sv-SE" sz="2800" dirty="0"/>
              <a:t>	</a:t>
            </a:r>
            <a:r>
              <a:rPr lang="id-ID" sz="2800" dirty="0" smtClean="0"/>
              <a:t>	</a:t>
            </a:r>
            <a:r>
              <a:rPr lang="sv-SE" sz="2800" dirty="0" smtClean="0"/>
              <a:t>Ciri </a:t>
            </a:r>
            <a:r>
              <a:rPr lang="sv-SE" sz="2800" dirty="0"/>
              <a:t>: 	termasuk komunikasi, otomasi </a:t>
            </a:r>
            <a:r>
              <a:rPr lang="sv-SE" sz="2800" dirty="0" smtClean="0"/>
              <a:t>kantor,</a:t>
            </a:r>
            <a:r>
              <a:rPr lang="id-ID" sz="2800" dirty="0" smtClean="0"/>
              <a:t> 				</a:t>
            </a:r>
            <a:r>
              <a:rPr lang="sv-SE" sz="2800" dirty="0" smtClean="0"/>
              <a:t>dukungan </a:t>
            </a:r>
            <a:r>
              <a:rPr lang="sv-SE" sz="2800" dirty="0"/>
              <a:t>analisis dan bisnis intelijen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6985000" cy="504825"/>
          </a:xfrm>
        </p:spPr>
        <p:txBody>
          <a:bodyPr>
            <a:noAutofit/>
          </a:bodyPr>
          <a:lstStyle/>
          <a:p>
            <a:r>
              <a:rPr lang="sv-SE" b="1" dirty="0"/>
              <a:t>Konsep dan Definisi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94E521-D30E-42ED-96F6-C8961D4A49BB}" type="slidenum">
              <a:rPr lang="en-US"/>
              <a:pPr/>
              <a:t>3</a:t>
            </a:fld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524000"/>
            <a:ext cx="8534400" cy="5257800"/>
          </a:xfrm>
        </p:spPr>
        <p:txBody>
          <a:bodyPr>
            <a:normAutofit/>
          </a:bodyPr>
          <a:lstStyle/>
          <a:p>
            <a:pPr marL="339725" indent="-339725">
              <a:buFontTx/>
              <a:buNone/>
            </a:pPr>
            <a:r>
              <a:rPr lang="sv-SE" b="1" dirty="0"/>
              <a:t>Enterprise Information System (Ent-IS)</a:t>
            </a:r>
            <a:r>
              <a:rPr lang="sv-SE" dirty="0"/>
              <a:t> :</a:t>
            </a:r>
            <a:endParaRPr lang="en-US" dirty="0"/>
          </a:p>
          <a:p>
            <a:pPr marL="0" indent="0" algn="just">
              <a:buNone/>
            </a:pPr>
            <a:r>
              <a:rPr lang="id-ID" sz="3200" dirty="0" smtClean="0"/>
              <a:t>S</a:t>
            </a:r>
            <a:r>
              <a:rPr lang="en-US" sz="3200" dirty="0" err="1" smtClean="0"/>
              <a:t>istem</a:t>
            </a:r>
            <a:r>
              <a:rPr lang="en-US" sz="3200" dirty="0" smtClean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 </a:t>
            </a:r>
            <a:r>
              <a:rPr lang="id-ID" sz="3200" dirty="0" smtClean="0"/>
              <a:t>berbasis komputer </a:t>
            </a:r>
            <a:r>
              <a:rPr lang="en-US" sz="3200" dirty="0" smtClean="0"/>
              <a:t>yang </a:t>
            </a:r>
            <a:r>
              <a:rPr lang="en-US" sz="3200" dirty="0" err="1"/>
              <a:t>saling</a:t>
            </a:r>
            <a:r>
              <a:rPr lang="en-US" sz="3200" dirty="0"/>
              <a:t> </a:t>
            </a:r>
            <a:r>
              <a:rPr lang="en-US" sz="3200" dirty="0" err="1"/>
              <a:t>berkaitan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terintegrasi</a:t>
            </a:r>
            <a:r>
              <a:rPr lang="en-US" sz="3200" dirty="0"/>
              <a:t> yang </a:t>
            </a:r>
            <a:r>
              <a:rPr lang="en-US" sz="3200" dirty="0" err="1"/>
              <a:t>dibutuhkan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sebuah</a:t>
            </a:r>
            <a:r>
              <a:rPr lang="en-US" sz="3200" dirty="0"/>
              <a:t> </a:t>
            </a:r>
            <a:r>
              <a:rPr lang="id-ID" sz="3200" dirty="0" smtClean="0"/>
              <a:t>perusahaan (</a:t>
            </a:r>
            <a:r>
              <a:rPr lang="en-US" sz="3200" dirty="0" smtClean="0"/>
              <a:t>enterprise</a:t>
            </a:r>
            <a:r>
              <a:rPr lang="id-ID" sz="3200" dirty="0" smtClean="0"/>
              <a:t>)</a:t>
            </a:r>
            <a:r>
              <a:rPr lang="en-US" sz="3200" dirty="0" smtClean="0"/>
              <a:t>.</a:t>
            </a:r>
            <a:endParaRPr lang="en-US" sz="3200" dirty="0"/>
          </a:p>
          <a:p>
            <a:pPr algn="just">
              <a:buNone/>
            </a:pPr>
            <a:r>
              <a:rPr lang="en-US" sz="3200" dirty="0"/>
              <a:t>	►</a:t>
            </a:r>
            <a:r>
              <a:rPr lang="en-US" sz="3200" dirty="0" err="1"/>
              <a:t>Tujuan</a:t>
            </a:r>
            <a:r>
              <a:rPr lang="en-US" sz="3200" dirty="0"/>
              <a:t>: </a:t>
            </a:r>
          </a:p>
          <a:p>
            <a:pPr algn="just">
              <a:buNone/>
            </a:pPr>
            <a:r>
              <a:rPr lang="en-US" sz="3200" dirty="0"/>
              <a:t>		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menghasilkan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 yang 	</a:t>
            </a:r>
            <a:r>
              <a:rPr lang="en-US" sz="3200" dirty="0" err="1"/>
              <a:t>bermanfaat</a:t>
            </a:r>
            <a:r>
              <a:rPr lang="en-US" sz="3200" dirty="0"/>
              <a:t> </a:t>
            </a:r>
            <a:r>
              <a:rPr lang="en-US" sz="3200" dirty="0" err="1"/>
              <a:t>bagi</a:t>
            </a:r>
            <a:r>
              <a:rPr lang="en-US" sz="3200" dirty="0"/>
              <a:t> </a:t>
            </a:r>
            <a:r>
              <a:rPr lang="id-ID" sz="3200" dirty="0" smtClean="0"/>
              <a:t>perusahaan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/>
              <a:t>	</a:t>
            </a:r>
            <a:r>
              <a:rPr lang="en-US" sz="3200" dirty="0" err="1"/>
              <a:t>menjalankan</a:t>
            </a:r>
            <a:r>
              <a:rPr lang="en-US" sz="3200" dirty="0"/>
              <a:t> </a:t>
            </a:r>
            <a:r>
              <a:rPr lang="en-US" sz="3200" dirty="0" err="1"/>
              <a:t>bisnisnya</a:t>
            </a:r>
            <a:r>
              <a:rPr lang="en-US" sz="32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7772400" cy="504825"/>
          </a:xfrm>
        </p:spPr>
        <p:txBody>
          <a:bodyPr>
            <a:noAutofit/>
          </a:bodyPr>
          <a:lstStyle/>
          <a:p>
            <a:r>
              <a:rPr lang="sv-SE" b="1" dirty="0"/>
              <a:t>Aliran </a:t>
            </a:r>
            <a:r>
              <a:rPr lang="id-ID" b="1" dirty="0" smtClean="0"/>
              <a:t>I</a:t>
            </a:r>
            <a:r>
              <a:rPr lang="sv-SE" b="1" dirty="0" smtClean="0"/>
              <a:t>nformasi </a:t>
            </a:r>
            <a:r>
              <a:rPr lang="sv-SE" b="1" dirty="0"/>
              <a:t>untuk eksekutif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517BF4E-2500-4AE2-994D-888ED620F489}" type="slidenum">
              <a:rPr lang="en-US"/>
              <a:pPr/>
              <a:t>4</a:t>
            </a:fld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524000"/>
            <a:ext cx="8458200" cy="5181600"/>
          </a:xfrm>
        </p:spPr>
        <p:txBody>
          <a:bodyPr/>
          <a:lstStyle/>
          <a:p>
            <a:pPr marL="609600" indent="-609600" algn="just">
              <a:buFont typeface="Wingdings" pitchFamily="2" charset="2"/>
              <a:buChar char="ü"/>
            </a:pPr>
            <a:r>
              <a:rPr lang="sv-SE" dirty="0"/>
              <a:t>informasi dari internal, berasal dari setiap fungsi organisasi</a:t>
            </a:r>
          </a:p>
          <a:p>
            <a:pPr marL="609600" indent="-609600" algn="just">
              <a:buFont typeface="Wingdings" pitchFamily="2" charset="2"/>
              <a:buNone/>
            </a:pPr>
            <a:r>
              <a:rPr lang="sv-SE" dirty="0"/>
              <a:t>	contoh : data pemasaran, produksi, SDM, keuangan, dsb</a:t>
            </a:r>
          </a:p>
          <a:p>
            <a:pPr marL="609600" indent="-609600" algn="just">
              <a:buFont typeface="Wingdings" pitchFamily="2" charset="2"/>
              <a:buChar char="ü"/>
            </a:pPr>
            <a:r>
              <a:rPr lang="sv-SE" dirty="0"/>
              <a:t>informasi dari eksternal , berasal  dari luar organisasi</a:t>
            </a:r>
          </a:p>
          <a:p>
            <a:pPr marL="609600" indent="-609600" algn="just">
              <a:buFont typeface="Wingdings" pitchFamily="2" charset="2"/>
              <a:buNone/>
            </a:pPr>
            <a:r>
              <a:rPr lang="sv-SE" dirty="0"/>
              <a:t>	contoh : berita, informasi </a:t>
            </a:r>
            <a:r>
              <a:rPr lang="sv-SE" dirty="0" smtClean="0"/>
              <a:t>pes</a:t>
            </a:r>
            <a:r>
              <a:rPr lang="id-ID" dirty="0" smtClean="0"/>
              <a:t>a</a:t>
            </a:r>
            <a:r>
              <a:rPr lang="sv-SE" dirty="0" smtClean="0"/>
              <a:t>ing</a:t>
            </a:r>
            <a:r>
              <a:rPr lang="sv-SE" dirty="0"/>
              <a:t>, pasar, peraturan </a:t>
            </a:r>
            <a:r>
              <a:rPr lang="id-ID" dirty="0" smtClean="0"/>
              <a:t>		</a:t>
            </a:r>
            <a:r>
              <a:rPr lang="sv-SE" dirty="0" smtClean="0"/>
              <a:t>pajak</a:t>
            </a:r>
            <a:r>
              <a:rPr lang="sv-SE" dirty="0"/>
              <a:t>, dsb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763000" cy="990600"/>
          </a:xfrm>
        </p:spPr>
        <p:txBody>
          <a:bodyPr>
            <a:noAutofit/>
          </a:bodyPr>
          <a:lstStyle/>
          <a:p>
            <a:r>
              <a:rPr lang="sv-SE" b="1" dirty="0"/>
              <a:t>Aliran </a:t>
            </a:r>
            <a:r>
              <a:rPr lang="id-ID" b="1" dirty="0"/>
              <a:t>I</a:t>
            </a:r>
            <a:r>
              <a:rPr lang="sv-SE" b="1" dirty="0"/>
              <a:t>nformasi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6010F3-A4B8-43B2-847C-B20655A5EE3E}" type="slidenum">
              <a:rPr lang="en-US"/>
              <a:pPr/>
              <a:t>5</a:t>
            </a:fld>
            <a:endParaRPr lang="en-US"/>
          </a:p>
        </p:txBody>
      </p:sp>
      <p:pic>
        <p:nvPicPr>
          <p:cNvPr id="6" name="Picture 7" descr="FIG0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08323" y="228600"/>
            <a:ext cx="5235677" cy="6629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215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</a:t>
            </a:r>
            <a:r>
              <a:rPr lang="id-ID" b="1" dirty="0" smtClean="0"/>
              <a:t>nt-</a:t>
            </a:r>
            <a:r>
              <a:rPr lang="en-US" b="1" dirty="0" smtClean="0"/>
              <a:t>IS </a:t>
            </a:r>
            <a:r>
              <a:rPr lang="en-US" b="1" dirty="0"/>
              <a:t>Data Access and Use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Data usually comes from single warehouse</a:t>
            </a:r>
          </a:p>
          <a:p>
            <a:pPr lvl="1"/>
            <a:r>
              <a:rPr lang="en-US" sz="3200" dirty="0"/>
              <a:t>Advanced data visualization</a:t>
            </a:r>
          </a:p>
          <a:p>
            <a:pPr lvl="1"/>
            <a:r>
              <a:rPr lang="en-US" sz="3200" dirty="0"/>
              <a:t>Combines multidimensional </a:t>
            </a:r>
            <a:r>
              <a:rPr lang="en-US" sz="3200" dirty="0" smtClean="0"/>
              <a:t>analysis</a:t>
            </a:r>
            <a:endParaRPr lang="en-US" sz="3200" dirty="0"/>
          </a:p>
          <a:p>
            <a:pPr lvl="2"/>
            <a:r>
              <a:rPr lang="en-US" sz="2800" dirty="0"/>
              <a:t>Spreadsheets and graphics</a:t>
            </a:r>
          </a:p>
          <a:p>
            <a:pPr>
              <a:buFontTx/>
              <a:buNone/>
            </a:pPr>
            <a:endParaRPr lang="en-US" sz="3600" dirty="0"/>
          </a:p>
          <a:p>
            <a:pPr lvl="2">
              <a:buFontTx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1047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6985000" cy="609600"/>
          </a:xfrm>
        </p:spPr>
        <p:txBody>
          <a:bodyPr>
            <a:noAutofit/>
          </a:bodyPr>
          <a:lstStyle/>
          <a:p>
            <a:r>
              <a:rPr lang="id-ID" b="1" dirty="0" smtClean="0"/>
              <a:t>Lingkup</a:t>
            </a:r>
            <a:r>
              <a:rPr lang="sv-SE" b="1" dirty="0" smtClean="0"/>
              <a:t> </a:t>
            </a:r>
            <a:r>
              <a:rPr lang="id-ID" b="1" dirty="0" smtClean="0"/>
              <a:t>Ent-IS 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C879598-7687-49E3-9AC4-1130FDB92731}" type="slidenum">
              <a:rPr lang="en-US"/>
              <a:pPr/>
              <a:t>7</a:t>
            </a:fld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524000"/>
            <a:ext cx="8382000" cy="5181600"/>
          </a:xfrm>
        </p:spPr>
        <p:txBody>
          <a:bodyPr>
            <a:noAutofit/>
          </a:bodyPr>
          <a:lstStyle/>
          <a:p>
            <a:r>
              <a:rPr lang="en-US" sz="2400" b="1" dirty="0"/>
              <a:t>Corporate wide system</a:t>
            </a:r>
          </a:p>
          <a:p>
            <a:pPr lvl="1"/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endParaRPr lang="en-US" sz="2400" dirty="0"/>
          </a:p>
          <a:p>
            <a:pPr lvl="1"/>
            <a:r>
              <a:rPr lang="en-US" sz="2400" dirty="0"/>
              <a:t>Dari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r>
              <a:rPr lang="en-US" sz="2400" dirty="0"/>
              <a:t>, SDM, </a:t>
            </a:r>
            <a:r>
              <a:rPr lang="en-US" sz="2400" dirty="0" err="1"/>
              <a:t>pemasaran</a:t>
            </a:r>
            <a:r>
              <a:rPr lang="en-US" sz="2400" dirty="0"/>
              <a:t>, </a:t>
            </a:r>
            <a:r>
              <a:rPr lang="en-US" sz="2400" dirty="0" err="1"/>
              <a:t>produksi</a:t>
            </a:r>
            <a:r>
              <a:rPr lang="en-US" sz="2400" dirty="0"/>
              <a:t>, </a:t>
            </a:r>
            <a:r>
              <a:rPr lang="en-US" sz="2400" dirty="0" err="1"/>
              <a:t>dll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terintegrasi</a:t>
            </a:r>
            <a:endParaRPr lang="en-US" sz="2400" dirty="0"/>
          </a:p>
          <a:p>
            <a:r>
              <a:rPr lang="en-US" sz="2400" b="1" dirty="0"/>
              <a:t>Holistic information</a:t>
            </a:r>
          </a:p>
          <a:p>
            <a:pPr lvl="1"/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menyeluruh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endParaRPr lang="en-US" sz="2400" dirty="0"/>
          </a:p>
          <a:p>
            <a:r>
              <a:rPr lang="en-US" sz="2400" b="1" dirty="0"/>
              <a:t>Business </a:t>
            </a:r>
            <a:r>
              <a:rPr lang="en-US" sz="2400" b="1" dirty="0" err="1"/>
              <a:t>intellgence</a:t>
            </a:r>
            <a:endParaRPr lang="en-US" sz="2400" b="1" dirty="0"/>
          </a:p>
          <a:p>
            <a:pPr lvl="1"/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aktifitas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yang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endParaRPr lang="en-US" sz="2400" dirty="0"/>
          </a:p>
          <a:p>
            <a:pPr lvl="1"/>
            <a:r>
              <a:rPr lang="en-US" sz="2400" dirty="0" err="1"/>
              <a:t>Meningkatkan</a:t>
            </a:r>
            <a:r>
              <a:rPr lang="en-US" sz="2400" dirty="0"/>
              <a:t> business intelligence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(</a:t>
            </a:r>
            <a:r>
              <a:rPr lang="en-US" sz="2400" dirty="0" err="1"/>
              <a:t>eksekutif</a:t>
            </a:r>
            <a:r>
              <a:rPr lang="en-US" sz="2400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Tw Cen MT" pitchFamily="34" charset="0"/>
              </a:rPr>
              <a:t>Kemampuan</a:t>
            </a:r>
            <a:r>
              <a:rPr lang="en-US" b="1" dirty="0" smtClean="0">
                <a:latin typeface="Tw Cen MT" pitchFamily="34" charset="0"/>
              </a:rPr>
              <a:t> </a:t>
            </a:r>
            <a:r>
              <a:rPr lang="en-US" b="1" dirty="0" err="1" smtClean="0">
                <a:latin typeface="Tw Cen MT" pitchFamily="34" charset="0"/>
              </a:rPr>
              <a:t>Ent</a:t>
            </a:r>
            <a:r>
              <a:rPr lang="id-ID" b="1" dirty="0" smtClean="0">
                <a:latin typeface="Tw Cen MT" pitchFamily="34" charset="0"/>
              </a:rPr>
              <a:t>-</a:t>
            </a:r>
            <a:r>
              <a:rPr lang="en-US" b="1" dirty="0" smtClean="0">
                <a:latin typeface="Tw Cen MT" pitchFamily="34" charset="0"/>
              </a:rPr>
              <a:t>IS</a:t>
            </a:r>
            <a:r>
              <a:rPr lang="id-ID" b="1" dirty="0" smtClean="0">
                <a:latin typeface="Tw Cen MT" pitchFamily="34" charset="0"/>
              </a:rPr>
              <a:t> (1)</a:t>
            </a:r>
            <a:endParaRPr lang="en-US" b="1" dirty="0">
              <a:latin typeface="Tw Cen MT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Drill down path</a:t>
            </a:r>
          </a:p>
          <a:p>
            <a:pPr lvl="1" algn="just"/>
            <a:r>
              <a:rPr lang="en-US" dirty="0" smtClean="0"/>
              <a:t>Mengakses informasi dari informasi paling puncak ke informasi pendukung di level bawah untuk menjamin kelengkapan informasi yang akan digunakan</a:t>
            </a:r>
          </a:p>
          <a:p>
            <a:r>
              <a:rPr lang="en-US" dirty="0" smtClean="0"/>
              <a:t>Critical success factor</a:t>
            </a:r>
          </a:p>
          <a:p>
            <a:pPr lvl="1"/>
            <a:r>
              <a:rPr lang="en-US" dirty="0" smtClean="0"/>
              <a:t>Informasi strategis, managerial, operasional</a:t>
            </a:r>
          </a:p>
          <a:p>
            <a:pPr lvl="1"/>
            <a:r>
              <a:rPr lang="en-US" dirty="0" smtClean="0"/>
              <a:t>Sumber daya: sumber daya organsisasi, industri dan lingkungan</a:t>
            </a:r>
          </a:p>
          <a:p>
            <a:pPr lvl="1"/>
            <a:r>
              <a:rPr lang="en-US" dirty="0" smtClean="0"/>
              <a:t>Informasi yang bisa dimonitor misalnya berupa laporan yang terinci</a:t>
            </a:r>
          </a:p>
        </p:txBody>
      </p:sp>
    </p:spTree>
    <p:extLst>
      <p:ext uri="{BB962C8B-B14F-4D97-AF65-F5344CB8AC3E}">
        <p14:creationId xmlns:p14="http://schemas.microsoft.com/office/powerpoint/2010/main" val="4217580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Analysis</a:t>
            </a:r>
          </a:p>
          <a:p>
            <a:pPr lvl="1"/>
            <a:r>
              <a:rPr lang="id-ID" dirty="0" smtClean="0"/>
              <a:t>Built In</a:t>
            </a:r>
            <a:endParaRPr lang="id-ID" dirty="0" smtClean="0"/>
          </a:p>
          <a:p>
            <a:pPr lvl="1"/>
            <a:r>
              <a:rPr lang="en-US" dirty="0" err="1" smtClean="0"/>
              <a:t>Terintegrasi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DSS</a:t>
            </a:r>
          </a:p>
          <a:p>
            <a:r>
              <a:rPr lang="en-US" dirty="0" err="1" smtClean="0"/>
              <a:t>Navigasi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 lvl="1"/>
            <a:r>
              <a:rPr lang="en-US" dirty="0" smtClean="0"/>
              <a:t>Data yang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dianalisa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navigasi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id-ID" dirty="0" smtClean="0"/>
              <a:t> (kemampuan dalam menggali data yang besar secara mudah)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 smtClean="0">
                <a:latin typeface="Tw Cen MT" pitchFamily="34" charset="0"/>
              </a:rPr>
              <a:t>Kemampuan</a:t>
            </a:r>
            <a:r>
              <a:rPr lang="en-US" b="1" dirty="0" smtClean="0">
                <a:latin typeface="Tw Cen MT" pitchFamily="34" charset="0"/>
              </a:rPr>
              <a:t> </a:t>
            </a:r>
            <a:r>
              <a:rPr lang="en-US" b="1" dirty="0" err="1" smtClean="0">
                <a:latin typeface="Tw Cen MT" pitchFamily="34" charset="0"/>
              </a:rPr>
              <a:t>Ent</a:t>
            </a:r>
            <a:r>
              <a:rPr lang="id-ID" b="1" dirty="0" smtClean="0">
                <a:latin typeface="Tw Cen MT" pitchFamily="34" charset="0"/>
              </a:rPr>
              <a:t>-</a:t>
            </a:r>
            <a:r>
              <a:rPr lang="en-US" b="1" dirty="0" smtClean="0">
                <a:latin typeface="Tw Cen MT" pitchFamily="34" charset="0"/>
              </a:rPr>
              <a:t>IS</a:t>
            </a:r>
            <a:r>
              <a:rPr lang="id-ID" b="1" dirty="0" smtClean="0">
                <a:latin typeface="Tw Cen MT" pitchFamily="34" charset="0"/>
              </a:rPr>
              <a:t> (2)</a:t>
            </a:r>
            <a:endParaRPr lang="en-US" b="1" dirty="0">
              <a:latin typeface="Tw Cen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55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734</TotalTime>
  <Words>474</Words>
  <Application>Microsoft Office PowerPoint</Application>
  <PresentationFormat>On-screen Show (4:3)</PresentationFormat>
  <Paragraphs>134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Chapter 8 Enterprise Information Systems</vt:lpstr>
      <vt:lpstr>Konsep dan Definisi</vt:lpstr>
      <vt:lpstr>Konsep dan Definisi</vt:lpstr>
      <vt:lpstr>Aliran Informasi untuk eksekutif</vt:lpstr>
      <vt:lpstr>Aliran Informasi</vt:lpstr>
      <vt:lpstr>Ent-IS Data Access and Use</vt:lpstr>
      <vt:lpstr>Lingkup Ent-IS </vt:lpstr>
      <vt:lpstr>Kemampuan Ent-IS (1)</vt:lpstr>
      <vt:lpstr>Kemampuan Ent-IS (2)</vt:lpstr>
      <vt:lpstr>Karakteristik Ent-IS (1)</vt:lpstr>
      <vt:lpstr>Karakteristik Ent-IS (2)</vt:lpstr>
      <vt:lpstr>Kelebihan EntIS</vt:lpstr>
      <vt:lpstr>Perbandingan Ent-IS dengan DSS</vt:lpstr>
      <vt:lpstr>PowerPoint Presentation</vt:lpstr>
      <vt:lpstr>EIS dan Bussiness Process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Judul</dc:title>
  <dc:creator>Bonita</dc:creator>
  <cp:lastModifiedBy>MyWindows</cp:lastModifiedBy>
  <cp:revision>37</cp:revision>
  <dcterms:created xsi:type="dcterms:W3CDTF">2005-04-16T03:08:17Z</dcterms:created>
  <dcterms:modified xsi:type="dcterms:W3CDTF">2015-04-30T04:13:13Z</dcterms:modified>
</cp:coreProperties>
</file>