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660"/>
  </p:normalViewPr>
  <p:slideViewPr>
    <p:cSldViewPr>
      <p:cViewPr>
        <p:scale>
          <a:sx n="72" d="100"/>
          <a:sy n="72" d="100"/>
        </p:scale>
        <p:origin x="-127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779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054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330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966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32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308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006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3374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324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532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708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E22BF-BB7B-4CFE-9959-900D08DD6ABB}" type="datetimeFigureOut">
              <a:rPr lang="id-ID" smtClean="0"/>
              <a:t>23/11/2018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305DA-C023-46A9-A5B1-FF487286FC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228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6447"/>
          </a:xfrm>
        </p:spPr>
        <p:txBody>
          <a:bodyPr>
            <a:normAutofit fontScale="90000"/>
          </a:bodyPr>
          <a:lstStyle/>
          <a:p>
            <a:pPr algn="ctr"/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1552136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1026" name="Picture 2" descr="C:\Users\user\Pictures\Back-to-School-Slide-Them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67"/>
          <a:stretch/>
        </p:blipFill>
        <p:spPr bwMode="auto">
          <a:xfrm>
            <a:off x="-33902" y="0"/>
            <a:ext cx="91779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2204864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6000" b="1" dirty="0">
                <a:solidFill>
                  <a:schemeClr val="accent6">
                    <a:lumMod val="75000"/>
                  </a:schemeClr>
                </a:solidFill>
                <a:latin typeface="Gill Sans Ultra Bold" pitchFamily="34" charset="0"/>
              </a:rPr>
              <a:t>HOTS </a:t>
            </a:r>
            <a:br>
              <a:rPr lang="id-ID" sz="6000" b="1" dirty="0">
                <a:solidFill>
                  <a:schemeClr val="accent6">
                    <a:lumMod val="75000"/>
                  </a:schemeClr>
                </a:solidFill>
                <a:latin typeface="Gill Sans Ultra Bold" pitchFamily="34" charset="0"/>
              </a:rPr>
            </a:br>
            <a:r>
              <a:rPr lang="id-ID" sz="6000" b="1" dirty="0">
                <a:solidFill>
                  <a:schemeClr val="accent6">
                    <a:lumMod val="75000"/>
                  </a:schemeClr>
                </a:solidFill>
                <a:latin typeface="Gill Sans Ultra Bold" pitchFamily="34" charset="0"/>
              </a:rPr>
              <a:t>(Higher Order Thinking Skills)</a:t>
            </a:r>
            <a:endParaRPr lang="en-US" sz="6000" b="1" dirty="0">
              <a:solidFill>
                <a:schemeClr val="accent6">
                  <a:lumMod val="75000"/>
                </a:schemeClr>
              </a:solidFill>
              <a:latin typeface="Gill Sans Ultra Bold" pitchFamily="34" charset="0"/>
            </a:endParaRPr>
          </a:p>
        </p:txBody>
      </p:sp>
      <p:pic>
        <p:nvPicPr>
          <p:cNvPr id="1027" name="Picture 3" descr="C:\Users\user\Pictures\animasi-bergerak-apel-000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653135"/>
            <a:ext cx="2066815" cy="208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5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d-ID" dirty="0"/>
          </a:p>
        </p:txBody>
      </p:sp>
      <p:pic>
        <p:nvPicPr>
          <p:cNvPr id="10242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7" y="0"/>
            <a:ext cx="9156171" cy="6867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2204864"/>
            <a:ext cx="59046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/>
              <a:t> Minggu pertama: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/>
              <a:t>Berpikir kritis, teka-teki logika: </a:t>
            </a:r>
            <a:r>
              <a:rPr lang="id-ID" sz="2400" dirty="0" smtClean="0"/>
              <a:t>Bentuk </a:t>
            </a:r>
            <a:r>
              <a:rPr lang="id-ID" sz="2400" dirty="0"/>
              <a:t>C berubah dalam beberapa cara, kebentuk yang mana saja?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/>
              <a:t>Pemecahan masalah: sebutkan banyaknya karakter dari suatu dongeng yang mengubah penampilan dan karakter mereka selama cerita tersebut berlangsung. Karakter apa, siapa, menjadi bagaimana?</a:t>
            </a:r>
          </a:p>
          <a:p>
            <a:pPr marL="514350" indent="-514350" algn="just">
              <a:buFont typeface="+mj-lt"/>
              <a:buAutoNum type="arabicPeriod"/>
            </a:pPr>
            <a:endParaRPr lang="id-ID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203848" y="836712"/>
            <a:ext cx="37385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/>
              <a:t>Contoh</a:t>
            </a:r>
            <a:r>
              <a:rPr lang="en-US" sz="4400" b="1" dirty="0"/>
              <a:t> </a:t>
            </a:r>
            <a:r>
              <a:rPr lang="en-US" sz="4400" b="1" dirty="0" err="1" smtClean="0"/>
              <a:t>Latihan</a:t>
            </a:r>
            <a:endParaRPr lang="en-US" sz="4400" b="1" dirty="0"/>
          </a:p>
        </p:txBody>
      </p:sp>
      <p:pic>
        <p:nvPicPr>
          <p:cNvPr id="10243" name="Picture 3" descr="C:\Users\user\Pictures\Pencil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564904"/>
            <a:ext cx="3522687" cy="352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13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18" y="0"/>
            <a:ext cx="9150118" cy="6862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154360" cy="1006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d-ID" dirty="0"/>
          </a:p>
        </p:txBody>
      </p:sp>
      <p:pic>
        <p:nvPicPr>
          <p:cNvPr id="11266" name="Picture 2" descr="C:\Users\user\Pictures\knyg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7" y="3068960"/>
            <a:ext cx="3528391" cy="341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4" y="2492896"/>
            <a:ext cx="52565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/>
              <a:t>Minggu kedua: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/>
              <a:t>Pemecahan masalah: Anda  dapat menemukan hari </a:t>
            </a:r>
            <a:r>
              <a:rPr lang="id-ID" sz="2400" dirty="0" smtClean="0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sebulan</a:t>
            </a:r>
            <a:r>
              <a:rPr lang="en-US" sz="2400" dirty="0" smtClean="0"/>
              <a:t> </a:t>
            </a:r>
            <a:r>
              <a:rPr lang="id-ID" sz="2400" dirty="0" smtClean="0"/>
              <a:t>di </a:t>
            </a:r>
            <a:r>
              <a:rPr lang="id-ID" sz="2400" dirty="0"/>
              <a:t>setiap tahun, mulai tahun 1753 hingga 2030. Berapa jumlahnya?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/>
              <a:t>Berpikir kritis, teka-teki logika: </a:t>
            </a:r>
            <a:r>
              <a:rPr lang="id-ID" sz="2400" dirty="0" smtClean="0"/>
              <a:t>Bentuk </a:t>
            </a:r>
            <a:r>
              <a:rPr lang="id-ID" sz="2400" dirty="0"/>
              <a:t>C berubah dengan cara yang sama, menjadi bentuk apa?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4052" y="884438"/>
            <a:ext cx="37385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/>
              <a:t>Contoh</a:t>
            </a:r>
            <a:r>
              <a:rPr lang="en-US" sz="4400" b="1" dirty="0"/>
              <a:t> </a:t>
            </a:r>
            <a:r>
              <a:rPr lang="en-US" sz="4400" b="1" dirty="0" err="1" smtClean="0"/>
              <a:t>Latihan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23887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d-ID" dirty="0"/>
          </a:p>
        </p:txBody>
      </p:sp>
      <p:pic>
        <p:nvPicPr>
          <p:cNvPr id="12290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176" y="0"/>
            <a:ext cx="9204176" cy="69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2492896"/>
            <a:ext cx="59046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200" b="1" dirty="0"/>
              <a:t>Minggu keempat: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2200" dirty="0"/>
              <a:t>Pemecahan masalah: </a:t>
            </a:r>
            <a:r>
              <a:rPr lang="id-ID" sz="2200" dirty="0" smtClean="0"/>
              <a:t>Temukan </a:t>
            </a:r>
            <a:r>
              <a:rPr lang="id-ID" sz="2200" dirty="0"/>
              <a:t>rute tercepat untuk </a:t>
            </a:r>
            <a:r>
              <a:rPr lang="id-ID" sz="2200" dirty="0" smtClean="0"/>
              <a:t>road race</a:t>
            </a:r>
            <a:r>
              <a:rPr lang="en-US" sz="2200" dirty="0" smtClean="0"/>
              <a:t>!</a:t>
            </a:r>
            <a:endParaRPr lang="id-ID" sz="2200" dirty="0"/>
          </a:p>
          <a:p>
            <a:pPr marL="514350" indent="-514350" algn="just">
              <a:buFont typeface="+mj-lt"/>
              <a:buAutoNum type="arabicPeriod"/>
            </a:pPr>
            <a:r>
              <a:rPr lang="id-ID" sz="2200" dirty="0"/>
              <a:t>Evaluasi, pengambilan keputusan: kelompok harus memilih </a:t>
            </a:r>
            <a:r>
              <a:rPr lang="id-ID" sz="2200" dirty="0" smtClean="0"/>
              <a:t>dua hadiah dan memberikan  alasan untuk alasan tersebut.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2200" dirty="0" smtClean="0"/>
              <a:t>Berpikir kritis: melihat suatu atribut/ pakaian dan sekaligus memilih objek/orang  yang tepat (Sumber: Holden, 1986; Polette, 1983; Udalle &amp; Daniels, 1991)</a:t>
            </a:r>
            <a:endParaRPr lang="id-ID" sz="2200" dirty="0"/>
          </a:p>
        </p:txBody>
      </p:sp>
      <p:pic>
        <p:nvPicPr>
          <p:cNvPr id="12291" name="Picture 3" descr="C:\Users\user\Pictures\study_gif_by_darkice_kyo-d3k2nik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1" y="3706810"/>
            <a:ext cx="2746525" cy="274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322712" y="814164"/>
            <a:ext cx="37385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/>
              <a:t>Contoh</a:t>
            </a:r>
            <a:r>
              <a:rPr lang="en-US" sz="4400" b="1" dirty="0"/>
              <a:t> </a:t>
            </a:r>
            <a:r>
              <a:rPr lang="en-US" sz="4400" b="1" dirty="0" err="1"/>
              <a:t>Latihan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96354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user\Pictures\Back-to-School-Slide-Them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C:\Users\user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52610"/>
            <a:ext cx="6984776" cy="467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98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d-ID" dirty="0"/>
          </a:p>
        </p:txBody>
      </p:sp>
      <p:pic>
        <p:nvPicPr>
          <p:cNvPr id="2050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556" y="1"/>
            <a:ext cx="9179556" cy="6923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2276872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dirty="0" smtClean="0"/>
              <a:t>	</a:t>
            </a:r>
            <a:r>
              <a:rPr lang="en-US" sz="2000" i="1" dirty="0" smtClean="0"/>
              <a:t>The   </a:t>
            </a:r>
            <a:r>
              <a:rPr lang="en-US" sz="2000" i="1" dirty="0"/>
              <a:t>Australian   Council  for   Educational   Research (ACER)</a:t>
            </a:r>
            <a:r>
              <a:rPr lang="en-US" sz="2000" dirty="0"/>
              <a:t>   </a:t>
            </a:r>
            <a:r>
              <a:rPr lang="en-US" sz="2000" dirty="0" err="1"/>
              <a:t>menyatakan</a:t>
            </a:r>
            <a:r>
              <a:rPr lang="en-US" sz="2000" dirty="0"/>
              <a:t>   </a:t>
            </a:r>
            <a:r>
              <a:rPr lang="en-US" sz="2000" dirty="0" err="1"/>
              <a:t>bahwa</a:t>
            </a:r>
            <a:r>
              <a:rPr lang="en-US" sz="2000" dirty="0"/>
              <a:t>  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berpikir</a:t>
            </a:r>
            <a:r>
              <a:rPr lang="en-US" sz="2000" dirty="0"/>
              <a:t>  </a:t>
            </a:r>
            <a:r>
              <a:rPr lang="en-US" sz="2000" dirty="0" err="1"/>
              <a:t>tingkat</a:t>
            </a:r>
            <a:r>
              <a:rPr lang="en-US" sz="2000" dirty="0"/>
              <a:t>  </a:t>
            </a:r>
            <a:r>
              <a:rPr lang="en-US" sz="2000" dirty="0" err="1"/>
              <a:t>tinggi</a:t>
            </a:r>
            <a:r>
              <a:rPr lang="en-US" sz="2000" dirty="0"/>
              <a:t>  </a:t>
            </a:r>
            <a:r>
              <a:rPr lang="en-US" sz="2000" dirty="0" err="1"/>
              <a:t>merupakan</a:t>
            </a:r>
            <a:r>
              <a:rPr lang="en-US" sz="2000" dirty="0"/>
              <a:t>  proses:  </a:t>
            </a:r>
            <a:r>
              <a:rPr lang="en-US" sz="2000" dirty="0" err="1"/>
              <a:t>menganalisis</a:t>
            </a:r>
            <a:r>
              <a:rPr lang="en-US" sz="2000" dirty="0"/>
              <a:t>, </a:t>
            </a:r>
            <a:r>
              <a:rPr lang="en-US" sz="2000" dirty="0" err="1"/>
              <a:t>merefleksi</a:t>
            </a:r>
            <a:r>
              <a:rPr lang="en-US" sz="2000" dirty="0"/>
              <a:t>,  </a:t>
            </a:r>
            <a:r>
              <a:rPr lang="en-US" sz="2000" dirty="0" err="1"/>
              <a:t>memberikan</a:t>
            </a:r>
            <a:r>
              <a:rPr lang="en-US" sz="2000" dirty="0"/>
              <a:t>  </a:t>
            </a:r>
            <a:r>
              <a:rPr lang="en-US" sz="2000" dirty="0" err="1"/>
              <a:t>argumen</a:t>
            </a:r>
            <a:r>
              <a:rPr lang="en-US" sz="2000" dirty="0"/>
              <a:t> (</a:t>
            </a:r>
            <a:r>
              <a:rPr lang="en-US" sz="2000" dirty="0" err="1"/>
              <a:t>alasan</a:t>
            </a:r>
            <a:r>
              <a:rPr lang="en-US" sz="2000" dirty="0"/>
              <a:t>),  </a:t>
            </a:r>
            <a:r>
              <a:rPr lang="en-US" sz="2000" dirty="0" err="1"/>
              <a:t>menerapkan</a:t>
            </a:r>
            <a:r>
              <a:rPr lang="en-US" sz="2000" dirty="0"/>
              <a:t>  </a:t>
            </a:r>
            <a:r>
              <a:rPr lang="en-US" sz="2000" dirty="0" err="1"/>
              <a:t>konsep</a:t>
            </a:r>
            <a:r>
              <a:rPr lang="en-US" sz="2000" dirty="0"/>
              <a:t>  </a:t>
            </a:r>
            <a:r>
              <a:rPr lang="en-US" sz="2000" dirty="0" err="1"/>
              <a:t>pada</a:t>
            </a:r>
            <a:r>
              <a:rPr lang="en-US" sz="2000" dirty="0"/>
              <a:t>  </a:t>
            </a:r>
            <a:r>
              <a:rPr lang="en-US" sz="2000" dirty="0" err="1"/>
              <a:t>situasi</a:t>
            </a:r>
            <a:r>
              <a:rPr lang="en-US" sz="2000" dirty="0"/>
              <a:t>  </a:t>
            </a:r>
            <a:r>
              <a:rPr lang="en-US" sz="2000" dirty="0" err="1"/>
              <a:t>berbeda</a:t>
            </a:r>
            <a:r>
              <a:rPr lang="en-US" sz="2000" dirty="0"/>
              <a:t>,  </a:t>
            </a:r>
            <a:r>
              <a:rPr lang="en-US" sz="2000" dirty="0" err="1"/>
              <a:t>menyusun</a:t>
            </a:r>
            <a:r>
              <a:rPr lang="en-US" sz="2000" dirty="0"/>
              <a:t>, 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menciptakan</a:t>
            </a:r>
            <a:r>
              <a:rPr lang="en-US" sz="2000" dirty="0"/>
              <a:t>.  </a:t>
            </a:r>
            <a:r>
              <a:rPr lang="en-US" sz="2000" dirty="0" err="1"/>
              <a:t>Kemampuan</a:t>
            </a:r>
            <a:r>
              <a:rPr lang="en-US" sz="2000" dirty="0"/>
              <a:t>  </a:t>
            </a:r>
            <a:r>
              <a:rPr lang="en-US" sz="2000" dirty="0" err="1"/>
              <a:t>berpikir</a:t>
            </a:r>
            <a:r>
              <a:rPr lang="en-US" sz="2000" dirty="0"/>
              <a:t>    </a:t>
            </a:r>
            <a:r>
              <a:rPr lang="en-US" sz="2000" dirty="0" err="1"/>
              <a:t>tingkat</a:t>
            </a:r>
            <a:r>
              <a:rPr lang="en-US" sz="2000" dirty="0"/>
              <a:t>    </a:t>
            </a:r>
            <a:r>
              <a:rPr lang="en-US" sz="2000" dirty="0" err="1"/>
              <a:t>tinggi</a:t>
            </a:r>
            <a:r>
              <a:rPr lang="en-US" sz="2000" dirty="0"/>
              <a:t>    </a:t>
            </a:r>
            <a:r>
              <a:rPr lang="en-US" sz="2000" dirty="0" err="1"/>
              <a:t>bukanlah</a:t>
            </a:r>
            <a:r>
              <a:rPr lang="en-US" sz="2000" dirty="0"/>
              <a:t>    </a:t>
            </a:r>
            <a:r>
              <a:rPr lang="en-US" sz="2000" dirty="0" err="1"/>
              <a:t>kemampuan</a:t>
            </a:r>
            <a:r>
              <a:rPr lang="en-US" sz="2000" dirty="0"/>
              <a:t>    </a:t>
            </a:r>
            <a:r>
              <a:rPr lang="en-US" sz="2000" dirty="0" err="1"/>
              <a:t>untuk</a:t>
            </a:r>
            <a:r>
              <a:rPr lang="en-US" sz="2000" dirty="0"/>
              <a:t>    </a:t>
            </a:r>
            <a:r>
              <a:rPr lang="en-US" sz="2000" dirty="0" err="1"/>
              <a:t>mengingat</a:t>
            </a:r>
            <a:r>
              <a:rPr lang="en-US" sz="2000" dirty="0"/>
              <a:t>,    </a:t>
            </a:r>
            <a:r>
              <a:rPr lang="en-US" sz="2000" dirty="0" err="1"/>
              <a:t>mengetahui</a:t>
            </a:r>
            <a:r>
              <a:rPr lang="en-US" sz="2000" dirty="0"/>
              <a:t>,    </a:t>
            </a:r>
            <a:r>
              <a:rPr lang="en-US" sz="2000" dirty="0" err="1"/>
              <a:t>atau</a:t>
            </a:r>
            <a:r>
              <a:rPr lang="en-US" sz="2000" dirty="0"/>
              <a:t>  </a:t>
            </a:r>
            <a:r>
              <a:rPr lang="en-US" sz="2000" dirty="0" err="1"/>
              <a:t>mengulang</a:t>
            </a:r>
            <a:r>
              <a:rPr lang="en-US" sz="2000" dirty="0"/>
              <a:t>. </a:t>
            </a:r>
            <a:endParaRPr lang="en-US" sz="2000" dirty="0"/>
          </a:p>
          <a:p>
            <a:pPr algn="just"/>
            <a:r>
              <a:rPr lang="en-US" sz="2000" dirty="0" smtClean="0"/>
              <a:t>	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/>
              <a:t>berpikir</a:t>
            </a:r>
            <a:r>
              <a:rPr lang="en-US" sz="2000" dirty="0"/>
              <a:t>   </a:t>
            </a:r>
            <a:r>
              <a:rPr lang="en-US" sz="2000" dirty="0" err="1"/>
              <a:t>tingkat</a:t>
            </a:r>
            <a:r>
              <a:rPr lang="en-US" sz="2000" dirty="0"/>
              <a:t>   </a:t>
            </a:r>
            <a:r>
              <a:rPr lang="en-US" sz="2000" dirty="0" err="1"/>
              <a:t>tinggi</a:t>
            </a:r>
            <a:r>
              <a:rPr lang="en-US" sz="2000" dirty="0"/>
              <a:t>   </a:t>
            </a:r>
            <a:r>
              <a:rPr lang="en-US" sz="2000" dirty="0" err="1"/>
              <a:t>termasuk</a:t>
            </a:r>
            <a:r>
              <a:rPr lang="en-US" sz="2000" dirty="0"/>
              <a:t>   </a:t>
            </a:r>
            <a:r>
              <a:rPr lang="en-US" sz="2000" dirty="0" err="1"/>
              <a:t>kemampuan</a:t>
            </a:r>
            <a:r>
              <a:rPr lang="en-US" sz="2000" dirty="0"/>
              <a:t>   </a:t>
            </a:r>
            <a:r>
              <a:rPr lang="en-US" sz="2000" dirty="0" err="1"/>
              <a:t>untuk</a:t>
            </a:r>
            <a:r>
              <a:rPr lang="en-US" sz="2000" dirty="0"/>
              <a:t>   </a:t>
            </a:r>
            <a:r>
              <a:rPr lang="en-US" sz="2000" dirty="0" err="1"/>
              <a:t>memecahkan</a:t>
            </a:r>
            <a:r>
              <a:rPr lang="en-US" sz="2000" dirty="0"/>
              <a:t>   </a:t>
            </a:r>
            <a:r>
              <a:rPr lang="en-US" sz="2000" dirty="0" err="1"/>
              <a:t>masalah</a:t>
            </a:r>
            <a:r>
              <a:rPr lang="en-US" sz="2000" dirty="0"/>
              <a:t> (</a:t>
            </a:r>
            <a:r>
              <a:rPr lang="en-US" sz="2000" i="1" dirty="0"/>
              <a:t>problem solving</a:t>
            </a:r>
            <a:r>
              <a:rPr lang="en-US" sz="2000" dirty="0"/>
              <a:t>), </a:t>
            </a:r>
            <a:r>
              <a:rPr lang="en-US" sz="2000" dirty="0" err="1"/>
              <a:t>keterampilan</a:t>
            </a:r>
            <a:r>
              <a:rPr lang="en-US" sz="2000" dirty="0"/>
              <a:t>  </a:t>
            </a:r>
            <a:r>
              <a:rPr lang="en-US" sz="2000" dirty="0" err="1"/>
              <a:t>berpikir</a:t>
            </a:r>
            <a:r>
              <a:rPr lang="en-US" sz="2000" dirty="0"/>
              <a:t>  </a:t>
            </a:r>
            <a:r>
              <a:rPr lang="en-US" sz="2000" dirty="0" err="1"/>
              <a:t>kritis</a:t>
            </a:r>
            <a:r>
              <a:rPr lang="en-US" sz="2000" dirty="0"/>
              <a:t>  (</a:t>
            </a:r>
            <a:r>
              <a:rPr lang="en-US" sz="2000" i="1" dirty="0"/>
              <a:t>critical  thinking</a:t>
            </a:r>
            <a:r>
              <a:rPr lang="en-US" sz="2000" dirty="0"/>
              <a:t>),  </a:t>
            </a:r>
            <a:r>
              <a:rPr lang="en-US" sz="2000" dirty="0" err="1"/>
              <a:t>berpikir</a:t>
            </a:r>
            <a:r>
              <a:rPr lang="en-US" sz="2000" dirty="0"/>
              <a:t>  </a:t>
            </a:r>
            <a:r>
              <a:rPr lang="en-US" sz="2000" dirty="0" err="1"/>
              <a:t>kreatif</a:t>
            </a:r>
            <a:r>
              <a:rPr lang="en-US" sz="2000" dirty="0"/>
              <a:t>  (</a:t>
            </a:r>
            <a:r>
              <a:rPr lang="en-US" sz="2000" i="1" dirty="0"/>
              <a:t>creative thinking</a:t>
            </a:r>
            <a:r>
              <a:rPr lang="en-US" sz="2000" dirty="0"/>
              <a:t>), 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berargumen</a:t>
            </a:r>
            <a:r>
              <a:rPr lang="en-US" sz="2000" dirty="0"/>
              <a:t>   (</a:t>
            </a:r>
            <a:r>
              <a:rPr lang="en-US" sz="2000" i="1" dirty="0"/>
              <a:t>reasoning</a:t>
            </a:r>
            <a:r>
              <a:rPr lang="en-US" sz="2000" dirty="0"/>
              <a:t>), </a:t>
            </a:r>
            <a:r>
              <a:rPr lang="en-US" sz="2000" dirty="0" err="1"/>
              <a:t>dan</a:t>
            </a:r>
            <a:r>
              <a:rPr lang="en-US" sz="2000" dirty="0"/>
              <a:t>   </a:t>
            </a:r>
            <a:r>
              <a:rPr lang="en-US" sz="2000" dirty="0" err="1"/>
              <a:t>kemampuan</a:t>
            </a:r>
            <a:r>
              <a:rPr lang="en-US" sz="2000" dirty="0"/>
              <a:t>   </a:t>
            </a:r>
            <a:r>
              <a:rPr lang="en-US" sz="2000" dirty="0" err="1"/>
              <a:t>mengambil</a:t>
            </a:r>
            <a:r>
              <a:rPr lang="en-US" sz="2000" dirty="0"/>
              <a:t>   </a:t>
            </a:r>
            <a:r>
              <a:rPr lang="en-US" sz="2000" dirty="0" err="1"/>
              <a:t>keputusan</a:t>
            </a:r>
            <a:r>
              <a:rPr lang="en-US" sz="2000" dirty="0"/>
              <a:t> (</a:t>
            </a:r>
            <a:r>
              <a:rPr lang="en-US" sz="2000" i="1" dirty="0"/>
              <a:t>decision</a:t>
            </a:r>
            <a:r>
              <a:rPr lang="en-US" sz="2000" dirty="0"/>
              <a:t>   </a:t>
            </a:r>
            <a:r>
              <a:rPr lang="en-US" sz="2000" i="1" dirty="0"/>
              <a:t>making</a:t>
            </a:r>
            <a:r>
              <a:rPr lang="en-US" sz="2000" dirty="0" smtClean="0"/>
              <a:t>).</a:t>
            </a:r>
          </a:p>
          <a:p>
            <a:pPr algn="just"/>
            <a:r>
              <a:rPr lang="en-US" sz="2000" dirty="0" smtClean="0"/>
              <a:t>	</a:t>
            </a:r>
            <a:r>
              <a:rPr lang="en-US" sz="2000" dirty="0" smtClean="0"/>
              <a:t>Di era modern </a:t>
            </a:r>
            <a:r>
              <a:rPr lang="en-US" sz="2000" dirty="0" err="1" smtClean="0"/>
              <a:t>sekarang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k</a:t>
            </a:r>
            <a:r>
              <a:rPr lang="en-US" sz="2000" dirty="0" err="1" smtClean="0"/>
              <a:t>emampuan</a:t>
            </a:r>
            <a:r>
              <a:rPr lang="en-US" sz="2000" dirty="0" smtClean="0"/>
              <a:t>   </a:t>
            </a:r>
            <a:r>
              <a:rPr lang="en-US" sz="2000" dirty="0" err="1" smtClean="0"/>
              <a:t>berpikir</a:t>
            </a:r>
            <a:r>
              <a:rPr lang="en-US" sz="2000" dirty="0" smtClean="0"/>
              <a:t>  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 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 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  </a:t>
            </a:r>
            <a:r>
              <a:rPr lang="en-US" sz="2000" dirty="0" err="1" smtClean="0"/>
              <a:t>salah</a:t>
            </a:r>
            <a:r>
              <a:rPr lang="en-US" sz="2000" dirty="0" smtClean="0"/>
              <a:t>   </a:t>
            </a:r>
            <a:r>
              <a:rPr lang="en-US" sz="2000" dirty="0" err="1" smtClean="0"/>
              <a:t>satu</a:t>
            </a:r>
            <a:r>
              <a:rPr lang="en-US" sz="2000" dirty="0" smtClean="0"/>
              <a:t>   </a:t>
            </a:r>
            <a:r>
              <a:rPr lang="en-US" sz="2000" dirty="0" err="1" smtClean="0"/>
              <a:t>kompetensi</a:t>
            </a:r>
            <a:r>
              <a:rPr lang="en-US" sz="2000" dirty="0" smtClean="0"/>
              <a:t>  </a:t>
            </a:r>
            <a:r>
              <a:rPr lang="en-US" sz="2000" dirty="0" err="1" smtClean="0"/>
              <a:t>penting</a:t>
            </a:r>
            <a:r>
              <a:rPr lang="en-US" sz="2000" dirty="0" smtClean="0"/>
              <a:t>,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  <a:r>
              <a:rPr lang="en-US" sz="2000" dirty="0" err="1" smtClean="0"/>
              <a:t>didik</a:t>
            </a:r>
            <a:r>
              <a:rPr lang="en-US" sz="2000" dirty="0" smtClean="0"/>
              <a:t> </a:t>
            </a:r>
            <a:r>
              <a:rPr lang="en-US" sz="2000" dirty="0" err="1" smtClean="0"/>
              <a:t>wajib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memilikinya</a:t>
            </a:r>
            <a:r>
              <a:rPr lang="en-US" sz="2000" dirty="0" smtClean="0"/>
              <a:t>.</a:t>
            </a:r>
            <a:endParaRPr lang="id-ID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483768" y="836712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/>
              <a:t>Apa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itu</a:t>
            </a:r>
            <a:r>
              <a:rPr lang="en-US" sz="4800" b="1" dirty="0" smtClean="0"/>
              <a:t> HOTS??</a:t>
            </a:r>
            <a:endParaRPr lang="en-US" sz="4800" b="1" dirty="0"/>
          </a:p>
        </p:txBody>
      </p:sp>
      <p:pic>
        <p:nvPicPr>
          <p:cNvPr id="2052" name="Picture 4" descr="C:\Users\user\Pictures\cartoon-3082809_128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30" y="542553"/>
            <a:ext cx="2316148" cy="172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31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26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2348880"/>
            <a:ext cx="62646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Kreativitas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 </a:t>
            </a:r>
            <a:r>
              <a:rPr lang="en-US" sz="2400" i="1" dirty="0"/>
              <a:t>HOTS</a:t>
            </a:r>
            <a:r>
              <a:rPr lang="en-US" sz="2400" dirty="0"/>
              <a:t>,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:</a:t>
            </a:r>
            <a:endParaRPr lang="id-ID" sz="2400" dirty="0"/>
          </a:p>
          <a:p>
            <a:pPr marL="457200" lvl="0" indent="-457200" algn="just">
              <a:buFont typeface="Wingdings" pitchFamily="2" charset="2"/>
              <a:buChar char="Ø"/>
            </a:pP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;</a:t>
            </a:r>
            <a:endParaRPr lang="en-US" sz="2400" dirty="0" smtClean="0"/>
          </a:p>
          <a:p>
            <a:pPr marL="457200" lvl="0" indent="-457200" algn="just">
              <a:buFont typeface="Wingdings" pitchFamily="2" charset="2"/>
              <a:buChar char="Ø"/>
            </a:pPr>
            <a:r>
              <a:rPr lang="en-US" sz="2400" dirty="0" err="1" smtClean="0"/>
              <a:t>kemampuan</a:t>
            </a:r>
            <a:r>
              <a:rPr lang="en-US" sz="2400" dirty="0" smtClean="0"/>
              <a:t>  </a:t>
            </a:r>
            <a:r>
              <a:rPr lang="en-US" sz="2400" dirty="0" err="1"/>
              <a:t>mengevaluasi</a:t>
            </a:r>
            <a:r>
              <a:rPr lang="en-US" sz="2400" dirty="0"/>
              <a:t>  </a:t>
            </a:r>
            <a:r>
              <a:rPr lang="en-US" sz="2400" dirty="0" err="1"/>
              <a:t>strategi</a:t>
            </a:r>
            <a:r>
              <a:rPr lang="en-US" sz="2400" dirty="0"/>
              <a:t>  yang  </a:t>
            </a:r>
            <a:r>
              <a:rPr lang="en-US" sz="2400" dirty="0" err="1"/>
              <a:t>digunakan</a:t>
            </a:r>
            <a:r>
              <a:rPr lang="en-US" sz="2400" dirty="0"/>
              <a:t>  </a:t>
            </a:r>
            <a:r>
              <a:rPr lang="en-US" sz="2400" dirty="0" err="1"/>
              <a:t>untuk</a:t>
            </a:r>
            <a:r>
              <a:rPr lang="en-US" sz="2400" dirty="0"/>
              <a:t>  </a:t>
            </a:r>
            <a:r>
              <a:rPr lang="en-US" sz="2400" dirty="0" err="1"/>
              <a:t>menyelesaikan</a:t>
            </a:r>
            <a:r>
              <a:rPr lang="en-US" sz="2400" dirty="0"/>
              <a:t>  </a:t>
            </a:r>
            <a:r>
              <a:rPr lang="en-US" sz="2400" dirty="0" err="1"/>
              <a:t>masalah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sudut</a:t>
            </a:r>
            <a:r>
              <a:rPr lang="en-US" sz="2400" dirty="0"/>
              <a:t> </a:t>
            </a:r>
            <a:r>
              <a:rPr lang="en-US" sz="2400" dirty="0" err="1"/>
              <a:t>pandang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; </a:t>
            </a:r>
            <a:endParaRPr lang="en-US" sz="2400" dirty="0" smtClean="0"/>
          </a:p>
          <a:p>
            <a:pPr marL="457200" lvl="0" indent="-457200" algn="just">
              <a:buFont typeface="Wingdings" pitchFamily="2" charset="2"/>
              <a:buChar char="Ø"/>
            </a:pPr>
            <a:r>
              <a:rPr lang="en-US" sz="2400" dirty="0" err="1" smtClean="0"/>
              <a:t>menemukan</a:t>
            </a:r>
            <a:r>
              <a:rPr lang="en-US" sz="2400" dirty="0" smtClean="0"/>
              <a:t> </a:t>
            </a:r>
            <a:r>
              <a:rPr lang="en-US" sz="2400" dirty="0"/>
              <a:t>model-model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efisien</a:t>
            </a:r>
            <a:r>
              <a:rPr lang="en-US" sz="2400" dirty="0" smtClean="0"/>
              <a:t>.</a:t>
            </a:r>
            <a:endParaRPr lang="id-ID" sz="2400" dirty="0"/>
          </a:p>
          <a:p>
            <a:endParaRPr lang="en-US" sz="2400" dirty="0"/>
          </a:p>
        </p:txBody>
      </p:sp>
      <p:pic>
        <p:nvPicPr>
          <p:cNvPr id="3075" name="Picture 3" descr="C:\Users\user\Pictures\Animasi bergerak untuk powerpoint (3) - id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284984"/>
            <a:ext cx="2133237" cy="295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84556" y="800731"/>
            <a:ext cx="38756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Apa</a:t>
            </a:r>
            <a:r>
              <a:rPr lang="en-US" sz="4400" b="1" dirty="0"/>
              <a:t> </a:t>
            </a:r>
            <a:r>
              <a:rPr lang="en-US" sz="4400" b="1" dirty="0" err="1"/>
              <a:t>itu</a:t>
            </a:r>
            <a:r>
              <a:rPr lang="en-US" sz="4400" b="1" dirty="0"/>
              <a:t> HOTS</a:t>
            </a:r>
            <a:r>
              <a:rPr lang="en-US" sz="4400" b="1" dirty="0" smtClean="0"/>
              <a:t>??</a:t>
            </a:r>
            <a:endParaRPr lang="en-US" sz="4400" b="1" dirty="0"/>
          </a:p>
        </p:txBody>
      </p:sp>
      <p:pic>
        <p:nvPicPr>
          <p:cNvPr id="8" name="Picture 4" descr="C:\Users\user\Pictures\cartoon-3082809_128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30" y="542553"/>
            <a:ext cx="2316148" cy="172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2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pic>
        <p:nvPicPr>
          <p:cNvPr id="4098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0165" y="2551836"/>
            <a:ext cx="583264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900" b="1" dirty="0"/>
              <a:t>Menurut Pogrow (2011), Kelly (1990), Whaley (1986</a:t>
            </a:r>
            <a:r>
              <a:rPr lang="id-ID" sz="2900" b="1" dirty="0" smtClean="0"/>
              <a:t>)</a:t>
            </a:r>
            <a:endParaRPr lang="en-US" sz="2900" b="1" dirty="0" smtClean="0"/>
          </a:p>
          <a:p>
            <a:pPr algn="just"/>
            <a:endParaRPr lang="id-ID" sz="2900" dirty="0"/>
          </a:p>
          <a:p>
            <a:pPr algn="just">
              <a:buFont typeface="Wingdings" pitchFamily="2" charset="2"/>
              <a:buChar char="ü"/>
            </a:pPr>
            <a:r>
              <a:rPr lang="id-ID" sz="2900" dirty="0"/>
              <a:t> Situasi masyarakat kelas bawah </a:t>
            </a:r>
          </a:p>
          <a:p>
            <a:pPr algn="just">
              <a:buFont typeface="Wingdings" pitchFamily="2" charset="2"/>
              <a:buChar char="ü"/>
            </a:pPr>
            <a:r>
              <a:rPr lang="id-ID" sz="2900" dirty="0"/>
              <a:t> Kondisi lulusan kurang memuaskan</a:t>
            </a:r>
          </a:p>
          <a:p>
            <a:pPr algn="just">
              <a:buFont typeface="Wingdings" pitchFamily="2" charset="2"/>
              <a:buChar char="ü"/>
            </a:pPr>
            <a:r>
              <a:rPr lang="id-ID" sz="2900" dirty="0"/>
              <a:t> Tuntutan dunia </a:t>
            </a:r>
            <a:r>
              <a:rPr lang="id-ID" sz="2900" dirty="0" smtClean="0"/>
              <a:t>kerja</a:t>
            </a:r>
            <a:endParaRPr lang="id-ID" sz="2900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836712"/>
            <a:ext cx="57923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/>
              <a:t>Sejarah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Kemunculannya</a:t>
            </a:r>
            <a:endParaRPr lang="en-US" sz="4400" b="1" dirty="0"/>
          </a:p>
        </p:txBody>
      </p:sp>
      <p:pic>
        <p:nvPicPr>
          <p:cNvPr id="4099" name="Picture 3" descr="C:\Users\user\Pictures\buch_000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88224" y="3861048"/>
            <a:ext cx="2232248" cy="2690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83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pic>
        <p:nvPicPr>
          <p:cNvPr id="5122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" y="-1"/>
            <a:ext cx="9136167" cy="685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9552" y="2828836"/>
            <a:ext cx="59766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id-ID" sz="3200" dirty="0"/>
              <a:t> Mampu berpikir kritis</a:t>
            </a:r>
          </a:p>
          <a:p>
            <a:pPr>
              <a:buFont typeface="Wingdings" pitchFamily="2" charset="2"/>
              <a:buChar char="v"/>
            </a:pPr>
            <a:r>
              <a:rPr lang="id-ID" sz="3200" dirty="0"/>
              <a:t> Mampu berargumentasi</a:t>
            </a:r>
          </a:p>
          <a:p>
            <a:pPr>
              <a:buFont typeface="Wingdings" pitchFamily="2" charset="2"/>
              <a:buChar char="v"/>
            </a:pPr>
            <a:r>
              <a:rPr lang="id-ID" sz="3200" dirty="0"/>
              <a:t> Mampu memecahkan masalah</a:t>
            </a:r>
          </a:p>
          <a:p>
            <a:pPr>
              <a:buFont typeface="Wingdings" pitchFamily="2" charset="2"/>
              <a:buChar char="v"/>
            </a:pPr>
            <a:r>
              <a:rPr lang="id-ID" sz="3200" dirty="0"/>
              <a:t> Mampu berpikir kreatif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15816" y="908720"/>
            <a:ext cx="3176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/>
              <a:t>Fokus</a:t>
            </a:r>
            <a:r>
              <a:rPr lang="en-US" sz="4800" b="1" dirty="0" smtClean="0"/>
              <a:t> HOTS</a:t>
            </a:r>
            <a:endParaRPr lang="en-US" sz="4800" b="1" dirty="0"/>
          </a:p>
        </p:txBody>
      </p:sp>
      <p:pic>
        <p:nvPicPr>
          <p:cNvPr id="5124" name="Picture 4" descr="C:\Users\user\Pictures\j028367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72200" y="3729957"/>
            <a:ext cx="2455397" cy="250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29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Teknik Kunci menuju HOTS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d-ID" dirty="0"/>
          </a:p>
        </p:txBody>
      </p:sp>
      <p:pic>
        <p:nvPicPr>
          <p:cNvPr id="6146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3404"/>
            <a:ext cx="9188537" cy="6891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9626" y="2204864"/>
            <a:ext cx="712879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id-ID" sz="2200" b="1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a:rPr>
              <a:t> </a:t>
            </a:r>
            <a:r>
              <a:rPr lang="id-ID" sz="2200" b="1" dirty="0">
                <a:ln>
                  <a:solidFill>
                    <a:srgbClr val="00B0F0"/>
                  </a:solidFill>
                </a:ln>
              </a:rPr>
              <a:t>Metakognitif</a:t>
            </a:r>
            <a:r>
              <a:rPr lang="id-ID" sz="2200" b="1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a:rPr>
              <a:t> </a:t>
            </a:r>
          </a:p>
          <a:p>
            <a:pPr algn="just"/>
            <a:r>
              <a:rPr lang="id-ID" sz="2200" dirty="0"/>
              <a:t>(Menerapkan strategi secara cerdik untuk memecahkan </a:t>
            </a:r>
            <a:r>
              <a:rPr lang="id-ID" sz="2200" dirty="0" smtClean="0"/>
              <a:t>masalah)</a:t>
            </a:r>
            <a:endParaRPr lang="en-US" sz="22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id-ID" sz="2200" b="1" dirty="0" smtClean="0">
                <a:ln>
                  <a:solidFill>
                    <a:srgbClr val="00B0F0"/>
                  </a:solidFill>
                </a:ln>
              </a:rPr>
              <a:t>Interferensi</a:t>
            </a:r>
            <a:endParaRPr lang="id-ID" sz="2200" b="1" dirty="0">
              <a:ln>
                <a:solidFill>
                  <a:srgbClr val="00B0F0"/>
                </a:solidFill>
              </a:ln>
            </a:endParaRPr>
          </a:p>
          <a:p>
            <a:pPr algn="just"/>
            <a:r>
              <a:rPr lang="id-ID" sz="2200" dirty="0" smtClean="0"/>
              <a:t>(</a:t>
            </a:r>
            <a:r>
              <a:rPr lang="id-ID" sz="2200" dirty="0"/>
              <a:t>Mencari tahu informasi yang tidak dimilikinya dari berbagai sumber dan menyimpulkan dari  berbagai </a:t>
            </a:r>
            <a:r>
              <a:rPr lang="id-ID" sz="2200" dirty="0" smtClean="0"/>
              <a:t>konteks)</a:t>
            </a:r>
            <a:endParaRPr lang="en-US" sz="2200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id-ID" sz="2200" b="1" dirty="0" smtClean="0">
                <a:ln>
                  <a:solidFill>
                    <a:srgbClr val="00B0F0"/>
                  </a:solidFill>
                </a:ln>
              </a:rPr>
              <a:t>Dekontekstualisasi</a:t>
            </a:r>
            <a:endParaRPr lang="id-ID" sz="2200" b="1" dirty="0">
              <a:ln>
                <a:solidFill>
                  <a:srgbClr val="00B0F0"/>
                </a:solidFill>
              </a:ln>
            </a:endParaRPr>
          </a:p>
          <a:p>
            <a:pPr algn="just"/>
            <a:r>
              <a:rPr lang="id-ID" sz="2200" dirty="0"/>
              <a:t>(Menyimpulkan ide-ide yang beranotasi dari satu konteks ke konteks yang </a:t>
            </a:r>
            <a:r>
              <a:rPr lang="id-ID" sz="2200" dirty="0" smtClean="0"/>
              <a:t>lain)</a:t>
            </a:r>
            <a:endParaRPr lang="en-US" sz="2200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id-ID" sz="2200" b="1" dirty="0" smtClean="0">
                <a:ln>
                  <a:solidFill>
                    <a:srgbClr val="00B0F0"/>
                  </a:solidFill>
                </a:ln>
              </a:rPr>
              <a:t>Sintesis</a:t>
            </a:r>
            <a:endParaRPr lang="id-ID" sz="2200" b="1" dirty="0">
              <a:ln>
                <a:solidFill>
                  <a:srgbClr val="00B0F0"/>
                </a:solidFill>
              </a:ln>
            </a:endParaRPr>
          </a:p>
          <a:p>
            <a:pPr algn="just"/>
            <a:r>
              <a:rPr lang="id-ID" sz="2200" dirty="0"/>
              <a:t>(Menggabungkan informasi dari berbagai sumber dan mengidentifikasi informasi kunci yang dibutuhkan untuk memecahkan masalah)</a:t>
            </a:r>
          </a:p>
          <a:p>
            <a:pPr algn="just"/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476672"/>
            <a:ext cx="37043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/>
              <a:t>Teknik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Kunci</a:t>
            </a:r>
            <a:r>
              <a:rPr lang="en-US" sz="4800" b="1" dirty="0" smtClean="0"/>
              <a:t> </a:t>
            </a:r>
          </a:p>
          <a:p>
            <a:r>
              <a:rPr lang="en-US" sz="4800" b="1" dirty="0" err="1" smtClean="0"/>
              <a:t>Menuju</a:t>
            </a:r>
            <a:r>
              <a:rPr lang="en-US" sz="4800" b="1" dirty="0" smtClean="0"/>
              <a:t> HOTS</a:t>
            </a:r>
            <a:endParaRPr lang="en-US" sz="4800" b="1" dirty="0"/>
          </a:p>
        </p:txBody>
      </p:sp>
      <p:pic>
        <p:nvPicPr>
          <p:cNvPr id="6147" name="Picture 3" descr="C:\Users\user\Pictures\animasi-bergerak-sekolah-005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71435"/>
            <a:ext cx="1835695" cy="3259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54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endParaRPr lang="id-ID" dirty="0"/>
          </a:p>
        </p:txBody>
      </p:sp>
      <p:pic>
        <p:nvPicPr>
          <p:cNvPr id="7170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355" y="-8272"/>
            <a:ext cx="9168355" cy="687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2470923"/>
            <a:ext cx="47525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id-ID" sz="2800" dirty="0"/>
              <a:t> Guru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id-ID" sz="2800" dirty="0" smtClean="0"/>
              <a:t> </a:t>
            </a:r>
            <a:r>
              <a:rPr lang="id-ID" sz="2800" dirty="0"/>
              <a:t>pemikiran yang positif </a:t>
            </a:r>
            <a:r>
              <a:rPr lang="en-US" sz="2800" dirty="0" smtClean="0"/>
              <a:t>agar </a:t>
            </a:r>
            <a:r>
              <a:rPr lang="en-US" sz="2800" dirty="0" err="1" smtClean="0"/>
              <a:t>dapat</a:t>
            </a:r>
            <a:r>
              <a:rPr lang="id-ID" sz="2800" dirty="0" smtClean="0"/>
              <a:t> </a:t>
            </a:r>
            <a:r>
              <a:rPr lang="id-ID" sz="2800" dirty="0"/>
              <a:t>membantu para siswa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id-ID" sz="2800" dirty="0" smtClean="0"/>
              <a:t>mencapai </a:t>
            </a:r>
            <a:r>
              <a:rPr lang="id-ID" sz="2800" dirty="0"/>
              <a:t>pemahaman yang lebih baik melalui pertanyaan-pertanyaan yang konsisten dan intensif,</a:t>
            </a:r>
          </a:p>
          <a:p>
            <a:pPr algn="just">
              <a:buFont typeface="Wingdings" pitchFamily="2" charset="2"/>
              <a:buChar char="Ø"/>
            </a:pPr>
            <a:r>
              <a:rPr lang="id-ID" sz="2800" dirty="0"/>
              <a:t> Guru memberikan latihan dan tes yang sesuai dengan </a:t>
            </a:r>
            <a:r>
              <a:rPr lang="id-ID" sz="2800" dirty="0" smtClean="0"/>
              <a:t>HOTS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endParaRPr lang="id-ID" sz="2800" dirty="0"/>
          </a:p>
        </p:txBody>
      </p:sp>
      <p:pic>
        <p:nvPicPr>
          <p:cNvPr id="7173" name="Picture 5" descr="C:\Users\user\Pictures\download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6096" y="3320780"/>
            <a:ext cx="3583682" cy="313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60449" y="764704"/>
            <a:ext cx="30312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/>
              <a:t>Tugas</a:t>
            </a:r>
            <a:r>
              <a:rPr lang="en-US" sz="4800" b="1" dirty="0" smtClean="0"/>
              <a:t> Guru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55183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d-ID" dirty="0"/>
          </a:p>
        </p:txBody>
      </p:sp>
      <p:pic>
        <p:nvPicPr>
          <p:cNvPr id="8194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9132" y="2290772"/>
            <a:ext cx="57606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id-ID" sz="2200" dirty="0" smtClean="0"/>
              <a:t>Pembelajar </a:t>
            </a:r>
            <a:r>
              <a:rPr lang="id-ID" sz="2200" dirty="0"/>
              <a:t>akan ditantang, </a:t>
            </a:r>
            <a:r>
              <a:rPr lang="id-ID" sz="2200" dirty="0"/>
              <a:t>dimotivasi dalam proses berpikir,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id-ID" sz="2200" dirty="0" smtClean="0"/>
              <a:t>dirangsang</a:t>
            </a:r>
            <a:r>
              <a:rPr lang="en-US" sz="2200" dirty="0" smtClean="0"/>
              <a:t> </a:t>
            </a:r>
            <a:r>
              <a:rPr lang="id-ID" sz="2200" dirty="0" smtClean="0"/>
              <a:t>untuk </a:t>
            </a:r>
            <a:r>
              <a:rPr lang="id-ID" sz="2200" dirty="0"/>
              <a:t>mencapai tujuan </a:t>
            </a:r>
            <a:r>
              <a:rPr lang="id-ID" sz="2200" dirty="0" smtClean="0"/>
              <a:t>kurikulum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digunakan</a:t>
            </a:r>
            <a:r>
              <a:rPr lang="en-US" sz="2200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id-ID" sz="2200" dirty="0"/>
              <a:t> Pembelajar banyak berlatih keterampilan dasar yang akan digunakan untuk meningkatkan kemampuan berpikir secara umum. </a:t>
            </a:r>
            <a:endParaRPr lang="id-ID" sz="2200" dirty="0"/>
          </a:p>
          <a:p>
            <a:pPr algn="just">
              <a:buFont typeface="Wingdings" pitchFamily="2" charset="2"/>
              <a:buChar char="q"/>
            </a:pPr>
            <a:r>
              <a:rPr lang="id-ID" sz="2200" dirty="0"/>
              <a:t> Pembelajar akan membangun makna, mengekspresikan ide, dan memecahkan masalah dengan strategi yang tepat.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59832" y="836712"/>
            <a:ext cx="46611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/>
              <a:t>Tugas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Pembelajar</a:t>
            </a:r>
            <a:endParaRPr lang="en-US" sz="4800" b="1" dirty="0"/>
          </a:p>
        </p:txBody>
      </p:sp>
      <p:pic>
        <p:nvPicPr>
          <p:cNvPr id="8195" name="Picture 3" descr="C:\Users\user\Pictures\stress_study_912cc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09921" y="4005064"/>
            <a:ext cx="3048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14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d-ID" dirty="0" smtClean="0"/>
          </a:p>
        </p:txBody>
      </p:sp>
      <p:pic>
        <p:nvPicPr>
          <p:cNvPr id="9218" name="Picture 2" descr="C:\Users\user\Pictures\Back-to-School-PPT-Backgroun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84" y="-1"/>
            <a:ext cx="9165684" cy="687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7439" y="2276872"/>
            <a:ext cx="54726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id-ID" sz="2600" dirty="0" smtClean="0"/>
              <a:t>Kelas </a:t>
            </a:r>
            <a:r>
              <a:rPr lang="id-ID" sz="2600" dirty="0"/>
              <a:t>dengan pembelajar  dalam jumlah </a:t>
            </a:r>
            <a:r>
              <a:rPr lang="id-ID" sz="2600" dirty="0" smtClean="0"/>
              <a:t>kecil</a:t>
            </a:r>
            <a:endParaRPr lang="en-US" sz="2600" dirty="0" smtClean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id-ID" sz="2600" dirty="0" smtClean="0"/>
              <a:t>Meyakini </a:t>
            </a:r>
            <a:r>
              <a:rPr lang="id-ID" sz="2600" dirty="0"/>
              <a:t>berpikir kreatif, berpikir </a:t>
            </a:r>
            <a:r>
              <a:rPr lang="id-ID" sz="2600" dirty="0"/>
              <a:t>kritis, </a:t>
            </a:r>
            <a:r>
              <a:rPr lang="id-ID" sz="2600" dirty="0" smtClean="0"/>
              <a:t>pemecahan </a:t>
            </a:r>
            <a:r>
              <a:rPr lang="id-ID" sz="2600" dirty="0"/>
              <a:t>masalah, dan pengambilan keputusan adalah proses dan dapat </a:t>
            </a:r>
            <a:r>
              <a:rPr lang="id-ID" sz="2600" dirty="0" smtClean="0"/>
              <a:t>dilatih.</a:t>
            </a:r>
            <a:endParaRPr lang="en-US" sz="2600" dirty="0" smtClean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sz="2600" dirty="0"/>
              <a:t>M</a:t>
            </a:r>
            <a:r>
              <a:rPr lang="id-ID" sz="2600" dirty="0" smtClean="0"/>
              <a:t>enggunakan </a:t>
            </a:r>
            <a:r>
              <a:rPr lang="id-ID" sz="2600" dirty="0"/>
              <a:t>teknik-teknik kreatif dan pemecahan </a:t>
            </a:r>
            <a:r>
              <a:rPr lang="id-ID" sz="2600" dirty="0" smtClean="0"/>
              <a:t>masalah</a:t>
            </a:r>
            <a:r>
              <a:rPr lang="en-US" sz="2600" dirty="0"/>
              <a:t> </a:t>
            </a:r>
            <a:r>
              <a:rPr lang="en-US" sz="2600" dirty="0" smtClean="0"/>
              <a:t>d</a:t>
            </a:r>
            <a:r>
              <a:rPr lang="id-ID" sz="2600" dirty="0" smtClean="0"/>
              <a:t>alam pembelajaran</a:t>
            </a:r>
            <a:r>
              <a:rPr lang="en-US" sz="2600" dirty="0"/>
              <a:t>.</a:t>
            </a:r>
            <a:endParaRPr lang="id-ID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41004" y="404664"/>
            <a:ext cx="59111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err="1" smtClean="0"/>
              <a:t>Beberapa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Persyaratan</a:t>
            </a:r>
            <a:r>
              <a:rPr lang="en-US" sz="4800" b="1" dirty="0" smtClean="0"/>
              <a:t> </a:t>
            </a:r>
          </a:p>
          <a:p>
            <a:pPr algn="ctr"/>
            <a:r>
              <a:rPr lang="en-US" sz="4800" b="1" dirty="0" smtClean="0"/>
              <a:t>HOTS</a:t>
            </a:r>
            <a:endParaRPr lang="en-US" sz="4800" b="1" dirty="0"/>
          </a:p>
        </p:txBody>
      </p:sp>
      <p:pic>
        <p:nvPicPr>
          <p:cNvPr id="9219" name="Picture 3" descr="C:\Users\user\Pictures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84984"/>
            <a:ext cx="2664296" cy="322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31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459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Teknik Kunci menuju HOTS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HOTS  (Higher Order Thinking Skills)</dc:title>
  <dc:creator>Asus</dc:creator>
  <cp:lastModifiedBy>user</cp:lastModifiedBy>
  <cp:revision>18</cp:revision>
  <dcterms:created xsi:type="dcterms:W3CDTF">2018-09-17T03:42:23Z</dcterms:created>
  <dcterms:modified xsi:type="dcterms:W3CDTF">2018-11-23T14:19:04Z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960484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S8.2.2</vt:lpwstr>
  </property>
</Properties>
</file>