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5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5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5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7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8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4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6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4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9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58F5-3943-4C74-939D-609E12B9E240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5F17C-C497-4EAF-9722-210F34973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3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49080" y="2739479"/>
            <a:ext cx="74655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oudy Stout" pitchFamily="18" charset="0"/>
              </a:rPr>
              <a:t>PENDEKATAN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Goudy Stout" pitchFamily="18" charset="0"/>
              </a:rPr>
              <a:t>KOMUNIKATIF</a:t>
            </a:r>
            <a:endParaRPr lang="en-US" sz="4000" b="1" dirty="0">
              <a:solidFill>
                <a:srgbClr val="0070C0"/>
              </a:solidFill>
              <a:latin typeface="Goudy Stou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6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49361" y="2286000"/>
            <a:ext cx="520863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/>
              <a:t>Pendekatan</a:t>
            </a:r>
            <a:r>
              <a:rPr lang="en-US" sz="2400" b="1" dirty="0"/>
              <a:t> </a:t>
            </a:r>
            <a:r>
              <a:rPr lang="en-US" sz="2400" b="1" dirty="0" err="1"/>
              <a:t>komunikatif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</a:t>
            </a:r>
            <a:r>
              <a:rPr lang="en-US" sz="2400" dirty="0" err="1"/>
              <a:t>komunikatif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</a:t>
            </a:r>
            <a:r>
              <a:rPr lang="en-US" sz="2400" dirty="0" err="1"/>
              <a:t>bahasa</a:t>
            </a:r>
            <a:r>
              <a:rPr lang="en-US" sz="2400" dirty="0"/>
              <a:t>,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prosedur-prosedur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berbahasa</a:t>
            </a:r>
            <a:r>
              <a:rPr lang="en-US" sz="2400" dirty="0"/>
              <a:t> (</a:t>
            </a:r>
            <a:r>
              <a:rPr lang="en-US" sz="2400" dirty="0" err="1"/>
              <a:t>menyimak</a:t>
            </a:r>
            <a:r>
              <a:rPr lang="en-US" sz="2400" dirty="0"/>
              <a:t>, </a:t>
            </a:r>
            <a:r>
              <a:rPr lang="en-US" sz="2400" dirty="0" err="1"/>
              <a:t>membaca</a:t>
            </a:r>
            <a:r>
              <a:rPr lang="en-US" sz="2400" dirty="0"/>
              <a:t>, </a:t>
            </a:r>
            <a:r>
              <a:rPr lang="en-US" sz="2400" dirty="0" err="1"/>
              <a:t>berbicara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menulis</a:t>
            </a:r>
            <a:r>
              <a:rPr lang="en-US" sz="2400" dirty="0"/>
              <a:t>), </a:t>
            </a:r>
            <a:r>
              <a:rPr lang="en-US" sz="2400" dirty="0" err="1"/>
              <a:t>mengakui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menghargai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ketergantungan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. 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9760" y="8382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Apa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itu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Pendekatan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Komunikatif</a:t>
            </a:r>
            <a:r>
              <a:rPr lang="en-US" sz="3200" b="1" dirty="0" smtClean="0"/>
              <a:t>??</a:t>
            </a:r>
            <a:endParaRPr lang="en-US" sz="3200" b="1" dirty="0"/>
          </a:p>
        </p:txBody>
      </p:sp>
      <p:pic>
        <p:nvPicPr>
          <p:cNvPr id="2050" name="Picture 2" descr="C:\Users\user\Pictures\713530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32951"/>
            <a:ext cx="1524000" cy="206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ent-Up Arrow 6"/>
          <p:cNvSpPr/>
          <p:nvPr/>
        </p:nvSpPr>
        <p:spPr>
          <a:xfrm rot="5400000">
            <a:off x="1085037" y="2112665"/>
            <a:ext cx="519047" cy="609600"/>
          </a:xfrm>
          <a:prstGeom prst="bent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1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1039760" y="8382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Prinsip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Pendekatan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Komunikatif</a:t>
            </a:r>
            <a:endParaRPr lang="en-US" sz="3200" b="1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1868129" y="3613666"/>
            <a:ext cx="5105400" cy="65353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v-SE" sz="2000" b="1" dirty="0"/>
              <a:t>Desain materi </a:t>
            </a:r>
            <a:r>
              <a:rPr lang="sv-SE" sz="2000" b="1" dirty="0" smtClean="0"/>
              <a:t>menekankan </a:t>
            </a:r>
            <a:r>
              <a:rPr lang="sv-SE" sz="2000" b="1" dirty="0"/>
              <a:t>proses belajar-mengajar dan bukan pokok bahasan</a:t>
            </a:r>
            <a:endParaRPr lang="en-US" sz="2000" b="1" dirty="0"/>
          </a:p>
        </p:txBody>
      </p:sp>
      <p:sp>
        <p:nvSpPr>
          <p:cNvPr id="10" name="Round Diagonal Corner Rectangle 9"/>
          <p:cNvSpPr/>
          <p:nvPr/>
        </p:nvSpPr>
        <p:spPr>
          <a:xfrm>
            <a:off x="1868129" y="4648200"/>
            <a:ext cx="5105400" cy="65353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err="1"/>
              <a:t>Materi</a:t>
            </a:r>
            <a:r>
              <a:rPr lang="en-US" sz="2000" b="1" dirty="0"/>
              <a:t> </a:t>
            </a:r>
            <a:r>
              <a:rPr lang="en-US" sz="2000" b="1" dirty="0" err="1" smtClean="0"/>
              <a:t>memberi</a:t>
            </a:r>
            <a:r>
              <a:rPr lang="en-US" sz="2000" b="1" dirty="0" smtClean="0"/>
              <a:t> </a:t>
            </a:r>
            <a:r>
              <a:rPr lang="en-US" sz="2000" b="1" dirty="0" err="1"/>
              <a:t>dorongan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</a:t>
            </a:r>
            <a:r>
              <a:rPr lang="en-US" sz="2000" b="1" dirty="0" err="1"/>
              <a:t>pelajar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berkomunikasi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 smtClean="0"/>
              <a:t>wajar</a:t>
            </a:r>
            <a:endParaRPr lang="en-US" sz="2000" b="1" dirty="0"/>
          </a:p>
        </p:txBody>
      </p:sp>
      <p:pic>
        <p:nvPicPr>
          <p:cNvPr id="3074" name="Picture 2" descr="C:\Users\user\Pictures\Brk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30182"/>
            <a:ext cx="1958433" cy="241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 Diagonal Corner Rectangle 7"/>
          <p:cNvSpPr/>
          <p:nvPr/>
        </p:nvSpPr>
        <p:spPr>
          <a:xfrm>
            <a:off x="1905000" y="2590800"/>
            <a:ext cx="5105400" cy="653534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i-FI" sz="2000" b="1" dirty="0"/>
              <a:t>Materi </a:t>
            </a:r>
            <a:r>
              <a:rPr lang="fi-FI" sz="2000" b="1" dirty="0" smtClean="0"/>
              <a:t>terdiri </a:t>
            </a:r>
            <a:r>
              <a:rPr lang="fi-FI" sz="2000" b="1" dirty="0"/>
              <a:t>dari bahasa sebagai alat </a:t>
            </a:r>
            <a:r>
              <a:rPr lang="fi-FI" sz="2000" b="1" dirty="0" smtClean="0"/>
              <a:t>komunikasi</a:t>
            </a:r>
            <a:endParaRPr lang="en-US" sz="2000" b="1" dirty="0"/>
          </a:p>
        </p:txBody>
      </p:sp>
      <p:sp>
        <p:nvSpPr>
          <p:cNvPr id="11" name="Striped Right Arrow 10"/>
          <p:cNvSpPr/>
          <p:nvPr/>
        </p:nvSpPr>
        <p:spPr>
          <a:xfrm>
            <a:off x="1039760" y="2705100"/>
            <a:ext cx="636640" cy="424934"/>
          </a:xfrm>
          <a:prstGeom prst="strip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riped Right Arrow 12"/>
          <p:cNvSpPr/>
          <p:nvPr/>
        </p:nvSpPr>
        <p:spPr>
          <a:xfrm>
            <a:off x="1018865" y="3727966"/>
            <a:ext cx="636640" cy="424934"/>
          </a:xfrm>
          <a:prstGeom prst="strip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riped Right Arrow 13"/>
          <p:cNvSpPr/>
          <p:nvPr/>
        </p:nvSpPr>
        <p:spPr>
          <a:xfrm>
            <a:off x="1006573" y="4767261"/>
            <a:ext cx="636640" cy="424934"/>
          </a:xfrm>
          <a:prstGeom prst="strip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9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039760" y="6858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Ciri-ciri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Pendekatan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Komunikatif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1039760" y="1905000"/>
            <a:ext cx="6934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/>
              <a:t>Acuan berpijaknya adalah kebutuhan peserta didik dan fungsi </a:t>
            </a:r>
            <a:r>
              <a:rPr lang="it-IT" sz="2000" dirty="0" smtClean="0"/>
              <a:t>bahasa;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Tujuan </a:t>
            </a:r>
            <a:r>
              <a:rPr lang="it-IT" sz="2000" dirty="0"/>
              <a:t>belajar bahasa </a:t>
            </a:r>
            <a:r>
              <a:rPr lang="it-IT" sz="2000" dirty="0"/>
              <a:t>agar </a:t>
            </a:r>
            <a:r>
              <a:rPr lang="it-IT" sz="2000" dirty="0" smtClean="0"/>
              <a:t>peserta </a:t>
            </a:r>
            <a:r>
              <a:rPr lang="it-IT" sz="2000" dirty="0"/>
              <a:t>didik mampu </a:t>
            </a:r>
            <a:r>
              <a:rPr lang="it-IT" sz="2000" dirty="0"/>
              <a:t>berkomunkasi dalam situasi yang </a:t>
            </a:r>
            <a:r>
              <a:rPr lang="it-IT" sz="2000" dirty="0" smtClean="0"/>
              <a:t>sebenarnya;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Silabus </a:t>
            </a:r>
            <a:r>
              <a:rPr lang="it-IT" sz="2000" dirty="0"/>
              <a:t>pengajaran harus </a:t>
            </a:r>
            <a:r>
              <a:rPr lang="it-IT" sz="2000" dirty="0" smtClean="0"/>
              <a:t>sesuai </a:t>
            </a:r>
            <a:r>
              <a:rPr lang="it-IT" sz="2000" dirty="0"/>
              <a:t>dengan fungsi pemakaian </a:t>
            </a:r>
            <a:r>
              <a:rPr lang="it-IT" sz="2000" dirty="0" smtClean="0"/>
              <a:t>bahasa;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Peranan </a:t>
            </a:r>
            <a:r>
              <a:rPr lang="it-IT" sz="2000" dirty="0" smtClean="0"/>
              <a:t>tata bahasa </a:t>
            </a:r>
            <a:r>
              <a:rPr lang="it-IT" sz="2000" dirty="0"/>
              <a:t>dalam pengajaran bahasa tetap </a:t>
            </a:r>
            <a:r>
              <a:rPr lang="it-IT" sz="2000" dirty="0" smtClean="0"/>
              <a:t>diakui;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Tujuan </a:t>
            </a:r>
            <a:r>
              <a:rPr lang="it-IT" sz="2000" dirty="0"/>
              <a:t>utama adalah komunikasi </a:t>
            </a:r>
            <a:endParaRPr lang="it-IT" sz="20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Peran </a:t>
            </a:r>
            <a:r>
              <a:rPr lang="it-IT" sz="2000" dirty="0"/>
              <a:t>pengajar sebagai pengelola kelas dan pembimbing peserta didik dalam berkomunikasi </a:t>
            </a:r>
            <a:r>
              <a:rPr lang="it-IT" sz="2000" dirty="0" smtClean="0"/>
              <a:t>diperluas</a:t>
            </a:r>
            <a:endParaRPr lang="it-IT" sz="20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it-IT" sz="2000" dirty="0" smtClean="0"/>
              <a:t>Kegiatan </a:t>
            </a:r>
            <a:r>
              <a:rPr lang="it-IT" sz="2000" dirty="0"/>
              <a:t>belajar harus didasarkan </a:t>
            </a:r>
            <a:r>
              <a:rPr lang="it-IT" sz="2000" dirty="0" smtClean="0"/>
              <a:t>kreatifitas </a:t>
            </a:r>
            <a:r>
              <a:rPr lang="it-IT" sz="2000" dirty="0"/>
              <a:t>peserta </a:t>
            </a:r>
            <a:r>
              <a:rPr lang="it-IT" sz="2000" dirty="0" smtClean="0"/>
              <a:t>didik, </a:t>
            </a:r>
            <a:r>
              <a:rPr lang="it-IT" sz="2000" dirty="0"/>
              <a:t>dan peserta didik dibagi dalam kelompok-kelompok </a:t>
            </a:r>
            <a:r>
              <a:rPr lang="it-IT" sz="2000" dirty="0" smtClean="0"/>
              <a:t>kecil.</a:t>
            </a:r>
            <a:endParaRPr lang="it-IT" sz="2000" dirty="0"/>
          </a:p>
        </p:txBody>
      </p:sp>
      <p:pic>
        <p:nvPicPr>
          <p:cNvPr id="4098" name="Picture 2" descr="C:\Users\user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99140"/>
            <a:ext cx="1684351" cy="144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2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039760" y="6858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dirty="0" smtClean="0"/>
              <a:t>Prosedur Pelaksanaan Pendekatan Komunikatif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1099023" y="2209800"/>
            <a:ext cx="5090111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Penyajian</a:t>
            </a:r>
            <a:r>
              <a:rPr lang="en-US" sz="2400" dirty="0" smtClean="0"/>
              <a:t> dialog </a:t>
            </a:r>
            <a:r>
              <a:rPr lang="en-US" sz="2400" dirty="0" err="1" smtClean="0"/>
              <a:t>singkat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Pelatihan</a:t>
            </a:r>
            <a:r>
              <a:rPr lang="en-US" sz="2400" dirty="0" smtClean="0"/>
              <a:t> </a:t>
            </a:r>
            <a:r>
              <a:rPr lang="en-US" sz="2400" dirty="0" err="1" smtClean="0"/>
              <a:t>lisan</a:t>
            </a:r>
            <a:r>
              <a:rPr lang="en-US" sz="2400" dirty="0" smtClean="0"/>
              <a:t> dialog yang </a:t>
            </a:r>
            <a:r>
              <a:rPr lang="en-US" sz="2400" dirty="0" err="1" smtClean="0"/>
              <a:t>disajikan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smtClean="0"/>
              <a:t>Tanya </a:t>
            </a:r>
            <a:r>
              <a:rPr lang="en-US" sz="2400" dirty="0" err="1" smtClean="0"/>
              <a:t>jawab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Pengkajian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Penarikan</a:t>
            </a:r>
            <a:r>
              <a:rPr lang="en-US" sz="2400" dirty="0" smtClean="0"/>
              <a:t> </a:t>
            </a:r>
            <a:r>
              <a:rPr lang="en-US" sz="2400" dirty="0" err="1" smtClean="0"/>
              <a:t>simpulan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interpretatif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lisan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sz="2400" dirty="0" err="1" smtClean="0"/>
              <a:t>Pemberian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/>
          </a:p>
        </p:txBody>
      </p:sp>
      <p:pic>
        <p:nvPicPr>
          <p:cNvPr id="5122" name="Picture 2" descr="C:\Users\user\Pictures\animasi-baca-buku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7869" y="2743200"/>
            <a:ext cx="2740262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7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039760" y="6858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Kelebihan Pendekatan Komuniktif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1034844" y="2136339"/>
            <a:ext cx="58231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q"/>
            </a:pP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/>
              <a:t>termotivasi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belajar</a:t>
            </a:r>
            <a:endParaRPr lang="en-US" sz="2400" dirty="0"/>
          </a:p>
          <a:p>
            <a:pPr marL="342900" lvl="0" indent="-342900" algn="just">
              <a:buFont typeface="Wingdings" pitchFamily="2" charset="2"/>
              <a:buChar char="q"/>
            </a:pP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/>
              <a:t>lancar</a:t>
            </a:r>
            <a:r>
              <a:rPr lang="en-US" sz="2400" dirty="0"/>
              <a:t> </a:t>
            </a:r>
            <a:r>
              <a:rPr lang="en-US" sz="2400" dirty="0" err="1"/>
              <a:t>berkomunikasi</a:t>
            </a:r>
            <a:r>
              <a:rPr lang="en-US" sz="2400" dirty="0"/>
              <a:t>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menguasai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</a:t>
            </a:r>
            <a:r>
              <a:rPr lang="en-US" sz="2400" dirty="0" err="1"/>
              <a:t>gramatikal</a:t>
            </a:r>
            <a:r>
              <a:rPr lang="en-US" sz="2400" dirty="0"/>
              <a:t>, </a:t>
            </a:r>
            <a:r>
              <a:rPr lang="en-US" sz="2400" dirty="0" err="1"/>
              <a:t>sosiolinguistik</a:t>
            </a:r>
            <a:r>
              <a:rPr lang="en-US" sz="2400" dirty="0"/>
              <a:t>, </a:t>
            </a:r>
            <a:r>
              <a:rPr lang="en-US" sz="2400" dirty="0" err="1"/>
              <a:t>wacana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Suasana</a:t>
            </a:r>
            <a:r>
              <a:rPr lang="en-US" sz="2400" dirty="0" smtClean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 smtClean="0"/>
              <a:t>membosankan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model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 smtClean="0"/>
              <a:t>pelajar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endParaRPr lang="en-US" sz="2400" dirty="0">
              <a:effectLst/>
            </a:endParaRPr>
          </a:p>
        </p:txBody>
      </p:sp>
      <p:pic>
        <p:nvPicPr>
          <p:cNvPr id="6147" name="Picture 3" descr="C:\Users\user\Pictures\animasi-bergerak-sekolah-005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819401"/>
            <a:ext cx="1768072" cy="313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20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039760" y="685800"/>
            <a:ext cx="5208639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Kelemahan Pendekatan </a:t>
            </a:r>
            <a:r>
              <a:rPr lang="fi-FI" sz="3200" b="1" dirty="0" smtClean="0"/>
              <a:t>Komuniktif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039760" y="2133600"/>
            <a:ext cx="53610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3225" lvl="1" indent="-285750" algn="just">
              <a:buFont typeface="Wingdings" pitchFamily="2" charset="2"/>
              <a:buChar char="ü"/>
            </a:pPr>
            <a:r>
              <a:rPr lang="en-US" sz="2000" dirty="0" smtClean="0"/>
              <a:t>Guru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menguasai</a:t>
            </a:r>
            <a:r>
              <a:rPr lang="en-US" sz="2000" dirty="0" smtClean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memadai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Indonesia,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wawasan</a:t>
            </a:r>
            <a:r>
              <a:rPr lang="en-US" sz="2000" dirty="0"/>
              <a:t> yang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penutur</a:t>
            </a:r>
            <a:r>
              <a:rPr lang="en-US" sz="2000" dirty="0"/>
              <a:t> </a:t>
            </a:r>
            <a:r>
              <a:rPr lang="en-US" sz="2000" dirty="0" err="1"/>
              <a:t>asli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smtClean="0"/>
              <a:t>Indonesia</a:t>
            </a:r>
          </a:p>
          <a:p>
            <a:pPr marL="403225" lvl="1" indent="-285750" algn="just">
              <a:buFont typeface="Wingdings" pitchFamily="2" charset="2"/>
              <a:buChar char="ü"/>
            </a:pP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ambang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 yang </a:t>
            </a:r>
            <a:r>
              <a:rPr lang="en-US" sz="2000" dirty="0" err="1" smtClean="0"/>
              <a:t>cukup</a:t>
            </a:r>
            <a:endParaRPr lang="en-US" sz="2000" dirty="0" smtClean="0"/>
          </a:p>
          <a:p>
            <a:pPr marL="403225" lvl="1" indent="-285750" algn="just">
              <a:buFont typeface="Wingdings" pitchFamily="2" charset="2"/>
              <a:buChar char="ü"/>
            </a:pPr>
            <a:r>
              <a:rPr lang="en-US" sz="2000" dirty="0" err="1" smtClean="0"/>
              <a:t>Loncatan</a:t>
            </a:r>
            <a:r>
              <a:rPr lang="en-US" sz="2000" dirty="0" smtClean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menyulitkan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permulaan</a:t>
            </a:r>
            <a:r>
              <a:rPr lang="en-US" sz="2000" dirty="0"/>
              <a:t>.</a:t>
            </a:r>
            <a:endParaRPr lang="en-US" sz="2000" dirty="0">
              <a:effectLst/>
            </a:endParaRPr>
          </a:p>
        </p:txBody>
      </p:sp>
      <p:pic>
        <p:nvPicPr>
          <p:cNvPr id="7170" name="Picture 2" descr="C:\Users\user\Pictures\HmT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871" y="3424084"/>
            <a:ext cx="16383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93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user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6" y="-9832"/>
            <a:ext cx="9124334" cy="686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user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969" y="1559565"/>
            <a:ext cx="5565728" cy="372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72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267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2018-09-23T16:47:12Z</dcterms:created>
  <dcterms:modified xsi:type="dcterms:W3CDTF">2018-11-23T14:35:03Z</dcterms:modified>
</cp:coreProperties>
</file>