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9" r:id="rId4"/>
    <p:sldId id="271" r:id="rId5"/>
    <p:sldId id="276" r:id="rId6"/>
    <p:sldId id="277" r:id="rId7"/>
    <p:sldId id="278" r:id="rId8"/>
    <p:sldId id="273" r:id="rId9"/>
    <p:sldId id="274" r:id="rId10"/>
    <p:sldId id="275" r:id="rId11"/>
    <p:sldId id="268" r:id="rId12"/>
    <p:sldId id="272" r:id="rId13"/>
    <p:sldId id="279" r:id="rId14"/>
    <p:sldId id="280" r:id="rId15"/>
    <p:sldId id="281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497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873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73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527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791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17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759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23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8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5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73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A7258-6CDB-4C4E-BC0A-04614C599F3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FA76BEA-A8EF-4CB4-850F-33636570CAD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7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is.muni.cz/el/1423/podzim2013/SOC571E/um/E.Goffman-FrameAnalysis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1F7B-16BD-B2AF-CA08-1731C89B02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Framing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D00C7D-7380-95AA-63CD-82FEF34AC8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Materi </a:t>
            </a:r>
            <a:r>
              <a:rPr lang="en-US" dirty="0" err="1"/>
              <a:t>Pertemuan</a:t>
            </a:r>
            <a:r>
              <a:rPr lang="en-US" dirty="0"/>
              <a:t> ke-2</a:t>
            </a:r>
          </a:p>
        </p:txBody>
      </p:sp>
    </p:spTree>
    <p:extLst>
      <p:ext uri="{BB962C8B-B14F-4D97-AF65-F5344CB8AC3E}">
        <p14:creationId xmlns:p14="http://schemas.microsoft.com/office/powerpoint/2010/main" val="3646732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E10E4-00D2-34DC-3278-3CF57DD5E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Framing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AA77076-159F-362F-9E73-312CC9D50C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2629837"/>
            <a:ext cx="9403234" cy="222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Manajemen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Cara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mengurangi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dampak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pengambilan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Kesadaran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Pendidikan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Pentingnya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pendidikan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akuntansi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keperilakuan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kesadaran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framing.</a:t>
            </a:r>
          </a:p>
        </p:txBody>
      </p:sp>
    </p:spTree>
    <p:extLst>
      <p:ext uri="{BB962C8B-B14F-4D97-AF65-F5344CB8AC3E}">
        <p14:creationId xmlns:p14="http://schemas.microsoft.com/office/powerpoint/2010/main" val="72942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8C6CD-9278-FBDD-393F-97AE1505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3602F-AFC3-E263-8055-A472A1F0D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Prospect theory: 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beresiko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gain domain/positive frame. Jika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loss domain </a:t>
            </a:r>
            <a:r>
              <a:rPr lang="en-US" dirty="0" err="1"/>
              <a:t>negatif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Tindakan </a:t>
            </a:r>
            <a:r>
              <a:rPr lang="en-US" dirty="0" err="1"/>
              <a:t>beresiko</a:t>
            </a:r>
            <a:r>
              <a:rPr lang="en-US" dirty="0"/>
              <a:t>. </a:t>
            </a:r>
            <a:r>
              <a:rPr lang="en-US" dirty="0" err="1"/>
              <a:t>Dikenalkan</a:t>
            </a:r>
            <a:r>
              <a:rPr lang="en-US" dirty="0"/>
              <a:t> oleh Daniel Kahneman dan Amos Tversky, Prospect Theory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.</a:t>
            </a:r>
          </a:p>
          <a:p>
            <a:r>
              <a:rPr lang="en-US" dirty="0"/>
              <a:t>Probabilistic mental model:  </a:t>
            </a:r>
            <a:r>
              <a:rPr lang="en-US" dirty="0" err="1"/>
              <a:t>Fokus</a:t>
            </a:r>
            <a:r>
              <a:rPr lang="en-US" dirty="0"/>
              <a:t> pada </a:t>
            </a:r>
            <a:r>
              <a:rPr lang="en-US" dirty="0" err="1"/>
              <a:t>Pembingkaian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</a:p>
          <a:p>
            <a:r>
              <a:rPr lang="en-US" dirty="0"/>
              <a:t>Fuzzy-trace theory: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penyederhanaan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Keputusan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kompleks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894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7A5B9-8047-2D0F-D482-703DCD0DF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Teori</a:t>
            </a:r>
            <a:r>
              <a:rPr lang="en-US" dirty="0"/>
              <a:t> dan Model Framing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B59270C-8F36-4887-39C8-08DF9D3600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80" y="2629838"/>
            <a:ext cx="9603274" cy="222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Teori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Prospek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Penjelasan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individu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berdasarkan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potensi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keuntungan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kerugian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 Framing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Gambaran model-model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menjelaskan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pengaruh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perilaku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1173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536FB-842F-59DF-6981-5418C91C3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1869E-6CF5-1712-EEFA-CF2142C8C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EECB2-79E8-2B9B-346D-24E2C3B11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173" y="1499971"/>
            <a:ext cx="10597654" cy="45535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beresiko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gain domain/positive frame. Jika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loss domain </a:t>
            </a:r>
            <a:r>
              <a:rPr lang="en-US" dirty="0" err="1"/>
              <a:t>negatif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Tindakan </a:t>
            </a:r>
            <a:r>
              <a:rPr lang="en-US" dirty="0" err="1"/>
              <a:t>beresiko</a:t>
            </a:r>
            <a:r>
              <a:rPr lang="en-US" dirty="0"/>
              <a:t>. </a:t>
            </a:r>
            <a:r>
              <a:rPr lang="en-US" dirty="0" err="1"/>
              <a:t>Dikenalkan</a:t>
            </a:r>
            <a:r>
              <a:rPr lang="en-US" dirty="0"/>
              <a:t> oleh Daniel Kahneman dan Amos Tversky, Prospect Theory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. </a:t>
            </a:r>
          </a:p>
          <a:p>
            <a:r>
              <a:rPr lang="en-US" dirty="0" err="1"/>
              <a:t>Fokus</a:t>
            </a:r>
            <a:r>
              <a:rPr lang="en-US" dirty="0"/>
              <a:t> Utama: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menyoroti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orang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merasakan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setara</a:t>
            </a:r>
            <a:r>
              <a:rPr lang="en-US" dirty="0"/>
              <a:t> (loss aversion).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$100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terasa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menyakitkan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$100 yang </a:t>
            </a:r>
            <a:r>
              <a:rPr lang="en-US" dirty="0" err="1"/>
              <a:t>terasa</a:t>
            </a:r>
            <a:r>
              <a:rPr lang="en-US" dirty="0"/>
              <a:t> </a:t>
            </a:r>
            <a:r>
              <a:rPr lang="en-US" dirty="0" err="1"/>
              <a:t>menyenangkan</a:t>
            </a:r>
            <a:r>
              <a:rPr lang="en-US" dirty="0"/>
              <a:t>.</a:t>
            </a:r>
          </a:p>
          <a:p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:</a:t>
            </a:r>
          </a:p>
          <a:p>
            <a:r>
              <a:rPr lang="en-US" dirty="0" err="1"/>
              <a:t>Kurva</a:t>
            </a:r>
            <a:r>
              <a:rPr lang="en-US" dirty="0"/>
              <a:t> Nilai: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dan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simetris</a:t>
            </a:r>
            <a:r>
              <a:rPr lang="en-US" dirty="0"/>
              <a:t>.</a:t>
            </a:r>
          </a:p>
          <a:p>
            <a:r>
              <a:rPr lang="en-US" dirty="0" err="1"/>
              <a:t>Referensi</a:t>
            </a:r>
            <a:r>
              <a:rPr lang="en-US" dirty="0"/>
              <a:t>: Keputusan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referensi</a:t>
            </a:r>
            <a:r>
              <a:rPr lang="en-US" dirty="0"/>
              <a:t> (status quo)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2833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A25BD-58A1-E585-8F7B-925BF97A6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6FA1E-437C-947B-A744-FBC9EFE98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Mental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BFE5C-4162-A316-0635-782CECB44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173" y="1853754"/>
            <a:ext cx="10597654" cy="455351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Probabilistic Mental Model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yang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memproses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probabilistik</a:t>
            </a:r>
            <a:r>
              <a:rPr lang="en-US" dirty="0"/>
              <a:t> dan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dan </a:t>
            </a:r>
            <a:r>
              <a:rPr lang="en-US" dirty="0" err="1"/>
              <a:t>ketidakpastian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Fokus</a:t>
            </a:r>
            <a:r>
              <a:rPr lang="en-US" dirty="0"/>
              <a:t> Utama: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orang </a:t>
            </a:r>
            <a:r>
              <a:rPr lang="en-US" dirty="0" err="1"/>
              <a:t>menggunakan</a:t>
            </a:r>
            <a:r>
              <a:rPr lang="en-US" dirty="0"/>
              <a:t> model mental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memprediksi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,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mengandalkan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dan </a:t>
            </a:r>
            <a:r>
              <a:rPr lang="en-US" dirty="0" err="1"/>
              <a:t>heuristik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: </a:t>
            </a:r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r>
              <a:rPr lang="en-US" dirty="0"/>
              <a:t>: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model mental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 dan data yang </a:t>
            </a:r>
            <a:r>
              <a:rPr lang="en-US" dirty="0" err="1"/>
              <a:t>tersedia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Heuristik</a:t>
            </a:r>
            <a:r>
              <a:rPr lang="en-US" dirty="0"/>
              <a:t>: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menyederhanakan</a:t>
            </a:r>
            <a:r>
              <a:rPr lang="en-US" dirty="0"/>
              <a:t> proses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probabilistik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3537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9036C-3D07-85F3-3670-327A80665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F31B4-A150-B06D-694B-6444C7843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Fuzzy-Trace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97A03-6CB8-AD68-2F20-404271F49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173" y="1853754"/>
            <a:ext cx="10597654" cy="455351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Pengertian</a:t>
            </a:r>
            <a:r>
              <a:rPr lang="en-US" dirty="0"/>
              <a:t>: Fuzzy-Trace Theory, </a:t>
            </a:r>
            <a:r>
              <a:rPr lang="en-US" dirty="0" err="1"/>
              <a:t>dikembangkan</a:t>
            </a:r>
            <a:r>
              <a:rPr lang="en-US" dirty="0"/>
              <a:t> oleh Valerie F. Reyna dan </a:t>
            </a:r>
            <a:r>
              <a:rPr lang="en-US" dirty="0" err="1"/>
              <a:t>rekan-rekannya</a:t>
            </a:r>
            <a:r>
              <a:rPr lang="en-US" dirty="0"/>
              <a:t>,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orang </a:t>
            </a:r>
            <a:r>
              <a:rPr lang="en-US" dirty="0" err="1"/>
              <a:t>mengingat</a:t>
            </a:r>
            <a:r>
              <a:rPr lang="en-US" dirty="0"/>
              <a:t> dan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Fokus</a:t>
            </a:r>
            <a:r>
              <a:rPr lang="en-US" dirty="0"/>
              <a:t> Utama: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berargumen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orang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mengingat</a:t>
            </a:r>
            <a:r>
              <a:rPr lang="en-US" dirty="0"/>
              <a:t> detail </a:t>
            </a:r>
            <a:r>
              <a:rPr lang="en-US" dirty="0" err="1"/>
              <a:t>numerik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juga "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"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Keputusan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Gambaran Mental: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gambaran</a:t>
            </a:r>
            <a:r>
              <a:rPr lang="en-US" dirty="0"/>
              <a:t> mental </a:t>
            </a:r>
            <a:r>
              <a:rPr lang="en-US" dirty="0" err="1"/>
              <a:t>atau</a:t>
            </a:r>
            <a:r>
              <a:rPr lang="en-US" dirty="0"/>
              <a:t> gist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Keputusan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: Keputusan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oleh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numerik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probabilistik</a:t>
            </a:r>
            <a:r>
              <a:rPr lang="en-US" dirty="0"/>
              <a:t> yang detail.</a:t>
            </a:r>
          </a:p>
        </p:txBody>
      </p:sp>
    </p:spTree>
    <p:extLst>
      <p:ext uri="{BB962C8B-B14F-4D97-AF65-F5344CB8AC3E}">
        <p14:creationId xmlns:p14="http://schemas.microsoft.com/office/powerpoint/2010/main" val="1137529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726ED-B78B-1662-2272-045250E6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96578"/>
          </a:xfrm>
        </p:spPr>
        <p:txBody>
          <a:bodyPr/>
          <a:lstStyle/>
          <a:p>
            <a:r>
              <a:rPr lang="en-US" dirty="0" err="1"/>
              <a:t>Perbandingan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98095F7-4BD6-5E4B-F5B9-3DFE5421E1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025236"/>
              </p:ext>
            </p:extLst>
          </p:nvPr>
        </p:nvGraphicFramePr>
        <p:xfrm>
          <a:off x="1293814" y="1419547"/>
          <a:ext cx="9604372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1093">
                  <a:extLst>
                    <a:ext uri="{9D8B030D-6E8A-4147-A177-3AD203B41FA5}">
                      <a16:colId xmlns:a16="http://schemas.microsoft.com/office/drawing/2014/main" val="1612088284"/>
                    </a:ext>
                  </a:extLst>
                </a:gridCol>
                <a:gridCol w="2401093">
                  <a:extLst>
                    <a:ext uri="{9D8B030D-6E8A-4147-A177-3AD203B41FA5}">
                      <a16:colId xmlns:a16="http://schemas.microsoft.com/office/drawing/2014/main" val="3687360078"/>
                    </a:ext>
                  </a:extLst>
                </a:gridCol>
                <a:gridCol w="2401093">
                  <a:extLst>
                    <a:ext uri="{9D8B030D-6E8A-4147-A177-3AD203B41FA5}">
                      <a16:colId xmlns:a16="http://schemas.microsoft.com/office/drawing/2014/main" val="3531539737"/>
                    </a:ext>
                  </a:extLst>
                </a:gridCol>
                <a:gridCol w="2401093">
                  <a:extLst>
                    <a:ext uri="{9D8B030D-6E8A-4147-A177-3AD203B41FA5}">
                      <a16:colId xmlns:a16="http://schemas.microsoft.com/office/drawing/2014/main" val="15635705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Perbandingan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Prospect theory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Probailistic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Fuzzy-trace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2478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Pendekatan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bagaimana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merasakan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merespons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kerugian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keuntungan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bagaimana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membentuk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estimasi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probabilitas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berdasarkan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pemahaman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mereka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bagaimana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menangkap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makna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informasi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pasti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809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Pengambilan</a:t>
                      </a:r>
                      <a:r>
                        <a:rPr lang="en-US" dirty="0"/>
                        <a:t> Keputusan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pengambilan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sering</a:t>
                      </a:r>
                      <a:r>
                        <a:rPr lang="en-US" dirty="0"/>
                        <a:t> kali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rasional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karena</a:t>
                      </a:r>
                      <a:r>
                        <a:rPr lang="en-US" dirty="0"/>
                        <a:t> bias </a:t>
                      </a:r>
                      <a:r>
                        <a:rPr lang="en-US" dirty="0" err="1"/>
                        <a:t>emosional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bagaimana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heuristik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membantu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menghambat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pentingnya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makna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pengambilan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selalu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bergantung</a:t>
                      </a:r>
                      <a:r>
                        <a:rPr lang="en-US" dirty="0"/>
                        <a:t> pada detail </a:t>
                      </a:r>
                      <a:r>
                        <a:rPr lang="en-US" dirty="0" err="1"/>
                        <a:t>numerik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253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Aplikasi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teori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konteks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berbeda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seperti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keuangan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kesehatan</a:t>
                      </a:r>
                      <a:r>
                        <a:rPr lang="en-US" dirty="0"/>
                        <a:t>, dan </a:t>
                      </a:r>
                      <a:r>
                        <a:rPr lang="en-US" dirty="0" err="1"/>
                        <a:t>perilaku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konsumen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tetapi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fokus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berbeda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memahami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perilaku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manusia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706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50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9322B-475B-CDF8-F42D-45B5BCAAF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Teori</a:t>
            </a:r>
            <a:r>
              <a:rPr lang="en-US" dirty="0"/>
              <a:t> Framing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8FF3A-500A-1B97-31B2-4A945FD1C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Landasan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teori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framing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adalah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media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memusatkan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perhatian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pada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peristiwa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tertentu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dan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kemudian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menempatkannya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dalam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suatu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bidang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makna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. Framing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merupakan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topik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yang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penting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karena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dapat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memberikan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pengaruh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yang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besar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dan oleh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karena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itu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konsep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framing juga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diperluas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ke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Helvetica Neue"/>
              </a:rPr>
              <a:t>organisasi</a:t>
            </a:r>
            <a:r>
              <a:rPr lang="en-US" b="0" i="0" dirty="0">
                <a:solidFill>
                  <a:srgbClr val="373737"/>
                </a:solidFill>
                <a:effectLst/>
                <a:latin typeface="Helvetica Neue"/>
              </a:rPr>
              <a:t>.</a:t>
            </a:r>
          </a:p>
          <a:p>
            <a:r>
              <a:rPr lang="en-US" b="0" i="0" dirty="0" err="1">
                <a:solidFill>
                  <a:srgbClr val="373737"/>
                </a:solidFill>
                <a:effectLst/>
                <a:latin typeface="inherit"/>
              </a:rPr>
              <a:t>Teori</a:t>
            </a:r>
            <a:r>
              <a:rPr lang="en-US" b="0" i="0" dirty="0">
                <a:solidFill>
                  <a:srgbClr val="373737"/>
                </a:solidFill>
                <a:effectLst/>
                <a:latin typeface="inherit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inherit"/>
              </a:rPr>
              <a:t>tersebut</a:t>
            </a:r>
            <a:r>
              <a:rPr lang="en-US" b="0" i="0" dirty="0">
                <a:solidFill>
                  <a:srgbClr val="373737"/>
                </a:solidFill>
                <a:effectLst/>
                <a:latin typeface="inherit"/>
              </a:rPr>
              <a:t>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inherit"/>
              </a:rPr>
              <a:t>pertama</a:t>
            </a:r>
            <a:r>
              <a:rPr lang="en-US" b="0" i="0" dirty="0">
                <a:solidFill>
                  <a:srgbClr val="373737"/>
                </a:solidFill>
                <a:effectLst/>
                <a:latin typeface="inherit"/>
              </a:rPr>
              <a:t> kali </a:t>
            </a:r>
            <a:r>
              <a:rPr lang="en-US" b="0" i="0" dirty="0" err="1">
                <a:solidFill>
                  <a:srgbClr val="373737"/>
                </a:solidFill>
                <a:effectLst/>
                <a:latin typeface="inherit"/>
              </a:rPr>
              <a:t>dikemukakan</a:t>
            </a:r>
            <a:r>
              <a:rPr lang="en-US" b="0" i="0" dirty="0">
                <a:solidFill>
                  <a:srgbClr val="373737"/>
                </a:solidFill>
                <a:effectLst/>
                <a:latin typeface="inherit"/>
              </a:rPr>
              <a:t> oleh </a:t>
            </a:r>
            <a:r>
              <a:rPr lang="en-US" b="0" i="0" u="none" strike="noStrike" dirty="0">
                <a:solidFill>
                  <a:srgbClr val="1982D1"/>
                </a:solidFill>
                <a:effectLst/>
                <a:latin typeface="inherit"/>
                <a:hlinkClick r:id="rId2"/>
              </a:rPr>
              <a:t>Goffman </a:t>
            </a:r>
            <a:r>
              <a:rPr lang="en-US" b="0" i="0" u="none" strike="noStrike" dirty="0" err="1">
                <a:solidFill>
                  <a:srgbClr val="1982D1"/>
                </a:solidFill>
                <a:effectLst/>
                <a:latin typeface="inherit"/>
                <a:hlinkClick r:id="rId2"/>
              </a:rPr>
              <a:t>dengan</a:t>
            </a:r>
            <a:r>
              <a:rPr lang="en-US" b="0" i="0" u="none" strike="noStrike" dirty="0">
                <a:solidFill>
                  <a:srgbClr val="1982D1"/>
                </a:solidFill>
                <a:effectLst/>
                <a:latin typeface="inherit"/>
                <a:hlinkClick r:id="rId2"/>
              </a:rPr>
              <a:t> </a:t>
            </a:r>
            <a:r>
              <a:rPr lang="en-US" b="0" i="0" u="none" strike="noStrike" dirty="0" err="1">
                <a:solidFill>
                  <a:srgbClr val="1982D1"/>
                </a:solidFill>
                <a:effectLst/>
                <a:latin typeface="inherit"/>
                <a:hlinkClick r:id="rId2"/>
              </a:rPr>
              <a:t>judul</a:t>
            </a:r>
            <a:r>
              <a:rPr lang="en-US" b="0" i="0" u="none" strike="noStrike" dirty="0">
                <a:solidFill>
                  <a:srgbClr val="1982D1"/>
                </a:solidFill>
                <a:effectLst/>
                <a:latin typeface="inherit"/>
                <a:hlinkClick r:id="rId2"/>
              </a:rPr>
              <a:t> Frame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198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4EABB-EDF3-E0E8-29A3-5149B899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Konsep</a:t>
            </a:r>
            <a:r>
              <a:rPr lang="en-US" dirty="0"/>
              <a:t> Dasar Framing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C68B361-19B5-AE0C-D9EA-75AB47E9D7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2629837"/>
            <a:ext cx="9844362" cy="222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Framing?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Menyajikan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konteks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tertentu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Pengaruh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diterima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diproses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Menggunakan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sederhana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penyajian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vs.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47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049EB-FC27-18D4-713B-A3E8296CB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Keputusan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D1F726-83C7-6997-F8C4-5394B7CE50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2352839"/>
            <a:ext cx="9003061" cy="277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Pengaruh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 pada Keputusan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mempengaruhi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investasi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pengeluaran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perencanaan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Kasus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kasus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nyata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mana framing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mempengaruhi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502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BC6C9-831E-D8E7-5853-CA62CB15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Ini Ganjaran di Akhirat bagi Orang yang Suka Menolong | Bincang Syariah">
            <a:extLst>
              <a:ext uri="{FF2B5EF4-FFF2-40B4-BE49-F238E27FC236}">
                <a16:creationId xmlns:a16="http://schemas.microsoft.com/office/drawing/2014/main" id="{4A1CC8D0-1564-A1D6-1D90-AB34E49E4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6875" l="4462" r="47231">
                        <a14:foregroundMark x1="45538" y1="84688" x2="45538" y2="84688"/>
                        <a14:foregroundMark x1="47231" y1="85000" x2="47231" y2="85000"/>
                        <a14:foregroundMark x1="32000" y1="41875" x2="39846" y2="46875"/>
                        <a14:foregroundMark x1="39846" y1="46875" x2="39692" y2="50313"/>
                        <a14:foregroundMark x1="31385" y1="31875" x2="38308" y2="33438"/>
                        <a14:foregroundMark x1="38308" y1="33438" x2="33077" y2="40313"/>
                        <a14:foregroundMark x1="33077" y1="40313" x2="30308" y2="41563"/>
                        <a14:foregroundMark x1="3846" y1="80313" x2="9538" y2="93438"/>
                        <a14:foregroundMark x1="9538" y1="93438" x2="16615" y2="96875"/>
                        <a14:foregroundMark x1="45231" y1="82813" x2="45231" y2="88438"/>
                        <a14:foregroundMark x1="46462" y1="86563" x2="46000" y2="84688"/>
                        <a14:backgroundMark x1="41538" y1="19688" x2="46000" y2="34063"/>
                        <a14:backgroundMark x1="46000" y1="34063" x2="43846" y2="21250"/>
                        <a14:backgroundMark x1="42615" y1="43438" x2="46154" y2="65938"/>
                        <a14:backgroundMark x1="46154" y1="65938" x2="49692" y2="76875"/>
                        <a14:backgroundMark x1="40923" y1="53125" x2="42308" y2="70625"/>
                        <a14:backgroundMark x1="42308" y1="70625" x2="45538" y2="75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831"/>
          <a:stretch/>
        </p:blipFill>
        <p:spPr bwMode="auto">
          <a:xfrm>
            <a:off x="1451579" y="1692776"/>
            <a:ext cx="4008854" cy="409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46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77CBF-8345-415B-65D4-3465BE1EB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DC688-4220-57F2-8539-ABA38291A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Ini Ganjaran di Akhirat bagi Orang yang Suka Menolong | Bincang Syariah">
            <a:extLst>
              <a:ext uri="{FF2B5EF4-FFF2-40B4-BE49-F238E27FC236}">
                <a16:creationId xmlns:a16="http://schemas.microsoft.com/office/drawing/2014/main" id="{BE2CA06D-F13E-ACF6-CDDE-6225766E5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375" l="63077" r="96000">
                        <a14:foregroundMark x1="63077" y1="61250" x2="67231" y2="45625"/>
                        <a14:foregroundMark x1="67231" y1="45625" x2="71692" y2="62813"/>
                        <a14:foregroundMark x1="71653" y1="63578" x2="71448" y2="67580"/>
                        <a14:foregroundMark x1="73447" y1="82257" x2="75538" y2="85938"/>
                        <a14:foregroundMark x1="75538" y1="85938" x2="76462" y2="85313"/>
                        <a14:foregroundMark x1="77385" y1="95625" x2="69077" y2="99375"/>
                        <a14:foregroundMark x1="79692" y1="94688" x2="76462" y2="99063"/>
                        <a14:backgroundMark x1="70000" y1="24688" x2="73846" y2="40313"/>
                        <a14:backgroundMark x1="73846" y1="40313" x2="75077" y2="42813"/>
                        <a14:backgroundMark x1="68615" y1="41563" x2="76923" y2="49375"/>
                        <a14:backgroundMark x1="76923" y1="49375" x2="74615" y2="60000"/>
                        <a14:backgroundMark x1="72769" y1="51250" x2="74000" y2="52188"/>
                        <a14:backgroundMark x1="72154" y1="69688" x2="72154" y2="69688"/>
                        <a14:backgroundMark x1="72923" y1="68750" x2="74154" y2="63438"/>
                        <a14:backgroundMark x1="73846" y1="60625" x2="76462" y2="70938"/>
                        <a14:backgroundMark x1="76462" y1="70938" x2="76462" y2="70625"/>
                        <a14:backgroundMark x1="71385" y1="70313" x2="73231" y2="81875"/>
                        <a14:backgroundMark x1="73231" y1="81875" x2="75692" y2="71875"/>
                        <a14:backgroundMark x1="76462" y1="46875" x2="77538" y2="53125"/>
                        <a14:backgroundMark x1="72154" y1="68125" x2="71231" y2="7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82"/>
          <a:stretch/>
        </p:blipFill>
        <p:spPr bwMode="auto">
          <a:xfrm>
            <a:off x="7832582" y="1380383"/>
            <a:ext cx="3222272" cy="409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290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AE799-09C3-45B1-7CBC-AAFE86309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Ini Ganjaran di Akhirat bagi Orang yang Suka Menolong | Bincang Syariah">
            <a:extLst>
              <a:ext uri="{FF2B5EF4-FFF2-40B4-BE49-F238E27FC236}">
                <a16:creationId xmlns:a16="http://schemas.microsoft.com/office/drawing/2014/main" id="{0E3B37C3-EB0A-BEF7-2B57-5267937CF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931" y="1956247"/>
            <a:ext cx="8322507" cy="409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442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723D-E855-8072-E885-4875EF164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EE12B67-07C3-3935-4CD3-455084A4B6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2629837"/>
            <a:ext cx="9216421" cy="222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Penyajian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penyajian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mempengaruhi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persepsi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investor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kreditor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Praktis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Penggunaan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istilah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tertentu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mengubah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persepsi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7408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7307-8A49-E13C-E110-E8805C5FD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Efek</a:t>
            </a:r>
            <a:r>
              <a:rPr lang="en-US" dirty="0"/>
              <a:t> Framing pada Stakeholders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019CA6-8F3E-3706-F1FF-AFFF4A0373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2317798"/>
            <a:ext cx="8663890" cy="222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Pengaruh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Pemangku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Kepentingan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mempengaruhi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pemangku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kepentingan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manajemen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investor,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kreditor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Konteks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Etika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Diskusi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etika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penggunaan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framing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150747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210</TotalTime>
  <Words>781</Words>
  <Application>Microsoft Office PowerPoint</Application>
  <PresentationFormat>Widescreen</PresentationFormat>
  <Paragraphs>61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Gill Sans MT</vt:lpstr>
      <vt:lpstr>Helvetica Neue</vt:lpstr>
      <vt:lpstr>inherit</vt:lpstr>
      <vt:lpstr>Gallery</vt:lpstr>
      <vt:lpstr>Framing</vt:lpstr>
      <vt:lpstr>Teori Framing</vt:lpstr>
      <vt:lpstr>Konsep Dasar Framing</vt:lpstr>
      <vt:lpstr>Framing dalam Pengambilan Keputusan</vt:lpstr>
      <vt:lpstr>PowerPoint Presentation</vt:lpstr>
      <vt:lpstr>PowerPoint Presentation</vt:lpstr>
      <vt:lpstr>PowerPoint Presentation</vt:lpstr>
      <vt:lpstr>Framing dalam Laporan Keuangan</vt:lpstr>
      <vt:lpstr>Efek Framing pada Stakeholders</vt:lpstr>
      <vt:lpstr>Mengatasi Efek Framing</vt:lpstr>
      <vt:lpstr>PowerPoint Presentation</vt:lpstr>
      <vt:lpstr>Teori dan Model Framing</vt:lpstr>
      <vt:lpstr>Prospect theory</vt:lpstr>
      <vt:lpstr>Probabilistic Mental Model</vt:lpstr>
      <vt:lpstr>Fuzzy-Trace Theory</vt:lpstr>
      <vt:lpstr>Perbandingan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Akuntansi Keperilakuan</dc:title>
  <dc:creator>Fitria Ningrum</dc:creator>
  <cp:lastModifiedBy>Fitria Ningrum Sayekti</cp:lastModifiedBy>
  <cp:revision>8</cp:revision>
  <dcterms:created xsi:type="dcterms:W3CDTF">2024-02-29T06:14:37Z</dcterms:created>
  <dcterms:modified xsi:type="dcterms:W3CDTF">2025-08-25T06:51:20Z</dcterms:modified>
</cp:coreProperties>
</file>