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47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E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332720" cy="27494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US" sz="2000" b="1" dirty="0" err="1">
                <a:solidFill>
                  <a:srgbClr val="D97706"/>
                </a:solidFill>
                <a:latin typeface="Verdana"/>
              </a:rPr>
              <a:t>Pertemuan</a:t>
            </a:r>
            <a:r>
              <a:rPr lang="en-US" sz="2000" b="1" dirty="0">
                <a:solidFill>
                  <a:srgbClr val="D97706"/>
                </a:solidFill>
                <a:latin typeface="Verdana"/>
              </a:rPr>
              <a:t> 1 </a:t>
            </a:r>
            <a:r>
              <a:rPr sz="2000" b="1" dirty="0">
                <a:solidFill>
                  <a:srgbClr val="D97706"/>
                </a:solidFill>
                <a:latin typeface="Verdana"/>
              </a:rPr>
              <a:t>MATA KULIAH: PENGAUDITAN II</a:t>
            </a:r>
          </a:p>
          <a:p>
            <a:pPr algn="l">
              <a:spcAft>
                <a:spcPts val="800"/>
              </a:spcAft>
            </a:pPr>
            <a:r>
              <a:rPr sz="4400" b="1" dirty="0" err="1">
                <a:solidFill>
                  <a:srgbClr val="FFFFFF"/>
                </a:solidFill>
                <a:latin typeface="Georgia"/>
              </a:rPr>
              <a:t>Prinsip-Prinsip</a:t>
            </a:r>
            <a:r>
              <a:rPr sz="4400" b="1" dirty="0">
                <a:solidFill>
                  <a:srgbClr val="FFFFFF"/>
                </a:solidFill>
                <a:latin typeface="Georgia"/>
              </a:rPr>
              <a:t> Inti &amp; </a:t>
            </a:r>
            <a:r>
              <a:rPr sz="4400" b="1" dirty="0" err="1">
                <a:solidFill>
                  <a:srgbClr val="FFFFFF"/>
                </a:solidFill>
                <a:latin typeface="Georgia"/>
              </a:rPr>
              <a:t>Pendekatan</a:t>
            </a:r>
            <a:r>
              <a:rPr sz="4400" b="1" dirty="0">
                <a:solidFill>
                  <a:srgbClr val="FFFFFF"/>
                </a:solidFill>
                <a:latin typeface="Georgia"/>
              </a:rPr>
              <a:t> </a:t>
            </a:r>
            <a:r>
              <a:rPr sz="4400" b="1" dirty="0" err="1">
                <a:solidFill>
                  <a:srgbClr val="FFFFFF"/>
                </a:solidFill>
                <a:latin typeface="Georgia"/>
              </a:rPr>
              <a:t>Terpadu</a:t>
            </a:r>
            <a:endParaRPr sz="4400" b="1" dirty="0">
              <a:solidFill>
                <a:srgbClr val="FFFFFF"/>
              </a:solidFill>
              <a:latin typeface="Georgia"/>
            </a:endParaRPr>
          </a:p>
          <a:p>
            <a:pPr algn="l">
              <a:spcAft>
                <a:spcPts val="4000"/>
              </a:spcAft>
            </a:pPr>
            <a:r>
              <a:rPr sz="2400" i="1" dirty="0">
                <a:solidFill>
                  <a:srgbClr val="CBD5E1"/>
                </a:solidFill>
                <a:latin typeface="Verdana"/>
              </a:rPr>
              <a:t>Materi </a:t>
            </a:r>
            <a:r>
              <a:rPr sz="2400" i="1" dirty="0" err="1">
                <a:solidFill>
                  <a:srgbClr val="CBD5E1"/>
                </a:solidFill>
                <a:latin typeface="Verdana"/>
              </a:rPr>
              <a:t>Komprehensif</a:t>
            </a:r>
            <a:r>
              <a:rPr sz="2400" i="1" dirty="0">
                <a:solidFill>
                  <a:srgbClr val="CBD5E1"/>
                </a:solidFill>
                <a:latin typeface="Verdana"/>
              </a:rPr>
              <a:t> </a:t>
            </a:r>
            <a:r>
              <a:rPr sz="2400" i="1" dirty="0" err="1">
                <a:solidFill>
                  <a:srgbClr val="CBD5E1"/>
                </a:solidFill>
                <a:latin typeface="Verdana"/>
              </a:rPr>
              <a:t>Berdasarkan</a:t>
            </a:r>
            <a:r>
              <a:rPr sz="2400" i="1" dirty="0">
                <a:solidFill>
                  <a:srgbClr val="CBD5E1"/>
                </a:solidFill>
                <a:latin typeface="Verdana"/>
              </a:rPr>
              <a:t> Arens, Elder, Beasley, &amp; Hogan (18th Edition)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029200"/>
            <a:ext cx="10232225" cy="100540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spcAft>
                <a:spcPts val="400"/>
              </a:spcAft>
            </a:pPr>
            <a:r>
              <a:rPr sz="2800" b="1" dirty="0" err="1">
                <a:solidFill>
                  <a:schemeClr val="bg1"/>
                </a:solidFill>
                <a:latin typeface="Verdana"/>
              </a:rPr>
              <a:t>Tahun</a:t>
            </a:r>
            <a:r>
              <a:rPr sz="2800" b="1" dirty="0">
                <a:solidFill>
                  <a:schemeClr val="bg1"/>
                </a:solidFill>
                <a:latin typeface="Verdana"/>
              </a:rPr>
              <a:t> Akademik: Semester </a:t>
            </a:r>
            <a:r>
              <a:rPr sz="2800" b="1" dirty="0" err="1">
                <a:solidFill>
                  <a:schemeClr val="bg1"/>
                </a:solidFill>
                <a:latin typeface="Verdana"/>
              </a:rPr>
              <a:t>G</a:t>
            </a:r>
            <a:r>
              <a:rPr lang="en-US" sz="2800" b="1" dirty="0" err="1">
                <a:solidFill>
                  <a:schemeClr val="bg1"/>
                </a:solidFill>
                <a:latin typeface="Verdana"/>
              </a:rPr>
              <a:t>anjil</a:t>
            </a:r>
            <a:r>
              <a:rPr sz="2800" b="1" dirty="0">
                <a:solidFill>
                  <a:schemeClr val="bg1"/>
                </a:solidFill>
                <a:latin typeface="Verdana"/>
              </a:rPr>
              <a:t> 2026</a:t>
            </a:r>
          </a:p>
          <a:p>
            <a:pPr algn="l"/>
            <a:r>
              <a:rPr sz="2800" dirty="0" err="1">
                <a:solidFill>
                  <a:schemeClr val="bg1"/>
                </a:solidFill>
                <a:latin typeface="Verdana"/>
              </a:rPr>
              <a:t>Fakultas</a:t>
            </a:r>
            <a:r>
              <a:rPr sz="2800" dirty="0">
                <a:solidFill>
                  <a:schemeClr val="bg1"/>
                </a:solidFill>
                <a:latin typeface="Verdana"/>
              </a:rPr>
              <a:t> Ekonomi dan </a:t>
            </a:r>
            <a:r>
              <a:rPr sz="2800" dirty="0" err="1">
                <a:solidFill>
                  <a:schemeClr val="bg1"/>
                </a:solidFill>
                <a:latin typeface="Verdana"/>
              </a:rPr>
              <a:t>Bisnis</a:t>
            </a:r>
            <a:r>
              <a:rPr sz="2800" dirty="0">
                <a:solidFill>
                  <a:schemeClr val="bg1"/>
                </a:solidFill>
                <a:latin typeface="Verdana"/>
              </a:rPr>
              <a:t> | Program Studi </a:t>
            </a:r>
            <a:r>
              <a:rPr sz="2800" dirty="0" err="1">
                <a:solidFill>
                  <a:schemeClr val="bg1"/>
                </a:solidFill>
                <a:latin typeface="Verdana"/>
              </a:rPr>
              <a:t>Akuntansi</a:t>
            </a:r>
            <a:endParaRPr sz="2800" dirty="0">
              <a:solidFill>
                <a:schemeClr val="bg1"/>
              </a:solidFill>
              <a:latin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10817352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600" b="1">
                <a:solidFill>
                  <a:srgbClr val="1B2A4A"/>
                </a:solidFill>
                <a:latin typeface="Georgia"/>
              </a:rPr>
              <a:t>8 Jenis Bukti Audit (Eight Types of Evidence)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34440"/>
            <a:ext cx="10817352" cy="3175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6309360"/>
            <a:ext cx="1081735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00">
                <a:solidFill>
                  <a:srgbClr val="4A5568"/>
                </a:solidFill>
                <a:latin typeface="Verdana"/>
              </a:rPr>
              <a:t>Mata Kuliah: Pengauditan II (Kurikulum 2026) | Rujukan: Arens, Elder, Beasley, &amp; Hogan (18th Edition, 2024) | Slide 10 dari 13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554480"/>
            <a:ext cx="2468880" cy="1920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77240" y="1645920"/>
            <a:ext cx="2286000" cy="14362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b="1">
                <a:solidFill>
                  <a:srgbClr val="D97706"/>
                </a:solidFill>
                <a:latin typeface="Georgia"/>
              </a:rPr>
              <a:t>1. Pemeriksaan Fisik</a:t>
            </a:r>
          </a:p>
          <a:p>
            <a:r>
              <a:rPr sz="1200">
                <a:solidFill>
                  <a:srgbClr val="4A5568"/>
                </a:solidFill>
                <a:latin typeface="Verdana"/>
              </a:rPr>
              <a:t>Inspeksi atau perhitungan fisik atas aset berwujud (sangat andal untuk asersi keberadaan).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429000" y="1554480"/>
            <a:ext cx="2468880" cy="1920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3520440" y="1645920"/>
            <a:ext cx="2286000" cy="13439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b="1">
                <a:solidFill>
                  <a:srgbClr val="D97706"/>
                </a:solidFill>
                <a:latin typeface="Georgia"/>
              </a:rPr>
              <a:t>2. Konfirmasi</a:t>
            </a:r>
          </a:p>
          <a:p>
            <a:r>
              <a:rPr sz="1200">
                <a:solidFill>
                  <a:srgbClr val="4A5568"/>
                </a:solidFill>
                <a:latin typeface="Verdana"/>
              </a:rPr>
              <a:t>Jawaban tertulis langsung dari pihak ketiga independen yang memverifikasi informasi akurat.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72200" y="1554480"/>
            <a:ext cx="2468880" cy="1920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263640" y="1645920"/>
            <a:ext cx="2286000" cy="974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b="1">
                <a:solidFill>
                  <a:srgbClr val="D97706"/>
                </a:solidFill>
                <a:latin typeface="Georgia"/>
              </a:rPr>
              <a:t>3. Dokumentasi</a:t>
            </a:r>
          </a:p>
          <a:p>
            <a:r>
              <a:rPr sz="1200">
                <a:solidFill>
                  <a:srgbClr val="4A5568"/>
                </a:solidFill>
                <a:latin typeface="Verdana"/>
              </a:rPr>
              <a:t>Pemeriksaan atas catatan akuntansi &amp; dokumen klien (vouching &amp; tracing).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915400" y="1554480"/>
            <a:ext cx="2468880" cy="1920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9006840" y="1645920"/>
            <a:ext cx="2286000" cy="1159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b="1">
                <a:solidFill>
                  <a:srgbClr val="D97706"/>
                </a:solidFill>
                <a:latin typeface="Georgia"/>
              </a:rPr>
              <a:t>4. Observasi</a:t>
            </a:r>
          </a:p>
          <a:p>
            <a:r>
              <a:rPr sz="1200">
                <a:solidFill>
                  <a:srgbClr val="4A5568"/>
                </a:solidFill>
                <a:latin typeface="Verdana"/>
              </a:rPr>
              <a:t>Penggunaan indera auditor untuk menilai aktivitas klien (andal tetapi waktu terbatas).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85800" y="3657600"/>
            <a:ext cx="2468880" cy="1920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800"/>
          </a:p>
        </p:txBody>
      </p:sp>
      <p:sp>
        <p:nvSpPr>
          <p:cNvPr id="14" name="TextBox 13"/>
          <p:cNvSpPr txBox="1"/>
          <p:nvPr/>
        </p:nvSpPr>
        <p:spPr>
          <a:xfrm>
            <a:off x="777240" y="3749040"/>
            <a:ext cx="2286000" cy="1159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b="1">
                <a:solidFill>
                  <a:srgbClr val="D97706"/>
                </a:solidFill>
                <a:latin typeface="Georgia"/>
              </a:rPr>
              <a:t>5. Tanya Jawab</a:t>
            </a:r>
          </a:p>
          <a:p>
            <a:r>
              <a:rPr sz="1200">
                <a:solidFill>
                  <a:srgbClr val="4A5568"/>
                </a:solidFill>
                <a:latin typeface="Verdana"/>
              </a:rPr>
              <a:t>Memperoleh penjelasan lisan atau tertulis dari manajemen/karyawan (bukti sekunder).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429000" y="3657600"/>
            <a:ext cx="2468880" cy="1920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800"/>
          </a:p>
        </p:txBody>
      </p:sp>
      <p:sp>
        <p:nvSpPr>
          <p:cNvPr id="16" name="TextBox 15"/>
          <p:cNvSpPr txBox="1"/>
          <p:nvPr/>
        </p:nvSpPr>
        <p:spPr>
          <a:xfrm>
            <a:off x="3520440" y="3749040"/>
            <a:ext cx="2286000" cy="1159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b="1">
                <a:solidFill>
                  <a:srgbClr val="D97706"/>
                </a:solidFill>
                <a:latin typeface="Georgia"/>
              </a:rPr>
              <a:t>6. Rekalkulasi</a:t>
            </a:r>
          </a:p>
          <a:p>
            <a:r>
              <a:rPr sz="1200">
                <a:solidFill>
                  <a:srgbClr val="4A5568"/>
                </a:solidFill>
                <a:latin typeface="Verdana"/>
              </a:rPr>
              <a:t>Pemeriksaan atas keakuratan matematis dari dokumen atau catatan akuntansi milik klien.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172200" y="3657600"/>
            <a:ext cx="2468880" cy="1920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800"/>
          </a:p>
        </p:txBody>
      </p:sp>
      <p:sp>
        <p:nvSpPr>
          <p:cNvPr id="18" name="TextBox 17"/>
          <p:cNvSpPr txBox="1"/>
          <p:nvPr/>
        </p:nvSpPr>
        <p:spPr>
          <a:xfrm>
            <a:off x="6263640" y="3749040"/>
            <a:ext cx="2286000" cy="14362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b="1">
                <a:solidFill>
                  <a:srgbClr val="D97706"/>
                </a:solidFill>
                <a:latin typeface="Georgia"/>
              </a:rPr>
              <a:t>7. Pelaksanaan Ulang</a:t>
            </a:r>
          </a:p>
          <a:p>
            <a:r>
              <a:rPr sz="1200">
                <a:solidFill>
                  <a:srgbClr val="4A5568"/>
                </a:solidFill>
                <a:latin typeface="Verdana"/>
              </a:rPr>
              <a:t>Pengujian independen oleh auditor atas prosedur/pengendalian yang dijalankan klien.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915400" y="3657600"/>
            <a:ext cx="2468880" cy="1920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800"/>
          </a:p>
        </p:txBody>
      </p:sp>
      <p:sp>
        <p:nvSpPr>
          <p:cNvPr id="20" name="TextBox 19"/>
          <p:cNvSpPr txBox="1"/>
          <p:nvPr/>
        </p:nvSpPr>
        <p:spPr>
          <a:xfrm>
            <a:off x="9006840" y="3749040"/>
            <a:ext cx="2286000" cy="14362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b="1">
                <a:solidFill>
                  <a:srgbClr val="D97706"/>
                </a:solidFill>
                <a:latin typeface="Georgia"/>
              </a:rPr>
              <a:t>8. Prosedur Analitis</a:t>
            </a:r>
          </a:p>
          <a:p>
            <a:r>
              <a:rPr sz="1200">
                <a:solidFill>
                  <a:srgbClr val="4A5568"/>
                </a:solidFill>
                <a:latin typeface="Verdana"/>
              </a:rPr>
              <a:t>Studi hubungan logis data keuangan &amp; non-keuangan untuk mengukur kewajaran saldo.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10817352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600" b="1">
                <a:solidFill>
                  <a:srgbClr val="1B2A4A"/>
                </a:solidFill>
                <a:latin typeface="Georgia"/>
              </a:rPr>
              <a:t>Prosedur Analitis: Fase &amp; Pembanding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34440"/>
            <a:ext cx="10817352" cy="3175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6309360"/>
            <a:ext cx="1081735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00">
                <a:solidFill>
                  <a:srgbClr val="4A5568"/>
                </a:solidFill>
                <a:latin typeface="Verdana"/>
              </a:rPr>
              <a:t>Mata Kuliah: Pengauditan II (Kurikulum 2026) | Rujukan: Arens, Elder, Beasley, &amp; Hogan (18th Edition, 2024) | Slide 11 dari 13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463040"/>
            <a:ext cx="5212080" cy="4572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2960" y="1677114"/>
            <a:ext cx="49377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 dirty="0">
                <a:solidFill>
                  <a:srgbClr val="1B2A4A"/>
                </a:solidFill>
                <a:latin typeface="Georgia"/>
              </a:rPr>
              <a:t>Tiga Fase </a:t>
            </a:r>
            <a:r>
              <a:rPr sz="1800" b="1" dirty="0" err="1">
                <a:solidFill>
                  <a:srgbClr val="1B2A4A"/>
                </a:solidFill>
                <a:latin typeface="Georgia"/>
              </a:rPr>
              <a:t>Pelaksanaan</a:t>
            </a:r>
            <a:r>
              <a:rPr sz="1800" b="1" dirty="0">
                <a:solidFill>
                  <a:srgbClr val="1B2A4A"/>
                </a:solidFill>
                <a:latin typeface="Georgia"/>
              </a:rPr>
              <a:t> </a:t>
            </a:r>
            <a:r>
              <a:rPr sz="1800" b="1" dirty="0" err="1">
                <a:solidFill>
                  <a:srgbClr val="1B2A4A"/>
                </a:solidFill>
                <a:latin typeface="Georgia"/>
              </a:rPr>
              <a:t>Prosedur</a:t>
            </a:r>
            <a:r>
              <a:rPr sz="1800" b="1" dirty="0">
                <a:solidFill>
                  <a:srgbClr val="1B2A4A"/>
                </a:solidFill>
                <a:latin typeface="Georgia"/>
              </a:rPr>
              <a:t> </a:t>
            </a:r>
            <a:r>
              <a:rPr sz="1800" b="1" dirty="0" err="1">
                <a:solidFill>
                  <a:srgbClr val="1B2A4A"/>
                </a:solidFill>
                <a:latin typeface="Georgia"/>
              </a:rPr>
              <a:t>Analitis</a:t>
            </a:r>
            <a:endParaRPr sz="1800" b="1" dirty="0">
              <a:solidFill>
                <a:srgbClr val="1B2A4A"/>
              </a:solidFill>
              <a:latin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2960" y="2103120"/>
            <a:ext cx="4937760" cy="3077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600" b="1" dirty="0">
                <a:solidFill>
                  <a:srgbClr val="D97706"/>
                </a:solidFill>
                <a:latin typeface="Verdana"/>
              </a:rPr>
              <a:t>1. Fase </a:t>
            </a:r>
            <a:r>
              <a:rPr sz="1600" b="1" dirty="0" err="1">
                <a:solidFill>
                  <a:srgbClr val="D97706"/>
                </a:solidFill>
                <a:latin typeface="Verdana"/>
              </a:rPr>
              <a:t>Perencanaan</a:t>
            </a:r>
            <a:r>
              <a:rPr sz="1600" b="1" dirty="0">
                <a:solidFill>
                  <a:srgbClr val="D97706"/>
                </a:solidFill>
                <a:latin typeface="Verdana"/>
              </a:rPr>
              <a:t> (WAJIB):</a:t>
            </a:r>
            <a:br>
              <a:rPr sz="2400" dirty="0"/>
            </a:br>
            <a:r>
              <a:rPr sz="1400" dirty="0" err="1">
                <a:solidFill>
                  <a:srgbClr val="4A5568"/>
                </a:solidFill>
                <a:latin typeface="Verdana"/>
              </a:rPr>
              <a:t>Bertujuan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memahami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bisnis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klien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secara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mendalam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dan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mendeteksi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area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risiko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tinggi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yang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menunjukkan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kemungkinan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salah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saji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material.</a:t>
            </a:r>
          </a:p>
          <a:p>
            <a:pPr>
              <a:spcAft>
                <a:spcPts val="1200"/>
              </a:spcAft>
            </a:pPr>
            <a:r>
              <a:rPr sz="1600" b="1" dirty="0">
                <a:solidFill>
                  <a:srgbClr val="D97706"/>
                </a:solidFill>
                <a:latin typeface="Verdana"/>
              </a:rPr>
              <a:t>2. Fase </a:t>
            </a:r>
            <a:r>
              <a:rPr sz="1600" b="1" dirty="0" err="1">
                <a:solidFill>
                  <a:srgbClr val="D97706"/>
                </a:solidFill>
                <a:latin typeface="Verdana"/>
              </a:rPr>
              <a:t>Pengujian</a:t>
            </a:r>
            <a:r>
              <a:rPr sz="1600" b="1" dirty="0">
                <a:solidFill>
                  <a:srgbClr val="D97706"/>
                </a:solidFill>
                <a:latin typeface="Verdana"/>
              </a:rPr>
              <a:t> (OPSIONAL):</a:t>
            </a:r>
            <a:br>
              <a:rPr sz="2400" dirty="0"/>
            </a:br>
            <a:r>
              <a:rPr sz="1400" dirty="0" err="1">
                <a:solidFill>
                  <a:srgbClr val="4A5568"/>
                </a:solidFill>
                <a:latin typeface="Verdana"/>
              </a:rPr>
              <a:t>Berperan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sebagai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pengujian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substantif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yang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efisien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untuk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membuktikan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keandalan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saldo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akun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keuangan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.</a:t>
            </a:r>
          </a:p>
          <a:p>
            <a:pPr>
              <a:spcAft>
                <a:spcPts val="1200"/>
              </a:spcAft>
            </a:pPr>
            <a:r>
              <a:rPr sz="1600" b="1" dirty="0">
                <a:solidFill>
                  <a:srgbClr val="D97706"/>
                </a:solidFill>
                <a:latin typeface="Verdana"/>
              </a:rPr>
              <a:t>3. Fase </a:t>
            </a:r>
            <a:r>
              <a:rPr sz="1600" b="1" dirty="0" err="1">
                <a:solidFill>
                  <a:srgbClr val="D97706"/>
                </a:solidFill>
                <a:latin typeface="Verdana"/>
              </a:rPr>
              <a:t>Penyelesaian</a:t>
            </a:r>
            <a:r>
              <a:rPr sz="1600" b="1" dirty="0">
                <a:solidFill>
                  <a:srgbClr val="D97706"/>
                </a:solidFill>
                <a:latin typeface="Verdana"/>
              </a:rPr>
              <a:t> (WAJIB):</a:t>
            </a:r>
            <a:br>
              <a:rPr sz="2400" dirty="0"/>
            </a:br>
            <a:r>
              <a:rPr sz="1400" dirty="0" err="1">
                <a:solidFill>
                  <a:srgbClr val="4A5568"/>
                </a:solidFill>
                <a:latin typeface="Verdana"/>
              </a:rPr>
              <a:t>Berfungsi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sebagai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peninjauan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objektif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akhir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(final overview) guna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memastikan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kewajaran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laporan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keuangan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secara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keseluruhan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91072" y="1463040"/>
            <a:ext cx="5621886" cy="457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28493" y="1600200"/>
            <a:ext cx="519405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 dirty="0">
                <a:latin typeface="Georgia"/>
              </a:rPr>
              <a:t>Lima Jenis </a:t>
            </a:r>
            <a:r>
              <a:rPr sz="1800" b="1" dirty="0" err="1">
                <a:latin typeface="Georgia"/>
              </a:rPr>
              <a:t>Pembanding</a:t>
            </a:r>
            <a:r>
              <a:rPr sz="1800" b="1" dirty="0">
                <a:latin typeface="Georgia"/>
              </a:rPr>
              <a:t> </a:t>
            </a:r>
            <a:r>
              <a:rPr sz="1800" b="1" dirty="0" err="1">
                <a:latin typeface="Georgia"/>
              </a:rPr>
              <a:t>Prosedur</a:t>
            </a:r>
            <a:r>
              <a:rPr sz="1800" b="1" dirty="0">
                <a:latin typeface="Georgia"/>
              </a:rPr>
              <a:t> </a:t>
            </a:r>
            <a:r>
              <a:rPr sz="1800" b="1" dirty="0" err="1">
                <a:latin typeface="Georgia"/>
              </a:rPr>
              <a:t>Analitis</a:t>
            </a:r>
            <a:endParaRPr sz="1800" b="1" dirty="0">
              <a:latin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28232" y="2103120"/>
            <a:ext cx="5394574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200" b="1" dirty="0">
                <a:latin typeface="Verdana"/>
              </a:rPr>
              <a:t>•  </a:t>
            </a:r>
            <a:r>
              <a:rPr sz="1200" b="1" dirty="0" err="1">
                <a:latin typeface="Verdana"/>
              </a:rPr>
              <a:t>Membandingkan</a:t>
            </a:r>
            <a:r>
              <a:rPr sz="1200" b="1" dirty="0">
                <a:latin typeface="Verdana"/>
              </a:rPr>
              <a:t> Data Klien </a:t>
            </a:r>
            <a:r>
              <a:rPr sz="1200" b="1" dirty="0" err="1">
                <a:latin typeface="Verdana"/>
              </a:rPr>
              <a:t>dengan</a:t>
            </a:r>
            <a:r>
              <a:rPr sz="1200" b="1" dirty="0">
                <a:latin typeface="Verdana"/>
              </a:rPr>
              <a:t> Data Industri: </a:t>
            </a:r>
            <a:r>
              <a:rPr sz="1200" b="1" dirty="0" err="1">
                <a:latin typeface="Verdana"/>
              </a:rPr>
              <a:t>Melihat</a:t>
            </a:r>
            <a:r>
              <a:rPr sz="1200" b="1" dirty="0">
                <a:latin typeface="Verdana"/>
              </a:rPr>
              <a:t> </a:t>
            </a:r>
            <a:r>
              <a:rPr sz="1200" b="1" dirty="0" err="1">
                <a:latin typeface="Verdana"/>
              </a:rPr>
              <a:t>rasio</a:t>
            </a:r>
            <a:r>
              <a:rPr sz="1200" b="1" dirty="0">
                <a:latin typeface="Verdana"/>
              </a:rPr>
              <a:t> </a:t>
            </a:r>
            <a:r>
              <a:rPr sz="1200" b="1" dirty="0" err="1">
                <a:latin typeface="Verdana"/>
              </a:rPr>
              <a:t>performa</a:t>
            </a:r>
            <a:r>
              <a:rPr sz="1200" b="1" dirty="0">
                <a:latin typeface="Verdana"/>
              </a:rPr>
              <a:t> </a:t>
            </a:r>
            <a:r>
              <a:rPr sz="1200" b="1" dirty="0" err="1">
                <a:latin typeface="Verdana"/>
              </a:rPr>
              <a:t>klien</a:t>
            </a:r>
            <a:r>
              <a:rPr sz="1200" b="1" dirty="0">
                <a:latin typeface="Verdana"/>
              </a:rPr>
              <a:t> </a:t>
            </a:r>
            <a:r>
              <a:rPr sz="1200" b="1" dirty="0" err="1">
                <a:latin typeface="Verdana"/>
              </a:rPr>
              <a:t>terhadap</a:t>
            </a:r>
            <a:r>
              <a:rPr sz="1200" b="1" dirty="0">
                <a:latin typeface="Verdana"/>
              </a:rPr>
              <a:t> rata-rata </a:t>
            </a:r>
            <a:r>
              <a:rPr sz="1200" b="1" dirty="0" err="1">
                <a:latin typeface="Verdana"/>
              </a:rPr>
              <a:t>industri</a:t>
            </a:r>
            <a:r>
              <a:rPr sz="1200" b="1" dirty="0">
                <a:latin typeface="Verdana"/>
              </a:rPr>
              <a:t> </a:t>
            </a:r>
            <a:r>
              <a:rPr sz="1200" b="1" dirty="0" err="1">
                <a:latin typeface="Verdana"/>
              </a:rPr>
              <a:t>kompetitor</a:t>
            </a:r>
            <a:r>
              <a:rPr sz="1200" b="1" dirty="0">
                <a:latin typeface="Verdana"/>
              </a:rPr>
              <a:t>.</a:t>
            </a:r>
          </a:p>
          <a:p>
            <a:pPr>
              <a:spcAft>
                <a:spcPts val="600"/>
              </a:spcAft>
            </a:pPr>
            <a:r>
              <a:rPr sz="1200" b="1" dirty="0">
                <a:latin typeface="Verdana"/>
              </a:rPr>
              <a:t>•  </a:t>
            </a:r>
            <a:r>
              <a:rPr sz="1200" b="1" dirty="0" err="1">
                <a:latin typeface="Verdana"/>
              </a:rPr>
              <a:t>Membandingkan</a:t>
            </a:r>
            <a:r>
              <a:rPr sz="1200" b="1" dirty="0">
                <a:latin typeface="Verdana"/>
              </a:rPr>
              <a:t> </a:t>
            </a:r>
            <a:r>
              <a:rPr sz="1200" b="1" dirty="0" err="1">
                <a:latin typeface="Verdana"/>
              </a:rPr>
              <a:t>dengan</a:t>
            </a:r>
            <a:r>
              <a:rPr sz="1200" b="1" dirty="0">
                <a:latin typeface="Verdana"/>
              </a:rPr>
              <a:t> Data Prior-Period (</a:t>
            </a:r>
            <a:r>
              <a:rPr sz="1200" b="1" dirty="0" err="1">
                <a:latin typeface="Verdana"/>
              </a:rPr>
              <a:t>Serupa</a:t>
            </a:r>
            <a:r>
              <a:rPr sz="1200" b="1" dirty="0">
                <a:latin typeface="Verdana"/>
              </a:rPr>
              <a:t>): </a:t>
            </a:r>
            <a:r>
              <a:rPr sz="1200" b="1" dirty="0" err="1">
                <a:latin typeface="Verdana"/>
              </a:rPr>
              <a:t>Menganalisis</a:t>
            </a:r>
            <a:r>
              <a:rPr sz="1200" b="1" dirty="0">
                <a:latin typeface="Verdana"/>
              </a:rPr>
              <a:t> </a:t>
            </a:r>
            <a:r>
              <a:rPr sz="1200" b="1" dirty="0" err="1">
                <a:latin typeface="Verdana"/>
              </a:rPr>
              <a:t>tren</a:t>
            </a:r>
            <a:r>
              <a:rPr sz="1200" b="1" dirty="0">
                <a:latin typeface="Verdana"/>
              </a:rPr>
              <a:t> </a:t>
            </a:r>
            <a:r>
              <a:rPr sz="1200" b="1" dirty="0" err="1">
                <a:latin typeface="Verdana"/>
              </a:rPr>
              <a:t>performa</a:t>
            </a:r>
            <a:r>
              <a:rPr sz="1200" b="1" dirty="0">
                <a:latin typeface="Verdana"/>
              </a:rPr>
              <a:t> </a:t>
            </a:r>
            <a:r>
              <a:rPr sz="1200" b="1" dirty="0" err="1">
                <a:latin typeface="Verdana"/>
              </a:rPr>
              <a:t>keuangan</a:t>
            </a:r>
            <a:r>
              <a:rPr sz="1200" b="1" dirty="0">
                <a:latin typeface="Verdana"/>
              </a:rPr>
              <a:t> </a:t>
            </a:r>
            <a:r>
              <a:rPr sz="1200" b="1" dirty="0" err="1">
                <a:latin typeface="Verdana"/>
              </a:rPr>
              <a:t>tahun</a:t>
            </a:r>
            <a:r>
              <a:rPr sz="1200" b="1" dirty="0">
                <a:latin typeface="Verdana"/>
              </a:rPr>
              <a:t> </a:t>
            </a:r>
            <a:r>
              <a:rPr sz="1200" b="1" dirty="0" err="1">
                <a:latin typeface="Verdana"/>
              </a:rPr>
              <a:t>berjalan</a:t>
            </a:r>
            <a:r>
              <a:rPr sz="1200" b="1" dirty="0">
                <a:latin typeface="Verdana"/>
              </a:rPr>
              <a:t> vs </a:t>
            </a:r>
            <a:r>
              <a:rPr sz="1200" b="1" dirty="0" err="1">
                <a:latin typeface="Verdana"/>
              </a:rPr>
              <a:t>tahun</a:t>
            </a:r>
            <a:r>
              <a:rPr sz="1200" b="1" dirty="0">
                <a:latin typeface="Verdana"/>
              </a:rPr>
              <a:t> </a:t>
            </a:r>
            <a:r>
              <a:rPr sz="1200" b="1" dirty="0" err="1">
                <a:latin typeface="Verdana"/>
              </a:rPr>
              <a:t>lalu</a:t>
            </a:r>
            <a:r>
              <a:rPr sz="1200" b="1" dirty="0">
                <a:latin typeface="Verdana"/>
              </a:rPr>
              <a:t>.</a:t>
            </a:r>
          </a:p>
          <a:p>
            <a:pPr>
              <a:spcAft>
                <a:spcPts val="600"/>
              </a:spcAft>
            </a:pPr>
            <a:r>
              <a:rPr sz="1200" b="1" dirty="0">
                <a:latin typeface="Verdana"/>
              </a:rPr>
              <a:t>•  </a:t>
            </a:r>
            <a:r>
              <a:rPr sz="1200" b="1" dirty="0" err="1">
                <a:latin typeface="Verdana"/>
              </a:rPr>
              <a:t>Membandingkan</a:t>
            </a:r>
            <a:r>
              <a:rPr sz="1200" b="1" dirty="0">
                <a:latin typeface="Verdana"/>
              </a:rPr>
              <a:t> </a:t>
            </a:r>
            <a:r>
              <a:rPr sz="1200" b="1" dirty="0" err="1">
                <a:latin typeface="Verdana"/>
              </a:rPr>
              <a:t>dengan</a:t>
            </a:r>
            <a:r>
              <a:rPr sz="1200" b="1" dirty="0">
                <a:latin typeface="Verdana"/>
              </a:rPr>
              <a:t> </a:t>
            </a:r>
            <a:r>
              <a:rPr sz="1200" b="1" dirty="0" err="1">
                <a:latin typeface="Verdana"/>
              </a:rPr>
              <a:t>Ekspektasi</a:t>
            </a:r>
            <a:r>
              <a:rPr sz="1200" b="1" dirty="0">
                <a:latin typeface="Verdana"/>
              </a:rPr>
              <a:t> Klien: </a:t>
            </a:r>
            <a:r>
              <a:rPr sz="1200" b="1" dirty="0" err="1">
                <a:latin typeface="Verdana"/>
              </a:rPr>
              <a:t>Membandingkan</a:t>
            </a:r>
            <a:r>
              <a:rPr sz="1200" b="1" dirty="0">
                <a:latin typeface="Verdana"/>
              </a:rPr>
              <a:t> </a:t>
            </a:r>
            <a:r>
              <a:rPr sz="1200" b="1" dirty="0" err="1">
                <a:latin typeface="Verdana"/>
              </a:rPr>
              <a:t>realisasi</a:t>
            </a:r>
            <a:r>
              <a:rPr sz="1200" b="1" dirty="0">
                <a:latin typeface="Verdana"/>
              </a:rPr>
              <a:t> </a:t>
            </a:r>
            <a:r>
              <a:rPr sz="1200" b="1" dirty="0" err="1">
                <a:latin typeface="Verdana"/>
              </a:rPr>
              <a:t>dengan</a:t>
            </a:r>
            <a:r>
              <a:rPr sz="1200" b="1" dirty="0">
                <a:latin typeface="Verdana"/>
              </a:rPr>
              <a:t> </a:t>
            </a:r>
            <a:r>
              <a:rPr sz="1200" b="1" dirty="0" err="1">
                <a:latin typeface="Verdana"/>
              </a:rPr>
              <a:t>anggaran</a:t>
            </a:r>
            <a:r>
              <a:rPr sz="1200" b="1" dirty="0">
                <a:latin typeface="Verdana"/>
              </a:rPr>
              <a:t>/budget yang </a:t>
            </a:r>
            <a:r>
              <a:rPr sz="1200" b="1" dirty="0" err="1">
                <a:latin typeface="Verdana"/>
              </a:rPr>
              <a:t>dibuat</a:t>
            </a:r>
            <a:r>
              <a:rPr sz="1200" b="1" dirty="0">
                <a:latin typeface="Verdana"/>
              </a:rPr>
              <a:t> </a:t>
            </a:r>
            <a:r>
              <a:rPr sz="1200" b="1" dirty="0" err="1">
                <a:latin typeface="Verdana"/>
              </a:rPr>
              <a:t>klien</a:t>
            </a:r>
            <a:r>
              <a:rPr sz="1200" b="1" dirty="0">
                <a:latin typeface="Verdana"/>
              </a:rPr>
              <a:t>.</a:t>
            </a:r>
          </a:p>
          <a:p>
            <a:pPr>
              <a:spcAft>
                <a:spcPts val="600"/>
              </a:spcAft>
            </a:pPr>
            <a:r>
              <a:rPr sz="1200" b="1" dirty="0">
                <a:latin typeface="Verdana"/>
              </a:rPr>
              <a:t>•  </a:t>
            </a:r>
            <a:r>
              <a:rPr sz="1200" b="1" dirty="0" err="1">
                <a:latin typeface="Verdana"/>
              </a:rPr>
              <a:t>Membandingkan</a:t>
            </a:r>
            <a:r>
              <a:rPr sz="1200" b="1" dirty="0">
                <a:latin typeface="Verdana"/>
              </a:rPr>
              <a:t> </a:t>
            </a:r>
            <a:r>
              <a:rPr sz="1200" b="1" dirty="0" err="1">
                <a:latin typeface="Verdana"/>
              </a:rPr>
              <a:t>dengan</a:t>
            </a:r>
            <a:r>
              <a:rPr sz="1200" b="1" dirty="0">
                <a:latin typeface="Verdana"/>
              </a:rPr>
              <a:t> </a:t>
            </a:r>
            <a:r>
              <a:rPr sz="1200" b="1" dirty="0" err="1">
                <a:latin typeface="Verdana"/>
              </a:rPr>
              <a:t>Ekspektasi</a:t>
            </a:r>
            <a:r>
              <a:rPr sz="1200" b="1" dirty="0">
                <a:latin typeface="Verdana"/>
              </a:rPr>
              <a:t> Auditor: </a:t>
            </a:r>
            <a:r>
              <a:rPr sz="1200" b="1" dirty="0" err="1">
                <a:latin typeface="Verdana"/>
              </a:rPr>
              <a:t>Membandingkan</a:t>
            </a:r>
            <a:r>
              <a:rPr sz="1200" b="1" dirty="0">
                <a:latin typeface="Verdana"/>
              </a:rPr>
              <a:t> </a:t>
            </a:r>
            <a:r>
              <a:rPr sz="1200" b="1" dirty="0" err="1">
                <a:latin typeface="Verdana"/>
              </a:rPr>
              <a:t>estimasi</a:t>
            </a:r>
            <a:r>
              <a:rPr sz="1200" b="1" dirty="0">
                <a:latin typeface="Verdana"/>
              </a:rPr>
              <a:t> </a:t>
            </a:r>
            <a:r>
              <a:rPr sz="1200" b="1" dirty="0" err="1">
                <a:latin typeface="Verdana"/>
              </a:rPr>
              <a:t>independen</a:t>
            </a:r>
            <a:r>
              <a:rPr sz="1200" b="1" dirty="0">
                <a:latin typeface="Verdana"/>
              </a:rPr>
              <a:t> auditor (</a:t>
            </a:r>
            <a:r>
              <a:rPr sz="1200" b="1" dirty="0" err="1">
                <a:latin typeface="Verdana"/>
              </a:rPr>
              <a:t>misal</a:t>
            </a:r>
            <a:r>
              <a:rPr sz="1200" b="1" dirty="0">
                <a:latin typeface="Verdana"/>
              </a:rPr>
              <a:t>, </a:t>
            </a:r>
            <a:r>
              <a:rPr sz="1200" b="1" dirty="0" err="1">
                <a:latin typeface="Verdana"/>
              </a:rPr>
              <a:t>beban</a:t>
            </a:r>
            <a:r>
              <a:rPr sz="1200" b="1" dirty="0">
                <a:latin typeface="Verdana"/>
              </a:rPr>
              <a:t> </a:t>
            </a:r>
            <a:r>
              <a:rPr sz="1200" b="1" dirty="0" err="1">
                <a:latin typeface="Verdana"/>
              </a:rPr>
              <a:t>depresiasi</a:t>
            </a:r>
            <a:r>
              <a:rPr sz="1200" b="1" dirty="0">
                <a:latin typeface="Verdana"/>
              </a:rPr>
              <a:t>).</a:t>
            </a:r>
          </a:p>
          <a:p>
            <a:pPr>
              <a:spcAft>
                <a:spcPts val="600"/>
              </a:spcAft>
            </a:pPr>
            <a:r>
              <a:rPr sz="1200" b="1" dirty="0">
                <a:latin typeface="Verdana"/>
              </a:rPr>
              <a:t>•  </a:t>
            </a:r>
            <a:r>
              <a:rPr sz="1200" b="1" dirty="0" err="1">
                <a:latin typeface="Verdana"/>
              </a:rPr>
              <a:t>Menggunakan</a:t>
            </a:r>
            <a:r>
              <a:rPr sz="1200" b="1" dirty="0">
                <a:latin typeface="Verdana"/>
              </a:rPr>
              <a:t> Data Non-</a:t>
            </a:r>
            <a:r>
              <a:rPr sz="1200" b="1" dirty="0" err="1">
                <a:latin typeface="Verdana"/>
              </a:rPr>
              <a:t>Keuangan</a:t>
            </a:r>
            <a:r>
              <a:rPr sz="1200" b="1" dirty="0">
                <a:latin typeface="Verdana"/>
              </a:rPr>
              <a:t>: </a:t>
            </a:r>
            <a:r>
              <a:rPr sz="1200" b="1" dirty="0" err="1">
                <a:latin typeface="Verdana"/>
              </a:rPr>
              <a:t>Membandingkan</a:t>
            </a:r>
            <a:r>
              <a:rPr sz="1200" b="1" dirty="0">
                <a:latin typeface="Verdana"/>
              </a:rPr>
              <a:t> data </a:t>
            </a:r>
            <a:r>
              <a:rPr sz="1200" b="1" dirty="0" err="1">
                <a:latin typeface="Verdana"/>
              </a:rPr>
              <a:t>operasional</a:t>
            </a:r>
            <a:r>
              <a:rPr sz="1200" b="1" dirty="0">
                <a:latin typeface="Verdana"/>
              </a:rPr>
              <a:t> non-</a:t>
            </a:r>
            <a:r>
              <a:rPr sz="1200" b="1" dirty="0" err="1">
                <a:latin typeface="Verdana"/>
              </a:rPr>
              <a:t>keuangan</a:t>
            </a:r>
            <a:r>
              <a:rPr sz="1200" b="1" dirty="0">
                <a:latin typeface="Verdana"/>
              </a:rPr>
              <a:t> (</a:t>
            </a:r>
            <a:r>
              <a:rPr sz="1200" b="1" dirty="0" err="1">
                <a:latin typeface="Verdana"/>
              </a:rPr>
              <a:t>misal</a:t>
            </a:r>
            <a:r>
              <a:rPr sz="1200" b="1" dirty="0">
                <a:latin typeface="Verdana"/>
              </a:rPr>
              <a:t>, occupancy hotel vs sales).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10817352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600" b="1">
                <a:solidFill>
                  <a:srgbClr val="1B2A4A"/>
                </a:solidFill>
                <a:latin typeface="Georgia"/>
              </a:rPr>
              <a:t>Strategi Audit vs Program Audit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34440"/>
            <a:ext cx="10817352" cy="3175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6309360"/>
            <a:ext cx="1081735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00">
                <a:solidFill>
                  <a:srgbClr val="4A5568"/>
                </a:solidFill>
                <a:latin typeface="Verdana"/>
              </a:rPr>
              <a:t>Mata Kuliah: Pengauditan II (Kurikulum 2026) | Rujukan: Arens, Elder, Beasley, &amp; Hogan (18th Edition, 2024) | Slide 12 dari 13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463040"/>
            <a:ext cx="5212080" cy="4572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2960" y="1600200"/>
            <a:ext cx="45346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dirty="0">
                <a:solidFill>
                  <a:srgbClr val="D97706"/>
                </a:solidFill>
                <a:latin typeface="Georgia"/>
              </a:rPr>
              <a:t>Strategi Audit </a:t>
            </a:r>
            <a:r>
              <a:rPr sz="1800" b="1" dirty="0" err="1">
                <a:solidFill>
                  <a:srgbClr val="D97706"/>
                </a:solidFill>
                <a:latin typeface="Georgia"/>
              </a:rPr>
              <a:t>Keseluruhan</a:t>
            </a:r>
            <a:r>
              <a:rPr sz="1800" b="1" dirty="0">
                <a:solidFill>
                  <a:srgbClr val="D97706"/>
                </a:solidFill>
                <a:latin typeface="Georgia"/>
              </a:rPr>
              <a:t> </a:t>
            </a:r>
            <a:endParaRPr lang="en-US" sz="1800" b="1" dirty="0">
              <a:solidFill>
                <a:srgbClr val="D97706"/>
              </a:solidFill>
              <a:latin typeface="Georgia"/>
            </a:endParaRPr>
          </a:p>
          <a:p>
            <a:pPr algn="ctr"/>
            <a:r>
              <a:rPr sz="1800" b="1" dirty="0">
                <a:solidFill>
                  <a:srgbClr val="D97706"/>
                </a:solidFill>
                <a:latin typeface="Georgia"/>
              </a:rPr>
              <a:t>(Audit Strategy)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237516"/>
            <a:ext cx="4937760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400" b="1" dirty="0" err="1">
                <a:solidFill>
                  <a:srgbClr val="1B2A4A"/>
                </a:solidFill>
                <a:latin typeface="Verdana"/>
              </a:rPr>
              <a:t>Definisi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: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Kerangka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kerja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keseluruhan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untuk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memandu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perencanaan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audit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secara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detail,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menetapkan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arah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,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waktu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, dan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cakupan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audit.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1B2A4A"/>
                </a:solidFill>
                <a:latin typeface="Verdana"/>
              </a:rPr>
              <a:t>Dua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Pendekatan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Strategis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Utama: 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1B2A4A"/>
                </a:solidFill>
                <a:latin typeface="Verdana"/>
              </a:rPr>
              <a:t>-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Pendekatan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Substantif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Penuh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: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Dipilih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jika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pengendalian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internal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klien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dinilai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lemah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atau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biaya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TOC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melebihi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penghematan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biaya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substantif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1B2A4A"/>
                </a:solidFill>
                <a:latin typeface="Verdana"/>
              </a:rPr>
              <a:t>-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Pendekatan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Risiko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Pengendalian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Rendah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: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Mengandalkan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pengendalian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internal.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Melakukan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TOC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secara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ekstensif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untuk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mengurangi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tingkat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substantif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(TDB/STOT).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91072" y="1463040"/>
            <a:ext cx="5212080" cy="457200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801720" y="1564139"/>
            <a:ext cx="49377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 dirty="0">
                <a:solidFill>
                  <a:srgbClr val="D97706"/>
                </a:solidFill>
                <a:latin typeface="Georgia"/>
              </a:rPr>
              <a:t>Program Audit &amp; 5 Jenis </a:t>
            </a:r>
            <a:r>
              <a:rPr sz="1800" b="1" dirty="0" err="1">
                <a:solidFill>
                  <a:srgbClr val="D97706"/>
                </a:solidFill>
                <a:latin typeface="Georgia"/>
              </a:rPr>
              <a:t>Pengujian</a:t>
            </a:r>
            <a:endParaRPr sz="1800" b="1" dirty="0">
              <a:solidFill>
                <a:srgbClr val="D97706"/>
              </a:solidFill>
              <a:latin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28232" y="2103120"/>
            <a:ext cx="507492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1400" b="1" dirty="0" err="1">
                <a:latin typeface="Verdana"/>
              </a:rPr>
              <a:t>Definisi</a:t>
            </a:r>
            <a:r>
              <a:rPr sz="1400" b="1" dirty="0">
                <a:latin typeface="Verdana"/>
              </a:rPr>
              <a:t>: Daftar </a:t>
            </a:r>
            <a:r>
              <a:rPr sz="1400" b="1" dirty="0" err="1">
                <a:latin typeface="Verdana"/>
              </a:rPr>
              <a:t>instruksi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terperinci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untuk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melaksanakan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prosedur</a:t>
            </a:r>
            <a:r>
              <a:rPr sz="1400" b="1" dirty="0">
                <a:latin typeface="Verdana"/>
              </a:rPr>
              <a:t> audit </a:t>
            </a:r>
            <a:r>
              <a:rPr sz="1400" b="1" dirty="0" err="1">
                <a:latin typeface="Verdana"/>
              </a:rPr>
              <a:t>tertentu</a:t>
            </a:r>
            <a:r>
              <a:rPr sz="1400" b="1" dirty="0">
                <a:latin typeface="Verdana"/>
              </a:rPr>
              <a:t> pada </a:t>
            </a:r>
            <a:r>
              <a:rPr sz="1400" b="1" dirty="0" err="1">
                <a:latin typeface="Verdana"/>
              </a:rPr>
              <a:t>segmen</a:t>
            </a:r>
            <a:r>
              <a:rPr sz="1400" b="1" dirty="0">
                <a:latin typeface="Verdana"/>
              </a:rPr>
              <a:t> guna </a:t>
            </a:r>
            <a:r>
              <a:rPr sz="1400" b="1" dirty="0" err="1">
                <a:latin typeface="Verdana"/>
              </a:rPr>
              <a:t>mengumpulkan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bukti</a:t>
            </a:r>
            <a:r>
              <a:rPr sz="1400" b="1" dirty="0">
                <a:latin typeface="Verdana"/>
              </a:rPr>
              <a:t> yang </a:t>
            </a:r>
            <a:r>
              <a:rPr sz="1400" b="1" dirty="0" err="1">
                <a:latin typeface="Verdana"/>
              </a:rPr>
              <a:t>cukup</a:t>
            </a:r>
            <a:r>
              <a:rPr sz="1400" b="1" dirty="0">
                <a:latin typeface="Verdana"/>
              </a:rPr>
              <a:t>.</a:t>
            </a:r>
          </a:p>
          <a:p>
            <a:pPr>
              <a:spcAft>
                <a:spcPts val="400"/>
              </a:spcAft>
            </a:pPr>
            <a:r>
              <a:rPr sz="1400" b="1" dirty="0">
                <a:latin typeface="Verdana"/>
              </a:rPr>
              <a:t>5 Jenis </a:t>
            </a:r>
            <a:r>
              <a:rPr sz="1400" b="1" dirty="0" err="1">
                <a:latin typeface="Verdana"/>
              </a:rPr>
              <a:t>Pengujian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dalam</a:t>
            </a:r>
            <a:r>
              <a:rPr sz="1400" b="1" dirty="0">
                <a:latin typeface="Verdana"/>
              </a:rPr>
              <a:t> Program Audit: </a:t>
            </a:r>
          </a:p>
          <a:p>
            <a:pPr>
              <a:spcAft>
                <a:spcPts val="400"/>
              </a:spcAft>
            </a:pPr>
            <a:r>
              <a:rPr sz="1400" b="1" dirty="0">
                <a:latin typeface="Verdana"/>
              </a:rPr>
              <a:t>1. </a:t>
            </a:r>
            <a:r>
              <a:rPr sz="1400" b="1" dirty="0" err="1">
                <a:latin typeface="Verdana"/>
              </a:rPr>
              <a:t>Prosedur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Penilaian</a:t>
            </a:r>
            <a:r>
              <a:rPr sz="1400" b="1" dirty="0">
                <a:latin typeface="Verdana"/>
              </a:rPr>
              <a:t> Risiko (RAP): </a:t>
            </a:r>
            <a:r>
              <a:rPr sz="1400" b="1" dirty="0" err="1">
                <a:latin typeface="Verdana"/>
              </a:rPr>
              <a:t>Untuk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mendeteksi</a:t>
            </a:r>
            <a:r>
              <a:rPr sz="1400" b="1" dirty="0">
                <a:latin typeface="Verdana"/>
              </a:rPr>
              <a:t> salah </a:t>
            </a:r>
            <a:r>
              <a:rPr sz="1400" b="1" dirty="0" err="1">
                <a:latin typeface="Verdana"/>
              </a:rPr>
              <a:t>saji</a:t>
            </a:r>
            <a:r>
              <a:rPr sz="1400" b="1" dirty="0">
                <a:latin typeface="Verdana"/>
              </a:rPr>
              <a:t> material.</a:t>
            </a:r>
          </a:p>
          <a:p>
            <a:pPr>
              <a:spcAft>
                <a:spcPts val="400"/>
              </a:spcAft>
            </a:pPr>
            <a:r>
              <a:rPr sz="1400" b="1" dirty="0">
                <a:latin typeface="Verdana"/>
              </a:rPr>
              <a:t>2. </a:t>
            </a:r>
            <a:r>
              <a:rPr sz="1400" b="1" dirty="0" err="1">
                <a:latin typeface="Verdana"/>
              </a:rPr>
              <a:t>Pengujian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Pengendalian</a:t>
            </a:r>
            <a:r>
              <a:rPr sz="1400" b="1" dirty="0">
                <a:latin typeface="Verdana"/>
              </a:rPr>
              <a:t> (TOC): </a:t>
            </a:r>
            <a:r>
              <a:rPr sz="1400" b="1" dirty="0" err="1">
                <a:latin typeface="Verdana"/>
              </a:rPr>
              <a:t>Menguji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efektivitas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operasional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pengendalian</a:t>
            </a:r>
            <a:r>
              <a:rPr sz="1400" b="1" dirty="0">
                <a:latin typeface="Verdana"/>
              </a:rPr>
              <a:t>.</a:t>
            </a:r>
          </a:p>
          <a:p>
            <a:pPr>
              <a:spcAft>
                <a:spcPts val="400"/>
              </a:spcAft>
            </a:pPr>
            <a:r>
              <a:rPr sz="1400" b="1" dirty="0">
                <a:latin typeface="Verdana"/>
              </a:rPr>
              <a:t>3. </a:t>
            </a:r>
            <a:r>
              <a:rPr sz="1400" b="1" dirty="0" err="1">
                <a:latin typeface="Verdana"/>
              </a:rPr>
              <a:t>Pengujian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Substantif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Transaksi</a:t>
            </a:r>
            <a:r>
              <a:rPr sz="1400" b="1" dirty="0">
                <a:latin typeface="Verdana"/>
              </a:rPr>
              <a:t> (STOT): </a:t>
            </a:r>
            <a:r>
              <a:rPr sz="1400" b="1" dirty="0" err="1">
                <a:latin typeface="Verdana"/>
              </a:rPr>
              <a:t>Mendeteksi</a:t>
            </a:r>
            <a:r>
              <a:rPr sz="1400" b="1" dirty="0">
                <a:latin typeface="Verdana"/>
              </a:rPr>
              <a:t> salah </a:t>
            </a:r>
            <a:r>
              <a:rPr sz="1400" b="1" dirty="0" err="1">
                <a:latin typeface="Verdana"/>
              </a:rPr>
              <a:t>saji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moneter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transaksi</a:t>
            </a:r>
            <a:r>
              <a:rPr sz="1400" b="1" dirty="0">
                <a:latin typeface="Verdana"/>
              </a:rPr>
              <a:t>.</a:t>
            </a:r>
          </a:p>
          <a:p>
            <a:pPr>
              <a:spcAft>
                <a:spcPts val="400"/>
              </a:spcAft>
            </a:pPr>
            <a:r>
              <a:rPr sz="1400" b="1" dirty="0">
                <a:latin typeface="Verdana"/>
              </a:rPr>
              <a:t>4. </a:t>
            </a:r>
            <a:r>
              <a:rPr sz="1400" b="1" dirty="0" err="1">
                <a:latin typeface="Verdana"/>
              </a:rPr>
              <a:t>Prosedur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Analitis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Substantif</a:t>
            </a:r>
            <a:r>
              <a:rPr sz="1400" b="1" dirty="0">
                <a:latin typeface="Verdana"/>
              </a:rPr>
              <a:t> (SAP): </a:t>
            </a:r>
            <a:r>
              <a:rPr sz="1400" b="1" dirty="0" err="1">
                <a:latin typeface="Verdana"/>
              </a:rPr>
              <a:t>Membandingkan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rasio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secara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efisien</a:t>
            </a:r>
            <a:r>
              <a:rPr sz="1400" b="1" dirty="0">
                <a:latin typeface="Verdana"/>
              </a:rPr>
              <a:t>.</a:t>
            </a:r>
          </a:p>
          <a:p>
            <a:pPr>
              <a:spcAft>
                <a:spcPts val="400"/>
              </a:spcAft>
            </a:pPr>
            <a:r>
              <a:rPr sz="1400" b="1" dirty="0">
                <a:latin typeface="Verdana"/>
              </a:rPr>
              <a:t>5. </a:t>
            </a:r>
            <a:r>
              <a:rPr sz="1400" b="1" dirty="0" err="1">
                <a:latin typeface="Verdana"/>
              </a:rPr>
              <a:t>Pengujian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Rinci</a:t>
            </a:r>
            <a:r>
              <a:rPr sz="1400" b="1" dirty="0">
                <a:latin typeface="Verdana"/>
              </a:rPr>
              <a:t> Saldo (TDB): </a:t>
            </a:r>
            <a:r>
              <a:rPr sz="1400" b="1" dirty="0" err="1">
                <a:latin typeface="Verdana"/>
              </a:rPr>
              <a:t>Pengujian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saldo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akhir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akun</a:t>
            </a:r>
            <a:r>
              <a:rPr sz="1400" b="1" dirty="0">
                <a:latin typeface="Verdana"/>
              </a:rPr>
              <a:t> di </a:t>
            </a:r>
            <a:r>
              <a:rPr sz="1400" b="1" dirty="0" err="1">
                <a:latin typeface="Verdana"/>
              </a:rPr>
              <a:t>neraca</a:t>
            </a:r>
            <a:r>
              <a:rPr sz="1400" b="1" dirty="0">
                <a:latin typeface="Verdana"/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4964" y="190322"/>
            <a:ext cx="10817352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600" b="1" dirty="0" err="1">
                <a:solidFill>
                  <a:srgbClr val="1B2A4A"/>
                </a:solidFill>
                <a:latin typeface="Georgia"/>
              </a:rPr>
              <a:t>Siklus</a:t>
            </a:r>
            <a:r>
              <a:rPr sz="2600" b="1" dirty="0">
                <a:solidFill>
                  <a:srgbClr val="1B2A4A"/>
                </a:solidFill>
                <a:latin typeface="Georgia"/>
              </a:rPr>
              <a:t> Proses Audit </a:t>
            </a:r>
            <a:r>
              <a:rPr sz="2600" b="1" dirty="0" err="1">
                <a:solidFill>
                  <a:srgbClr val="1B2A4A"/>
                </a:solidFill>
                <a:latin typeface="Georgia"/>
              </a:rPr>
              <a:t>Terintegrasi</a:t>
            </a:r>
            <a:r>
              <a:rPr sz="2600" b="1" dirty="0">
                <a:solidFill>
                  <a:srgbClr val="1B2A4A"/>
                </a:solidFill>
                <a:latin typeface="Georgia"/>
              </a:rPr>
              <a:t> (4 Fase)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34440"/>
            <a:ext cx="10817352" cy="3175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6309360"/>
            <a:ext cx="1081735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00">
                <a:solidFill>
                  <a:srgbClr val="4A5568"/>
                </a:solidFill>
                <a:latin typeface="Verdana"/>
              </a:rPr>
              <a:t>Mata Kuliah: Pengauditan II (Kurikulum 2026) | Rujukan: Arens, Elder, Beasley, &amp; Hogan (18th Edition, 2024) | Slide 13 dari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71600"/>
            <a:ext cx="10592964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i="1" dirty="0" err="1">
                <a:solidFill>
                  <a:srgbClr val="4A5568"/>
                </a:solidFill>
                <a:latin typeface="Verdana"/>
              </a:rPr>
              <a:t>Seluruh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proses audit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laporan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keuangan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diintegrasikan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ke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dalam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empat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fase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utama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yang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terstruktur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: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2011680"/>
            <a:ext cx="2468880" cy="3931920"/>
          </a:xfrm>
          <a:prstGeom prst="roundRect">
            <a:avLst/>
          </a:prstGeom>
          <a:solidFill>
            <a:srgbClr val="FEF3C7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85800" y="2011680"/>
            <a:ext cx="2468880" cy="36576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85800" y="2011680"/>
            <a:ext cx="24688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Verdana"/>
              </a:rPr>
              <a:t>FASE 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514600"/>
            <a:ext cx="2286000" cy="3113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600" b="1" dirty="0" err="1">
                <a:solidFill>
                  <a:srgbClr val="1B2A4A"/>
                </a:solidFill>
                <a:latin typeface="Georgia"/>
              </a:rPr>
              <a:t>Merencanakan</a:t>
            </a:r>
            <a:r>
              <a:rPr sz="1600" b="1" dirty="0">
                <a:solidFill>
                  <a:srgbClr val="1B2A4A"/>
                </a:solidFill>
                <a:latin typeface="Georgia"/>
              </a:rPr>
              <a:t> &amp; </a:t>
            </a:r>
            <a:r>
              <a:rPr sz="1600" b="1" dirty="0" err="1">
                <a:solidFill>
                  <a:srgbClr val="1B2A4A"/>
                </a:solidFill>
                <a:latin typeface="Georgia"/>
              </a:rPr>
              <a:t>Merancang</a:t>
            </a:r>
            <a:r>
              <a:rPr sz="1600" b="1" dirty="0">
                <a:solidFill>
                  <a:srgbClr val="1B2A4A"/>
                </a:solidFill>
                <a:latin typeface="Georgia"/>
              </a:rPr>
              <a:t> </a:t>
            </a:r>
            <a:r>
              <a:rPr sz="1600" b="1" dirty="0" err="1">
                <a:solidFill>
                  <a:srgbClr val="1B2A4A"/>
                </a:solidFill>
                <a:latin typeface="Georgia"/>
              </a:rPr>
              <a:t>Pendekatan</a:t>
            </a:r>
            <a:r>
              <a:rPr sz="1600" b="1" dirty="0">
                <a:solidFill>
                  <a:srgbClr val="1B2A4A"/>
                </a:solidFill>
                <a:latin typeface="Georgia"/>
              </a:rPr>
              <a:t> Audit</a:t>
            </a:r>
          </a:p>
          <a:p>
            <a:r>
              <a:rPr sz="1400" dirty="0" err="1">
                <a:solidFill>
                  <a:srgbClr val="4A5568"/>
                </a:solidFill>
                <a:latin typeface="Verdana"/>
              </a:rPr>
              <a:t>Fokus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pada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penerimaan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keterikatan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,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pemahaman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bisnis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&amp;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industri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klien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,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penilaian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risiko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bisnis</a:t>
            </a:r>
            <a:r>
              <a:rPr sz="1400" dirty="0">
                <a:solidFill>
                  <a:srgbClr val="4A5568"/>
                </a:solidFill>
                <a:latin typeface="Verdana"/>
              </a:rPr>
              <a:t>,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penetapan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materialitas</a:t>
            </a:r>
            <a:r>
              <a:rPr sz="1400" dirty="0">
                <a:solidFill>
                  <a:srgbClr val="4A5568"/>
                </a:solidFill>
                <a:latin typeface="Verdana"/>
              </a:rPr>
              <a:t>, dan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penentuan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risiko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audit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awal</a:t>
            </a:r>
            <a:r>
              <a:rPr sz="1400" dirty="0">
                <a:solidFill>
                  <a:srgbClr val="4A5568"/>
                </a:solidFill>
                <a:latin typeface="Verdana"/>
              </a:rPr>
              <a:t>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29000" y="2011680"/>
            <a:ext cx="2468880" cy="3931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3429000" y="2011680"/>
            <a:ext cx="2468880" cy="365760"/>
          </a:xfrm>
          <a:prstGeom prst="rect">
            <a:avLst/>
          </a:prstGeom>
          <a:solidFill>
            <a:srgbClr val="111E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3429000" y="2011680"/>
            <a:ext cx="24688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Verdana"/>
              </a:rPr>
              <a:t>FASE II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20440" y="2514600"/>
            <a:ext cx="2286000" cy="2436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600" b="1">
                <a:solidFill>
                  <a:srgbClr val="1B2A4A"/>
                </a:solidFill>
                <a:latin typeface="Georgia"/>
              </a:rPr>
              <a:t>Melaksanakan TOC &amp; STOT</a:t>
            </a:r>
          </a:p>
          <a:p>
            <a:r>
              <a:rPr sz="1400">
                <a:solidFill>
                  <a:srgbClr val="4A5568"/>
                </a:solidFill>
                <a:latin typeface="Verdana"/>
              </a:rPr>
              <a:t>Fokus pengujian operasional efektivitas kontrol internal (TOC) dan pengujian substantif atas pencatatan nominal transaksi individual (STOT).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72200" y="2011680"/>
            <a:ext cx="2468880" cy="3931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172200" y="2011680"/>
            <a:ext cx="2468880" cy="365760"/>
          </a:xfrm>
          <a:prstGeom prst="rect">
            <a:avLst/>
          </a:prstGeom>
          <a:solidFill>
            <a:srgbClr val="111E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172200" y="2011680"/>
            <a:ext cx="24688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Verdana"/>
              </a:rPr>
              <a:t>FASE III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63640" y="2514600"/>
            <a:ext cx="2286000" cy="2436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600" b="1">
                <a:solidFill>
                  <a:srgbClr val="1B2A4A"/>
                </a:solidFill>
                <a:latin typeface="Georgia"/>
              </a:rPr>
              <a:t>Melaksanakan SAP &amp; TDB</a:t>
            </a:r>
          </a:p>
          <a:p>
            <a:r>
              <a:rPr sz="1400">
                <a:solidFill>
                  <a:srgbClr val="4A5568"/>
                </a:solidFill>
                <a:latin typeface="Verdana"/>
              </a:rPr>
              <a:t>Melakukan prosedur analitis substantif (SAP) dan pengujian terperinci atas saldo akhir akun (TDB) guna memverifikasi nilai moneter di laporan keuangan.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915400" y="2011680"/>
            <a:ext cx="2468880" cy="3931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8915400" y="2011680"/>
            <a:ext cx="2468880" cy="365760"/>
          </a:xfrm>
          <a:prstGeom prst="rect">
            <a:avLst/>
          </a:prstGeom>
          <a:solidFill>
            <a:srgbClr val="111E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915400" y="2011680"/>
            <a:ext cx="24688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Verdana"/>
              </a:rPr>
              <a:t>FASE IV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006840" y="2514600"/>
            <a:ext cx="2286000" cy="28982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600" b="1">
                <a:solidFill>
                  <a:srgbClr val="1B2A4A"/>
                </a:solidFill>
                <a:latin typeface="Georgia"/>
              </a:rPr>
              <a:t>Menyelesaikan Audit &amp; Terbitkan Opini</a:t>
            </a:r>
          </a:p>
          <a:p>
            <a:r>
              <a:rPr sz="1400">
                <a:solidFill>
                  <a:srgbClr val="4A5568"/>
                </a:solidFill>
                <a:latin typeface="Verdana"/>
              </a:rPr>
              <a:t>Mengevaluasi temuan salah saji kumulatif, mengumpulkan representasi manajemen, melakukan review prosedur akhir, dan menerbitkan laporan opini auditor.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550C65-4172-89B7-D187-1A9150895AA5}"/>
              </a:ext>
            </a:extLst>
          </p:cNvPr>
          <p:cNvSpPr txBox="1"/>
          <p:nvPr/>
        </p:nvSpPr>
        <p:spPr>
          <a:xfrm>
            <a:off x="154224" y="682228"/>
            <a:ext cx="122188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RAP: </a:t>
            </a:r>
            <a:r>
              <a:rPr lang="en-US" dirty="0" err="1"/>
              <a:t>cari</a:t>
            </a:r>
            <a:r>
              <a:rPr lang="en-US" dirty="0"/>
              <a:t> </a:t>
            </a:r>
            <a:r>
              <a:rPr lang="en-US" dirty="0" err="1"/>
              <a:t>risikonya</a:t>
            </a:r>
            <a:r>
              <a:rPr lang="en-US" dirty="0"/>
              <a:t> → TOC: </a:t>
            </a:r>
            <a:r>
              <a:rPr lang="en-US" dirty="0" err="1"/>
              <a:t>cek</a:t>
            </a:r>
            <a:r>
              <a:rPr lang="en-US" dirty="0"/>
              <a:t> </a:t>
            </a:r>
            <a:r>
              <a:rPr lang="en-US" dirty="0" err="1"/>
              <a:t>kontrolnya</a:t>
            </a:r>
            <a:r>
              <a:rPr lang="en-US" dirty="0"/>
              <a:t> → STOT: </a:t>
            </a:r>
            <a:r>
              <a:rPr lang="en-US" dirty="0" err="1"/>
              <a:t>cek</a:t>
            </a:r>
            <a:r>
              <a:rPr lang="en-US" dirty="0"/>
              <a:t> </a:t>
            </a:r>
            <a:r>
              <a:rPr lang="en-US" dirty="0" err="1"/>
              <a:t>transaksinya</a:t>
            </a:r>
            <a:r>
              <a:rPr lang="en-US" dirty="0"/>
              <a:t> → SAP: </a:t>
            </a:r>
            <a:r>
              <a:rPr lang="en-US" dirty="0" err="1"/>
              <a:t>cek</a:t>
            </a:r>
            <a:r>
              <a:rPr lang="en-US" dirty="0"/>
              <a:t> </a:t>
            </a:r>
            <a:r>
              <a:rPr lang="en-US" dirty="0" err="1"/>
              <a:t>kewajaran</a:t>
            </a:r>
            <a:r>
              <a:rPr lang="en-US" dirty="0"/>
              <a:t> </a:t>
            </a:r>
            <a:r>
              <a:rPr lang="en-US" dirty="0" err="1"/>
              <a:t>polanya</a:t>
            </a:r>
            <a:r>
              <a:rPr lang="en-US" dirty="0"/>
              <a:t> → TDB: </a:t>
            </a:r>
            <a:r>
              <a:rPr lang="en-US" dirty="0" err="1"/>
              <a:t>cek</a:t>
            </a:r>
            <a:r>
              <a:rPr lang="en-US" dirty="0"/>
              <a:t> </a:t>
            </a:r>
            <a:r>
              <a:rPr lang="en-US" dirty="0" err="1"/>
              <a:t>saldo</a:t>
            </a:r>
            <a:r>
              <a:rPr lang="en-US" dirty="0"/>
              <a:t> </a:t>
            </a:r>
            <a:r>
              <a:rPr lang="en-US" dirty="0" err="1"/>
              <a:t>akhirnya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10817352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600" b="1">
                <a:solidFill>
                  <a:srgbClr val="1B2A4A"/>
                </a:solidFill>
                <a:latin typeface="Georgia"/>
              </a:rPr>
              <a:t>Tujuan Audit &amp; Tanggung Jawab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34440"/>
            <a:ext cx="10817352" cy="3175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6309360"/>
            <a:ext cx="1081735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00">
                <a:solidFill>
                  <a:srgbClr val="4A5568"/>
                </a:solidFill>
                <a:latin typeface="Verdana"/>
              </a:rPr>
              <a:t>Mata Kuliah: Pengauditan II (Kurikulum 2026) | Rujukan: Arens, Elder, Beasley, &amp; Hogan (18th Edition, 2024) | Slide 2 dari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71600"/>
            <a:ext cx="109824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i="1" dirty="0">
                <a:solidFill>
                  <a:srgbClr val="4A5568"/>
                </a:solidFill>
                <a:latin typeface="Verdana"/>
              </a:rPr>
              <a:t>Tujuan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utama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audit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adalah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menyatakan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opini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atas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kewajaran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penyajian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laporan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keuangan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klien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sesuai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GAAP/IFRS.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2011680"/>
            <a:ext cx="5212080" cy="40233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134370" y="2103120"/>
            <a:ext cx="49377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 dirty="0">
                <a:solidFill>
                  <a:srgbClr val="D97706"/>
                </a:solidFill>
                <a:latin typeface="Georgia"/>
              </a:rPr>
              <a:t>TANGGUNG JAWAB MANAJEMEN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651760"/>
            <a:ext cx="507492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sz="1600" dirty="0" err="1">
                <a:solidFill>
                  <a:srgbClr val="1B2A4A"/>
                </a:solidFill>
                <a:latin typeface="Verdana"/>
              </a:rPr>
              <a:t>Mengadopsi</a:t>
            </a:r>
            <a:r>
              <a:rPr sz="1600" dirty="0">
                <a:solidFill>
                  <a:srgbClr val="1B2A4A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1B2A4A"/>
                </a:solidFill>
                <a:latin typeface="Verdana"/>
              </a:rPr>
              <a:t>Kebijakan</a:t>
            </a:r>
            <a:r>
              <a:rPr sz="1600" dirty="0">
                <a:solidFill>
                  <a:srgbClr val="1B2A4A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1B2A4A"/>
                </a:solidFill>
                <a:latin typeface="Verdana"/>
              </a:rPr>
              <a:t>Akuntansi</a:t>
            </a:r>
            <a:r>
              <a:rPr sz="1600" dirty="0">
                <a:solidFill>
                  <a:srgbClr val="1B2A4A"/>
                </a:solidFill>
                <a:latin typeface="Verdana"/>
              </a:rPr>
              <a:t> Sehat:</a:t>
            </a:r>
            <a:r>
              <a:rPr lang="en-US" sz="1600" dirty="0">
                <a:solidFill>
                  <a:srgbClr val="1B2A4A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1B2A4A"/>
                </a:solidFill>
                <a:latin typeface="Verdana"/>
              </a:rPr>
              <a:t>Memilih</a:t>
            </a:r>
            <a:r>
              <a:rPr sz="1600" dirty="0">
                <a:solidFill>
                  <a:srgbClr val="1B2A4A"/>
                </a:solidFill>
                <a:latin typeface="Verdana"/>
              </a:rPr>
              <a:t> dan </a:t>
            </a:r>
            <a:r>
              <a:rPr sz="1600" dirty="0" err="1">
                <a:solidFill>
                  <a:srgbClr val="1B2A4A"/>
                </a:solidFill>
                <a:latin typeface="Verdana"/>
              </a:rPr>
              <a:t>menerapkan</a:t>
            </a:r>
            <a:r>
              <a:rPr sz="1600" dirty="0">
                <a:solidFill>
                  <a:srgbClr val="1B2A4A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1B2A4A"/>
                </a:solidFill>
                <a:latin typeface="Verdana"/>
              </a:rPr>
              <a:t>standar</a:t>
            </a:r>
            <a:r>
              <a:rPr sz="1600" dirty="0">
                <a:solidFill>
                  <a:srgbClr val="1B2A4A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1B2A4A"/>
                </a:solidFill>
                <a:latin typeface="Verdana"/>
              </a:rPr>
              <a:t>akuntansi</a:t>
            </a:r>
            <a:r>
              <a:rPr sz="1600" dirty="0">
                <a:solidFill>
                  <a:srgbClr val="1B2A4A"/>
                </a:solidFill>
                <a:latin typeface="Verdana"/>
              </a:rPr>
              <a:t> yang </a:t>
            </a:r>
            <a:r>
              <a:rPr sz="1600" dirty="0" err="1">
                <a:solidFill>
                  <a:srgbClr val="1B2A4A"/>
                </a:solidFill>
                <a:latin typeface="Verdana"/>
              </a:rPr>
              <a:t>sesuai</a:t>
            </a:r>
            <a:r>
              <a:rPr sz="1600" dirty="0">
                <a:solidFill>
                  <a:srgbClr val="1B2A4A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1B2A4A"/>
                </a:solidFill>
                <a:latin typeface="Verdana"/>
              </a:rPr>
              <a:t>dengan</a:t>
            </a:r>
            <a:r>
              <a:rPr sz="1600" dirty="0">
                <a:solidFill>
                  <a:srgbClr val="1B2A4A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1B2A4A"/>
                </a:solidFill>
                <a:latin typeface="Verdana"/>
              </a:rPr>
              <a:t>kondisi</a:t>
            </a:r>
            <a:r>
              <a:rPr sz="1600" dirty="0">
                <a:solidFill>
                  <a:srgbClr val="1B2A4A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1B2A4A"/>
                </a:solidFill>
                <a:latin typeface="Verdana"/>
              </a:rPr>
              <a:t>entitas</a:t>
            </a:r>
            <a:r>
              <a:rPr sz="1600" dirty="0">
                <a:solidFill>
                  <a:srgbClr val="1B2A4A"/>
                </a:solidFill>
                <a:latin typeface="Verdana"/>
              </a:rPr>
              <a:t>.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sz="1600" dirty="0" err="1">
                <a:solidFill>
                  <a:srgbClr val="1B2A4A"/>
                </a:solidFill>
                <a:latin typeface="Verdana"/>
              </a:rPr>
              <a:t>Pengendalian</a:t>
            </a:r>
            <a:r>
              <a:rPr sz="1600" dirty="0">
                <a:solidFill>
                  <a:srgbClr val="1B2A4A"/>
                </a:solidFill>
                <a:latin typeface="Verdana"/>
              </a:rPr>
              <a:t> Internal yang </a:t>
            </a:r>
            <a:r>
              <a:rPr sz="1600" dirty="0" err="1">
                <a:solidFill>
                  <a:srgbClr val="1B2A4A"/>
                </a:solidFill>
                <a:latin typeface="Verdana"/>
              </a:rPr>
              <a:t>Memadai</a:t>
            </a:r>
            <a:r>
              <a:rPr sz="1600" dirty="0">
                <a:solidFill>
                  <a:srgbClr val="1B2A4A"/>
                </a:solidFill>
                <a:latin typeface="Verdana"/>
              </a:rPr>
              <a:t>:</a:t>
            </a:r>
            <a:r>
              <a:rPr lang="en-US" sz="1600" dirty="0">
                <a:solidFill>
                  <a:srgbClr val="1B2A4A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1B2A4A"/>
                </a:solidFill>
                <a:latin typeface="Verdana"/>
              </a:rPr>
              <a:t>Merancang</a:t>
            </a:r>
            <a:r>
              <a:rPr sz="1600" dirty="0">
                <a:solidFill>
                  <a:srgbClr val="1B2A4A"/>
                </a:solidFill>
                <a:latin typeface="Verdana"/>
              </a:rPr>
              <a:t>, </a:t>
            </a:r>
            <a:r>
              <a:rPr sz="1600" dirty="0" err="1">
                <a:solidFill>
                  <a:srgbClr val="1B2A4A"/>
                </a:solidFill>
                <a:latin typeface="Verdana"/>
              </a:rPr>
              <a:t>menerapkan</a:t>
            </a:r>
            <a:r>
              <a:rPr sz="1600" dirty="0">
                <a:solidFill>
                  <a:srgbClr val="1B2A4A"/>
                </a:solidFill>
                <a:latin typeface="Verdana"/>
              </a:rPr>
              <a:t>, dan </a:t>
            </a:r>
            <a:r>
              <a:rPr sz="1600" dirty="0" err="1">
                <a:solidFill>
                  <a:srgbClr val="1B2A4A"/>
                </a:solidFill>
                <a:latin typeface="Verdana"/>
              </a:rPr>
              <a:t>memelihara</a:t>
            </a:r>
            <a:r>
              <a:rPr sz="1600" dirty="0">
                <a:solidFill>
                  <a:srgbClr val="1B2A4A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1B2A4A"/>
                </a:solidFill>
                <a:latin typeface="Verdana"/>
              </a:rPr>
              <a:t>kontrol</a:t>
            </a:r>
            <a:r>
              <a:rPr sz="1600" dirty="0">
                <a:solidFill>
                  <a:srgbClr val="1B2A4A"/>
                </a:solidFill>
                <a:latin typeface="Verdana"/>
              </a:rPr>
              <a:t> internal </a:t>
            </a:r>
            <a:r>
              <a:rPr sz="1600" dirty="0" err="1">
                <a:solidFill>
                  <a:srgbClr val="1B2A4A"/>
                </a:solidFill>
                <a:latin typeface="Verdana"/>
              </a:rPr>
              <a:t>untuk</a:t>
            </a:r>
            <a:r>
              <a:rPr sz="1600" dirty="0">
                <a:solidFill>
                  <a:srgbClr val="1B2A4A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1B2A4A"/>
                </a:solidFill>
                <a:latin typeface="Verdana"/>
              </a:rPr>
              <a:t>mendeteksi</a:t>
            </a:r>
            <a:r>
              <a:rPr sz="1600" dirty="0">
                <a:solidFill>
                  <a:srgbClr val="1B2A4A"/>
                </a:solidFill>
                <a:latin typeface="Verdana"/>
              </a:rPr>
              <a:t> &amp; </a:t>
            </a:r>
            <a:r>
              <a:rPr sz="1600" dirty="0" err="1">
                <a:solidFill>
                  <a:srgbClr val="1B2A4A"/>
                </a:solidFill>
                <a:latin typeface="Verdana"/>
              </a:rPr>
              <a:t>mencegah</a:t>
            </a:r>
            <a:r>
              <a:rPr sz="1600" dirty="0">
                <a:solidFill>
                  <a:srgbClr val="1B2A4A"/>
                </a:solidFill>
                <a:latin typeface="Verdana"/>
              </a:rPr>
              <a:t> salah </a:t>
            </a:r>
            <a:r>
              <a:rPr sz="1600" dirty="0" err="1">
                <a:solidFill>
                  <a:srgbClr val="1B2A4A"/>
                </a:solidFill>
                <a:latin typeface="Verdana"/>
              </a:rPr>
              <a:t>saji</a:t>
            </a:r>
            <a:r>
              <a:rPr sz="1600" dirty="0">
                <a:solidFill>
                  <a:srgbClr val="1B2A4A"/>
                </a:solidFill>
                <a:latin typeface="Verdana"/>
              </a:rPr>
              <a:t>.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sz="1600" dirty="0" err="1">
                <a:solidFill>
                  <a:srgbClr val="1B2A4A"/>
                </a:solidFill>
                <a:latin typeface="Verdana"/>
              </a:rPr>
              <a:t>Penyajian</a:t>
            </a:r>
            <a:r>
              <a:rPr sz="1600" dirty="0">
                <a:solidFill>
                  <a:srgbClr val="1B2A4A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1B2A4A"/>
                </a:solidFill>
                <a:latin typeface="Verdana"/>
              </a:rPr>
              <a:t>Laporan</a:t>
            </a:r>
            <a:r>
              <a:rPr sz="1600" dirty="0">
                <a:solidFill>
                  <a:srgbClr val="1B2A4A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1B2A4A"/>
                </a:solidFill>
                <a:latin typeface="Verdana"/>
              </a:rPr>
              <a:t>Keuangan</a:t>
            </a:r>
            <a:r>
              <a:rPr sz="1600" dirty="0">
                <a:solidFill>
                  <a:srgbClr val="1B2A4A"/>
                </a:solidFill>
                <a:latin typeface="Verdana"/>
              </a:rPr>
              <a:t> Wajar:</a:t>
            </a:r>
            <a:r>
              <a:rPr lang="en-US" sz="1600" dirty="0">
                <a:solidFill>
                  <a:srgbClr val="1B2A4A"/>
                </a:solidFill>
                <a:latin typeface="Verdana"/>
              </a:rPr>
              <a:t> </a:t>
            </a:r>
            <a:r>
              <a:rPr sz="1600" dirty="0">
                <a:solidFill>
                  <a:srgbClr val="1B2A4A"/>
                </a:solidFill>
                <a:latin typeface="Verdana"/>
              </a:rPr>
              <a:t>Menyusun dan </a:t>
            </a:r>
            <a:r>
              <a:rPr sz="1600" dirty="0" err="1">
                <a:solidFill>
                  <a:srgbClr val="1B2A4A"/>
                </a:solidFill>
                <a:latin typeface="Verdana"/>
              </a:rPr>
              <a:t>menyajikan</a:t>
            </a:r>
            <a:r>
              <a:rPr sz="1600" dirty="0">
                <a:solidFill>
                  <a:srgbClr val="1B2A4A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1B2A4A"/>
                </a:solidFill>
                <a:latin typeface="Verdana"/>
              </a:rPr>
              <a:t>laporan</a:t>
            </a:r>
            <a:r>
              <a:rPr lang="en-US" sz="1600" dirty="0">
                <a:solidFill>
                  <a:srgbClr val="1B2A4A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1B2A4A"/>
                </a:solidFill>
                <a:latin typeface="Verdana"/>
              </a:rPr>
              <a:t>keuangan</a:t>
            </a:r>
            <a:r>
              <a:rPr sz="1600" dirty="0">
                <a:solidFill>
                  <a:srgbClr val="1B2A4A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1B2A4A"/>
                </a:solidFill>
                <a:latin typeface="Verdana"/>
              </a:rPr>
              <a:t>secara</a:t>
            </a:r>
            <a:r>
              <a:rPr sz="1600" dirty="0">
                <a:solidFill>
                  <a:srgbClr val="1B2A4A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1B2A4A"/>
                </a:solidFill>
                <a:latin typeface="Verdana"/>
              </a:rPr>
              <a:t>jujur</a:t>
            </a:r>
            <a:r>
              <a:rPr sz="1600" dirty="0">
                <a:solidFill>
                  <a:srgbClr val="1B2A4A"/>
                </a:solidFill>
                <a:latin typeface="Verdana"/>
              </a:rPr>
              <a:t>, </a:t>
            </a:r>
            <a:r>
              <a:rPr sz="1600" dirty="0" err="1">
                <a:solidFill>
                  <a:srgbClr val="1B2A4A"/>
                </a:solidFill>
                <a:latin typeface="Verdana"/>
              </a:rPr>
              <a:t>bebas</a:t>
            </a:r>
            <a:r>
              <a:rPr sz="1600" dirty="0">
                <a:solidFill>
                  <a:srgbClr val="1B2A4A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1B2A4A"/>
                </a:solidFill>
                <a:latin typeface="Verdana"/>
              </a:rPr>
              <a:t>dari</a:t>
            </a:r>
            <a:r>
              <a:rPr sz="1600" dirty="0">
                <a:solidFill>
                  <a:srgbClr val="1B2A4A"/>
                </a:solidFill>
                <a:latin typeface="Verdana"/>
              </a:rPr>
              <a:t> bias </a:t>
            </a:r>
            <a:r>
              <a:rPr sz="1600" dirty="0" err="1">
                <a:solidFill>
                  <a:srgbClr val="1B2A4A"/>
                </a:solidFill>
                <a:latin typeface="Verdana"/>
              </a:rPr>
              <a:t>manajemen</a:t>
            </a:r>
            <a:r>
              <a:rPr sz="1600" dirty="0">
                <a:solidFill>
                  <a:srgbClr val="1B2A4A"/>
                </a:solidFill>
                <a:latin typeface="Verdana"/>
              </a:rPr>
              <a:t>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91072" y="2011680"/>
            <a:ext cx="5802190" cy="4023360"/>
          </a:xfrm>
          <a:prstGeom prst="roundRect">
            <a:avLst/>
          </a:prstGeom>
          <a:solidFill>
            <a:srgbClr val="111E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936560" y="2097846"/>
            <a:ext cx="49377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D97706"/>
                </a:solidFill>
                <a:latin typeface="Georgia"/>
              </a:rPr>
              <a:t>TANGGUNG JAWAB AUDITOR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28231" y="2651760"/>
            <a:ext cx="5665031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sz="1600" dirty="0" err="1">
                <a:solidFill>
                  <a:srgbClr val="FFFFFF"/>
                </a:solidFill>
                <a:latin typeface="Verdana"/>
              </a:rPr>
              <a:t>Memperoleh</a:t>
            </a:r>
            <a:r>
              <a:rPr sz="1600" dirty="0">
                <a:solidFill>
                  <a:srgbClr val="FFFFFF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Keyakinan</a:t>
            </a:r>
            <a:r>
              <a:rPr sz="1600" dirty="0">
                <a:solidFill>
                  <a:srgbClr val="FFFFFF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Memadai</a:t>
            </a:r>
            <a:r>
              <a:rPr lang="en-US" sz="1600" dirty="0">
                <a:solidFill>
                  <a:srgbClr val="FFFFFF"/>
                </a:solidFill>
                <a:latin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</a:rPr>
              <a:t>(Reasonable Assurance):</a:t>
            </a:r>
            <a:r>
              <a:rPr lang="en-US" sz="1600" dirty="0">
                <a:solidFill>
                  <a:srgbClr val="FFFFFF"/>
                </a:solidFill>
                <a:latin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</a:rPr>
              <a:t>Tingkat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keyakinan</a:t>
            </a:r>
            <a:r>
              <a:rPr sz="1600" dirty="0">
                <a:solidFill>
                  <a:srgbClr val="FFFFFF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tinggi</a:t>
            </a:r>
            <a:r>
              <a:rPr sz="1600" dirty="0">
                <a:solidFill>
                  <a:srgbClr val="FFFFFF"/>
                </a:solidFill>
                <a:latin typeface="Verdana"/>
              </a:rPr>
              <a:t> (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namun</a:t>
            </a:r>
            <a:r>
              <a:rPr sz="1600" dirty="0">
                <a:solidFill>
                  <a:srgbClr val="FFFFFF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bukan</a:t>
            </a:r>
            <a:r>
              <a:rPr sz="1600" dirty="0">
                <a:solidFill>
                  <a:srgbClr val="FFFFFF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mutlak</a:t>
            </a:r>
            <a:r>
              <a:rPr sz="1600" dirty="0">
                <a:solidFill>
                  <a:srgbClr val="FFFFFF"/>
                </a:solidFill>
                <a:latin typeface="Verdana"/>
              </a:rPr>
              <a:t>)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bahwa</a:t>
            </a:r>
            <a:r>
              <a:rPr sz="1600" dirty="0">
                <a:solidFill>
                  <a:srgbClr val="FFFFFF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laporan</a:t>
            </a:r>
            <a:r>
              <a:rPr sz="1600" dirty="0">
                <a:solidFill>
                  <a:srgbClr val="FFFFFF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bebas</a:t>
            </a:r>
            <a:r>
              <a:rPr sz="1600" dirty="0">
                <a:solidFill>
                  <a:srgbClr val="FFFFFF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dari</a:t>
            </a:r>
            <a:r>
              <a:rPr sz="1600" dirty="0">
                <a:solidFill>
                  <a:srgbClr val="FFFFFF"/>
                </a:solidFill>
                <a:latin typeface="Verdana"/>
              </a:rPr>
              <a:t> salah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saji</a:t>
            </a:r>
            <a:r>
              <a:rPr sz="1600" dirty="0">
                <a:solidFill>
                  <a:srgbClr val="FFFFFF"/>
                </a:solidFill>
                <a:latin typeface="Verdana"/>
              </a:rPr>
              <a:t> material (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kecurangan</a:t>
            </a:r>
            <a:r>
              <a:rPr sz="1600" dirty="0">
                <a:solidFill>
                  <a:srgbClr val="FFFFFF"/>
                </a:solidFill>
                <a:latin typeface="Verdana"/>
              </a:rPr>
              <a:t>/error).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sz="1600" dirty="0" err="1">
                <a:solidFill>
                  <a:srgbClr val="FFFFFF"/>
                </a:solidFill>
                <a:latin typeface="Verdana"/>
              </a:rPr>
              <a:t>Merumuskan</a:t>
            </a:r>
            <a:r>
              <a:rPr sz="1600" dirty="0">
                <a:solidFill>
                  <a:srgbClr val="FFFFFF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Opini</a:t>
            </a:r>
            <a:r>
              <a:rPr sz="1600" dirty="0">
                <a:solidFill>
                  <a:srgbClr val="FFFFFF"/>
                </a:solidFill>
                <a:latin typeface="Verdana"/>
              </a:rPr>
              <a:t> &amp;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Laporan</a:t>
            </a:r>
            <a:r>
              <a:rPr sz="1600" dirty="0">
                <a:solidFill>
                  <a:srgbClr val="FFFFFF"/>
                </a:solidFill>
                <a:latin typeface="Verdana"/>
              </a:rPr>
              <a:t> Audit:</a:t>
            </a:r>
            <a:r>
              <a:rPr lang="en-US" sz="1600" dirty="0">
                <a:solidFill>
                  <a:srgbClr val="FFFFFF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Menarik</a:t>
            </a:r>
            <a:r>
              <a:rPr sz="1600" dirty="0">
                <a:solidFill>
                  <a:srgbClr val="FFFFFF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kesimpulan</a:t>
            </a:r>
            <a:r>
              <a:rPr sz="1600" dirty="0">
                <a:solidFill>
                  <a:srgbClr val="FFFFFF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berdasarkan</a:t>
            </a:r>
            <a:r>
              <a:rPr sz="1600" dirty="0">
                <a:solidFill>
                  <a:srgbClr val="FFFFFF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bukti</a:t>
            </a:r>
            <a:r>
              <a:rPr sz="1600" dirty="0">
                <a:solidFill>
                  <a:srgbClr val="FFFFFF"/>
                </a:solidFill>
                <a:latin typeface="Verdana"/>
              </a:rPr>
              <a:t> audit yang</a:t>
            </a:r>
            <a:r>
              <a:rPr lang="en-US" sz="1600" dirty="0">
                <a:solidFill>
                  <a:srgbClr val="FFFFFF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diperoleh</a:t>
            </a:r>
            <a:r>
              <a:rPr sz="1600" dirty="0">
                <a:solidFill>
                  <a:srgbClr val="FFFFFF"/>
                </a:solidFill>
                <a:latin typeface="Verdana"/>
              </a:rPr>
              <a:t> dan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menerbitkan</a:t>
            </a:r>
            <a:r>
              <a:rPr sz="1600" dirty="0">
                <a:solidFill>
                  <a:srgbClr val="FFFFFF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opini</a:t>
            </a:r>
            <a:r>
              <a:rPr sz="1600" dirty="0">
                <a:solidFill>
                  <a:srgbClr val="FFFFFF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independen</a:t>
            </a:r>
            <a:r>
              <a:rPr sz="1600" dirty="0">
                <a:solidFill>
                  <a:srgbClr val="FFFFFF"/>
                </a:solidFill>
                <a:latin typeface="Verdana"/>
              </a:rPr>
              <a:t>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sz="1600" dirty="0" err="1">
                <a:solidFill>
                  <a:srgbClr val="FFFFFF"/>
                </a:solidFill>
                <a:latin typeface="Verdana"/>
              </a:rPr>
              <a:t>Sikap</a:t>
            </a:r>
            <a:r>
              <a:rPr sz="1600" dirty="0">
                <a:solidFill>
                  <a:srgbClr val="FFFFFF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Skeptisisme</a:t>
            </a:r>
            <a:r>
              <a:rPr sz="1600" dirty="0">
                <a:solidFill>
                  <a:srgbClr val="FFFFFF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Profesional</a:t>
            </a:r>
            <a:r>
              <a:rPr sz="1600" dirty="0">
                <a:solidFill>
                  <a:srgbClr val="FFFFFF"/>
                </a:solidFill>
                <a:latin typeface="Verdana"/>
              </a:rPr>
              <a:t>:</a:t>
            </a:r>
            <a:r>
              <a:rPr lang="en-US" sz="1600" dirty="0">
                <a:solidFill>
                  <a:srgbClr val="FFFFFF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Memiliki</a:t>
            </a:r>
            <a:r>
              <a:rPr sz="1600" dirty="0">
                <a:solidFill>
                  <a:srgbClr val="FFFFFF"/>
                </a:solidFill>
                <a:latin typeface="Verdana"/>
              </a:rPr>
              <a:t> questioning mind (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pikiran</a:t>
            </a:r>
            <a:r>
              <a:rPr sz="1600" dirty="0">
                <a:solidFill>
                  <a:srgbClr val="FFFFFF"/>
                </a:solidFill>
                <a:latin typeface="Verdana"/>
              </a:rPr>
              <a:t> yang</a:t>
            </a:r>
            <a:r>
              <a:rPr lang="en-US" sz="1600" dirty="0">
                <a:solidFill>
                  <a:srgbClr val="FFFFFF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mempertanyakan</a:t>
            </a:r>
            <a:r>
              <a:rPr sz="1600" dirty="0">
                <a:solidFill>
                  <a:srgbClr val="FFFFFF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secara</a:t>
            </a:r>
            <a:r>
              <a:rPr sz="1600" dirty="0">
                <a:solidFill>
                  <a:srgbClr val="FFFFFF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kritis</a:t>
            </a:r>
            <a:r>
              <a:rPr sz="1600" dirty="0">
                <a:solidFill>
                  <a:srgbClr val="FFFFFF"/>
                </a:solidFill>
                <a:latin typeface="Verdana"/>
              </a:rPr>
              <a:t>) dan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waspada</a:t>
            </a:r>
            <a:r>
              <a:rPr sz="1600" dirty="0">
                <a:solidFill>
                  <a:srgbClr val="FFFFFF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terhadap</a:t>
            </a:r>
            <a:r>
              <a:rPr sz="1600" dirty="0">
                <a:solidFill>
                  <a:srgbClr val="FFFFFF"/>
                </a:solidFill>
                <a:latin typeface="Verdana"/>
              </a:rPr>
              <a:t> bias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atau</a:t>
            </a:r>
            <a:r>
              <a:rPr sz="1600" dirty="0">
                <a:solidFill>
                  <a:srgbClr val="FFFFFF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Verdana"/>
              </a:rPr>
              <a:t>manipulasi</a:t>
            </a:r>
            <a:r>
              <a:rPr sz="1600" dirty="0">
                <a:solidFill>
                  <a:srgbClr val="FFFFFF"/>
                </a:solidFill>
                <a:latin typeface="Verdana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10817352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600" b="1">
                <a:solidFill>
                  <a:srgbClr val="1B2A4A"/>
                </a:solidFill>
                <a:latin typeface="Georgia"/>
              </a:rPr>
              <a:t>Asersi Manajemen: Transaksi &amp; Saldo Akun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34440"/>
            <a:ext cx="10817352" cy="3175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6309360"/>
            <a:ext cx="1081735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00">
                <a:solidFill>
                  <a:srgbClr val="4A5568"/>
                </a:solidFill>
                <a:latin typeface="Verdana"/>
              </a:rPr>
              <a:t>Mata Kuliah: Pengauditan II (Kurikulum 2026) | Rujukan: Arens, Elder, Beasley, &amp; Hogan (18th Edition, 2024) | Slide 3 dari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71600"/>
            <a:ext cx="1010084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 dirty="0" err="1">
                <a:solidFill>
                  <a:srgbClr val="4A5568"/>
                </a:solidFill>
                <a:latin typeface="Verdana"/>
              </a:rPr>
              <a:t>Berdasarkan</a:t>
            </a:r>
            <a:r>
              <a:rPr sz="1400" b="1" dirty="0">
                <a:solidFill>
                  <a:srgbClr val="4A5568"/>
                </a:solidFill>
                <a:latin typeface="Verdana"/>
              </a:rPr>
              <a:t> SAS 142 &amp; 145, </a:t>
            </a:r>
            <a:r>
              <a:rPr sz="1400" b="1" dirty="0" err="1">
                <a:solidFill>
                  <a:srgbClr val="4A5568"/>
                </a:solidFill>
                <a:latin typeface="Verdana"/>
              </a:rPr>
              <a:t>asersi</a:t>
            </a:r>
            <a:r>
              <a:rPr sz="1400" b="1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4A5568"/>
                </a:solidFill>
                <a:latin typeface="Verdana"/>
              </a:rPr>
              <a:t>pengungkapan</a:t>
            </a:r>
            <a:r>
              <a:rPr sz="1400" b="1" dirty="0">
                <a:solidFill>
                  <a:srgbClr val="4A5568"/>
                </a:solidFill>
                <a:latin typeface="Verdana"/>
              </a:rPr>
              <a:t> (disclosures) </a:t>
            </a:r>
            <a:r>
              <a:rPr sz="1400" b="1" dirty="0" err="1">
                <a:solidFill>
                  <a:srgbClr val="4A5568"/>
                </a:solidFill>
                <a:latin typeface="Verdana"/>
              </a:rPr>
              <a:t>kini</a:t>
            </a:r>
            <a:r>
              <a:rPr sz="1400" b="1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4A5568"/>
                </a:solidFill>
                <a:latin typeface="Verdana"/>
              </a:rPr>
              <a:t>diintegrasikan</a:t>
            </a:r>
            <a:r>
              <a:rPr sz="1400" b="1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4A5568"/>
                </a:solidFill>
                <a:latin typeface="Verdana"/>
              </a:rPr>
              <a:t>ke</a:t>
            </a:r>
            <a:r>
              <a:rPr sz="1400" b="1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4A5568"/>
                </a:solidFill>
                <a:latin typeface="Verdana"/>
              </a:rPr>
              <a:t>dalam</a:t>
            </a:r>
            <a:r>
              <a:rPr sz="1400" b="1" dirty="0">
                <a:solidFill>
                  <a:srgbClr val="4A5568"/>
                </a:solidFill>
                <a:latin typeface="Verdana"/>
              </a:rPr>
              <a:t> dua </a:t>
            </a:r>
            <a:endParaRPr lang="en-US" sz="1400" b="1" dirty="0">
              <a:solidFill>
                <a:srgbClr val="4A5568"/>
              </a:solidFill>
              <a:latin typeface="Verdana"/>
            </a:endParaRPr>
          </a:p>
          <a:p>
            <a:r>
              <a:rPr sz="1400" b="1" dirty="0" err="1">
                <a:solidFill>
                  <a:srgbClr val="4A5568"/>
                </a:solidFill>
                <a:latin typeface="Verdana"/>
              </a:rPr>
              <a:t>kategori</a:t>
            </a:r>
            <a:r>
              <a:rPr sz="1400" b="1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4A5568"/>
                </a:solidFill>
                <a:latin typeface="Verdana"/>
              </a:rPr>
              <a:t>utama</a:t>
            </a:r>
            <a:r>
              <a:rPr sz="1400" b="1" dirty="0">
                <a:solidFill>
                  <a:srgbClr val="4A5568"/>
                </a:solidFill>
                <a:latin typeface="Verdana"/>
              </a:rPr>
              <a:t>: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2010393"/>
            <a:ext cx="5212080" cy="4206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22960" y="2295012"/>
            <a:ext cx="4937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 dirty="0">
                <a:solidFill>
                  <a:srgbClr val="1B2A4A"/>
                </a:solidFill>
                <a:latin typeface="Georgia"/>
              </a:rPr>
              <a:t>1. </a:t>
            </a:r>
            <a:r>
              <a:rPr sz="1500" b="1" dirty="0" err="1">
                <a:solidFill>
                  <a:srgbClr val="1B2A4A"/>
                </a:solidFill>
                <a:latin typeface="Georgia"/>
              </a:rPr>
              <a:t>Golongan</a:t>
            </a:r>
            <a:r>
              <a:rPr sz="1500" b="1" dirty="0">
                <a:solidFill>
                  <a:srgbClr val="1B2A4A"/>
                </a:solidFill>
                <a:latin typeface="Georgia"/>
              </a:rPr>
              <a:t> </a:t>
            </a:r>
            <a:r>
              <a:rPr sz="1500" b="1" dirty="0" err="1">
                <a:solidFill>
                  <a:srgbClr val="1B2A4A"/>
                </a:solidFill>
                <a:latin typeface="Georgia"/>
              </a:rPr>
              <a:t>Transaksi</a:t>
            </a:r>
            <a:r>
              <a:rPr sz="1500" b="1" dirty="0">
                <a:solidFill>
                  <a:srgbClr val="1B2A4A"/>
                </a:solidFill>
                <a:latin typeface="Georgia"/>
              </a:rPr>
              <a:t> &amp; </a:t>
            </a:r>
            <a:r>
              <a:rPr sz="1500" b="1" dirty="0" err="1">
                <a:solidFill>
                  <a:srgbClr val="1B2A4A"/>
                </a:solidFill>
                <a:latin typeface="Georgia"/>
              </a:rPr>
              <a:t>Kejadian</a:t>
            </a:r>
            <a:r>
              <a:rPr sz="1500" b="1" dirty="0">
                <a:solidFill>
                  <a:srgbClr val="1B2A4A"/>
                </a:solidFill>
                <a:latin typeface="Georgia"/>
              </a:rPr>
              <a:t> (</a:t>
            </a:r>
            <a:r>
              <a:rPr sz="1500" b="1" dirty="0" err="1">
                <a:solidFill>
                  <a:srgbClr val="1B2A4A"/>
                </a:solidFill>
                <a:latin typeface="Georgia"/>
              </a:rPr>
              <a:t>Periode</a:t>
            </a:r>
            <a:r>
              <a:rPr sz="1500" b="1" dirty="0">
                <a:solidFill>
                  <a:srgbClr val="1B2A4A"/>
                </a:solidFill>
                <a:latin typeface="Georgia"/>
              </a:rPr>
              <a:t> Audit)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660772"/>
            <a:ext cx="4937760" cy="29341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sz="1400" b="1" dirty="0" err="1">
                <a:solidFill>
                  <a:srgbClr val="D97706"/>
                </a:solidFill>
                <a:latin typeface="Verdana"/>
              </a:rPr>
              <a:t>Kejadian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(Occurrence):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Transaksi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dicatat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benar-benar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terjadi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&amp;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berkaitan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.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sz="1400" b="1" dirty="0" err="1">
                <a:solidFill>
                  <a:srgbClr val="D97706"/>
                </a:solidFill>
                <a:latin typeface="Verdana"/>
              </a:rPr>
              <a:t>Kelengkapan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(Completeness):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Semua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transaksi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yang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terjadi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telah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dicatat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.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sz="1400" b="1" dirty="0" err="1">
                <a:solidFill>
                  <a:srgbClr val="D97706"/>
                </a:solidFill>
                <a:latin typeface="Verdana"/>
              </a:rPr>
              <a:t>Keakuratan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(Accuracy):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Jumlah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dan data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dicatat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secara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tepat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/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akurat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.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sz="1400" b="1" dirty="0">
                <a:solidFill>
                  <a:srgbClr val="D97706"/>
                </a:solidFill>
                <a:latin typeface="Verdana"/>
              </a:rPr>
              <a:t>Klasifikasi (Classification):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Dicatat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pada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akun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yang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tepat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.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sz="1400" b="1" dirty="0" err="1">
                <a:solidFill>
                  <a:srgbClr val="D97706"/>
                </a:solidFill>
                <a:latin typeface="Verdana"/>
              </a:rPr>
              <a:t>Pisah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Batas (Cutoff):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Transaksi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dicatat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pada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periode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akuntansi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yang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benar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.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sz="1400" b="1" dirty="0" err="1">
                <a:solidFill>
                  <a:srgbClr val="D97706"/>
                </a:solidFill>
                <a:latin typeface="Verdana"/>
              </a:rPr>
              <a:t>Penyajian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(Presentation):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Disajikan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&amp;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diungkapkan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dengan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jelas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91072" y="2010393"/>
            <a:ext cx="5212080" cy="4206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28232" y="2307896"/>
            <a:ext cx="4937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 dirty="0">
                <a:solidFill>
                  <a:srgbClr val="1B2A4A"/>
                </a:solidFill>
                <a:latin typeface="Georgia"/>
              </a:rPr>
              <a:t>2. Saldo Akun Akhir </a:t>
            </a:r>
            <a:r>
              <a:rPr sz="1500" b="1" dirty="0" err="1">
                <a:solidFill>
                  <a:srgbClr val="1B2A4A"/>
                </a:solidFill>
                <a:latin typeface="Georgia"/>
              </a:rPr>
              <a:t>Periode</a:t>
            </a:r>
            <a:r>
              <a:rPr sz="1500" b="1" dirty="0">
                <a:solidFill>
                  <a:srgbClr val="1B2A4A"/>
                </a:solidFill>
                <a:latin typeface="Georgia"/>
              </a:rPr>
              <a:t> (</a:t>
            </a:r>
            <a:r>
              <a:rPr sz="1500" b="1" dirty="0" err="1">
                <a:solidFill>
                  <a:srgbClr val="1B2A4A"/>
                </a:solidFill>
                <a:latin typeface="Georgia"/>
              </a:rPr>
              <a:t>Neraca</a:t>
            </a:r>
            <a:r>
              <a:rPr sz="1500" b="1" dirty="0">
                <a:solidFill>
                  <a:srgbClr val="1B2A4A"/>
                </a:solidFill>
                <a:latin typeface="Georgia"/>
              </a:rPr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28232" y="2673656"/>
            <a:ext cx="4937760" cy="3365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sz="1400" b="1" dirty="0" err="1">
                <a:solidFill>
                  <a:srgbClr val="1B2A4A"/>
                </a:solidFill>
                <a:latin typeface="Verdana"/>
              </a:rPr>
              <a:t>Keberadaan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(Existence): Aset,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liabilitas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, dan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ekuitas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benar-benar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ada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.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sz="1400" b="1" dirty="0" err="1">
                <a:solidFill>
                  <a:srgbClr val="1B2A4A"/>
                </a:solidFill>
                <a:latin typeface="Verdana"/>
              </a:rPr>
              <a:t>Kelengkapan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(Completeness):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Semua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akun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neraca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yang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harus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dicatat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sudah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lengkap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.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sz="1400" b="1" dirty="0">
                <a:solidFill>
                  <a:srgbClr val="1B2A4A"/>
                </a:solidFill>
                <a:latin typeface="Verdana"/>
              </a:rPr>
              <a:t>Hak &amp;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Kewajiban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(Rights &amp; Obligations):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Entitas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berhak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atas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aset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&amp;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liabilitas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kewajiban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nyata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.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sz="1400" b="1" dirty="0" err="1">
                <a:solidFill>
                  <a:srgbClr val="1B2A4A"/>
                </a:solidFill>
                <a:latin typeface="Verdana"/>
              </a:rPr>
              <a:t>Penilaian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&amp;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Alokasi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(Valuation &amp; Allocation):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Dicantumkan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pada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jumlah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&amp;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penyesuaian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yang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tepat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.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sz="1400" b="1" dirty="0">
                <a:solidFill>
                  <a:srgbClr val="1B2A4A"/>
                </a:solidFill>
                <a:latin typeface="Verdana"/>
              </a:rPr>
              <a:t>Klasifikasi (Classification): Telah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dicatat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dalam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kelompok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akun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yang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benar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.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sz="1400" b="1" dirty="0" err="1">
                <a:solidFill>
                  <a:srgbClr val="1B2A4A"/>
                </a:solidFill>
                <a:latin typeface="Verdana"/>
              </a:rPr>
              <a:t>Penyajian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(Presentation):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Pengelompokkan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&amp;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penjelasan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saldo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disajikan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memadai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10817352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600" b="1">
                <a:solidFill>
                  <a:srgbClr val="1B2A4A"/>
                </a:solidFill>
                <a:latin typeface="Georgia"/>
              </a:rPr>
              <a:t>Langkah-Langkah Penerapan Materialitas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34440"/>
            <a:ext cx="10817352" cy="3175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6309360"/>
            <a:ext cx="1081735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00">
                <a:solidFill>
                  <a:srgbClr val="4A5568"/>
                </a:solidFill>
                <a:latin typeface="Verdana"/>
              </a:rPr>
              <a:t>Mata Kuliah: Pengauditan II (Kurikulum 2026) | Rujukan: Arens, Elder, Beasley, &amp; Hogan (18th Edition, 2024) | Slide 4 dari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71600"/>
            <a:ext cx="11506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i="1" dirty="0">
                <a:solidFill>
                  <a:srgbClr val="4A5568"/>
                </a:solidFill>
                <a:latin typeface="Verdana"/>
              </a:rPr>
              <a:t>Aplikasi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materialitas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dibagi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ke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dalam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dua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aktivitas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utama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: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Perencanaan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(Langkah 1-2) &amp;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Evaluasi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Hasil (Langkah 3-5)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2011680"/>
            <a:ext cx="1965960" cy="3840480"/>
          </a:xfrm>
          <a:prstGeom prst="roundRect">
            <a:avLst/>
          </a:prstGeom>
          <a:solidFill>
            <a:srgbClr val="FEF3C7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7240" y="2148840"/>
            <a:ext cx="1783080" cy="3026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300" b="1" dirty="0">
                <a:solidFill>
                  <a:srgbClr val="1B2A4A"/>
                </a:solidFill>
                <a:latin typeface="Georgia"/>
              </a:rPr>
              <a:t>1. Set Overall Materiality</a:t>
            </a:r>
          </a:p>
          <a:p>
            <a:pPr>
              <a:spcAft>
                <a:spcPts val="1200"/>
              </a:spcAft>
            </a:pPr>
            <a:r>
              <a:rPr sz="1100" b="1" dirty="0">
                <a:solidFill>
                  <a:srgbClr val="059669"/>
                </a:solidFill>
                <a:latin typeface="Verdana"/>
              </a:rPr>
              <a:t>Fase:</a:t>
            </a:r>
            <a:br>
              <a:rPr sz="2400" dirty="0"/>
            </a:br>
            <a:r>
              <a:rPr sz="1100" b="1" dirty="0" err="1">
                <a:solidFill>
                  <a:srgbClr val="059669"/>
                </a:solidFill>
                <a:latin typeface="Verdana"/>
              </a:rPr>
              <a:t>Perencanaan</a:t>
            </a:r>
            <a:endParaRPr sz="1100" b="1" dirty="0">
              <a:solidFill>
                <a:srgbClr val="059669"/>
              </a:solidFill>
              <a:latin typeface="Verdana"/>
            </a:endParaRPr>
          </a:p>
          <a:p>
            <a:r>
              <a:rPr sz="1400" dirty="0" err="1">
                <a:solidFill>
                  <a:srgbClr val="4A5568"/>
                </a:solidFill>
                <a:latin typeface="Verdana"/>
              </a:rPr>
              <a:t>Menetapkan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pertimbangan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awal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(preliminary judgment)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tentang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materialitas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untuk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laporan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keuangan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secara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keseluruhan</a:t>
            </a:r>
            <a:r>
              <a:rPr sz="1100" dirty="0">
                <a:solidFill>
                  <a:srgbClr val="4A5568"/>
                </a:solidFill>
                <a:latin typeface="Verdana"/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834640" y="2011680"/>
            <a:ext cx="1965960" cy="3840480"/>
          </a:xfrm>
          <a:prstGeom prst="roundRect">
            <a:avLst/>
          </a:prstGeom>
          <a:solidFill>
            <a:srgbClr val="FEF3C7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926080" y="2148840"/>
            <a:ext cx="1783080" cy="3026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300" b="1" dirty="0">
                <a:solidFill>
                  <a:srgbClr val="1B2A4A"/>
                </a:solidFill>
                <a:latin typeface="Georgia"/>
              </a:rPr>
              <a:t>2. Allocate to Segments</a:t>
            </a:r>
          </a:p>
          <a:p>
            <a:pPr>
              <a:spcAft>
                <a:spcPts val="1200"/>
              </a:spcAft>
            </a:pPr>
            <a:r>
              <a:rPr sz="1100" b="1" dirty="0">
                <a:solidFill>
                  <a:srgbClr val="059669"/>
                </a:solidFill>
                <a:latin typeface="Verdana"/>
              </a:rPr>
              <a:t>Fase:</a:t>
            </a:r>
            <a:br>
              <a:rPr sz="2400" dirty="0"/>
            </a:br>
            <a:r>
              <a:rPr sz="1100" b="1" dirty="0" err="1">
                <a:solidFill>
                  <a:srgbClr val="059669"/>
                </a:solidFill>
                <a:latin typeface="Verdana"/>
              </a:rPr>
              <a:t>Perencanaan</a:t>
            </a:r>
            <a:endParaRPr sz="1100" b="1" dirty="0">
              <a:solidFill>
                <a:srgbClr val="059669"/>
              </a:solidFill>
              <a:latin typeface="Verdana"/>
            </a:endParaRPr>
          </a:p>
          <a:p>
            <a:r>
              <a:rPr sz="1400" dirty="0" err="1">
                <a:solidFill>
                  <a:srgbClr val="4A5568"/>
                </a:solidFill>
                <a:latin typeface="Verdana"/>
              </a:rPr>
              <a:t>Mengalokasikan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materialitas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awal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ke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segmen-segmen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audit (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biasanya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akun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neraca</a:t>
            </a:r>
            <a:r>
              <a:rPr sz="1400" dirty="0">
                <a:solidFill>
                  <a:srgbClr val="4A5568"/>
                </a:solidFill>
                <a:latin typeface="Verdana"/>
              </a:rPr>
              <a:t>). Ini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disebut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Performance Materiality.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983480" y="2011680"/>
            <a:ext cx="1965960" cy="3840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074920" y="2148840"/>
            <a:ext cx="1783080" cy="3011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300" b="1" dirty="0">
                <a:solidFill>
                  <a:srgbClr val="1B2A4A"/>
                </a:solidFill>
                <a:latin typeface="Georgia"/>
              </a:rPr>
              <a:t>3. Estimate Segment Misstatement</a:t>
            </a:r>
          </a:p>
          <a:p>
            <a:pPr>
              <a:spcAft>
                <a:spcPts val="1200"/>
              </a:spcAft>
            </a:pPr>
            <a:r>
              <a:rPr sz="1100" b="1" dirty="0">
                <a:solidFill>
                  <a:srgbClr val="4A5568"/>
                </a:solidFill>
                <a:latin typeface="Verdana"/>
              </a:rPr>
              <a:t>Fase:</a:t>
            </a:r>
            <a:br>
              <a:rPr sz="2400" dirty="0"/>
            </a:br>
            <a:r>
              <a:rPr sz="1100" b="1" dirty="0" err="1">
                <a:solidFill>
                  <a:srgbClr val="4A5568"/>
                </a:solidFill>
                <a:latin typeface="Verdana"/>
              </a:rPr>
              <a:t>Evaluasi</a:t>
            </a:r>
            <a:r>
              <a:rPr sz="1100" b="1" dirty="0">
                <a:solidFill>
                  <a:srgbClr val="4A5568"/>
                </a:solidFill>
                <a:latin typeface="Verdana"/>
              </a:rPr>
              <a:t> Hasil</a:t>
            </a:r>
          </a:p>
          <a:p>
            <a:r>
              <a:rPr sz="1400" dirty="0" err="1">
                <a:solidFill>
                  <a:srgbClr val="4A5568"/>
                </a:solidFill>
                <a:latin typeface="Verdana"/>
              </a:rPr>
              <a:t>Melakukan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pengujian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bukti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sampel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pada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segmen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lalu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memproyeksikan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total salah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saji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dalam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segmen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tersebut</a:t>
            </a:r>
            <a:r>
              <a:rPr sz="1400" dirty="0">
                <a:solidFill>
                  <a:srgbClr val="4A5568"/>
                </a:solidFill>
                <a:latin typeface="Verdana"/>
              </a:rPr>
              <a:t>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132320" y="2011680"/>
            <a:ext cx="1965960" cy="3840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223760" y="2148840"/>
            <a:ext cx="1783080" cy="3011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300" b="1" dirty="0">
                <a:solidFill>
                  <a:srgbClr val="1B2A4A"/>
                </a:solidFill>
                <a:latin typeface="Georgia"/>
              </a:rPr>
              <a:t>4. Estimate Combined Misstatement</a:t>
            </a:r>
          </a:p>
          <a:p>
            <a:pPr>
              <a:spcAft>
                <a:spcPts val="1200"/>
              </a:spcAft>
            </a:pPr>
            <a:r>
              <a:rPr sz="1100" b="1" dirty="0">
                <a:solidFill>
                  <a:srgbClr val="4A5568"/>
                </a:solidFill>
                <a:latin typeface="Verdana"/>
              </a:rPr>
              <a:t>Fase:</a:t>
            </a:r>
            <a:br>
              <a:rPr sz="2400" dirty="0"/>
            </a:br>
            <a:r>
              <a:rPr sz="1100" b="1" dirty="0" err="1">
                <a:solidFill>
                  <a:srgbClr val="4A5568"/>
                </a:solidFill>
                <a:latin typeface="Verdana"/>
              </a:rPr>
              <a:t>Evaluasi</a:t>
            </a:r>
            <a:r>
              <a:rPr sz="1100" b="1" dirty="0">
                <a:solidFill>
                  <a:srgbClr val="4A5568"/>
                </a:solidFill>
                <a:latin typeface="Verdana"/>
              </a:rPr>
              <a:t> Hasil</a:t>
            </a:r>
          </a:p>
          <a:p>
            <a:r>
              <a:rPr sz="1400" dirty="0" err="1">
                <a:solidFill>
                  <a:srgbClr val="4A5568"/>
                </a:solidFill>
                <a:latin typeface="Verdana"/>
              </a:rPr>
              <a:t>Mengakumulasikan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seluruh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proyeksi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salah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saji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dari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semua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segmen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untuk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melihat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total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estimasi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bias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laporan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281160" y="2011680"/>
            <a:ext cx="1965960" cy="3840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9372600" y="2148840"/>
            <a:ext cx="1783080" cy="3011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300" b="1" dirty="0">
                <a:solidFill>
                  <a:srgbClr val="1B2A4A"/>
                </a:solidFill>
                <a:latin typeface="Georgia"/>
              </a:rPr>
              <a:t>5. Compare Combined with Judgment</a:t>
            </a:r>
          </a:p>
          <a:p>
            <a:pPr>
              <a:spcAft>
                <a:spcPts val="1200"/>
              </a:spcAft>
            </a:pPr>
            <a:r>
              <a:rPr sz="1100" b="1" dirty="0">
                <a:solidFill>
                  <a:srgbClr val="4A5568"/>
                </a:solidFill>
                <a:latin typeface="Verdana"/>
              </a:rPr>
              <a:t>Fase:</a:t>
            </a:r>
            <a:br>
              <a:rPr sz="2400" dirty="0"/>
            </a:br>
            <a:r>
              <a:rPr sz="1100" b="1" dirty="0" err="1">
                <a:solidFill>
                  <a:srgbClr val="4A5568"/>
                </a:solidFill>
                <a:latin typeface="Verdana"/>
              </a:rPr>
              <a:t>Evaluasi</a:t>
            </a:r>
            <a:r>
              <a:rPr sz="1100" b="1" dirty="0">
                <a:solidFill>
                  <a:srgbClr val="4A5568"/>
                </a:solidFill>
                <a:latin typeface="Verdana"/>
              </a:rPr>
              <a:t> Hasil</a:t>
            </a:r>
          </a:p>
          <a:p>
            <a:r>
              <a:rPr sz="1400" dirty="0" err="1">
                <a:solidFill>
                  <a:srgbClr val="4A5568"/>
                </a:solidFill>
                <a:latin typeface="Verdana"/>
              </a:rPr>
              <a:t>Membandingkan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total salah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saji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gabungan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dengan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pertimbangan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awal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materialitas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untuk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menarik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opini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final.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10817352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600" b="1">
                <a:solidFill>
                  <a:srgbClr val="1B2A4A"/>
                </a:solidFill>
                <a:latin typeface="Georgia"/>
              </a:rPr>
              <a:t>Model Risiko Audit (Audit Risk Model)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34440"/>
            <a:ext cx="10817352" cy="3175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6309360"/>
            <a:ext cx="1081735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00">
                <a:solidFill>
                  <a:srgbClr val="4A5568"/>
                </a:solidFill>
                <a:latin typeface="Verdana"/>
              </a:rPr>
              <a:t>Mata Kuliah: Pengauditan II (Kurikulum 2026) | Rujukan: Arens, Elder, Beasley, &amp; Hogan (18th Edition, 2024) | Slide 5 dari 13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463040"/>
            <a:ext cx="10817352" cy="1280160"/>
          </a:xfrm>
          <a:prstGeom prst="roundRect">
            <a:avLst/>
          </a:prstGeom>
          <a:solidFill>
            <a:srgbClr val="111E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14400" y="1645920"/>
            <a:ext cx="10360152" cy="8822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</a:pPr>
            <a:r>
              <a:rPr sz="1600" b="1" dirty="0">
                <a:solidFill>
                  <a:srgbClr val="D97706"/>
                </a:solidFill>
                <a:latin typeface="Verdana"/>
              </a:rPr>
              <a:t>FORMULA UTAMA MODEL RISIKO AUDIT:</a:t>
            </a:r>
          </a:p>
          <a:p>
            <a:pPr algn="ctr"/>
            <a:r>
              <a:rPr sz="3200" b="1" dirty="0">
                <a:solidFill>
                  <a:srgbClr val="FFFFFF"/>
                </a:solidFill>
                <a:latin typeface="Georgia"/>
              </a:rPr>
              <a:t>PDR = AAR / (IR x CR)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3017520"/>
            <a:ext cx="2560320" cy="29260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77240" y="3154680"/>
            <a:ext cx="2377440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2200" b="1" dirty="0">
                <a:solidFill>
                  <a:srgbClr val="D97706"/>
                </a:solidFill>
                <a:latin typeface="Georgia"/>
              </a:rPr>
              <a:t>PDR</a:t>
            </a:r>
          </a:p>
          <a:p>
            <a:pPr>
              <a:spcAft>
                <a:spcPts val="1000"/>
              </a:spcAft>
            </a:pPr>
            <a:r>
              <a:rPr sz="1400" b="1" dirty="0">
                <a:solidFill>
                  <a:srgbClr val="1B2A4A"/>
                </a:solidFill>
                <a:latin typeface="Verdana"/>
              </a:rPr>
              <a:t>Planned Detection Risk</a:t>
            </a:r>
          </a:p>
          <a:p>
            <a:r>
              <a:rPr sz="1400" dirty="0">
                <a:solidFill>
                  <a:srgbClr val="4A5568"/>
                </a:solidFill>
                <a:latin typeface="Verdana"/>
              </a:rPr>
              <a:t>Risiko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bahwa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bukti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audit yang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dikumpulkan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gagal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mendeteksi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salah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saji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material.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Menentukan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tingkat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bukti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yang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harus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dikumpulkan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(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semakin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rendah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PDR,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bukti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semakin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banyak</a:t>
            </a:r>
            <a:r>
              <a:rPr sz="1400" dirty="0">
                <a:solidFill>
                  <a:srgbClr val="4A5568"/>
                </a:solidFill>
                <a:latin typeface="Verdana"/>
              </a:rPr>
              <a:t>).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429000" y="3017520"/>
            <a:ext cx="2560320" cy="29260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520440" y="3154680"/>
            <a:ext cx="23774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2200" b="1" dirty="0">
                <a:solidFill>
                  <a:srgbClr val="D97706"/>
                </a:solidFill>
                <a:latin typeface="Georgia"/>
              </a:rPr>
              <a:t>AAR</a:t>
            </a:r>
          </a:p>
          <a:p>
            <a:pPr>
              <a:spcAft>
                <a:spcPts val="1000"/>
              </a:spcAft>
            </a:pPr>
            <a:r>
              <a:rPr sz="1400" b="1" dirty="0">
                <a:solidFill>
                  <a:srgbClr val="1B2A4A"/>
                </a:solidFill>
                <a:latin typeface="Verdana"/>
              </a:rPr>
              <a:t>Acceptable Audit Risk</a:t>
            </a:r>
          </a:p>
          <a:p>
            <a:r>
              <a:rPr sz="1400" dirty="0" err="1">
                <a:solidFill>
                  <a:srgbClr val="4A5568"/>
                </a:solidFill>
                <a:latin typeface="Verdana"/>
              </a:rPr>
              <a:t>Kesediaan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auditor</a:t>
            </a:r>
            <a:r>
              <a:rPr lang="en-US"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menerima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adanya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kemungkinan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salah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saji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material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tetap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ada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dalam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laporan</a:t>
            </a:r>
            <a:r>
              <a:rPr lang="en-US"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keuangan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setelah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opini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WTP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diterbitkan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72200" y="3017520"/>
            <a:ext cx="2560320" cy="29260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263640" y="3154680"/>
            <a:ext cx="23774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2200" b="1" dirty="0">
                <a:solidFill>
                  <a:srgbClr val="D97706"/>
                </a:solidFill>
                <a:latin typeface="Georgia"/>
              </a:rPr>
              <a:t>IR</a:t>
            </a:r>
          </a:p>
          <a:p>
            <a:pPr>
              <a:spcAft>
                <a:spcPts val="1000"/>
              </a:spcAft>
            </a:pPr>
            <a:r>
              <a:rPr sz="1400" b="1" dirty="0">
                <a:solidFill>
                  <a:srgbClr val="1B2A4A"/>
                </a:solidFill>
                <a:latin typeface="Verdana"/>
              </a:rPr>
              <a:t>Inherent Risk</a:t>
            </a:r>
          </a:p>
          <a:p>
            <a:r>
              <a:rPr sz="1400" dirty="0" err="1">
                <a:solidFill>
                  <a:srgbClr val="4A5568"/>
                </a:solidFill>
                <a:latin typeface="Verdana"/>
              </a:rPr>
              <a:t>Kerentanan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asersi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terhadap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salah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saji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material yang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signifikan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sebelum</a:t>
            </a:r>
            <a:r>
              <a:rPr lang="en-US"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mempertimbangkan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efektivitas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pengendalian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internal.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915400" y="3017520"/>
            <a:ext cx="2560320" cy="29260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9006840" y="3154680"/>
            <a:ext cx="2377440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2200" b="1" dirty="0">
                <a:solidFill>
                  <a:srgbClr val="D97706"/>
                </a:solidFill>
                <a:latin typeface="Georgia"/>
              </a:rPr>
              <a:t>CR</a:t>
            </a:r>
          </a:p>
          <a:p>
            <a:pPr>
              <a:spcAft>
                <a:spcPts val="1000"/>
              </a:spcAft>
            </a:pPr>
            <a:r>
              <a:rPr sz="1400" b="1" dirty="0">
                <a:solidFill>
                  <a:srgbClr val="1B2A4A"/>
                </a:solidFill>
                <a:latin typeface="Verdana"/>
              </a:rPr>
              <a:t>Control Risk</a:t>
            </a:r>
          </a:p>
          <a:p>
            <a:r>
              <a:rPr sz="1400" dirty="0">
                <a:solidFill>
                  <a:srgbClr val="4A5568"/>
                </a:solidFill>
                <a:latin typeface="Verdana"/>
              </a:rPr>
              <a:t>Risiko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bahwa</a:t>
            </a:r>
            <a:r>
              <a:rPr lang="en-US"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pengendalian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internal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klien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gagal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mendeteksi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atau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mencegah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salah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saji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material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secara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tepat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waktu</a:t>
            </a:r>
            <a:r>
              <a:rPr sz="1400" dirty="0">
                <a:solidFill>
                  <a:srgbClr val="4A5568"/>
                </a:solidFill>
                <a:latin typeface="Verdana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10817352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600" b="1">
                <a:solidFill>
                  <a:srgbClr val="1B2A4A"/>
                </a:solidFill>
                <a:latin typeface="Georgia"/>
              </a:rPr>
              <a:t>Pengendalian Internal: COSO &amp; Tujuan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34440"/>
            <a:ext cx="10817352" cy="3175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6309360"/>
            <a:ext cx="1081735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00">
                <a:solidFill>
                  <a:srgbClr val="4A5568"/>
                </a:solidFill>
                <a:latin typeface="Verdana"/>
              </a:rPr>
              <a:t>Mata Kuliah: Pengauditan II (Kurikulum 2026) | Rujukan: Arens, Elder, Beasley, &amp; Hogan (18th Edition, 2024) | Slide 6 dari 13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463040"/>
            <a:ext cx="5212080" cy="4572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056068" y="1540510"/>
            <a:ext cx="45674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dirty="0">
                <a:solidFill>
                  <a:srgbClr val="D97706"/>
                </a:solidFill>
                <a:latin typeface="Georgia"/>
              </a:rPr>
              <a:t>Tiga Tujuan Utama </a:t>
            </a:r>
            <a:r>
              <a:rPr sz="1800" b="1" dirty="0" err="1">
                <a:solidFill>
                  <a:srgbClr val="D97706"/>
                </a:solidFill>
                <a:latin typeface="Georgia"/>
              </a:rPr>
              <a:t>Pengendalian</a:t>
            </a:r>
            <a:r>
              <a:rPr sz="1800" b="1" dirty="0">
                <a:solidFill>
                  <a:srgbClr val="D97706"/>
                </a:solidFill>
                <a:latin typeface="Georgia"/>
              </a:rPr>
              <a:t> Internal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103120"/>
            <a:ext cx="4937760" cy="3406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1600" b="1" dirty="0">
                <a:solidFill>
                  <a:srgbClr val="1B2A4A"/>
                </a:solidFill>
                <a:latin typeface="Verdana"/>
              </a:rPr>
              <a:t>1. </a:t>
            </a:r>
            <a:r>
              <a:rPr sz="1600" b="1" dirty="0" err="1">
                <a:solidFill>
                  <a:srgbClr val="1B2A4A"/>
                </a:solidFill>
                <a:latin typeface="Verdana"/>
              </a:rPr>
              <a:t>Keandalan</a:t>
            </a:r>
            <a:r>
              <a:rPr sz="16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600" b="1" dirty="0" err="1">
                <a:solidFill>
                  <a:srgbClr val="1B2A4A"/>
                </a:solidFill>
                <a:latin typeface="Verdana"/>
              </a:rPr>
              <a:t>Pelaporan</a:t>
            </a:r>
            <a:r>
              <a:rPr sz="16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600" b="1" dirty="0" err="1">
                <a:solidFill>
                  <a:srgbClr val="1B2A4A"/>
                </a:solidFill>
                <a:latin typeface="Verdana"/>
              </a:rPr>
              <a:t>Keuangan</a:t>
            </a:r>
            <a:r>
              <a:rPr sz="1600" b="1" dirty="0">
                <a:solidFill>
                  <a:srgbClr val="1B2A4A"/>
                </a:solidFill>
                <a:latin typeface="Verdana"/>
              </a:rPr>
              <a:t>:</a:t>
            </a:r>
            <a:br>
              <a:rPr sz="2400" dirty="0"/>
            </a:br>
            <a:r>
              <a:rPr sz="1600" dirty="0" err="1">
                <a:solidFill>
                  <a:srgbClr val="4A5568"/>
                </a:solidFill>
                <a:latin typeface="Verdana"/>
              </a:rPr>
              <a:t>Memastikan</a:t>
            </a:r>
            <a:r>
              <a:rPr sz="1600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4A5568"/>
                </a:solidFill>
                <a:latin typeface="Verdana"/>
              </a:rPr>
              <a:t>laporan</a:t>
            </a:r>
            <a:r>
              <a:rPr sz="1600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4A5568"/>
                </a:solidFill>
                <a:latin typeface="Verdana"/>
              </a:rPr>
              <a:t>keuangan</a:t>
            </a:r>
            <a:r>
              <a:rPr sz="1600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4A5568"/>
                </a:solidFill>
                <a:latin typeface="Verdana"/>
              </a:rPr>
              <a:t>disajikan</a:t>
            </a:r>
            <a:r>
              <a:rPr sz="1600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4A5568"/>
                </a:solidFill>
                <a:latin typeface="Verdana"/>
              </a:rPr>
              <a:t>secara</a:t>
            </a:r>
            <a:r>
              <a:rPr sz="1600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4A5568"/>
                </a:solidFill>
                <a:latin typeface="Verdana"/>
              </a:rPr>
              <a:t>wajar</a:t>
            </a:r>
            <a:r>
              <a:rPr sz="1600" dirty="0">
                <a:solidFill>
                  <a:srgbClr val="4A5568"/>
                </a:solidFill>
                <a:latin typeface="Verdana"/>
              </a:rPr>
              <a:t> guna </a:t>
            </a:r>
            <a:r>
              <a:rPr sz="1600" dirty="0" err="1">
                <a:solidFill>
                  <a:srgbClr val="4A5568"/>
                </a:solidFill>
                <a:latin typeface="Verdana"/>
              </a:rPr>
              <a:t>memenuhi</a:t>
            </a:r>
            <a:r>
              <a:rPr sz="1600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4A5568"/>
                </a:solidFill>
                <a:latin typeface="Verdana"/>
              </a:rPr>
              <a:t>tanggung</a:t>
            </a:r>
            <a:r>
              <a:rPr sz="1600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4A5568"/>
                </a:solidFill>
                <a:latin typeface="Verdana"/>
              </a:rPr>
              <a:t>jawab</a:t>
            </a:r>
            <a:r>
              <a:rPr sz="1600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4A5568"/>
                </a:solidFill>
                <a:latin typeface="Verdana"/>
              </a:rPr>
              <a:t>hukum</a:t>
            </a:r>
            <a:r>
              <a:rPr sz="1600" dirty="0">
                <a:solidFill>
                  <a:srgbClr val="4A5568"/>
                </a:solidFill>
                <a:latin typeface="Verdana"/>
              </a:rPr>
              <a:t> dan </a:t>
            </a:r>
            <a:r>
              <a:rPr sz="1600" dirty="0" err="1">
                <a:solidFill>
                  <a:srgbClr val="4A5568"/>
                </a:solidFill>
                <a:latin typeface="Verdana"/>
              </a:rPr>
              <a:t>fungsional</a:t>
            </a:r>
            <a:r>
              <a:rPr sz="1600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4A5568"/>
                </a:solidFill>
                <a:latin typeface="Verdana"/>
              </a:rPr>
              <a:t>entitas</a:t>
            </a:r>
            <a:r>
              <a:rPr sz="1600" dirty="0">
                <a:solidFill>
                  <a:srgbClr val="4A5568"/>
                </a:solidFill>
                <a:latin typeface="Verdana"/>
              </a:rPr>
              <a:t>.</a:t>
            </a:r>
          </a:p>
          <a:p>
            <a:pPr>
              <a:spcAft>
                <a:spcPts val="1400"/>
              </a:spcAft>
            </a:pPr>
            <a:r>
              <a:rPr sz="1600" b="1" dirty="0">
                <a:solidFill>
                  <a:srgbClr val="1B2A4A"/>
                </a:solidFill>
                <a:latin typeface="Verdana"/>
              </a:rPr>
              <a:t>2. </a:t>
            </a:r>
            <a:r>
              <a:rPr sz="1600" b="1" dirty="0" err="1">
                <a:solidFill>
                  <a:srgbClr val="1B2A4A"/>
                </a:solidFill>
                <a:latin typeface="Verdana"/>
              </a:rPr>
              <a:t>Efisiensi</a:t>
            </a:r>
            <a:r>
              <a:rPr sz="1600" b="1" dirty="0">
                <a:solidFill>
                  <a:srgbClr val="1B2A4A"/>
                </a:solidFill>
                <a:latin typeface="Verdana"/>
              </a:rPr>
              <a:t> &amp; </a:t>
            </a:r>
            <a:r>
              <a:rPr sz="1600" b="1" dirty="0" err="1">
                <a:solidFill>
                  <a:srgbClr val="1B2A4A"/>
                </a:solidFill>
                <a:latin typeface="Verdana"/>
              </a:rPr>
              <a:t>Efektivitas</a:t>
            </a:r>
            <a:r>
              <a:rPr sz="16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600" b="1" dirty="0" err="1">
                <a:solidFill>
                  <a:srgbClr val="1B2A4A"/>
                </a:solidFill>
                <a:latin typeface="Verdana"/>
              </a:rPr>
              <a:t>Operasi</a:t>
            </a:r>
            <a:r>
              <a:rPr sz="1600" b="1" dirty="0">
                <a:solidFill>
                  <a:srgbClr val="1B2A4A"/>
                </a:solidFill>
                <a:latin typeface="Verdana"/>
              </a:rPr>
              <a:t>:</a:t>
            </a:r>
            <a:br>
              <a:rPr sz="2400" dirty="0"/>
            </a:br>
            <a:r>
              <a:rPr sz="1600" dirty="0" err="1">
                <a:solidFill>
                  <a:srgbClr val="4A5568"/>
                </a:solidFill>
                <a:latin typeface="Verdana"/>
              </a:rPr>
              <a:t>Mengoptimalkan</a:t>
            </a:r>
            <a:r>
              <a:rPr sz="1600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4A5568"/>
                </a:solidFill>
                <a:latin typeface="Verdana"/>
              </a:rPr>
              <a:t>penggunaan</a:t>
            </a:r>
            <a:r>
              <a:rPr sz="1600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4A5568"/>
                </a:solidFill>
                <a:latin typeface="Verdana"/>
              </a:rPr>
              <a:t>sumber</a:t>
            </a:r>
            <a:r>
              <a:rPr sz="1600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4A5568"/>
                </a:solidFill>
                <a:latin typeface="Verdana"/>
              </a:rPr>
              <a:t>daya</a:t>
            </a:r>
            <a:r>
              <a:rPr sz="1600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4A5568"/>
                </a:solidFill>
                <a:latin typeface="Verdana"/>
              </a:rPr>
              <a:t>perusahaan</a:t>
            </a:r>
            <a:r>
              <a:rPr sz="1600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4A5568"/>
                </a:solidFill>
                <a:latin typeface="Verdana"/>
              </a:rPr>
              <a:t>secara</a:t>
            </a:r>
            <a:r>
              <a:rPr sz="1600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4A5568"/>
                </a:solidFill>
                <a:latin typeface="Verdana"/>
              </a:rPr>
              <a:t>produktif</a:t>
            </a:r>
            <a:r>
              <a:rPr sz="1600" dirty="0">
                <a:solidFill>
                  <a:srgbClr val="4A5568"/>
                </a:solidFill>
                <a:latin typeface="Verdana"/>
              </a:rPr>
              <a:t> dan </a:t>
            </a:r>
            <a:r>
              <a:rPr sz="1600" dirty="0" err="1">
                <a:solidFill>
                  <a:srgbClr val="4A5568"/>
                </a:solidFill>
                <a:latin typeface="Verdana"/>
              </a:rPr>
              <a:t>melindunginya</a:t>
            </a:r>
            <a:r>
              <a:rPr sz="1600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4A5568"/>
                </a:solidFill>
                <a:latin typeface="Verdana"/>
              </a:rPr>
              <a:t>dari</a:t>
            </a:r>
            <a:r>
              <a:rPr sz="1600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4A5568"/>
                </a:solidFill>
                <a:latin typeface="Verdana"/>
              </a:rPr>
              <a:t>pemborosan</a:t>
            </a:r>
            <a:r>
              <a:rPr sz="1600" dirty="0">
                <a:solidFill>
                  <a:srgbClr val="4A5568"/>
                </a:solidFill>
                <a:latin typeface="Verdana"/>
              </a:rPr>
              <a:t>.</a:t>
            </a:r>
          </a:p>
          <a:p>
            <a:pPr>
              <a:spcAft>
                <a:spcPts val="1400"/>
              </a:spcAft>
            </a:pPr>
            <a:r>
              <a:rPr sz="1600" b="1" dirty="0">
                <a:solidFill>
                  <a:srgbClr val="1B2A4A"/>
                </a:solidFill>
                <a:latin typeface="Verdana"/>
              </a:rPr>
              <a:t>3. </a:t>
            </a:r>
            <a:r>
              <a:rPr sz="1600" b="1" dirty="0" err="1">
                <a:solidFill>
                  <a:srgbClr val="1B2A4A"/>
                </a:solidFill>
                <a:latin typeface="Verdana"/>
              </a:rPr>
              <a:t>Kepatuhan</a:t>
            </a:r>
            <a:r>
              <a:rPr sz="1600" b="1" dirty="0">
                <a:solidFill>
                  <a:srgbClr val="1B2A4A"/>
                </a:solidFill>
                <a:latin typeface="Verdana"/>
              </a:rPr>
              <a:t> Hukum &amp; </a:t>
            </a:r>
            <a:r>
              <a:rPr sz="1600" b="1" dirty="0" err="1">
                <a:solidFill>
                  <a:srgbClr val="1B2A4A"/>
                </a:solidFill>
                <a:latin typeface="Verdana"/>
              </a:rPr>
              <a:t>Regulasi</a:t>
            </a:r>
            <a:r>
              <a:rPr sz="1600" b="1" dirty="0">
                <a:solidFill>
                  <a:srgbClr val="1B2A4A"/>
                </a:solidFill>
                <a:latin typeface="Verdana"/>
              </a:rPr>
              <a:t>:</a:t>
            </a:r>
            <a:br>
              <a:rPr sz="2400" dirty="0"/>
            </a:br>
            <a:r>
              <a:rPr sz="1600" dirty="0" err="1">
                <a:solidFill>
                  <a:srgbClr val="4A5568"/>
                </a:solidFill>
                <a:latin typeface="Verdana"/>
              </a:rPr>
              <a:t>Memastikan</a:t>
            </a:r>
            <a:r>
              <a:rPr sz="1600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4A5568"/>
                </a:solidFill>
                <a:latin typeface="Verdana"/>
              </a:rPr>
              <a:t>seluruh</a:t>
            </a:r>
            <a:r>
              <a:rPr sz="1600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4A5568"/>
                </a:solidFill>
                <a:latin typeface="Verdana"/>
              </a:rPr>
              <a:t>operasional</a:t>
            </a:r>
            <a:r>
              <a:rPr sz="1600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4A5568"/>
                </a:solidFill>
                <a:latin typeface="Verdana"/>
              </a:rPr>
              <a:t>entitas</a:t>
            </a:r>
            <a:r>
              <a:rPr sz="1600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4A5568"/>
                </a:solidFill>
                <a:latin typeface="Verdana"/>
              </a:rPr>
              <a:t>berjalan</a:t>
            </a:r>
            <a:r>
              <a:rPr sz="1600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4A5568"/>
                </a:solidFill>
                <a:latin typeface="Verdana"/>
              </a:rPr>
              <a:t>sesuai</a:t>
            </a:r>
            <a:r>
              <a:rPr sz="1600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4A5568"/>
                </a:solidFill>
                <a:latin typeface="Verdana"/>
              </a:rPr>
              <a:t>dengan</a:t>
            </a:r>
            <a:r>
              <a:rPr sz="1600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4A5568"/>
                </a:solidFill>
                <a:latin typeface="Verdana"/>
              </a:rPr>
              <a:t>peraturan</a:t>
            </a:r>
            <a:r>
              <a:rPr sz="1600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dirty="0" err="1">
                <a:solidFill>
                  <a:srgbClr val="4A5568"/>
                </a:solidFill>
                <a:latin typeface="Verdana"/>
              </a:rPr>
              <a:t>perundang-undangan</a:t>
            </a:r>
            <a:r>
              <a:rPr sz="1600" dirty="0">
                <a:solidFill>
                  <a:srgbClr val="4A5568"/>
                </a:solidFill>
                <a:latin typeface="Verdana"/>
              </a:rPr>
              <a:t> yang </a:t>
            </a:r>
            <a:r>
              <a:rPr sz="1600" dirty="0" err="1">
                <a:solidFill>
                  <a:srgbClr val="4A5568"/>
                </a:solidFill>
                <a:latin typeface="Verdana"/>
              </a:rPr>
              <a:t>berlaku</a:t>
            </a:r>
            <a:r>
              <a:rPr sz="1600" dirty="0">
                <a:solidFill>
                  <a:srgbClr val="4A5568"/>
                </a:solidFill>
                <a:latin typeface="Verdana"/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91071" y="1463040"/>
            <a:ext cx="5583249" cy="457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428232" y="1600200"/>
            <a:ext cx="517641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 dirty="0">
                <a:latin typeface="Georgia"/>
              </a:rPr>
              <a:t>5 </a:t>
            </a:r>
            <a:r>
              <a:rPr sz="1800" b="1" dirty="0" err="1">
                <a:latin typeface="Georgia"/>
              </a:rPr>
              <a:t>Komponen</a:t>
            </a:r>
            <a:r>
              <a:rPr sz="1800" b="1" dirty="0">
                <a:latin typeface="Georgia"/>
              </a:rPr>
              <a:t> </a:t>
            </a:r>
            <a:r>
              <a:rPr sz="1800" b="1" dirty="0" err="1">
                <a:latin typeface="Georgia"/>
              </a:rPr>
              <a:t>Pengendalian</a:t>
            </a:r>
            <a:r>
              <a:rPr sz="1800" b="1" dirty="0">
                <a:latin typeface="Georgia"/>
              </a:rPr>
              <a:t> Internal COSO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28231" y="2103119"/>
            <a:ext cx="5176417" cy="351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sz="1400" b="1" dirty="0" err="1">
                <a:latin typeface="Verdana"/>
              </a:rPr>
              <a:t>Lingkungan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Pengendalian</a:t>
            </a:r>
            <a:r>
              <a:rPr sz="1400" b="1" dirty="0">
                <a:latin typeface="Verdana"/>
              </a:rPr>
              <a:t>: </a:t>
            </a:r>
            <a:r>
              <a:rPr sz="1400" b="1" dirty="0" err="1">
                <a:latin typeface="Verdana"/>
              </a:rPr>
              <a:t>Fondasi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struktural</a:t>
            </a:r>
            <a:r>
              <a:rPr sz="1400" b="1" dirty="0">
                <a:latin typeface="Verdana"/>
              </a:rPr>
              <a:t> internal (</a:t>
            </a:r>
            <a:r>
              <a:rPr sz="1400" b="1" dirty="0" err="1">
                <a:latin typeface="Verdana"/>
              </a:rPr>
              <a:t>integritas</a:t>
            </a:r>
            <a:r>
              <a:rPr sz="1400" b="1" dirty="0">
                <a:latin typeface="Verdana"/>
              </a:rPr>
              <a:t>, </a:t>
            </a:r>
            <a:r>
              <a:rPr sz="1400" b="1" dirty="0" err="1">
                <a:latin typeface="Verdana"/>
              </a:rPr>
              <a:t>komitmen</a:t>
            </a:r>
            <a:r>
              <a:rPr sz="1400" b="1" dirty="0">
                <a:latin typeface="Verdana"/>
              </a:rPr>
              <a:t> dewan/</a:t>
            </a:r>
            <a:r>
              <a:rPr sz="1400" b="1" dirty="0" err="1">
                <a:latin typeface="Verdana"/>
              </a:rPr>
              <a:t>komite</a:t>
            </a:r>
            <a:r>
              <a:rPr sz="1400" b="1" dirty="0">
                <a:latin typeface="Verdana"/>
              </a:rPr>
              <a:t>, </a:t>
            </a:r>
            <a:r>
              <a:rPr sz="1400" b="1" dirty="0" err="1">
                <a:latin typeface="Verdana"/>
              </a:rPr>
              <a:t>gaya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kepemimpinan</a:t>
            </a:r>
            <a:r>
              <a:rPr sz="1400" b="1" dirty="0">
                <a:latin typeface="Verdana"/>
              </a:rPr>
              <a:t>).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sz="1400" b="1" dirty="0" err="1">
                <a:latin typeface="Verdana"/>
              </a:rPr>
              <a:t>Penilaian</a:t>
            </a:r>
            <a:r>
              <a:rPr sz="1400" b="1" dirty="0">
                <a:latin typeface="Verdana"/>
              </a:rPr>
              <a:t> Risiko: </a:t>
            </a:r>
            <a:r>
              <a:rPr sz="1400" b="1" dirty="0" err="1">
                <a:latin typeface="Verdana"/>
              </a:rPr>
              <a:t>Analisis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manajemen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atas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risiko</a:t>
            </a:r>
            <a:r>
              <a:rPr sz="1400" b="1" dirty="0">
                <a:latin typeface="Verdana"/>
              </a:rPr>
              <a:t> yang </a:t>
            </a:r>
            <a:r>
              <a:rPr sz="1400" b="1" dirty="0" err="1">
                <a:latin typeface="Verdana"/>
              </a:rPr>
              <a:t>menghambat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pencapaian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tujuan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penyajian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wajar</a:t>
            </a:r>
            <a:r>
              <a:rPr sz="1400" b="1" dirty="0">
                <a:latin typeface="Verdana"/>
              </a:rPr>
              <a:t>.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sz="1400" b="1" dirty="0" err="1">
                <a:latin typeface="Verdana"/>
              </a:rPr>
              <a:t>Aktivitas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Pengendalian</a:t>
            </a:r>
            <a:r>
              <a:rPr sz="1400" b="1" dirty="0">
                <a:latin typeface="Verdana"/>
              </a:rPr>
              <a:t>: </a:t>
            </a:r>
            <a:r>
              <a:rPr sz="1400" b="1" dirty="0" err="1">
                <a:latin typeface="Verdana"/>
              </a:rPr>
              <a:t>Kebijakan</a:t>
            </a:r>
            <a:r>
              <a:rPr sz="1400" b="1" dirty="0">
                <a:latin typeface="Verdana"/>
              </a:rPr>
              <a:t> dan </a:t>
            </a:r>
            <a:r>
              <a:rPr sz="1400" b="1" dirty="0" err="1">
                <a:latin typeface="Verdana"/>
              </a:rPr>
              <a:t>prosedur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operasional</a:t>
            </a:r>
            <a:r>
              <a:rPr sz="1400" b="1" dirty="0">
                <a:latin typeface="Verdana"/>
              </a:rPr>
              <a:t> (</a:t>
            </a:r>
            <a:r>
              <a:rPr sz="1400" b="1" dirty="0" err="1">
                <a:latin typeface="Verdana"/>
              </a:rPr>
              <a:t>pemisahan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tugas</a:t>
            </a:r>
            <a:r>
              <a:rPr sz="1400" b="1" dirty="0">
                <a:latin typeface="Verdana"/>
              </a:rPr>
              <a:t>, </a:t>
            </a:r>
            <a:r>
              <a:rPr sz="1400" b="1" dirty="0" err="1">
                <a:latin typeface="Verdana"/>
              </a:rPr>
              <a:t>otorisasi</a:t>
            </a:r>
            <a:r>
              <a:rPr sz="1400" b="1" dirty="0">
                <a:latin typeface="Verdana"/>
              </a:rPr>
              <a:t>, </a:t>
            </a:r>
            <a:r>
              <a:rPr sz="1400" b="1" dirty="0" err="1">
                <a:latin typeface="Verdana"/>
              </a:rPr>
              <a:t>kontrol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fisik</a:t>
            </a:r>
            <a:r>
              <a:rPr sz="1400" b="1" dirty="0">
                <a:latin typeface="Verdana"/>
              </a:rPr>
              <a:t>, </a:t>
            </a:r>
            <a:r>
              <a:rPr sz="1400" b="1" dirty="0" err="1">
                <a:latin typeface="Verdana"/>
              </a:rPr>
              <a:t>dll</a:t>
            </a:r>
            <a:r>
              <a:rPr sz="1400" b="1" dirty="0">
                <a:latin typeface="Verdana"/>
              </a:rPr>
              <a:t>).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sz="1400" b="1" dirty="0" err="1">
                <a:latin typeface="Verdana"/>
              </a:rPr>
              <a:t>Informasi</a:t>
            </a:r>
            <a:r>
              <a:rPr sz="1400" b="1" dirty="0">
                <a:latin typeface="Verdana"/>
              </a:rPr>
              <a:t> &amp; </a:t>
            </a:r>
            <a:r>
              <a:rPr sz="1400" b="1" dirty="0" err="1">
                <a:latin typeface="Verdana"/>
              </a:rPr>
              <a:t>Komunikasi</a:t>
            </a:r>
            <a:r>
              <a:rPr sz="1400" b="1" dirty="0">
                <a:latin typeface="Verdana"/>
              </a:rPr>
              <a:t>: </a:t>
            </a:r>
            <a:r>
              <a:rPr sz="1400" b="1" dirty="0" err="1">
                <a:latin typeface="Verdana"/>
              </a:rPr>
              <a:t>Sistem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identifikasi</a:t>
            </a:r>
            <a:r>
              <a:rPr sz="1400" b="1" dirty="0">
                <a:latin typeface="Verdana"/>
              </a:rPr>
              <a:t>, </a:t>
            </a:r>
            <a:r>
              <a:rPr sz="1400" b="1" dirty="0" err="1">
                <a:latin typeface="Verdana"/>
              </a:rPr>
              <a:t>pencatatan</a:t>
            </a:r>
            <a:r>
              <a:rPr sz="1400" b="1" dirty="0">
                <a:latin typeface="Verdana"/>
              </a:rPr>
              <a:t>, dan </a:t>
            </a:r>
            <a:r>
              <a:rPr sz="1400" b="1" dirty="0" err="1">
                <a:latin typeface="Verdana"/>
              </a:rPr>
              <a:t>transmisi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transaksi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akuntansi</a:t>
            </a:r>
            <a:r>
              <a:rPr sz="1400" b="1" dirty="0">
                <a:latin typeface="Verdana"/>
              </a:rPr>
              <a:t>.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sz="1400" b="1" dirty="0" err="1">
                <a:latin typeface="Verdana"/>
              </a:rPr>
              <a:t>Pemantauan</a:t>
            </a:r>
            <a:r>
              <a:rPr sz="1400" b="1" dirty="0">
                <a:latin typeface="Verdana"/>
              </a:rPr>
              <a:t> (Monitoring): </a:t>
            </a:r>
            <a:r>
              <a:rPr sz="1400" b="1" dirty="0" err="1">
                <a:latin typeface="Verdana"/>
              </a:rPr>
              <a:t>Tinjauan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berkala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untuk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menguji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efektivitas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operasi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pengendalian</a:t>
            </a:r>
            <a:r>
              <a:rPr sz="1400" b="1" dirty="0">
                <a:latin typeface="Verdana"/>
              </a:rPr>
              <a:t> internal </a:t>
            </a:r>
            <a:r>
              <a:rPr sz="1400" b="1" dirty="0" err="1">
                <a:latin typeface="Verdana"/>
              </a:rPr>
              <a:t>dari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waktu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ke</a:t>
            </a:r>
            <a:r>
              <a:rPr sz="1400" b="1" dirty="0">
                <a:latin typeface="Verdana"/>
              </a:rPr>
              <a:t> </a:t>
            </a:r>
            <a:r>
              <a:rPr sz="1400" b="1" dirty="0" err="1">
                <a:latin typeface="Verdana"/>
              </a:rPr>
              <a:t>waktu</a:t>
            </a:r>
            <a:r>
              <a:rPr sz="1400" b="1" dirty="0">
                <a:latin typeface="Verdana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10817352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600" b="1">
                <a:solidFill>
                  <a:srgbClr val="1B2A4A"/>
                </a:solidFill>
                <a:latin typeface="Georgia"/>
              </a:rPr>
              <a:t>4 Tahap Penilaian Risiko Pengendalian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34440"/>
            <a:ext cx="10817352" cy="3175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6309360"/>
            <a:ext cx="1081735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00">
                <a:solidFill>
                  <a:srgbClr val="4A5568"/>
                </a:solidFill>
                <a:latin typeface="Verdana"/>
              </a:rPr>
              <a:t>Mata Kuliah: Pengauditan II (Kurikulum 2026) | Rujukan: Arens, Elder, Beasley, &amp; Hogan (18th Edition, 2024) | Slide 7 dari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71600"/>
            <a:ext cx="11301492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i="1" dirty="0">
                <a:solidFill>
                  <a:srgbClr val="4A5568"/>
                </a:solidFill>
                <a:latin typeface="Verdana"/>
              </a:rPr>
              <a:t>Proses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terintegrasi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dan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sistematis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bagi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auditor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untuk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menilai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efektivitas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sistem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pengendalian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 internal </a:t>
            </a:r>
            <a:r>
              <a:rPr sz="1600" i="1" dirty="0" err="1">
                <a:solidFill>
                  <a:srgbClr val="4A5568"/>
                </a:solidFill>
                <a:latin typeface="Verdana"/>
              </a:rPr>
              <a:t>klien</a:t>
            </a:r>
            <a:r>
              <a:rPr sz="1600" i="1" dirty="0">
                <a:solidFill>
                  <a:srgbClr val="4A5568"/>
                </a:solidFill>
                <a:latin typeface="Verdana"/>
              </a:rPr>
              <a:t>: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2011680"/>
            <a:ext cx="2468880" cy="3931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85800" y="2011680"/>
            <a:ext cx="2468880" cy="36576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85800" y="2011680"/>
            <a:ext cx="24688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Verdana"/>
              </a:rPr>
              <a:t>Tahap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2514600"/>
            <a:ext cx="2468880" cy="26827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600" b="1" dirty="0" err="1">
                <a:solidFill>
                  <a:srgbClr val="1B2A4A"/>
                </a:solidFill>
                <a:latin typeface="Georgia"/>
              </a:rPr>
              <a:t>Memperoleh</a:t>
            </a:r>
            <a:r>
              <a:rPr sz="1600" b="1" dirty="0">
                <a:solidFill>
                  <a:srgbClr val="1B2A4A"/>
                </a:solidFill>
                <a:latin typeface="Georgia"/>
              </a:rPr>
              <a:t> &amp; </a:t>
            </a:r>
            <a:r>
              <a:rPr sz="1600" b="1" dirty="0" err="1">
                <a:solidFill>
                  <a:srgbClr val="1B2A4A"/>
                </a:solidFill>
                <a:latin typeface="Georgia"/>
              </a:rPr>
              <a:t>Mendokumentasikan</a:t>
            </a:r>
            <a:r>
              <a:rPr sz="1600" b="1" dirty="0">
                <a:solidFill>
                  <a:srgbClr val="1B2A4A"/>
                </a:solidFill>
                <a:latin typeface="Georgia"/>
              </a:rPr>
              <a:t> </a:t>
            </a:r>
            <a:r>
              <a:rPr sz="1600" b="1" dirty="0" err="1">
                <a:solidFill>
                  <a:srgbClr val="1B2A4A"/>
                </a:solidFill>
                <a:latin typeface="Georgia"/>
              </a:rPr>
              <a:t>Pemahaman</a:t>
            </a:r>
            <a:endParaRPr sz="1600" b="1" dirty="0">
              <a:solidFill>
                <a:srgbClr val="1B2A4A"/>
              </a:solidFill>
              <a:latin typeface="Georgia"/>
            </a:endParaRPr>
          </a:p>
          <a:p>
            <a:r>
              <a:rPr sz="1400" dirty="0">
                <a:solidFill>
                  <a:srgbClr val="4A5568"/>
                </a:solidFill>
                <a:latin typeface="Verdana"/>
              </a:rPr>
              <a:t>Auditor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harus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mengumpulkan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bukti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mengenai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desain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dan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operasi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dari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pengendalian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internal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klien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melalui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kuisioner</a:t>
            </a:r>
            <a:r>
              <a:rPr sz="1400" dirty="0">
                <a:solidFill>
                  <a:srgbClr val="4A5568"/>
                </a:solidFill>
                <a:latin typeface="Verdana"/>
              </a:rPr>
              <a:t>,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bagan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alur</a:t>
            </a:r>
            <a:r>
              <a:rPr sz="1400" dirty="0">
                <a:solidFill>
                  <a:srgbClr val="4A5568"/>
                </a:solidFill>
                <a:latin typeface="Verdana"/>
              </a:rPr>
              <a:t>, dan walkthrough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transaksi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29000" y="2011680"/>
            <a:ext cx="2468880" cy="3931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3429000" y="2011680"/>
            <a:ext cx="2468880" cy="365760"/>
          </a:xfrm>
          <a:prstGeom prst="rect">
            <a:avLst/>
          </a:prstGeom>
          <a:solidFill>
            <a:srgbClr val="111E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3429000" y="2011680"/>
            <a:ext cx="24688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Verdana"/>
              </a:rPr>
              <a:t>Tahap 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20440" y="2514600"/>
            <a:ext cx="2286000" cy="2652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600" b="1">
                <a:solidFill>
                  <a:srgbClr val="1B2A4A"/>
                </a:solidFill>
                <a:latin typeface="Georgia"/>
              </a:rPr>
              <a:t>Menilai Risiko Pengendalian Awal</a:t>
            </a:r>
          </a:p>
          <a:p>
            <a:r>
              <a:rPr sz="1400">
                <a:solidFill>
                  <a:srgbClr val="4A5568"/>
                </a:solidFill>
                <a:latin typeface="Verdana"/>
              </a:rPr>
              <a:t>Menentukan penilaian risiko awal (Initial Control Risk Assessment) berdasarkan kekuatan dan kelemahan pengendalian yang teridentifikasi dalam asersi terkait.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72200" y="2011680"/>
            <a:ext cx="2468880" cy="3931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172200" y="2011680"/>
            <a:ext cx="2468880" cy="36576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172200" y="2011680"/>
            <a:ext cx="24688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Verdana"/>
              </a:rPr>
              <a:t>Tahap 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63640" y="2514600"/>
            <a:ext cx="2286000" cy="2867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600" b="1">
                <a:solidFill>
                  <a:srgbClr val="1B2A4A"/>
                </a:solidFill>
                <a:latin typeface="Georgia"/>
              </a:rPr>
              <a:t>Melaksanakan Pengujian (TOC)</a:t>
            </a:r>
          </a:p>
          <a:p>
            <a:r>
              <a:rPr sz="1400">
                <a:solidFill>
                  <a:srgbClr val="4A5568"/>
                </a:solidFill>
                <a:latin typeface="Verdana"/>
              </a:rPr>
              <a:t>Merancang dan melaksanakan Pengujian Pengendalian (Tests of Controls - TOC) untuk memverifikasi apakah kontrol benar-benar beroperasi efektif sepanjang periode audit.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915400" y="2011680"/>
            <a:ext cx="2468880" cy="3931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8915400" y="2011680"/>
            <a:ext cx="2468880" cy="365760"/>
          </a:xfrm>
          <a:prstGeom prst="rect">
            <a:avLst/>
          </a:prstGeom>
          <a:solidFill>
            <a:srgbClr val="111E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915400" y="2011680"/>
            <a:ext cx="24688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Verdana"/>
              </a:rPr>
              <a:t>Tahap 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006840" y="2514600"/>
            <a:ext cx="2286000" cy="26827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600" b="1">
                <a:solidFill>
                  <a:srgbClr val="1B2A4A"/>
                </a:solidFill>
                <a:latin typeface="Georgia"/>
              </a:rPr>
              <a:t>Memutuskan PDR &amp; Prosedur Substantif</a:t>
            </a:r>
          </a:p>
          <a:p>
            <a:r>
              <a:rPr sz="1400">
                <a:solidFill>
                  <a:srgbClr val="4A5568"/>
                </a:solidFill>
                <a:latin typeface="Verdana"/>
              </a:rPr>
              <a:t>Menggunakan hasil evaluasi TOC untuk merevisi atau memutuskan tingkat Risiko Deteksi Terencana (PDR) dan merancang prosedur substantif yang sesuai.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10817352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600" b="1">
                <a:solidFill>
                  <a:srgbClr val="1B2A4A"/>
                </a:solidFill>
                <a:latin typeface="Georgia"/>
              </a:rPr>
              <a:t>Risiko Kecurangan (Fraud Risk)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34440"/>
            <a:ext cx="10817352" cy="3175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6309360"/>
            <a:ext cx="1081735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00">
                <a:solidFill>
                  <a:srgbClr val="4A5568"/>
                </a:solidFill>
                <a:latin typeface="Verdana"/>
              </a:rPr>
              <a:t>Mata Kuliah: Pengauditan II (Kurikulum 2026) | Rujukan: Arens, Elder, Beasley, &amp; Hogan (18th Edition, 2024) | Slide 8 dari 13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554480"/>
            <a:ext cx="5212080" cy="4389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2960" y="1691640"/>
            <a:ext cx="49377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 dirty="0">
                <a:solidFill>
                  <a:srgbClr val="D97706"/>
                </a:solidFill>
                <a:latin typeface="Georgia"/>
              </a:rPr>
              <a:t>Dua </a:t>
            </a:r>
            <a:r>
              <a:rPr sz="1800" b="1" dirty="0" err="1">
                <a:solidFill>
                  <a:srgbClr val="D97706"/>
                </a:solidFill>
                <a:latin typeface="Georgia"/>
              </a:rPr>
              <a:t>Kategori</a:t>
            </a:r>
            <a:r>
              <a:rPr sz="1800" b="1" dirty="0">
                <a:solidFill>
                  <a:srgbClr val="D97706"/>
                </a:solidFill>
                <a:latin typeface="Georgia"/>
              </a:rPr>
              <a:t> Utama </a:t>
            </a:r>
            <a:r>
              <a:rPr sz="1800" b="1" dirty="0" err="1">
                <a:solidFill>
                  <a:srgbClr val="D97706"/>
                </a:solidFill>
                <a:latin typeface="Georgia"/>
              </a:rPr>
              <a:t>Kecurangan</a:t>
            </a:r>
            <a:r>
              <a:rPr sz="1800" b="1" dirty="0">
                <a:solidFill>
                  <a:srgbClr val="D97706"/>
                </a:solidFill>
                <a:latin typeface="Georgia"/>
              </a:rPr>
              <a:t> (Fraud)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194560"/>
            <a:ext cx="4937760" cy="2641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1400" b="1" dirty="0">
                <a:solidFill>
                  <a:srgbClr val="1B2A4A"/>
                </a:solidFill>
                <a:latin typeface="Verdana"/>
              </a:rPr>
              <a:t>1.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Pelaporan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Keuangan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yang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Mengandung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Kecurangan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:</a:t>
            </a:r>
            <a:br>
              <a:rPr sz="2000" dirty="0"/>
            </a:br>
            <a:r>
              <a:rPr sz="1400" dirty="0">
                <a:solidFill>
                  <a:srgbClr val="4A5568"/>
                </a:solidFill>
                <a:latin typeface="Verdana"/>
              </a:rPr>
              <a:t>Tindakan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manipulasi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,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pemalsuan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,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atau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pengubahan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catatan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akuntansi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secara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sengaja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untuk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mengelabui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pengguna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laporan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keuangan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(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misal</a:t>
            </a:r>
            <a:r>
              <a:rPr sz="1400" dirty="0">
                <a:solidFill>
                  <a:srgbClr val="4A5568"/>
                </a:solidFill>
                <a:latin typeface="Verdana"/>
              </a:rPr>
              <a:t>,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mencatat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pendapatan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fiktif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atau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menyembunyikan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liabilitas</a:t>
            </a:r>
            <a:r>
              <a:rPr sz="1400" dirty="0">
                <a:solidFill>
                  <a:srgbClr val="4A5568"/>
                </a:solidFill>
                <a:latin typeface="Verdana"/>
              </a:rPr>
              <a:t>).</a:t>
            </a:r>
          </a:p>
          <a:p>
            <a:pPr>
              <a:spcAft>
                <a:spcPts val="1400"/>
              </a:spcAft>
            </a:pPr>
            <a:r>
              <a:rPr sz="1400" b="1" dirty="0">
                <a:solidFill>
                  <a:srgbClr val="1B2A4A"/>
                </a:solidFill>
                <a:latin typeface="Verdana"/>
              </a:rPr>
              <a:t>2. </a:t>
            </a:r>
            <a:r>
              <a:rPr sz="1400" b="1" dirty="0" err="1">
                <a:solidFill>
                  <a:srgbClr val="1B2A4A"/>
                </a:solidFill>
                <a:latin typeface="Verdana"/>
              </a:rPr>
              <a:t>Penyalahgunaan</a:t>
            </a:r>
            <a:r>
              <a:rPr sz="1400" b="1" dirty="0">
                <a:solidFill>
                  <a:srgbClr val="1B2A4A"/>
                </a:solidFill>
                <a:latin typeface="Verdana"/>
              </a:rPr>
              <a:t> Aset (Misappropriation):</a:t>
            </a:r>
            <a:br>
              <a:rPr sz="2000" dirty="0"/>
            </a:br>
            <a:r>
              <a:rPr sz="1400" dirty="0" err="1">
                <a:solidFill>
                  <a:srgbClr val="4A5568"/>
                </a:solidFill>
                <a:latin typeface="Verdana"/>
              </a:rPr>
              <a:t>Pencurian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terhadap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aset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berwujud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atau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tidak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berwujud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milik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perusahaan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oleh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karyawan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maupun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manajemen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(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misal</a:t>
            </a:r>
            <a:r>
              <a:rPr sz="1400" dirty="0">
                <a:solidFill>
                  <a:srgbClr val="4A5568"/>
                </a:solidFill>
                <a:latin typeface="Verdana"/>
              </a:rPr>
              <a:t>,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penggelapan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uang kas,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pencurian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inventaris</a:t>
            </a:r>
            <a:r>
              <a:rPr sz="1400" dirty="0">
                <a:solidFill>
                  <a:srgbClr val="4A5568"/>
                </a:solidFill>
                <a:latin typeface="Verdana"/>
              </a:rPr>
              <a:t>,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atau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klaim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biaya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pribadi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).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91072" y="1554480"/>
            <a:ext cx="5212080" cy="4389120"/>
          </a:xfrm>
          <a:prstGeom prst="roundRect">
            <a:avLst/>
          </a:prstGeom>
          <a:solidFill>
            <a:srgbClr val="111E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565392" y="1691640"/>
            <a:ext cx="49377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 dirty="0">
                <a:solidFill>
                  <a:srgbClr val="D97706"/>
                </a:solidFill>
                <a:latin typeface="Georgia"/>
              </a:rPr>
              <a:t>Tiga </a:t>
            </a:r>
            <a:r>
              <a:rPr sz="1800" b="1" dirty="0" err="1">
                <a:solidFill>
                  <a:srgbClr val="D97706"/>
                </a:solidFill>
                <a:latin typeface="Georgia"/>
              </a:rPr>
              <a:t>Kondisi</a:t>
            </a:r>
            <a:r>
              <a:rPr sz="1800" b="1" dirty="0">
                <a:solidFill>
                  <a:srgbClr val="D97706"/>
                </a:solidFill>
                <a:latin typeface="Georgia"/>
              </a:rPr>
              <a:t> </a:t>
            </a:r>
            <a:r>
              <a:rPr sz="1800" b="1" dirty="0" err="1">
                <a:solidFill>
                  <a:srgbClr val="D97706"/>
                </a:solidFill>
                <a:latin typeface="Georgia"/>
              </a:rPr>
              <a:t>Segitiga</a:t>
            </a:r>
            <a:r>
              <a:rPr sz="1800" b="1" dirty="0">
                <a:solidFill>
                  <a:srgbClr val="D97706"/>
                </a:solidFill>
                <a:latin typeface="Georgia"/>
              </a:rPr>
              <a:t> </a:t>
            </a:r>
            <a:r>
              <a:rPr sz="1800" b="1" dirty="0" err="1">
                <a:solidFill>
                  <a:srgbClr val="D97706"/>
                </a:solidFill>
                <a:latin typeface="Georgia"/>
              </a:rPr>
              <a:t>Kecurangan</a:t>
            </a:r>
            <a:endParaRPr sz="1800" b="1" dirty="0">
              <a:solidFill>
                <a:srgbClr val="D97706"/>
              </a:solidFill>
              <a:latin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28232" y="2194560"/>
            <a:ext cx="4937760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400" b="1" dirty="0">
                <a:solidFill>
                  <a:srgbClr val="D97706"/>
                </a:solidFill>
                <a:latin typeface="Verdana"/>
              </a:rPr>
              <a:t>• 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Insentif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/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Tekanan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(Incentives / Pressures):</a:t>
            </a:r>
            <a:br>
              <a:rPr sz="2400" dirty="0"/>
            </a:br>
            <a:r>
              <a:rPr sz="1400" dirty="0">
                <a:solidFill>
                  <a:srgbClr val="FFFFFF"/>
                </a:solidFill>
                <a:latin typeface="Verdana"/>
              </a:rPr>
              <a:t>   Adanya motif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keuangan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atau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tekanan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operasional</a:t>
            </a:r>
            <a:r>
              <a:rPr sz="1400" dirty="0">
                <a:solidFill>
                  <a:srgbClr val="FFFFFF"/>
                </a:solidFill>
                <a:latin typeface="Verdana"/>
              </a:rPr>
              <a:t>.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Contoh</a:t>
            </a:r>
            <a:r>
              <a:rPr sz="1400" dirty="0">
                <a:solidFill>
                  <a:srgbClr val="FFFFFF"/>
                </a:solidFill>
                <a:latin typeface="Verdana"/>
              </a:rPr>
              <a:t>: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manajemen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ditekan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memenuhi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target bonus,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atau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karyawan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memiliki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masalah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keuangan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pribadi</a:t>
            </a:r>
            <a:r>
              <a:rPr sz="1400" dirty="0">
                <a:solidFill>
                  <a:srgbClr val="FFFFFF"/>
                </a:solidFill>
                <a:latin typeface="Verdana"/>
              </a:rPr>
              <a:t>.</a:t>
            </a:r>
          </a:p>
          <a:p>
            <a:pPr>
              <a:spcAft>
                <a:spcPts val="1200"/>
              </a:spcAft>
            </a:pPr>
            <a:r>
              <a:rPr sz="1400" b="1" dirty="0">
                <a:solidFill>
                  <a:srgbClr val="D97706"/>
                </a:solidFill>
                <a:latin typeface="Verdana"/>
              </a:rPr>
              <a:t>• 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Kesempatan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(Opportunities):</a:t>
            </a:r>
            <a:br>
              <a:rPr sz="2400" dirty="0"/>
            </a:br>
            <a:r>
              <a:rPr sz="1400" dirty="0">
                <a:solidFill>
                  <a:srgbClr val="FFFFFF"/>
                </a:solidFill>
                <a:latin typeface="Verdana"/>
              </a:rPr>
              <a:t>  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Kondisi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pengendalian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internal yang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lemah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yang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memungkinkan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tindakan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fraud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dilaksanakan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tanpa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terdeteksi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(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misal</a:t>
            </a:r>
            <a:r>
              <a:rPr sz="1400" dirty="0">
                <a:solidFill>
                  <a:srgbClr val="FFFFFF"/>
                </a:solidFill>
                <a:latin typeface="Verdana"/>
              </a:rPr>
              <a:t>,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tidak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ada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pemisahan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fungsi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tugas</a:t>
            </a:r>
            <a:r>
              <a:rPr sz="1400" dirty="0">
                <a:solidFill>
                  <a:srgbClr val="FFFFFF"/>
                </a:solidFill>
                <a:latin typeface="Verdana"/>
              </a:rPr>
              <a:t>).</a:t>
            </a:r>
          </a:p>
          <a:p>
            <a:pPr>
              <a:spcAft>
                <a:spcPts val="1200"/>
              </a:spcAft>
            </a:pPr>
            <a:r>
              <a:rPr sz="1400" b="1" dirty="0">
                <a:solidFill>
                  <a:srgbClr val="D97706"/>
                </a:solidFill>
                <a:latin typeface="Verdana"/>
              </a:rPr>
              <a:t>• 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Sikap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/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Rasionalisasi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(Rationalization):</a:t>
            </a:r>
            <a:br>
              <a:rPr sz="2400" dirty="0"/>
            </a:br>
            <a:r>
              <a:rPr sz="1400" dirty="0">
                <a:solidFill>
                  <a:srgbClr val="FFFFFF"/>
                </a:solidFill>
                <a:latin typeface="Verdana"/>
              </a:rPr>
              <a:t>  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Karakter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personal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atau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pembenaran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moral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atas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tindakan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fraud (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misal</a:t>
            </a:r>
            <a:r>
              <a:rPr sz="1400" dirty="0">
                <a:solidFill>
                  <a:srgbClr val="FFFFFF"/>
                </a:solidFill>
                <a:latin typeface="Verdana"/>
              </a:rPr>
              <a:t>,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menganggap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pencurian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sebagai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pinjaman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sementara</a:t>
            </a:r>
            <a:r>
              <a:rPr sz="1400" dirty="0">
                <a:solidFill>
                  <a:srgbClr val="FFFFFF"/>
                </a:solidFill>
                <a:latin typeface="Verdana"/>
              </a:rPr>
              <a:t>,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atau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ketidakpuasan</a:t>
            </a:r>
            <a:r>
              <a:rPr sz="1400" dirty="0">
                <a:solidFill>
                  <a:srgbClr val="FFFFFF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Verdana"/>
              </a:rPr>
              <a:t>gaji</a:t>
            </a:r>
            <a:r>
              <a:rPr sz="1400" dirty="0">
                <a:solidFill>
                  <a:srgbClr val="FFFFFF"/>
                </a:solidFill>
                <a:latin typeface="Verdana"/>
              </a:rPr>
              <a:t>).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10817352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600" b="1">
                <a:solidFill>
                  <a:srgbClr val="1B2A4A"/>
                </a:solidFill>
                <a:latin typeface="Georgia"/>
              </a:rPr>
              <a:t>Bukti Audit: Keputusan &amp; Persuasivitas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234440"/>
            <a:ext cx="10817352" cy="31750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6309360"/>
            <a:ext cx="1081735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00">
                <a:solidFill>
                  <a:srgbClr val="4A5568"/>
                </a:solidFill>
                <a:latin typeface="Verdana"/>
              </a:rPr>
              <a:t>Mata Kuliah: Pengauditan II (Kurikulum 2026) | Rujukan: Arens, Elder, Beasley, &amp; Hogan (18th Edition, 2024) | Slide 9 dari 13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554480"/>
            <a:ext cx="5212080" cy="4389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2960" y="1691640"/>
            <a:ext cx="49377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1B2A4A"/>
                </a:solidFill>
                <a:latin typeface="Georgia"/>
              </a:rPr>
              <a:t>4 Keputusan Utama Bukti Audit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194560"/>
            <a:ext cx="5074920" cy="37087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400" b="1" dirty="0">
                <a:solidFill>
                  <a:srgbClr val="D97706"/>
                </a:solidFill>
                <a:latin typeface="Verdana"/>
              </a:rPr>
              <a:t>1.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Prosedur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Audit yang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Digunakan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:</a:t>
            </a:r>
            <a:br>
              <a:rPr sz="2000" dirty="0"/>
            </a:br>
            <a:r>
              <a:rPr sz="1400" dirty="0" err="1">
                <a:solidFill>
                  <a:srgbClr val="4A5568"/>
                </a:solidFill>
                <a:latin typeface="Verdana"/>
              </a:rPr>
              <a:t>Menentukan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metode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audit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spesifik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untuk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menguji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asersi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tertentu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(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misal</a:t>
            </a:r>
            <a:r>
              <a:rPr sz="1400" dirty="0">
                <a:solidFill>
                  <a:srgbClr val="4A5568"/>
                </a:solidFill>
                <a:latin typeface="Verdana"/>
              </a:rPr>
              <a:t>,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konfirmasi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piutang</a:t>
            </a:r>
            <a:r>
              <a:rPr sz="1400" dirty="0">
                <a:solidFill>
                  <a:srgbClr val="4A5568"/>
                </a:solidFill>
                <a:latin typeface="Verdana"/>
              </a:rPr>
              <a:t>,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pemeriksaan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fisik</a:t>
            </a:r>
            <a:r>
              <a:rPr sz="1400" dirty="0">
                <a:solidFill>
                  <a:srgbClr val="4A5568"/>
                </a:solidFill>
                <a:latin typeface="Verdana"/>
              </a:rPr>
              <a:t>).</a:t>
            </a:r>
          </a:p>
          <a:p>
            <a:pPr>
              <a:spcAft>
                <a:spcPts val="1000"/>
              </a:spcAft>
            </a:pPr>
            <a:r>
              <a:rPr sz="1400" b="1" dirty="0">
                <a:solidFill>
                  <a:srgbClr val="D97706"/>
                </a:solidFill>
                <a:latin typeface="Verdana"/>
              </a:rPr>
              <a:t>2.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Ukuran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Sampel yang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Dipilih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:</a:t>
            </a:r>
            <a:br>
              <a:rPr sz="2000" dirty="0"/>
            </a:br>
            <a:r>
              <a:rPr sz="1400" dirty="0" err="1">
                <a:solidFill>
                  <a:srgbClr val="4A5568"/>
                </a:solidFill>
                <a:latin typeface="Verdana"/>
              </a:rPr>
              <a:t>Menentukan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jumlah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item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dari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populasi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yang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akan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diperiksa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(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misal</a:t>
            </a:r>
            <a:r>
              <a:rPr sz="1400" dirty="0">
                <a:solidFill>
                  <a:srgbClr val="4A5568"/>
                </a:solidFill>
                <a:latin typeface="Verdana"/>
              </a:rPr>
              <a:t>, 50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faktur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penjualan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dari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total 10.000).</a:t>
            </a:r>
          </a:p>
          <a:p>
            <a:pPr>
              <a:spcAft>
                <a:spcPts val="1000"/>
              </a:spcAft>
            </a:pPr>
            <a:r>
              <a:rPr sz="1400" b="1" dirty="0">
                <a:solidFill>
                  <a:srgbClr val="D97706"/>
                </a:solidFill>
                <a:latin typeface="Verdana"/>
              </a:rPr>
              <a:t>3. Item yang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Dipilih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dari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Populasi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:</a:t>
            </a:r>
            <a:br>
              <a:rPr sz="2000" dirty="0"/>
            </a:br>
            <a:r>
              <a:rPr sz="1400" dirty="0" err="1">
                <a:solidFill>
                  <a:srgbClr val="4A5568"/>
                </a:solidFill>
                <a:latin typeface="Verdana"/>
              </a:rPr>
              <a:t>Memutuskan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item-item mana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saja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yang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diambil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(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misal</a:t>
            </a:r>
            <a:r>
              <a:rPr sz="1400" dirty="0">
                <a:solidFill>
                  <a:srgbClr val="4A5568"/>
                </a:solidFill>
                <a:latin typeface="Verdana"/>
              </a:rPr>
              <a:t>,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nilai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rupiah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terbesar</a:t>
            </a:r>
            <a:r>
              <a:rPr sz="1400" dirty="0">
                <a:solidFill>
                  <a:srgbClr val="4A5568"/>
                </a:solidFill>
                <a:latin typeface="Verdana"/>
              </a:rPr>
              <a:t>,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transaksi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tidak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biasa</a:t>
            </a:r>
            <a:r>
              <a:rPr sz="1400" dirty="0">
                <a:solidFill>
                  <a:srgbClr val="4A5568"/>
                </a:solidFill>
                <a:latin typeface="Verdana"/>
              </a:rPr>
              <a:t>,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atau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secara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acak</a:t>
            </a:r>
            <a:r>
              <a:rPr sz="1400" dirty="0">
                <a:solidFill>
                  <a:srgbClr val="4A5568"/>
                </a:solidFill>
                <a:latin typeface="Verdana"/>
              </a:rPr>
              <a:t>).</a:t>
            </a:r>
          </a:p>
          <a:p>
            <a:pPr>
              <a:spcAft>
                <a:spcPts val="1000"/>
              </a:spcAft>
            </a:pPr>
            <a:r>
              <a:rPr sz="1400" b="1" dirty="0">
                <a:solidFill>
                  <a:srgbClr val="D97706"/>
                </a:solidFill>
                <a:latin typeface="Verdana"/>
              </a:rPr>
              <a:t>4. Kapan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Melaksanakan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Prosedur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(Timing):</a:t>
            </a:r>
            <a:br>
              <a:rPr sz="2000" dirty="0"/>
            </a:br>
            <a:r>
              <a:rPr sz="1400" dirty="0" err="1">
                <a:solidFill>
                  <a:srgbClr val="4A5568"/>
                </a:solidFill>
                <a:latin typeface="Verdana"/>
              </a:rPr>
              <a:t>Memutuskan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waktu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pelaksanaan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pengujian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(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misal</a:t>
            </a:r>
            <a:r>
              <a:rPr sz="1400" dirty="0">
                <a:solidFill>
                  <a:srgbClr val="4A5568"/>
                </a:solidFill>
                <a:latin typeface="Verdana"/>
              </a:rPr>
              <a:t>, interim audit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atau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pada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akhir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tahun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pembukuan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).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91072" y="1554480"/>
            <a:ext cx="5212080" cy="4389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428232" y="1691640"/>
            <a:ext cx="49377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 dirty="0" err="1">
                <a:solidFill>
                  <a:srgbClr val="1B2A4A"/>
                </a:solidFill>
                <a:latin typeface="Georgia"/>
              </a:rPr>
              <a:t>Persuasivitas</a:t>
            </a:r>
            <a:r>
              <a:rPr sz="1800" b="1" dirty="0">
                <a:solidFill>
                  <a:srgbClr val="1B2A4A"/>
                </a:solidFill>
                <a:latin typeface="Georgia"/>
              </a:rPr>
              <a:t> Bukti (Persuasiveness)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28232" y="2194560"/>
            <a:ext cx="4937760" cy="2426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1400" b="1" dirty="0">
                <a:solidFill>
                  <a:srgbClr val="D97706"/>
                </a:solidFill>
                <a:latin typeface="Verdana"/>
              </a:rPr>
              <a:t>• 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Kelayakan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(Appropriateness / Competence):</a:t>
            </a:r>
            <a:br>
              <a:rPr sz="2000" dirty="0"/>
            </a:br>
            <a:r>
              <a:rPr sz="1400" dirty="0">
                <a:solidFill>
                  <a:srgbClr val="4A5568"/>
                </a:solidFill>
                <a:latin typeface="Verdana"/>
              </a:rPr>
              <a:t>  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Mengukur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kualitas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bukti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yang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mencakup</a:t>
            </a:r>
            <a:r>
              <a:rPr sz="1400" dirty="0">
                <a:solidFill>
                  <a:srgbClr val="4A5568"/>
                </a:solidFill>
                <a:latin typeface="Verdana"/>
              </a:rPr>
              <a:t>:</a:t>
            </a:r>
            <a:br>
              <a:rPr sz="2000" dirty="0"/>
            </a:br>
            <a:r>
              <a:rPr sz="1400" dirty="0">
                <a:solidFill>
                  <a:srgbClr val="4A5568"/>
                </a:solidFill>
                <a:latin typeface="Verdana"/>
              </a:rPr>
              <a:t>-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Relevansi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: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Relevan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terhadap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tujuan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audit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tertentu</a:t>
            </a:r>
            <a:r>
              <a:rPr sz="1400" dirty="0">
                <a:solidFill>
                  <a:srgbClr val="4A5568"/>
                </a:solidFill>
                <a:latin typeface="Verdana"/>
              </a:rPr>
              <a:t>.</a:t>
            </a:r>
            <a:br>
              <a:rPr sz="2000" dirty="0"/>
            </a:br>
            <a:r>
              <a:rPr sz="1400" dirty="0">
                <a:solidFill>
                  <a:srgbClr val="4A5568"/>
                </a:solidFill>
                <a:latin typeface="Verdana"/>
              </a:rPr>
              <a:t>-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Keandalan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: Tingkat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kepercayaan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bukti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(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dipengaruhi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sumber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independen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,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efektivitas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kontrol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klien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,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pengetahuan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langsung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auditor,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dsb</a:t>
            </a:r>
            <a:r>
              <a:rPr sz="1400" dirty="0">
                <a:solidFill>
                  <a:srgbClr val="4A5568"/>
                </a:solidFill>
                <a:latin typeface="Verdana"/>
              </a:rPr>
              <a:t>).</a:t>
            </a:r>
          </a:p>
          <a:p>
            <a:pPr>
              <a:spcAft>
                <a:spcPts val="1400"/>
              </a:spcAft>
            </a:pPr>
            <a:r>
              <a:rPr sz="1400" b="1" dirty="0">
                <a:solidFill>
                  <a:srgbClr val="D97706"/>
                </a:solidFill>
                <a:latin typeface="Verdana"/>
              </a:rPr>
              <a:t>•  </a:t>
            </a:r>
            <a:r>
              <a:rPr sz="1400" b="1" dirty="0" err="1">
                <a:solidFill>
                  <a:srgbClr val="D97706"/>
                </a:solidFill>
                <a:latin typeface="Verdana"/>
              </a:rPr>
              <a:t>Kecukupan</a:t>
            </a:r>
            <a:r>
              <a:rPr sz="1400" b="1" dirty="0">
                <a:solidFill>
                  <a:srgbClr val="D97706"/>
                </a:solidFill>
                <a:latin typeface="Verdana"/>
              </a:rPr>
              <a:t> (Sufficiency):</a:t>
            </a:r>
            <a:br>
              <a:rPr sz="2000" dirty="0"/>
            </a:br>
            <a:r>
              <a:rPr sz="1400" dirty="0">
                <a:solidFill>
                  <a:srgbClr val="4A5568"/>
                </a:solidFill>
                <a:latin typeface="Verdana"/>
              </a:rPr>
              <a:t>  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Mengukur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kuantitas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atau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jumlah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bukti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yang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memadai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(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dipengaruhi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ukuran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sampel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dan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representativitas</a:t>
            </a:r>
            <a:r>
              <a:rPr sz="1400" dirty="0">
                <a:solidFill>
                  <a:srgbClr val="4A5568"/>
                </a:solidFill>
                <a:latin typeface="Verdana"/>
              </a:rPr>
              <a:t> item yang </a:t>
            </a:r>
            <a:r>
              <a:rPr sz="1400" dirty="0" err="1">
                <a:solidFill>
                  <a:srgbClr val="4A5568"/>
                </a:solidFill>
                <a:latin typeface="Verdana"/>
              </a:rPr>
              <a:t>dipilih</a:t>
            </a:r>
            <a:r>
              <a:rPr sz="1400" dirty="0">
                <a:solidFill>
                  <a:srgbClr val="4A5568"/>
                </a:solidFill>
                <a:latin typeface="Verdana"/>
              </a:rPr>
              <a:t>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10282</TotalTime>
  <Words>2334</Words>
  <Application>Microsoft Office PowerPoint</Application>
  <PresentationFormat>Widescreen</PresentationFormat>
  <Paragraphs>176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Georgia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Fitria Ningrum</dc:creator>
  <cp:keywords/>
  <dc:description>generated using python-pptx</dc:description>
  <cp:lastModifiedBy>Fitria Ningrum Sayekti</cp:lastModifiedBy>
  <cp:revision>5</cp:revision>
  <dcterms:created xsi:type="dcterms:W3CDTF">2013-01-27T09:14:16Z</dcterms:created>
  <dcterms:modified xsi:type="dcterms:W3CDTF">2026-09-01T22:19:03Z</dcterms:modified>
  <cp:category/>
</cp:coreProperties>
</file>