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6" r:id="rId20"/>
    <p:sldId id="278" r:id="rId21"/>
    <p:sldId id="279" r:id="rId22"/>
    <p:sldId id="280" r:id="rId23"/>
    <p:sldId id="281" r:id="rId24"/>
    <p:sldId id="282" r:id="rId25"/>
    <p:sldId id="283" r:id="rId26"/>
    <p:sldId id="284" r:id="rId27"/>
    <p:sldId id="285" r:id="rId28"/>
    <p:sldId id="286" r:id="rId29"/>
    <p:sldId id="287" r:id="rId30"/>
    <p:sldId id="289" r:id="rId31"/>
    <p:sldId id="290" r:id="rId32"/>
    <p:sldId id="291"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Lst>
  <p:sldSz cx="14630400" cy="8229600"/>
  <p:notesSz cx="8229600" cy="14630400"/>
  <p:embeddedFontLst>
    <p:embeddedFont>
      <p:font typeface="Gill Sans MT" panose="020B0502020104020203" pitchFamily="34" charset="77"/>
      <p:regular r:id="rId49"/>
      <p:bold r:id="rId50"/>
      <p:italic r:id="rId51"/>
      <p:boldItalic r:id="rId52"/>
    </p:embeddedFont>
    <p:embeddedFont>
      <p:font typeface="Tomorrow" pitchFamily="2" charset="0"/>
      <p:regular r:id="rId53"/>
    </p:embeddedFont>
    <p:embeddedFont>
      <p:font typeface="Tomorrow Semi Bold" pitchFamily="2" charset="0"/>
      <p:regular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7"/>
    <p:restoredTop sz="94610"/>
  </p:normalViewPr>
  <p:slideViewPr>
    <p:cSldViewPr snapToGrid="0" snapToObjects="1">
      <p:cViewPr varScale="1">
        <p:scale>
          <a:sx n="93" d="100"/>
          <a:sy n="93" d="100"/>
        </p:scale>
        <p:origin x="4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427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641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41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75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86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70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975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076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579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90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08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423372"/>
            <a:ext cx="14630400" cy="49271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2">
            <a:extLst>
              <a:ext uri="{28A0092B-C50C-407E-A947-70E740481C1C}">
                <a14:useLocalDpi xmlns:a14="http://schemas.microsoft.com/office/drawing/2010/main" val="0"/>
              </a:ext>
            </a:extLst>
          </a:blip>
          <a:srcRect t="259" b="-1558"/>
          <a:stretch/>
        </p:blipFill>
        <p:spPr bwMode="black">
          <a:xfrm>
            <a:off x="0" y="7351776"/>
            <a:ext cx="14630400" cy="891540"/>
          </a:xfrm>
          <a:prstGeom prst="rect">
            <a:avLst/>
          </a:prstGeom>
        </p:spPr>
      </p:pic>
      <p:sp>
        <p:nvSpPr>
          <p:cNvPr id="2" name="Title Placeholder 1"/>
          <p:cNvSpPr>
            <a:spLocks noGrp="1"/>
          </p:cNvSpPr>
          <p:nvPr>
            <p:ph type="title"/>
          </p:nvPr>
        </p:nvSpPr>
        <p:spPr>
          <a:xfrm>
            <a:off x="1741895" y="965423"/>
            <a:ext cx="11523930" cy="1259082"/>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741895" y="2418879"/>
            <a:ext cx="11523930" cy="414073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9064966" y="396445"/>
            <a:ext cx="4200858" cy="371041"/>
          </a:xfrm>
          <a:prstGeom prst="rect">
            <a:avLst/>
          </a:prstGeom>
        </p:spPr>
        <p:txBody>
          <a:bodyPr vert="horz" lIns="91440" tIns="45720" rIns="91440" bIns="45720" rtlCol="0" anchor="ctr"/>
          <a:lstStyle>
            <a:lvl1pPr algn="r">
              <a:defRPr sz="1200">
                <a:solidFill>
                  <a:schemeClr val="tx1">
                    <a:tint val="75000"/>
                  </a:schemeClr>
                </a:solidFill>
              </a:defRPr>
            </a:lvl1pPr>
          </a:lstStyle>
          <a:p>
            <a:fld id="{48A87A34-81AB-432B-8DAE-1953F412C126}" type="datetimeFigureOut">
              <a:rPr lang="en-US" dirty="0"/>
              <a:pPr/>
              <a:t>8/6/25</a:t>
            </a:fld>
            <a:endParaRPr lang="en-US" dirty="0"/>
          </a:p>
        </p:txBody>
      </p:sp>
      <p:sp>
        <p:nvSpPr>
          <p:cNvPr id="5" name="Footer Placeholder 4"/>
          <p:cNvSpPr>
            <a:spLocks noGrp="1"/>
          </p:cNvSpPr>
          <p:nvPr>
            <p:ph type="ftr" sz="quarter" idx="3"/>
          </p:nvPr>
        </p:nvSpPr>
        <p:spPr>
          <a:xfrm>
            <a:off x="1741895" y="395169"/>
            <a:ext cx="7126603" cy="37104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76073" y="958767"/>
            <a:ext cx="973223" cy="604294"/>
          </a:xfrm>
          <a:prstGeom prst="rect">
            <a:avLst/>
          </a:prstGeom>
        </p:spPr>
        <p:txBody>
          <a:bodyPr vert="horz" lIns="91440" tIns="45720" rIns="91440" bIns="45720" rtlCol="0" anchor="t"/>
          <a:lstStyle>
            <a:lvl1pPr algn="r">
              <a:defRPr sz="336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7354096"/>
            <a:ext cx="146304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58391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ftr="0" dt="0"/>
  <p:txStyles>
    <p:titleStyle>
      <a:lvl1pPr algn="l" defTabSz="1097280" rtl="0" eaLnBrk="1" latinLnBrk="0" hangingPunct="1">
        <a:lnSpc>
          <a:spcPct val="90000"/>
        </a:lnSpc>
        <a:spcBef>
          <a:spcPct val="0"/>
        </a:spcBef>
        <a:buNone/>
        <a:defRPr sz="3840" b="0" i="0" kern="1200" cap="all">
          <a:solidFill>
            <a:schemeClr val="tx1"/>
          </a:solidFill>
          <a:effectLst/>
          <a:latin typeface="+mj-lt"/>
          <a:ea typeface="+mj-ea"/>
          <a:cs typeface="+mj-cs"/>
        </a:defRPr>
      </a:lvl1pPr>
    </p:titleStyle>
    <p:bodyStyle>
      <a:lvl1pPr marL="274320" indent="-274320" algn="l" defTabSz="1097280" rtl="0" eaLnBrk="1" latinLnBrk="0" hangingPunct="1">
        <a:lnSpc>
          <a:spcPct val="120000"/>
        </a:lnSpc>
        <a:spcBef>
          <a:spcPts val="12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1pPr>
      <a:lvl2pPr marL="82296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2160" kern="1200" cap="none" baseline="0">
          <a:solidFill>
            <a:schemeClr val="tx1"/>
          </a:solidFill>
          <a:effectLst/>
          <a:latin typeface="+mn-lt"/>
          <a:ea typeface="+mn-ea"/>
          <a:cs typeface="+mn-cs"/>
        </a:defRPr>
      </a:lvl2pPr>
      <a:lvl3pPr marL="137160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920" kern="1200">
          <a:solidFill>
            <a:schemeClr val="tx1"/>
          </a:solidFill>
          <a:effectLst/>
          <a:latin typeface="+mn-lt"/>
          <a:ea typeface="+mn-ea"/>
          <a:cs typeface="+mn-cs"/>
        </a:defRPr>
      </a:lvl3pPr>
      <a:lvl4pPr marL="192024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680" kern="1200" cap="none" baseline="0">
          <a:solidFill>
            <a:schemeClr val="tx1"/>
          </a:solidFill>
          <a:effectLst/>
          <a:latin typeface="+mn-lt"/>
          <a:ea typeface="+mn-ea"/>
          <a:cs typeface="+mn-cs"/>
        </a:defRPr>
      </a:lvl4pPr>
      <a:lvl5pPr marL="246888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440" kern="1200">
          <a:solidFill>
            <a:schemeClr val="tx1"/>
          </a:solidFill>
          <a:effectLst/>
          <a:latin typeface="+mn-lt"/>
          <a:ea typeface="+mn-ea"/>
          <a:cs typeface="+mn-cs"/>
        </a:defRPr>
      </a:lvl5pPr>
      <a:lvl6pPr marL="301752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440" kern="1200">
          <a:solidFill>
            <a:schemeClr val="tx1"/>
          </a:solidFill>
          <a:effectLst/>
          <a:latin typeface="+mn-lt"/>
          <a:ea typeface="+mn-ea"/>
          <a:cs typeface="+mn-cs"/>
        </a:defRPr>
      </a:lvl6pPr>
      <a:lvl7pPr marL="356616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440" kern="1200">
          <a:solidFill>
            <a:schemeClr val="tx1"/>
          </a:solidFill>
          <a:effectLst/>
          <a:latin typeface="+mn-lt"/>
          <a:ea typeface="+mn-ea"/>
          <a:cs typeface="+mn-cs"/>
        </a:defRPr>
      </a:lvl7pPr>
      <a:lvl8pPr marL="411480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440" kern="1200" baseline="0">
          <a:solidFill>
            <a:schemeClr val="tx1"/>
          </a:solidFill>
          <a:effectLst/>
          <a:latin typeface="+mn-lt"/>
          <a:ea typeface="+mn-ea"/>
          <a:cs typeface="+mn-cs"/>
        </a:defRPr>
      </a:lvl8pPr>
      <a:lvl9pPr marL="466344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440" kern="1200" baseline="0">
          <a:solidFill>
            <a:schemeClr val="tx1"/>
          </a:solidFill>
          <a:effectLst/>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67.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4.xml"/><Relationship Id="rId1" Type="http://schemas.openxmlformats.org/officeDocument/2006/relationships/slideLayout" Target="../slideLayouts/slideLayout9.xml"/><Relationship Id="rId5" Type="http://schemas.openxmlformats.org/officeDocument/2006/relationships/image" Target="../media/image74.jpeg"/><Relationship Id="rId4" Type="http://schemas.openxmlformats.org/officeDocument/2006/relationships/image" Target="../media/image73.jpeg"/></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155746"/>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Tanpa Kelaparan: Menuju Dunia Bebas Kelaparan dan Gizi Buruk</a:t>
            </a:r>
            <a:endParaRPr lang="en-US" sz="4450" dirty="0"/>
          </a:p>
        </p:txBody>
      </p:sp>
      <p:sp>
        <p:nvSpPr>
          <p:cNvPr id="4" name="Text 1"/>
          <p:cNvSpPr/>
          <p:nvPr/>
        </p:nvSpPr>
        <p:spPr>
          <a:xfrm>
            <a:off x="6280190" y="4622244"/>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Kelaparan adalah masalah global yang kompleks, namun dapat diatasi. Presentasi ini akan membahas penyebab, dampak, dan solusi untuk mencapai dunia yang bebas kelaparan dan gizi buruk bagi setiap orang.</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4336018"/>
            <a:ext cx="10712529"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Menuju Masa Depan Tanpa Kelaparan</a:t>
            </a:r>
            <a:endParaRPr lang="en-US" sz="4450" dirty="0"/>
          </a:p>
        </p:txBody>
      </p:sp>
      <p:sp>
        <p:nvSpPr>
          <p:cNvPr id="4" name="Text 1"/>
          <p:cNvSpPr/>
          <p:nvPr/>
        </p:nvSpPr>
        <p:spPr>
          <a:xfrm>
            <a:off x="793790" y="5384959"/>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Dengan kolaborasi global, tindakan nyata, dan inovasi berkelanjutan, kelaparan bisa diakhiri. Setiap langkah kecil yang kita ambil hari ini akan berkontribusi pada terciptanya dunia yang lebih sehat, adil, dan sejahtera bagi semua.</a:t>
            </a:r>
            <a:endParaRPr lang="en-US" sz="1750" dirty="0"/>
          </a:p>
        </p:txBody>
      </p:sp>
      <p:sp>
        <p:nvSpPr>
          <p:cNvPr id="5" name="Text 2"/>
          <p:cNvSpPr/>
          <p:nvPr/>
        </p:nvSpPr>
        <p:spPr>
          <a:xfrm>
            <a:off x="793790" y="6365915"/>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Mari bersama-sama mewujudkan dunia tanpa kelaparan untuk generasi sekarang dan yang akan datang.</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337197"/>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Prevalensi Kekurangan Gizi: Tantangan dan Harapan di Tahun 2025</a:t>
            </a:r>
            <a:endParaRPr lang="en-US" sz="4450" dirty="0"/>
          </a:p>
        </p:txBody>
      </p:sp>
      <p:sp>
        <p:nvSpPr>
          <p:cNvPr id="4" name="Text 1"/>
          <p:cNvSpPr/>
          <p:nvPr/>
        </p:nvSpPr>
        <p:spPr>
          <a:xfrm>
            <a:off x="793790" y="4803696"/>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Presentasi ini akan mengupas tuntas prevalensi kekurangan gizi secara global dan di Indonesia, serta tantangan dan inovasi yang ada untuk mencapainya pada tahun 2025.</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468279"/>
            <a:ext cx="11505724"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Gambaran Global Kekurangan Gizi 2025</a:t>
            </a:r>
            <a:endParaRPr lang="en-US" sz="4450" dirty="0"/>
          </a:p>
        </p:txBody>
      </p:sp>
      <p:sp>
        <p:nvSpPr>
          <p:cNvPr id="3" name="Shape 1"/>
          <p:cNvSpPr/>
          <p:nvPr/>
        </p:nvSpPr>
        <p:spPr>
          <a:xfrm>
            <a:off x="793790" y="2630686"/>
            <a:ext cx="510302" cy="510302"/>
          </a:xfrm>
          <a:prstGeom prst="roundRect">
            <a:avLst>
              <a:gd name="adj" fmla="val 6667"/>
            </a:avLst>
          </a:prstGeom>
          <a:solidFill>
            <a:srgbClr val="F0EAEA"/>
          </a:solidFill>
          <a:ln/>
        </p:spPr>
        <p:txBody>
          <a:bodyPr/>
          <a:lstStyle/>
          <a:p>
            <a:endParaRPr lang="en-US"/>
          </a:p>
        </p:txBody>
      </p:sp>
      <p:sp>
        <p:nvSpPr>
          <p:cNvPr id="4" name="Text 2"/>
          <p:cNvSpPr/>
          <p:nvPr/>
        </p:nvSpPr>
        <p:spPr>
          <a:xfrm>
            <a:off x="1530906" y="270855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Kelaparan Global</a:t>
            </a:r>
            <a:endParaRPr lang="en-US" sz="2200" dirty="0"/>
          </a:p>
        </p:txBody>
      </p:sp>
      <p:sp>
        <p:nvSpPr>
          <p:cNvPr id="5" name="Text 3"/>
          <p:cNvSpPr/>
          <p:nvPr/>
        </p:nvSpPr>
        <p:spPr>
          <a:xfrm>
            <a:off x="1530906" y="3198971"/>
            <a:ext cx="5642491"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Sekitar 673 juta orang mengalami kelaparan pada 2024, meskipun sedikit menurun dari tahun sebelumnya, menandakan tantangan berkelanjutan.</a:t>
            </a:r>
            <a:endParaRPr lang="en-US" sz="1750" dirty="0"/>
          </a:p>
        </p:txBody>
      </p:sp>
      <p:sp>
        <p:nvSpPr>
          <p:cNvPr id="6" name="Shape 4"/>
          <p:cNvSpPr/>
          <p:nvPr/>
        </p:nvSpPr>
        <p:spPr>
          <a:xfrm>
            <a:off x="7456884" y="2630686"/>
            <a:ext cx="510302" cy="510302"/>
          </a:xfrm>
          <a:prstGeom prst="roundRect">
            <a:avLst>
              <a:gd name="adj" fmla="val 6667"/>
            </a:avLst>
          </a:prstGeom>
          <a:solidFill>
            <a:srgbClr val="F0EAEA"/>
          </a:solidFill>
          <a:ln/>
        </p:spPr>
        <p:txBody>
          <a:bodyPr/>
          <a:lstStyle/>
          <a:p>
            <a:endParaRPr lang="en-US"/>
          </a:p>
        </p:txBody>
      </p:sp>
      <p:sp>
        <p:nvSpPr>
          <p:cNvPr id="7" name="Text 5"/>
          <p:cNvSpPr/>
          <p:nvPr/>
        </p:nvSpPr>
        <p:spPr>
          <a:xfrm>
            <a:off x="8194000" y="2708553"/>
            <a:ext cx="2902387"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Penurunan Stunting</a:t>
            </a:r>
            <a:endParaRPr lang="en-US" sz="2200" dirty="0"/>
          </a:p>
        </p:txBody>
      </p:sp>
      <p:sp>
        <p:nvSpPr>
          <p:cNvPr id="8" name="Text 6"/>
          <p:cNvSpPr/>
          <p:nvPr/>
        </p:nvSpPr>
        <p:spPr>
          <a:xfrm>
            <a:off x="8194000" y="3198971"/>
            <a:ext cx="5642610"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Prevalensi stunting anak global berhasil ditekan dari 26,4% (2012) menjadi 23,2% (2024), menunjukkan progres positif.</a:t>
            </a:r>
            <a:endParaRPr lang="en-US" sz="1750" dirty="0"/>
          </a:p>
        </p:txBody>
      </p:sp>
      <p:sp>
        <p:nvSpPr>
          <p:cNvPr id="9" name="Shape 7"/>
          <p:cNvSpPr/>
          <p:nvPr/>
        </p:nvSpPr>
        <p:spPr>
          <a:xfrm>
            <a:off x="793790" y="5104209"/>
            <a:ext cx="510302" cy="510302"/>
          </a:xfrm>
          <a:prstGeom prst="roundRect">
            <a:avLst>
              <a:gd name="adj" fmla="val 6667"/>
            </a:avLst>
          </a:prstGeom>
          <a:solidFill>
            <a:srgbClr val="F0EAEA"/>
          </a:solidFill>
          <a:ln/>
        </p:spPr>
        <p:txBody>
          <a:bodyPr/>
          <a:lstStyle/>
          <a:p>
            <a:endParaRPr lang="en-US"/>
          </a:p>
        </p:txBody>
      </p:sp>
      <p:sp>
        <p:nvSpPr>
          <p:cNvPr id="10" name="Text 8"/>
          <p:cNvSpPr/>
          <p:nvPr/>
        </p:nvSpPr>
        <p:spPr>
          <a:xfrm>
            <a:off x="1530906" y="5182076"/>
            <a:ext cx="3752969"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Anemia Wanita Meningkat</a:t>
            </a:r>
            <a:endParaRPr lang="en-US" sz="2200" dirty="0"/>
          </a:p>
        </p:txBody>
      </p:sp>
      <p:sp>
        <p:nvSpPr>
          <p:cNvPr id="11" name="Text 9"/>
          <p:cNvSpPr/>
          <p:nvPr/>
        </p:nvSpPr>
        <p:spPr>
          <a:xfrm>
            <a:off x="1530906" y="5672495"/>
            <a:ext cx="5642491"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Namun, anemia pada wanita usia subur justru meningkat menjadi 30,7% pada 2023, memerlukan perhatian khusus.</a:t>
            </a:r>
            <a:endParaRPr lang="en-US" sz="1750" dirty="0"/>
          </a:p>
        </p:txBody>
      </p:sp>
      <p:sp>
        <p:nvSpPr>
          <p:cNvPr id="12" name="Shape 10"/>
          <p:cNvSpPr/>
          <p:nvPr/>
        </p:nvSpPr>
        <p:spPr>
          <a:xfrm>
            <a:off x="7456884" y="5104209"/>
            <a:ext cx="510302" cy="510302"/>
          </a:xfrm>
          <a:prstGeom prst="roundRect">
            <a:avLst>
              <a:gd name="adj" fmla="val 6667"/>
            </a:avLst>
          </a:prstGeom>
          <a:solidFill>
            <a:srgbClr val="F0EAEA"/>
          </a:solidFill>
          <a:ln/>
        </p:spPr>
        <p:txBody>
          <a:bodyPr/>
          <a:lstStyle/>
          <a:p>
            <a:endParaRPr lang="en-US"/>
          </a:p>
        </p:txBody>
      </p:sp>
      <p:sp>
        <p:nvSpPr>
          <p:cNvPr id="13" name="Text 11"/>
          <p:cNvSpPr/>
          <p:nvPr/>
        </p:nvSpPr>
        <p:spPr>
          <a:xfrm>
            <a:off x="8194000" y="518207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Malnutrisi Ganda</a:t>
            </a:r>
            <a:endParaRPr lang="en-US" sz="2200" dirty="0"/>
          </a:p>
        </p:txBody>
      </p:sp>
      <p:sp>
        <p:nvSpPr>
          <p:cNvPr id="14" name="Text 12"/>
          <p:cNvSpPr/>
          <p:nvPr/>
        </p:nvSpPr>
        <p:spPr>
          <a:xfrm>
            <a:off x="8194000" y="5672495"/>
            <a:ext cx="5642610"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Fenomena malnutrisi ganda, yaitu kekurangan gizi dan obesitas, semakin sering terjadi di berbagai negara secara bersamaan.</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21638" y="566976"/>
            <a:ext cx="11259383" cy="644366"/>
          </a:xfrm>
          <a:prstGeom prst="rect">
            <a:avLst/>
          </a:prstGeom>
          <a:noFill/>
          <a:ln/>
        </p:spPr>
        <p:txBody>
          <a:bodyPr wrap="none" lIns="0" tIns="0" rIns="0" bIns="0" rtlCol="0" anchor="t"/>
          <a:lstStyle/>
          <a:p>
            <a:pPr marL="0" indent="0" algn="l">
              <a:lnSpc>
                <a:spcPts val="5050"/>
              </a:lnSpc>
              <a:buNone/>
            </a:pPr>
            <a:r>
              <a:rPr lang="en-US" sz="4050" dirty="0">
                <a:solidFill>
                  <a:srgbClr val="1D1D1B"/>
                </a:solidFill>
                <a:latin typeface="Tomorrow Semi Bold" pitchFamily="34" charset="0"/>
                <a:ea typeface="Tomorrow Semi Bold" pitchFamily="34" charset="-122"/>
                <a:cs typeface="Tomorrow Semi Bold" pitchFamily="34" charset="-120"/>
              </a:rPr>
              <a:t>Kekurangan Gizi di Indonesia: Data Terbaru</a:t>
            </a:r>
            <a:endParaRPr lang="en-US" sz="4050" dirty="0"/>
          </a:p>
        </p:txBody>
      </p:sp>
      <p:pic>
        <p:nvPicPr>
          <p:cNvPr id="3" name="Image 0" descr="preencoded.png"/>
          <p:cNvPicPr>
            <a:picLocks noChangeAspect="1"/>
          </p:cNvPicPr>
          <p:nvPr/>
        </p:nvPicPr>
        <p:blipFill>
          <a:blip r:embed="rId3"/>
          <a:stretch>
            <a:fillRect/>
          </a:stretch>
        </p:blipFill>
        <p:spPr>
          <a:xfrm>
            <a:off x="721638" y="1752481"/>
            <a:ext cx="6342102" cy="6342102"/>
          </a:xfrm>
          <a:prstGeom prst="rect">
            <a:avLst/>
          </a:prstGeom>
        </p:spPr>
      </p:pic>
      <p:sp>
        <p:nvSpPr>
          <p:cNvPr id="4" name="Text 1"/>
          <p:cNvSpPr/>
          <p:nvPr/>
        </p:nvSpPr>
        <p:spPr>
          <a:xfrm>
            <a:off x="7574280" y="1706047"/>
            <a:ext cx="6342102" cy="659844"/>
          </a:xfrm>
          <a:prstGeom prst="rect">
            <a:avLst/>
          </a:prstGeom>
          <a:noFill/>
          <a:ln/>
        </p:spPr>
        <p:txBody>
          <a:bodyPr wrap="square" lIns="0" tIns="0" rIns="0" bIns="0" rtlCol="0" anchor="t"/>
          <a:lstStyle/>
          <a:p>
            <a:pPr marL="342900" indent="-342900" algn="l">
              <a:lnSpc>
                <a:spcPts val="2550"/>
              </a:lnSpc>
              <a:buSzPct val="100000"/>
              <a:buChar char="•"/>
            </a:pPr>
            <a:r>
              <a:rPr lang="en-US" sz="1600" b="1" dirty="0">
                <a:solidFill>
                  <a:srgbClr val="61615C"/>
                </a:solidFill>
                <a:latin typeface="Tomorrow" pitchFamily="34" charset="0"/>
                <a:ea typeface="Tomorrow" pitchFamily="34" charset="-122"/>
                <a:cs typeface="Tomorrow" pitchFamily="34" charset="-120"/>
              </a:rPr>
              <a:t>Stunting Balita:</a:t>
            </a:r>
            <a:r>
              <a:rPr lang="en-US" sz="1600" dirty="0">
                <a:solidFill>
                  <a:srgbClr val="61615C"/>
                </a:solidFill>
                <a:latin typeface="Tomorrow" pitchFamily="34" charset="0"/>
                <a:ea typeface="Tomorrow" pitchFamily="34" charset="-122"/>
                <a:cs typeface="Tomorrow" pitchFamily="34" charset="-120"/>
              </a:rPr>
              <a:t> Prevalensi stunting balita turun dari 21,5% (2023) menjadi 19,8% (2024), mendekati target nasional.</a:t>
            </a:r>
            <a:endParaRPr lang="en-US" sz="1600" dirty="0"/>
          </a:p>
        </p:txBody>
      </p:sp>
      <p:sp>
        <p:nvSpPr>
          <p:cNvPr id="5" name="Text 2"/>
          <p:cNvSpPr/>
          <p:nvPr/>
        </p:nvSpPr>
        <p:spPr>
          <a:xfrm>
            <a:off x="7574280" y="2438043"/>
            <a:ext cx="6342102" cy="659844"/>
          </a:xfrm>
          <a:prstGeom prst="rect">
            <a:avLst/>
          </a:prstGeom>
          <a:noFill/>
          <a:ln/>
        </p:spPr>
        <p:txBody>
          <a:bodyPr wrap="square" lIns="0" tIns="0" rIns="0" bIns="0" rtlCol="0" anchor="t"/>
          <a:lstStyle/>
          <a:p>
            <a:pPr marL="342900" indent="-342900" algn="l">
              <a:lnSpc>
                <a:spcPts val="2550"/>
              </a:lnSpc>
              <a:buSzPct val="100000"/>
              <a:buChar char="•"/>
            </a:pPr>
            <a:r>
              <a:rPr lang="en-US" sz="1600" b="1" dirty="0">
                <a:solidFill>
                  <a:srgbClr val="61615C"/>
                </a:solidFill>
                <a:latin typeface="Tomorrow" pitchFamily="34" charset="0"/>
                <a:ea typeface="Tomorrow" pitchFamily="34" charset="-122"/>
                <a:cs typeface="Tomorrow" pitchFamily="34" charset="-120"/>
              </a:rPr>
              <a:t>Wasting (Kurus):</a:t>
            </a:r>
            <a:r>
              <a:rPr lang="en-US" sz="1600" dirty="0">
                <a:solidFill>
                  <a:srgbClr val="61615C"/>
                </a:solidFill>
                <a:latin typeface="Tomorrow" pitchFamily="34" charset="0"/>
                <a:ea typeface="Tomorrow" pitchFamily="34" charset="-122"/>
                <a:cs typeface="Tomorrow" pitchFamily="34" charset="-120"/>
              </a:rPr>
              <a:t> Kasus wasting pada balita masih di angka 7,4%, memerlukan intervensi lanjutan.</a:t>
            </a:r>
            <a:endParaRPr lang="en-US" sz="1600" dirty="0"/>
          </a:p>
        </p:txBody>
      </p:sp>
      <p:sp>
        <p:nvSpPr>
          <p:cNvPr id="6" name="Text 3"/>
          <p:cNvSpPr/>
          <p:nvPr/>
        </p:nvSpPr>
        <p:spPr>
          <a:xfrm>
            <a:off x="7574280" y="3170039"/>
            <a:ext cx="6342102" cy="659844"/>
          </a:xfrm>
          <a:prstGeom prst="rect">
            <a:avLst/>
          </a:prstGeom>
          <a:noFill/>
          <a:ln/>
        </p:spPr>
        <p:txBody>
          <a:bodyPr wrap="square" lIns="0" tIns="0" rIns="0" bIns="0" rtlCol="0" anchor="t"/>
          <a:lstStyle/>
          <a:p>
            <a:pPr marL="342900" indent="-342900" algn="l">
              <a:lnSpc>
                <a:spcPts val="2550"/>
              </a:lnSpc>
              <a:buSzPct val="100000"/>
              <a:buChar char="•"/>
            </a:pPr>
            <a:r>
              <a:rPr lang="en-US" sz="1600" b="1" dirty="0">
                <a:solidFill>
                  <a:srgbClr val="61615C"/>
                </a:solidFill>
                <a:latin typeface="Tomorrow" pitchFamily="34" charset="0"/>
                <a:ea typeface="Tomorrow" pitchFamily="34" charset="-122"/>
                <a:cs typeface="Tomorrow" pitchFamily="34" charset="-120"/>
              </a:rPr>
              <a:t>Ibu Hamil KEK:</a:t>
            </a:r>
            <a:r>
              <a:rPr lang="en-US" sz="1600" dirty="0">
                <a:solidFill>
                  <a:srgbClr val="61615C"/>
                </a:solidFill>
                <a:latin typeface="Tomorrow" pitchFamily="34" charset="0"/>
                <a:ea typeface="Tomorrow" pitchFamily="34" charset="-122"/>
                <a:cs typeface="Tomorrow" pitchFamily="34" charset="-120"/>
              </a:rPr>
              <a:t> 16,9% ibu hamil berisiko Kekurangan Energi Kronis (KEK), berpotensi pada berat badan lahir rendah.</a:t>
            </a:r>
            <a:endParaRPr lang="en-US" sz="1600" dirty="0"/>
          </a:p>
        </p:txBody>
      </p:sp>
      <p:sp>
        <p:nvSpPr>
          <p:cNvPr id="7" name="Text 4"/>
          <p:cNvSpPr/>
          <p:nvPr/>
        </p:nvSpPr>
        <p:spPr>
          <a:xfrm>
            <a:off x="7574280" y="3902035"/>
            <a:ext cx="6342102" cy="659844"/>
          </a:xfrm>
          <a:prstGeom prst="rect">
            <a:avLst/>
          </a:prstGeom>
          <a:noFill/>
          <a:ln/>
        </p:spPr>
        <p:txBody>
          <a:bodyPr wrap="square" lIns="0" tIns="0" rIns="0" bIns="0" rtlCol="0" anchor="t"/>
          <a:lstStyle/>
          <a:p>
            <a:pPr marL="342900" indent="-342900" algn="l">
              <a:lnSpc>
                <a:spcPts val="2550"/>
              </a:lnSpc>
              <a:buSzPct val="100000"/>
              <a:buChar char="•"/>
            </a:pPr>
            <a:r>
              <a:rPr lang="en-US" sz="1600" b="1" dirty="0">
                <a:solidFill>
                  <a:srgbClr val="61615C"/>
                </a:solidFill>
                <a:latin typeface="Tomorrow" pitchFamily="34" charset="0"/>
                <a:ea typeface="Tomorrow" pitchFamily="34" charset="-122"/>
                <a:cs typeface="Tomorrow" pitchFamily="34" charset="-120"/>
              </a:rPr>
              <a:t>ASI Eksklusif:</a:t>
            </a:r>
            <a:r>
              <a:rPr lang="en-US" sz="1600" dirty="0">
                <a:solidFill>
                  <a:srgbClr val="61615C"/>
                </a:solidFill>
                <a:latin typeface="Tomorrow" pitchFamily="34" charset="0"/>
                <a:ea typeface="Tomorrow" pitchFamily="34" charset="-122"/>
                <a:cs typeface="Tomorrow" pitchFamily="34" charset="-120"/>
              </a:rPr>
              <a:t> Cakupan ASI eksklusif meningkat menjadi 68,6%, tetapi perlu terus didorong untuk mencapai 100%.</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863685"/>
            <a:ext cx="12783026"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Dampak Kekurangan Gizi pada Anak dan Ibu</a:t>
            </a:r>
            <a:endParaRPr lang="en-US" sz="4450" dirty="0"/>
          </a:p>
        </p:txBody>
      </p:sp>
      <p:sp>
        <p:nvSpPr>
          <p:cNvPr id="3" name="Shape 1"/>
          <p:cNvSpPr/>
          <p:nvPr/>
        </p:nvSpPr>
        <p:spPr>
          <a:xfrm>
            <a:off x="793790" y="3026093"/>
            <a:ext cx="13042821" cy="3339703"/>
          </a:xfrm>
          <a:prstGeom prst="roundRect">
            <a:avLst>
              <a:gd name="adj" fmla="val 1019"/>
            </a:avLst>
          </a:prstGeom>
          <a:solidFill>
            <a:srgbClr val="F0EAEA"/>
          </a:solidFill>
          <a:ln/>
        </p:spPr>
        <p:txBody>
          <a:bodyPr/>
          <a:lstStyle/>
          <a:p>
            <a:endParaRPr lang="en-US"/>
          </a:p>
        </p:txBody>
      </p:sp>
      <p:sp>
        <p:nvSpPr>
          <p:cNvPr id="4" name="Shape 2"/>
          <p:cNvSpPr/>
          <p:nvPr/>
        </p:nvSpPr>
        <p:spPr>
          <a:xfrm>
            <a:off x="793790" y="3026093"/>
            <a:ext cx="6521410" cy="1669852"/>
          </a:xfrm>
          <a:prstGeom prst="roundRect">
            <a:avLst>
              <a:gd name="adj" fmla="val 2038"/>
            </a:avLst>
          </a:prstGeom>
          <a:solidFill>
            <a:srgbClr val="F0EAEA"/>
          </a:solidFill>
          <a:ln/>
        </p:spPr>
        <p:txBody>
          <a:bodyPr/>
          <a:lstStyle/>
          <a:p>
            <a:endParaRPr lang="en-US"/>
          </a:p>
        </p:txBody>
      </p:sp>
      <p:sp>
        <p:nvSpPr>
          <p:cNvPr id="5" name="Text 3"/>
          <p:cNvSpPr/>
          <p:nvPr/>
        </p:nvSpPr>
        <p:spPr>
          <a:xfrm>
            <a:off x="1020604" y="32529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Stunting</a:t>
            </a:r>
            <a:endParaRPr lang="en-US" sz="2200" dirty="0"/>
          </a:p>
        </p:txBody>
      </p:sp>
      <p:sp>
        <p:nvSpPr>
          <p:cNvPr id="6" name="Text 4"/>
          <p:cNvSpPr/>
          <p:nvPr/>
        </p:nvSpPr>
        <p:spPr>
          <a:xfrm>
            <a:off x="1020604" y="3743325"/>
            <a:ext cx="5727621"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Menghambat pertumbuhan fisik dan perkembangan kognitif anak, berdampak pada potensi masa depan.</a:t>
            </a:r>
            <a:endParaRPr lang="en-US" sz="1750" dirty="0"/>
          </a:p>
        </p:txBody>
      </p:sp>
      <p:sp>
        <p:nvSpPr>
          <p:cNvPr id="7" name="Shape 5"/>
          <p:cNvSpPr/>
          <p:nvPr/>
        </p:nvSpPr>
        <p:spPr>
          <a:xfrm>
            <a:off x="7315200" y="3026093"/>
            <a:ext cx="6521410" cy="1669852"/>
          </a:xfrm>
          <a:prstGeom prst="rect">
            <a:avLst/>
          </a:prstGeom>
          <a:solidFill>
            <a:srgbClr val="F0EAEA"/>
          </a:solidFill>
          <a:ln/>
        </p:spPr>
        <p:txBody>
          <a:bodyPr/>
          <a:lstStyle/>
          <a:p>
            <a:endParaRPr lang="en-US"/>
          </a:p>
        </p:txBody>
      </p:sp>
      <p:sp>
        <p:nvSpPr>
          <p:cNvPr id="8" name="Shape 6"/>
          <p:cNvSpPr/>
          <p:nvPr/>
        </p:nvSpPr>
        <p:spPr>
          <a:xfrm>
            <a:off x="7315200" y="3026093"/>
            <a:ext cx="30480" cy="1669852"/>
          </a:xfrm>
          <a:prstGeom prst="roundRect">
            <a:avLst>
              <a:gd name="adj" fmla="val 111628"/>
            </a:avLst>
          </a:prstGeom>
          <a:solidFill>
            <a:srgbClr val="D6D0D0"/>
          </a:solidFill>
          <a:ln/>
        </p:spPr>
        <p:txBody>
          <a:bodyPr/>
          <a:lstStyle/>
          <a:p>
            <a:endParaRPr lang="en-US"/>
          </a:p>
        </p:txBody>
      </p:sp>
      <p:sp>
        <p:nvSpPr>
          <p:cNvPr id="9" name="Text 7"/>
          <p:cNvSpPr/>
          <p:nvPr/>
        </p:nvSpPr>
        <p:spPr>
          <a:xfrm>
            <a:off x="7882176" y="32529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KEK Ibu Hamil</a:t>
            </a:r>
            <a:endParaRPr lang="en-US" sz="2200" dirty="0"/>
          </a:p>
        </p:txBody>
      </p:sp>
      <p:sp>
        <p:nvSpPr>
          <p:cNvPr id="10" name="Text 8"/>
          <p:cNvSpPr/>
          <p:nvPr/>
        </p:nvSpPr>
        <p:spPr>
          <a:xfrm>
            <a:off x="7882176" y="3743325"/>
            <a:ext cx="5727621"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Meningkatkan risiko bayi lahir dengan berat badan rendah dan komplikasi kesehatan lainnya.</a:t>
            </a:r>
            <a:endParaRPr lang="en-US" sz="1750" dirty="0"/>
          </a:p>
        </p:txBody>
      </p:sp>
      <p:sp>
        <p:nvSpPr>
          <p:cNvPr id="11" name="Shape 9"/>
          <p:cNvSpPr/>
          <p:nvPr/>
        </p:nvSpPr>
        <p:spPr>
          <a:xfrm>
            <a:off x="793790" y="4695944"/>
            <a:ext cx="6521410" cy="1669852"/>
          </a:xfrm>
          <a:prstGeom prst="rect">
            <a:avLst/>
          </a:prstGeom>
          <a:solidFill>
            <a:srgbClr val="F0EAEA"/>
          </a:solidFill>
          <a:ln/>
        </p:spPr>
        <p:txBody>
          <a:bodyPr/>
          <a:lstStyle/>
          <a:p>
            <a:endParaRPr lang="en-US"/>
          </a:p>
        </p:txBody>
      </p:sp>
      <p:sp>
        <p:nvSpPr>
          <p:cNvPr id="12" name="Shape 10"/>
          <p:cNvSpPr/>
          <p:nvPr/>
        </p:nvSpPr>
        <p:spPr>
          <a:xfrm>
            <a:off x="793790" y="4695944"/>
            <a:ext cx="6521410" cy="30480"/>
          </a:xfrm>
          <a:prstGeom prst="roundRect">
            <a:avLst>
              <a:gd name="adj" fmla="val 111628"/>
            </a:avLst>
          </a:prstGeom>
          <a:solidFill>
            <a:srgbClr val="D6D0D0"/>
          </a:solidFill>
          <a:ln/>
        </p:spPr>
        <p:txBody>
          <a:bodyPr/>
          <a:lstStyle/>
          <a:p>
            <a:endParaRPr lang="en-US"/>
          </a:p>
        </p:txBody>
      </p:sp>
      <p:sp>
        <p:nvSpPr>
          <p:cNvPr id="13" name="Text 11"/>
          <p:cNvSpPr/>
          <p:nvPr/>
        </p:nvSpPr>
        <p:spPr>
          <a:xfrm>
            <a:off x="1020604" y="492275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Daya Tahan Tubuh</a:t>
            </a:r>
            <a:endParaRPr lang="en-US" sz="2200" dirty="0"/>
          </a:p>
        </p:txBody>
      </p:sp>
      <p:sp>
        <p:nvSpPr>
          <p:cNvPr id="14" name="Text 12"/>
          <p:cNvSpPr/>
          <p:nvPr/>
        </p:nvSpPr>
        <p:spPr>
          <a:xfrm>
            <a:off x="1020604" y="5413177"/>
            <a:ext cx="5727621"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Anak dengan gizi buruk rentan sakit dan mengalami penurunan prestasi belajar di sekolah.</a:t>
            </a:r>
            <a:endParaRPr lang="en-US" sz="1750" dirty="0"/>
          </a:p>
        </p:txBody>
      </p:sp>
      <p:sp>
        <p:nvSpPr>
          <p:cNvPr id="15" name="Shape 13"/>
          <p:cNvSpPr/>
          <p:nvPr/>
        </p:nvSpPr>
        <p:spPr>
          <a:xfrm>
            <a:off x="7315200" y="4695944"/>
            <a:ext cx="6521410" cy="1669852"/>
          </a:xfrm>
          <a:prstGeom prst="rect">
            <a:avLst/>
          </a:prstGeom>
          <a:solidFill>
            <a:srgbClr val="F0EAEA"/>
          </a:solidFill>
          <a:ln/>
        </p:spPr>
        <p:txBody>
          <a:bodyPr/>
          <a:lstStyle/>
          <a:p>
            <a:endParaRPr lang="en-US"/>
          </a:p>
        </p:txBody>
      </p:sp>
      <p:sp>
        <p:nvSpPr>
          <p:cNvPr id="16" name="Shape 14"/>
          <p:cNvSpPr/>
          <p:nvPr/>
        </p:nvSpPr>
        <p:spPr>
          <a:xfrm>
            <a:off x="7315200" y="4695944"/>
            <a:ext cx="30480" cy="1669852"/>
          </a:xfrm>
          <a:prstGeom prst="roundRect">
            <a:avLst>
              <a:gd name="adj" fmla="val 111628"/>
            </a:avLst>
          </a:prstGeom>
          <a:solidFill>
            <a:srgbClr val="D6D0D0"/>
          </a:solidFill>
          <a:ln/>
        </p:spPr>
        <p:txBody>
          <a:bodyPr/>
          <a:lstStyle/>
          <a:p>
            <a:endParaRPr lang="en-US"/>
          </a:p>
        </p:txBody>
      </p:sp>
      <p:sp>
        <p:nvSpPr>
          <p:cNvPr id="17" name="Shape 15"/>
          <p:cNvSpPr/>
          <p:nvPr/>
        </p:nvSpPr>
        <p:spPr>
          <a:xfrm>
            <a:off x="7315200" y="4695944"/>
            <a:ext cx="6521410" cy="30480"/>
          </a:xfrm>
          <a:prstGeom prst="roundRect">
            <a:avLst>
              <a:gd name="adj" fmla="val 111628"/>
            </a:avLst>
          </a:prstGeom>
          <a:solidFill>
            <a:srgbClr val="D6D0D0"/>
          </a:solidFill>
          <a:ln/>
        </p:spPr>
        <p:txBody>
          <a:bodyPr/>
          <a:lstStyle/>
          <a:p>
            <a:endParaRPr lang="en-US"/>
          </a:p>
        </p:txBody>
      </p:sp>
      <p:sp>
        <p:nvSpPr>
          <p:cNvPr id="18" name="Text 16"/>
          <p:cNvSpPr/>
          <p:nvPr/>
        </p:nvSpPr>
        <p:spPr>
          <a:xfrm>
            <a:off x="7882176" y="492275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Obesitas Anak</a:t>
            </a:r>
            <a:endParaRPr lang="en-US" sz="2200" dirty="0"/>
          </a:p>
        </p:txBody>
      </p:sp>
      <p:sp>
        <p:nvSpPr>
          <p:cNvPr id="19" name="Text 17"/>
          <p:cNvSpPr/>
          <p:nvPr/>
        </p:nvSpPr>
        <p:spPr>
          <a:xfrm>
            <a:off x="7882176" y="5413177"/>
            <a:ext cx="5727621"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Meningkat di kota besar, menambah beban gizi ganda dan risiko penyakit tidak menular.</a:t>
            </a:r>
            <a:endParaRPr lang="en-US" sz="1750" dirty="0"/>
          </a:p>
        </p:txBody>
      </p:sp>
      <p:sp>
        <p:nvSpPr>
          <p:cNvPr id="20" name="Shape 18"/>
          <p:cNvSpPr/>
          <p:nvPr/>
        </p:nvSpPr>
        <p:spPr>
          <a:xfrm>
            <a:off x="7031712" y="3577471"/>
            <a:ext cx="566976" cy="566976"/>
          </a:xfrm>
          <a:prstGeom prst="roundRect">
            <a:avLst>
              <a:gd name="adj" fmla="val 6001"/>
            </a:avLst>
          </a:prstGeom>
          <a:solidFill>
            <a:srgbClr val="FCFCFC"/>
          </a:solidFill>
          <a:ln w="30480">
            <a:solidFill>
              <a:srgbClr val="D6D0D0"/>
            </a:solidFill>
            <a:prstDash val="solid"/>
          </a:ln>
        </p:spPr>
        <p:txBody>
          <a:bodyPr/>
          <a:lstStyle/>
          <a:p>
            <a:endParaRPr lang="en-US"/>
          </a:p>
        </p:txBody>
      </p:sp>
      <p:pic>
        <p:nvPicPr>
          <p:cNvPr id="21" name="Image 0" descr="preencoded.png"/>
          <p:cNvPicPr>
            <a:picLocks noChangeAspect="1"/>
          </p:cNvPicPr>
          <p:nvPr/>
        </p:nvPicPr>
        <p:blipFill>
          <a:blip r:embed="rId3"/>
          <a:stretch>
            <a:fillRect/>
          </a:stretch>
        </p:blipFill>
        <p:spPr>
          <a:xfrm>
            <a:off x="7173397" y="3683794"/>
            <a:ext cx="283488" cy="354330"/>
          </a:xfrm>
          <a:prstGeom prst="rect">
            <a:avLst/>
          </a:prstGeom>
        </p:spPr>
      </p:pic>
      <p:sp>
        <p:nvSpPr>
          <p:cNvPr id="22" name="Shape 19"/>
          <p:cNvSpPr/>
          <p:nvPr/>
        </p:nvSpPr>
        <p:spPr>
          <a:xfrm>
            <a:off x="7031712" y="5247323"/>
            <a:ext cx="566976" cy="566976"/>
          </a:xfrm>
          <a:prstGeom prst="roundRect">
            <a:avLst>
              <a:gd name="adj" fmla="val 6001"/>
            </a:avLst>
          </a:prstGeom>
          <a:solidFill>
            <a:srgbClr val="FCFCFC"/>
          </a:solidFill>
          <a:ln w="30480">
            <a:solidFill>
              <a:srgbClr val="D6D0D0"/>
            </a:solidFill>
            <a:prstDash val="solid"/>
          </a:ln>
        </p:spPr>
        <p:txBody>
          <a:bodyPr/>
          <a:lstStyle/>
          <a:p>
            <a:endParaRPr lang="en-US"/>
          </a:p>
        </p:txBody>
      </p:sp>
      <p:pic>
        <p:nvPicPr>
          <p:cNvPr id="23" name="Image 1" descr="preencoded.png"/>
          <p:cNvPicPr>
            <a:picLocks noChangeAspect="1"/>
          </p:cNvPicPr>
          <p:nvPr/>
        </p:nvPicPr>
        <p:blipFill>
          <a:blip r:embed="rId4"/>
          <a:stretch>
            <a:fillRect/>
          </a:stretch>
        </p:blipFill>
        <p:spPr>
          <a:xfrm>
            <a:off x="7173397" y="5353645"/>
            <a:ext cx="283488" cy="3543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561862"/>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Faktor Penyebab Kekurangan Gizi di Indonesia</a:t>
            </a:r>
            <a:endParaRPr lang="en-US" sz="4450" dirty="0"/>
          </a:p>
        </p:txBody>
      </p:sp>
      <p:sp>
        <p:nvSpPr>
          <p:cNvPr id="3" name="Shape 1"/>
          <p:cNvSpPr/>
          <p:nvPr/>
        </p:nvSpPr>
        <p:spPr>
          <a:xfrm>
            <a:off x="793790" y="3433048"/>
            <a:ext cx="13042821" cy="2616518"/>
          </a:xfrm>
          <a:prstGeom prst="roundRect">
            <a:avLst>
              <a:gd name="adj" fmla="val 1300"/>
            </a:avLst>
          </a:prstGeom>
          <a:noFill/>
          <a:ln w="7620">
            <a:solidFill>
              <a:srgbClr val="000000">
                <a:alpha val="8000"/>
              </a:srgbClr>
            </a:solidFill>
            <a:prstDash val="solid"/>
          </a:ln>
        </p:spPr>
        <p:txBody>
          <a:bodyPr/>
          <a:lstStyle/>
          <a:p>
            <a:endParaRPr lang="en-US"/>
          </a:p>
        </p:txBody>
      </p:sp>
      <p:sp>
        <p:nvSpPr>
          <p:cNvPr id="4" name="Shape 2"/>
          <p:cNvSpPr/>
          <p:nvPr/>
        </p:nvSpPr>
        <p:spPr>
          <a:xfrm>
            <a:off x="801410" y="3440668"/>
            <a:ext cx="13027581" cy="650319"/>
          </a:xfrm>
          <a:prstGeom prst="rect">
            <a:avLst/>
          </a:prstGeom>
          <a:solidFill>
            <a:srgbClr val="FFFFFF">
              <a:alpha val="4000"/>
            </a:srgbClr>
          </a:solidFill>
          <a:ln/>
        </p:spPr>
        <p:txBody>
          <a:bodyPr/>
          <a:lstStyle/>
          <a:p>
            <a:endParaRPr lang="en-US"/>
          </a:p>
        </p:txBody>
      </p:sp>
      <p:sp>
        <p:nvSpPr>
          <p:cNvPr id="5" name="Text 3"/>
          <p:cNvSpPr/>
          <p:nvPr/>
        </p:nvSpPr>
        <p:spPr>
          <a:xfrm>
            <a:off x="1028224" y="3584377"/>
            <a:ext cx="6056352" cy="362903"/>
          </a:xfrm>
          <a:prstGeom prst="rect">
            <a:avLst/>
          </a:prstGeom>
          <a:noFill/>
          <a:ln/>
        </p:spPr>
        <p:txBody>
          <a:bodyPr wrap="none" lIns="0" tIns="0" rIns="0" bIns="0" rtlCol="0" anchor="t"/>
          <a:lstStyle/>
          <a:p>
            <a:pPr marL="0" indent="0" algn="l">
              <a:lnSpc>
                <a:spcPts val="2850"/>
              </a:lnSpc>
              <a:buNone/>
            </a:pPr>
            <a:r>
              <a:rPr lang="en-US" sz="1750" b="1" dirty="0">
                <a:solidFill>
                  <a:srgbClr val="61615C"/>
                </a:solidFill>
                <a:latin typeface="Tomorrow" pitchFamily="34" charset="0"/>
                <a:ea typeface="Tomorrow" pitchFamily="34" charset="-122"/>
                <a:cs typeface="Tomorrow" pitchFamily="34" charset="-120"/>
              </a:rPr>
              <a:t>Ketahanan Pangan</a:t>
            </a:r>
            <a:endParaRPr lang="en-US" sz="1750" dirty="0"/>
          </a:p>
        </p:txBody>
      </p:sp>
      <p:sp>
        <p:nvSpPr>
          <p:cNvPr id="6" name="Text 4"/>
          <p:cNvSpPr/>
          <p:nvPr/>
        </p:nvSpPr>
        <p:spPr>
          <a:xfrm>
            <a:off x="7545824" y="3584377"/>
            <a:ext cx="6056352" cy="362903"/>
          </a:xfrm>
          <a:prstGeom prst="rect">
            <a:avLst/>
          </a:prstGeom>
          <a:noFill/>
          <a:ln/>
        </p:spPr>
        <p:txBody>
          <a:bodyPr wrap="none" lIns="0" tIns="0" rIns="0" bIns="0" rtlCol="0" anchor="t"/>
          <a:lstStyle/>
          <a:p>
            <a:pPr marL="0" indent="0" algn="l">
              <a:lnSpc>
                <a:spcPts val="2850"/>
              </a:lnSpc>
              <a:buNone/>
            </a:pPr>
            <a:r>
              <a:rPr lang="en-US" sz="1750" b="1" dirty="0">
                <a:solidFill>
                  <a:srgbClr val="61615C"/>
                </a:solidFill>
                <a:latin typeface="Tomorrow" pitchFamily="34" charset="0"/>
                <a:ea typeface="Tomorrow" pitchFamily="34" charset="-122"/>
                <a:cs typeface="Tomorrow" pitchFamily="34" charset="-120"/>
              </a:rPr>
              <a:t>Pola Makan Tidak Seimbang</a:t>
            </a:r>
            <a:endParaRPr lang="en-US" sz="1750" dirty="0"/>
          </a:p>
        </p:txBody>
      </p:sp>
      <p:sp>
        <p:nvSpPr>
          <p:cNvPr id="7" name="Shape 5"/>
          <p:cNvSpPr/>
          <p:nvPr/>
        </p:nvSpPr>
        <p:spPr>
          <a:xfrm>
            <a:off x="801410" y="4090988"/>
            <a:ext cx="13027581" cy="650319"/>
          </a:xfrm>
          <a:prstGeom prst="rect">
            <a:avLst/>
          </a:prstGeom>
          <a:solidFill>
            <a:srgbClr val="000000">
              <a:alpha val="4000"/>
            </a:srgbClr>
          </a:solidFill>
          <a:ln/>
        </p:spPr>
        <p:txBody>
          <a:bodyPr/>
          <a:lstStyle/>
          <a:p>
            <a:endParaRPr lang="en-US"/>
          </a:p>
        </p:txBody>
      </p:sp>
      <p:sp>
        <p:nvSpPr>
          <p:cNvPr id="8" name="Text 6"/>
          <p:cNvSpPr/>
          <p:nvPr/>
        </p:nvSpPr>
        <p:spPr>
          <a:xfrm>
            <a:off x="1028224" y="4234696"/>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Terancam perubahan iklim dan fluktuasi harga pangan.</a:t>
            </a:r>
            <a:endParaRPr lang="en-US" sz="1750" dirty="0"/>
          </a:p>
        </p:txBody>
      </p:sp>
      <p:sp>
        <p:nvSpPr>
          <p:cNvPr id="9" name="Text 7"/>
          <p:cNvSpPr/>
          <p:nvPr/>
        </p:nvSpPr>
        <p:spPr>
          <a:xfrm>
            <a:off x="7545824" y="4234696"/>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Kurangnya edukasi gizi di masyarakat.</a:t>
            </a:r>
            <a:endParaRPr lang="en-US" sz="1750" dirty="0"/>
          </a:p>
        </p:txBody>
      </p:sp>
      <p:sp>
        <p:nvSpPr>
          <p:cNvPr id="10" name="Shape 8"/>
          <p:cNvSpPr/>
          <p:nvPr/>
        </p:nvSpPr>
        <p:spPr>
          <a:xfrm>
            <a:off x="801410" y="4741307"/>
            <a:ext cx="13027581" cy="650319"/>
          </a:xfrm>
          <a:prstGeom prst="rect">
            <a:avLst/>
          </a:prstGeom>
          <a:solidFill>
            <a:srgbClr val="FFFFFF">
              <a:alpha val="4000"/>
            </a:srgbClr>
          </a:solidFill>
          <a:ln/>
        </p:spPr>
        <p:txBody>
          <a:bodyPr/>
          <a:lstStyle/>
          <a:p>
            <a:endParaRPr lang="en-US"/>
          </a:p>
        </p:txBody>
      </p:sp>
      <p:sp>
        <p:nvSpPr>
          <p:cNvPr id="11" name="Text 9"/>
          <p:cNvSpPr/>
          <p:nvPr/>
        </p:nvSpPr>
        <p:spPr>
          <a:xfrm>
            <a:off x="1028224" y="4885015"/>
            <a:ext cx="6056352" cy="362903"/>
          </a:xfrm>
          <a:prstGeom prst="rect">
            <a:avLst/>
          </a:prstGeom>
          <a:noFill/>
          <a:ln/>
        </p:spPr>
        <p:txBody>
          <a:bodyPr wrap="none" lIns="0" tIns="0" rIns="0" bIns="0" rtlCol="0" anchor="t"/>
          <a:lstStyle/>
          <a:p>
            <a:pPr marL="0" indent="0" algn="l">
              <a:lnSpc>
                <a:spcPts val="2850"/>
              </a:lnSpc>
              <a:buNone/>
            </a:pPr>
            <a:r>
              <a:rPr lang="en-US" sz="1750" b="1" dirty="0">
                <a:solidFill>
                  <a:srgbClr val="61615C"/>
                </a:solidFill>
                <a:latin typeface="Tomorrow" pitchFamily="34" charset="0"/>
                <a:ea typeface="Tomorrow" pitchFamily="34" charset="-122"/>
                <a:cs typeface="Tomorrow" pitchFamily="34" charset="-120"/>
              </a:rPr>
              <a:t>Akses Pangan</a:t>
            </a:r>
            <a:endParaRPr lang="en-US" sz="1750" dirty="0"/>
          </a:p>
        </p:txBody>
      </p:sp>
      <p:sp>
        <p:nvSpPr>
          <p:cNvPr id="12" name="Text 10"/>
          <p:cNvSpPr/>
          <p:nvPr/>
        </p:nvSpPr>
        <p:spPr>
          <a:xfrm>
            <a:off x="7545824" y="4885015"/>
            <a:ext cx="6056352" cy="362903"/>
          </a:xfrm>
          <a:prstGeom prst="rect">
            <a:avLst/>
          </a:prstGeom>
          <a:noFill/>
          <a:ln/>
        </p:spPr>
        <p:txBody>
          <a:bodyPr wrap="none" lIns="0" tIns="0" rIns="0" bIns="0" rtlCol="0" anchor="t"/>
          <a:lstStyle/>
          <a:p>
            <a:pPr marL="0" indent="0" algn="l">
              <a:lnSpc>
                <a:spcPts val="2850"/>
              </a:lnSpc>
              <a:buNone/>
            </a:pPr>
            <a:r>
              <a:rPr lang="en-US" sz="1750" b="1" dirty="0">
                <a:solidFill>
                  <a:srgbClr val="61615C"/>
                </a:solidFill>
                <a:latin typeface="Tomorrow" pitchFamily="34" charset="0"/>
                <a:ea typeface="Tomorrow" pitchFamily="34" charset="-122"/>
                <a:cs typeface="Tomorrow" pitchFamily="34" charset="-120"/>
              </a:rPr>
              <a:t>Tren Diet Ekstrem</a:t>
            </a:r>
            <a:endParaRPr lang="en-US" sz="1750" dirty="0"/>
          </a:p>
        </p:txBody>
      </p:sp>
      <p:sp>
        <p:nvSpPr>
          <p:cNvPr id="13" name="Shape 11"/>
          <p:cNvSpPr/>
          <p:nvPr/>
        </p:nvSpPr>
        <p:spPr>
          <a:xfrm>
            <a:off x="801410" y="5391626"/>
            <a:ext cx="13027581" cy="650319"/>
          </a:xfrm>
          <a:prstGeom prst="rect">
            <a:avLst/>
          </a:prstGeom>
          <a:solidFill>
            <a:srgbClr val="000000">
              <a:alpha val="4000"/>
            </a:srgbClr>
          </a:solidFill>
          <a:ln/>
        </p:spPr>
        <p:txBody>
          <a:bodyPr/>
          <a:lstStyle/>
          <a:p>
            <a:endParaRPr lang="en-US"/>
          </a:p>
        </p:txBody>
      </p:sp>
      <p:sp>
        <p:nvSpPr>
          <p:cNvPr id="14" name="Text 12"/>
          <p:cNvSpPr/>
          <p:nvPr/>
        </p:nvSpPr>
        <p:spPr>
          <a:xfrm>
            <a:off x="1028224" y="5535335"/>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Belum merata, terutama di daerah terpencil.</a:t>
            </a:r>
            <a:endParaRPr lang="en-US" sz="1750" dirty="0"/>
          </a:p>
        </p:txBody>
      </p:sp>
      <p:sp>
        <p:nvSpPr>
          <p:cNvPr id="15" name="Text 13"/>
          <p:cNvSpPr/>
          <p:nvPr/>
        </p:nvSpPr>
        <p:spPr>
          <a:xfrm>
            <a:off x="7545824" y="5535335"/>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Tanpa pengawasan tenaga ahli gizi.</a:t>
            </a:r>
            <a:endParaRPr lang="en-US" sz="1750" dirty="0"/>
          </a:p>
        </p:txBody>
      </p:sp>
      <p:sp>
        <p:nvSpPr>
          <p:cNvPr id="16" name="Text 14"/>
          <p:cNvSpPr/>
          <p:nvPr/>
        </p:nvSpPr>
        <p:spPr>
          <a:xfrm>
            <a:off x="793790" y="6304717"/>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Faktor-faktor ini menunjukkan kompleksitas masalah gizi yang memerlukan pendekatan holistik.</a:t>
            </a:r>
            <a:endParaRPr lang="en-US" sz="17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758071"/>
            <a:ext cx="11648003"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Kebijakan dan Strategi Pemerintah 2025</a:t>
            </a:r>
            <a:endParaRPr lang="en-US" sz="4450" dirty="0"/>
          </a:p>
        </p:txBody>
      </p:sp>
      <p:sp>
        <p:nvSpPr>
          <p:cNvPr id="3" name="Shape 1"/>
          <p:cNvSpPr/>
          <p:nvPr/>
        </p:nvSpPr>
        <p:spPr>
          <a:xfrm>
            <a:off x="1133951" y="2487454"/>
            <a:ext cx="6096119" cy="226814"/>
          </a:xfrm>
          <a:prstGeom prst="roundRect">
            <a:avLst>
              <a:gd name="adj" fmla="val 15001"/>
            </a:avLst>
          </a:prstGeom>
          <a:solidFill>
            <a:srgbClr val="F0EAEA"/>
          </a:solidFill>
          <a:ln/>
        </p:spPr>
        <p:txBody>
          <a:bodyPr/>
          <a:lstStyle/>
          <a:p>
            <a:endParaRPr lang="en-US"/>
          </a:p>
        </p:txBody>
      </p:sp>
      <p:sp>
        <p:nvSpPr>
          <p:cNvPr id="4" name="Shape 2"/>
          <p:cNvSpPr/>
          <p:nvPr/>
        </p:nvSpPr>
        <p:spPr>
          <a:xfrm>
            <a:off x="793790" y="2260580"/>
            <a:ext cx="680442" cy="680442"/>
          </a:xfrm>
          <a:prstGeom prst="roundRect">
            <a:avLst>
              <a:gd name="adj" fmla="val 67192"/>
            </a:avLst>
          </a:prstGeom>
          <a:solidFill>
            <a:srgbClr val="F0EAEA"/>
          </a:solidFill>
          <a:ln/>
        </p:spPr>
        <p:txBody>
          <a:bodyPr/>
          <a:lstStyle/>
          <a:p>
            <a:endParaRPr lang="en-US"/>
          </a:p>
        </p:txBody>
      </p:sp>
      <p:pic>
        <p:nvPicPr>
          <p:cNvPr id="5" name="Image 0" descr="preencoded.png"/>
          <p:cNvPicPr>
            <a:picLocks noChangeAspect="1"/>
          </p:cNvPicPr>
          <p:nvPr/>
        </p:nvPicPr>
        <p:blipFill>
          <a:blip r:embed="rId3"/>
          <a:stretch>
            <a:fillRect/>
          </a:stretch>
        </p:blipFill>
        <p:spPr>
          <a:xfrm>
            <a:off x="963930" y="2388215"/>
            <a:ext cx="340162" cy="425291"/>
          </a:xfrm>
          <a:prstGeom prst="rect">
            <a:avLst/>
          </a:prstGeom>
        </p:spPr>
      </p:pic>
      <p:sp>
        <p:nvSpPr>
          <p:cNvPr id="6" name="Text 3"/>
          <p:cNvSpPr/>
          <p:nvPr/>
        </p:nvSpPr>
        <p:spPr>
          <a:xfrm>
            <a:off x="1020604" y="3167896"/>
            <a:ext cx="3790117"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Perpres No. 72 Tahun 2021</a:t>
            </a:r>
            <a:endParaRPr lang="en-US" sz="2200" dirty="0"/>
          </a:p>
        </p:txBody>
      </p:sp>
      <p:sp>
        <p:nvSpPr>
          <p:cNvPr id="7" name="Text 4"/>
          <p:cNvSpPr/>
          <p:nvPr/>
        </p:nvSpPr>
        <p:spPr>
          <a:xfrm>
            <a:off x="1020604" y="3658314"/>
            <a:ext cx="5982772"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Percepatan penurunan stunting dengan target </a:t>
            </a:r>
            <a:r>
              <a:rPr lang="en-US" sz="1750" b="1" dirty="0">
                <a:solidFill>
                  <a:srgbClr val="61615C"/>
                </a:solidFill>
                <a:latin typeface="Tomorrow" pitchFamily="34" charset="0"/>
                <a:ea typeface="Tomorrow" pitchFamily="34" charset="-122"/>
                <a:cs typeface="Tomorrow" pitchFamily="34" charset="-120"/>
              </a:rPr>
              <a:t>14% pada 2029</a:t>
            </a:r>
            <a:r>
              <a:rPr lang="en-US" sz="1750" dirty="0">
                <a:solidFill>
                  <a:srgbClr val="61615C"/>
                </a:solidFill>
                <a:latin typeface="Tomorrow" pitchFamily="34" charset="0"/>
                <a:ea typeface="Tomorrow" pitchFamily="34" charset="-122"/>
                <a:cs typeface="Tomorrow" pitchFamily="34" charset="-120"/>
              </a:rPr>
              <a:t>.</a:t>
            </a:r>
            <a:endParaRPr lang="en-US" sz="1750" dirty="0"/>
          </a:p>
        </p:txBody>
      </p:sp>
      <p:sp>
        <p:nvSpPr>
          <p:cNvPr id="8" name="Shape 5"/>
          <p:cNvSpPr/>
          <p:nvPr/>
        </p:nvSpPr>
        <p:spPr>
          <a:xfrm>
            <a:off x="7740372" y="2147292"/>
            <a:ext cx="6096119" cy="226814"/>
          </a:xfrm>
          <a:prstGeom prst="roundRect">
            <a:avLst>
              <a:gd name="adj" fmla="val 15001"/>
            </a:avLst>
          </a:prstGeom>
          <a:solidFill>
            <a:srgbClr val="F0EAEA"/>
          </a:solidFill>
          <a:ln/>
        </p:spPr>
        <p:txBody>
          <a:bodyPr/>
          <a:lstStyle/>
          <a:p>
            <a:endParaRPr lang="en-US"/>
          </a:p>
        </p:txBody>
      </p:sp>
      <p:sp>
        <p:nvSpPr>
          <p:cNvPr id="9" name="Shape 6"/>
          <p:cNvSpPr/>
          <p:nvPr/>
        </p:nvSpPr>
        <p:spPr>
          <a:xfrm>
            <a:off x="7400211" y="1920419"/>
            <a:ext cx="680442" cy="680442"/>
          </a:xfrm>
          <a:prstGeom prst="roundRect">
            <a:avLst>
              <a:gd name="adj" fmla="val 67192"/>
            </a:avLst>
          </a:prstGeom>
          <a:solidFill>
            <a:srgbClr val="F0EAEA"/>
          </a:solidFill>
          <a:ln/>
        </p:spPr>
        <p:txBody>
          <a:bodyPr/>
          <a:lstStyle/>
          <a:p>
            <a:endParaRPr lang="en-US"/>
          </a:p>
        </p:txBody>
      </p:sp>
      <p:pic>
        <p:nvPicPr>
          <p:cNvPr id="10" name="Image 1" descr="preencoded.png"/>
          <p:cNvPicPr>
            <a:picLocks noChangeAspect="1"/>
          </p:cNvPicPr>
          <p:nvPr/>
        </p:nvPicPr>
        <p:blipFill>
          <a:blip r:embed="rId4"/>
          <a:stretch>
            <a:fillRect/>
          </a:stretch>
        </p:blipFill>
        <p:spPr>
          <a:xfrm>
            <a:off x="7570351" y="2048054"/>
            <a:ext cx="340162" cy="425291"/>
          </a:xfrm>
          <a:prstGeom prst="rect">
            <a:avLst/>
          </a:prstGeom>
        </p:spPr>
      </p:pic>
      <p:sp>
        <p:nvSpPr>
          <p:cNvPr id="11" name="Text 7"/>
          <p:cNvSpPr/>
          <p:nvPr/>
        </p:nvSpPr>
        <p:spPr>
          <a:xfrm>
            <a:off x="7627025" y="282773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Stranas Stunting</a:t>
            </a:r>
            <a:endParaRPr lang="en-US" sz="2200" dirty="0"/>
          </a:p>
        </p:txBody>
      </p:sp>
      <p:sp>
        <p:nvSpPr>
          <p:cNvPr id="12" name="Text 8"/>
          <p:cNvSpPr/>
          <p:nvPr/>
        </p:nvSpPr>
        <p:spPr>
          <a:xfrm>
            <a:off x="7627025" y="3318153"/>
            <a:ext cx="5982772"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Strategi Nasional Percepatan Pencegahan Stunting dengan </a:t>
            </a:r>
            <a:r>
              <a:rPr lang="en-US" sz="1750" b="1" dirty="0">
                <a:solidFill>
                  <a:srgbClr val="61615C"/>
                </a:solidFill>
                <a:latin typeface="Tomorrow" pitchFamily="34" charset="0"/>
                <a:ea typeface="Tomorrow" pitchFamily="34" charset="-122"/>
                <a:cs typeface="Tomorrow" pitchFamily="34" charset="-120"/>
              </a:rPr>
              <a:t>pendekatan multisektoral</a:t>
            </a:r>
            <a:r>
              <a:rPr lang="en-US" sz="1750" dirty="0">
                <a:solidFill>
                  <a:srgbClr val="61615C"/>
                </a:solidFill>
                <a:latin typeface="Tomorrow" pitchFamily="34" charset="0"/>
                <a:ea typeface="Tomorrow" pitchFamily="34" charset="-122"/>
                <a:cs typeface="Tomorrow" pitchFamily="34" charset="-120"/>
              </a:rPr>
              <a:t>.</a:t>
            </a:r>
            <a:endParaRPr lang="en-US" sz="1750" dirty="0"/>
          </a:p>
        </p:txBody>
      </p:sp>
      <p:sp>
        <p:nvSpPr>
          <p:cNvPr id="13" name="Shape 9"/>
          <p:cNvSpPr/>
          <p:nvPr/>
        </p:nvSpPr>
        <p:spPr>
          <a:xfrm>
            <a:off x="1133951" y="5347930"/>
            <a:ext cx="6096119" cy="226814"/>
          </a:xfrm>
          <a:prstGeom prst="roundRect">
            <a:avLst>
              <a:gd name="adj" fmla="val 15001"/>
            </a:avLst>
          </a:prstGeom>
          <a:solidFill>
            <a:srgbClr val="F0EAEA"/>
          </a:solidFill>
          <a:ln/>
        </p:spPr>
        <p:txBody>
          <a:bodyPr/>
          <a:lstStyle/>
          <a:p>
            <a:endParaRPr lang="en-US"/>
          </a:p>
        </p:txBody>
      </p:sp>
      <p:sp>
        <p:nvSpPr>
          <p:cNvPr id="14" name="Shape 10"/>
          <p:cNvSpPr/>
          <p:nvPr/>
        </p:nvSpPr>
        <p:spPr>
          <a:xfrm>
            <a:off x="793790" y="5121057"/>
            <a:ext cx="680442" cy="680442"/>
          </a:xfrm>
          <a:prstGeom prst="roundRect">
            <a:avLst>
              <a:gd name="adj" fmla="val 67192"/>
            </a:avLst>
          </a:prstGeom>
          <a:solidFill>
            <a:srgbClr val="F0EAEA"/>
          </a:solidFill>
          <a:ln/>
        </p:spPr>
        <p:txBody>
          <a:bodyPr/>
          <a:lstStyle/>
          <a:p>
            <a:endParaRPr lang="en-US"/>
          </a:p>
        </p:txBody>
      </p:sp>
      <p:pic>
        <p:nvPicPr>
          <p:cNvPr id="15" name="Image 2" descr="preencoded.png"/>
          <p:cNvPicPr>
            <a:picLocks noChangeAspect="1"/>
          </p:cNvPicPr>
          <p:nvPr/>
        </p:nvPicPr>
        <p:blipFill>
          <a:blip r:embed="rId5"/>
          <a:stretch>
            <a:fillRect/>
          </a:stretch>
        </p:blipFill>
        <p:spPr>
          <a:xfrm>
            <a:off x="963930" y="5248692"/>
            <a:ext cx="340162" cy="425291"/>
          </a:xfrm>
          <a:prstGeom prst="rect">
            <a:avLst/>
          </a:prstGeom>
        </p:spPr>
      </p:pic>
      <p:sp>
        <p:nvSpPr>
          <p:cNvPr id="16" name="Text 11"/>
          <p:cNvSpPr/>
          <p:nvPr/>
        </p:nvSpPr>
        <p:spPr>
          <a:xfrm>
            <a:off x="1020604" y="602837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Edukasi Gizi</a:t>
            </a:r>
            <a:endParaRPr lang="en-US" sz="2200" dirty="0"/>
          </a:p>
        </p:txBody>
      </p:sp>
      <p:sp>
        <p:nvSpPr>
          <p:cNvPr id="17" name="Text 12"/>
          <p:cNvSpPr/>
          <p:nvPr/>
        </p:nvSpPr>
        <p:spPr>
          <a:xfrm>
            <a:off x="1020604" y="6518791"/>
            <a:ext cx="5982772"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Program edukasi gizi ibu hamil dan pemberian </a:t>
            </a:r>
            <a:r>
              <a:rPr lang="en-US" sz="1750" b="1" dirty="0">
                <a:solidFill>
                  <a:srgbClr val="61615C"/>
                </a:solidFill>
                <a:latin typeface="Tomorrow" pitchFamily="34" charset="0"/>
                <a:ea typeface="Tomorrow" pitchFamily="34" charset="-122"/>
                <a:cs typeface="Tomorrow" pitchFamily="34" charset="-120"/>
              </a:rPr>
              <a:t>MP-ASI bergizi</a:t>
            </a:r>
            <a:r>
              <a:rPr lang="en-US" sz="1750" dirty="0">
                <a:solidFill>
                  <a:srgbClr val="61615C"/>
                </a:solidFill>
                <a:latin typeface="Tomorrow" pitchFamily="34" charset="0"/>
                <a:ea typeface="Tomorrow" pitchFamily="34" charset="-122"/>
                <a:cs typeface="Tomorrow" pitchFamily="34" charset="-120"/>
              </a:rPr>
              <a:t> secara berkelanjutan.</a:t>
            </a:r>
            <a:endParaRPr lang="en-US" sz="1750" dirty="0"/>
          </a:p>
        </p:txBody>
      </p:sp>
      <p:sp>
        <p:nvSpPr>
          <p:cNvPr id="18" name="Shape 13"/>
          <p:cNvSpPr/>
          <p:nvPr/>
        </p:nvSpPr>
        <p:spPr>
          <a:xfrm>
            <a:off x="7740372" y="5007769"/>
            <a:ext cx="6096119" cy="226814"/>
          </a:xfrm>
          <a:prstGeom prst="roundRect">
            <a:avLst>
              <a:gd name="adj" fmla="val 15001"/>
            </a:avLst>
          </a:prstGeom>
          <a:solidFill>
            <a:srgbClr val="F0EAEA"/>
          </a:solidFill>
          <a:ln/>
        </p:spPr>
        <p:txBody>
          <a:bodyPr/>
          <a:lstStyle/>
          <a:p>
            <a:endParaRPr lang="en-US"/>
          </a:p>
        </p:txBody>
      </p:sp>
      <p:sp>
        <p:nvSpPr>
          <p:cNvPr id="19" name="Shape 14"/>
          <p:cNvSpPr/>
          <p:nvPr/>
        </p:nvSpPr>
        <p:spPr>
          <a:xfrm>
            <a:off x="7400211" y="4780895"/>
            <a:ext cx="680442" cy="680442"/>
          </a:xfrm>
          <a:prstGeom prst="roundRect">
            <a:avLst>
              <a:gd name="adj" fmla="val 67192"/>
            </a:avLst>
          </a:prstGeom>
          <a:solidFill>
            <a:srgbClr val="F0EAEA"/>
          </a:solidFill>
          <a:ln/>
        </p:spPr>
        <p:txBody>
          <a:bodyPr/>
          <a:lstStyle/>
          <a:p>
            <a:endParaRPr lang="en-US"/>
          </a:p>
        </p:txBody>
      </p:sp>
      <p:pic>
        <p:nvPicPr>
          <p:cNvPr id="20" name="Image 3" descr="preencoded.png"/>
          <p:cNvPicPr>
            <a:picLocks noChangeAspect="1"/>
          </p:cNvPicPr>
          <p:nvPr/>
        </p:nvPicPr>
        <p:blipFill>
          <a:blip r:embed="rId6"/>
          <a:stretch>
            <a:fillRect/>
          </a:stretch>
        </p:blipFill>
        <p:spPr>
          <a:xfrm>
            <a:off x="7570351" y="4908530"/>
            <a:ext cx="340162" cy="425291"/>
          </a:xfrm>
          <a:prstGeom prst="rect">
            <a:avLst/>
          </a:prstGeom>
        </p:spPr>
      </p:pic>
      <p:sp>
        <p:nvSpPr>
          <p:cNvPr id="21" name="Text 15"/>
          <p:cNvSpPr/>
          <p:nvPr/>
        </p:nvSpPr>
        <p:spPr>
          <a:xfrm>
            <a:off x="7627025" y="568821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Koordinasi</a:t>
            </a:r>
            <a:endParaRPr lang="en-US" sz="2200" dirty="0"/>
          </a:p>
        </p:txBody>
      </p:sp>
      <p:sp>
        <p:nvSpPr>
          <p:cNvPr id="22" name="Text 16"/>
          <p:cNvSpPr/>
          <p:nvPr/>
        </p:nvSpPr>
        <p:spPr>
          <a:xfrm>
            <a:off x="7627025" y="6178629"/>
            <a:ext cx="5982772"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Peningkatan koordinasi antar kementerian dan pemerintah daerah untuk </a:t>
            </a:r>
            <a:r>
              <a:rPr lang="en-US" sz="1750" b="1" dirty="0">
                <a:solidFill>
                  <a:srgbClr val="61615C"/>
                </a:solidFill>
                <a:latin typeface="Tomorrow" pitchFamily="34" charset="0"/>
                <a:ea typeface="Tomorrow" pitchFamily="34" charset="-122"/>
                <a:cs typeface="Tomorrow" pitchFamily="34" charset="-120"/>
              </a:rPr>
              <a:t>efektivitas program</a:t>
            </a:r>
            <a:r>
              <a:rPr lang="en-US" sz="1750" dirty="0">
                <a:solidFill>
                  <a:srgbClr val="61615C"/>
                </a:solidFill>
                <a:latin typeface="Tomorrow" pitchFamily="34" charset="0"/>
                <a:ea typeface="Tomorrow" pitchFamily="34" charset="-122"/>
                <a:cs typeface="Tomorrow" pitchFamily="34" charset="-120"/>
              </a:rPr>
              <a:t>.</a:t>
            </a:r>
            <a:endParaRPr lang="en-US" sz="17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628055"/>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Inovasi dan Peluang Penanganan Kekurangan Gizi</a:t>
            </a:r>
            <a:endParaRPr lang="en-US" sz="4450" dirty="0"/>
          </a:p>
        </p:txBody>
      </p:sp>
      <p:pic>
        <p:nvPicPr>
          <p:cNvPr id="3" name="Image 0" descr="preencoded.png"/>
          <p:cNvPicPr>
            <a:picLocks noChangeAspect="1"/>
          </p:cNvPicPr>
          <p:nvPr/>
        </p:nvPicPr>
        <p:blipFill>
          <a:blip r:embed="rId3"/>
          <a:stretch>
            <a:fillRect/>
          </a:stretch>
        </p:blipFill>
        <p:spPr>
          <a:xfrm>
            <a:off x="801410" y="2645212"/>
            <a:ext cx="3120747" cy="3120747"/>
          </a:xfrm>
          <a:prstGeom prst="rect">
            <a:avLst/>
          </a:prstGeom>
        </p:spPr>
      </p:pic>
      <p:pic>
        <p:nvPicPr>
          <p:cNvPr id="4" name="Image 1" descr="preencoded.png"/>
          <p:cNvPicPr>
            <a:picLocks noChangeAspect="1"/>
          </p:cNvPicPr>
          <p:nvPr/>
        </p:nvPicPr>
        <p:blipFill>
          <a:blip r:embed="rId4"/>
          <a:stretch>
            <a:fillRect/>
          </a:stretch>
        </p:blipFill>
        <p:spPr>
          <a:xfrm>
            <a:off x="4103608" y="2645212"/>
            <a:ext cx="3120866" cy="3120866"/>
          </a:xfrm>
          <a:prstGeom prst="rect">
            <a:avLst/>
          </a:prstGeom>
        </p:spPr>
      </p:pic>
      <p:pic>
        <p:nvPicPr>
          <p:cNvPr id="5" name="Image 2" descr="preencoded.png"/>
          <p:cNvPicPr>
            <a:picLocks noChangeAspect="1"/>
          </p:cNvPicPr>
          <p:nvPr/>
        </p:nvPicPr>
        <p:blipFill>
          <a:blip r:embed="rId5"/>
          <a:stretch>
            <a:fillRect/>
          </a:stretch>
        </p:blipFill>
        <p:spPr>
          <a:xfrm>
            <a:off x="7405926" y="2645212"/>
            <a:ext cx="3120747" cy="3120747"/>
          </a:xfrm>
          <a:prstGeom prst="rect">
            <a:avLst/>
          </a:prstGeom>
        </p:spPr>
      </p:pic>
      <p:pic>
        <p:nvPicPr>
          <p:cNvPr id="6" name="Image 3" descr="preencoded.png"/>
          <p:cNvPicPr>
            <a:picLocks noChangeAspect="1"/>
          </p:cNvPicPr>
          <p:nvPr/>
        </p:nvPicPr>
        <p:blipFill>
          <a:blip r:embed="rId6"/>
          <a:stretch>
            <a:fillRect/>
          </a:stretch>
        </p:blipFill>
        <p:spPr>
          <a:xfrm>
            <a:off x="10708124" y="2645212"/>
            <a:ext cx="3120866" cy="3120866"/>
          </a:xfrm>
          <a:prstGeom prst="rect">
            <a:avLst/>
          </a:prstGeom>
        </p:spPr>
      </p:pic>
      <p:sp>
        <p:nvSpPr>
          <p:cNvPr id="7" name="Text 1"/>
          <p:cNvSpPr/>
          <p:nvPr/>
        </p:nvSpPr>
        <p:spPr>
          <a:xfrm>
            <a:off x="793790" y="591204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61615C"/>
                </a:solidFill>
                <a:latin typeface="Tomorrow" pitchFamily="34" charset="0"/>
                <a:ea typeface="Tomorrow" pitchFamily="34" charset="-122"/>
                <a:cs typeface="Tomorrow" pitchFamily="34" charset="-120"/>
              </a:rPr>
              <a:t>Diversifikasi Pangan Lokal:</a:t>
            </a:r>
            <a:r>
              <a:rPr lang="en-US" sz="1750" dirty="0">
                <a:solidFill>
                  <a:srgbClr val="61615C"/>
                </a:solidFill>
                <a:latin typeface="Tomorrow" pitchFamily="34" charset="0"/>
                <a:ea typeface="Tomorrow" pitchFamily="34" charset="-122"/>
                <a:cs typeface="Tomorrow" pitchFamily="34" charset="-120"/>
              </a:rPr>
              <a:t> Pengembangan dan pemanfaatan biofortifikasi tanaman tahan iklim.</a:t>
            </a:r>
            <a:endParaRPr lang="en-US" sz="1750" dirty="0"/>
          </a:p>
        </p:txBody>
      </p:sp>
      <p:sp>
        <p:nvSpPr>
          <p:cNvPr id="8" name="Text 2"/>
          <p:cNvSpPr/>
          <p:nvPr/>
        </p:nvSpPr>
        <p:spPr>
          <a:xfrm>
            <a:off x="793790" y="635424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61615C"/>
                </a:solidFill>
                <a:latin typeface="Tomorrow" pitchFamily="34" charset="0"/>
                <a:ea typeface="Tomorrow" pitchFamily="34" charset="-122"/>
                <a:cs typeface="Tomorrow" pitchFamily="34" charset="-120"/>
              </a:rPr>
              <a:t>Teknologi Kesehatan:</a:t>
            </a:r>
            <a:r>
              <a:rPr lang="en-US" sz="1750" dirty="0">
                <a:solidFill>
                  <a:srgbClr val="61615C"/>
                </a:solidFill>
                <a:latin typeface="Tomorrow" pitchFamily="34" charset="0"/>
                <a:ea typeface="Tomorrow" pitchFamily="34" charset="-122"/>
                <a:cs typeface="Tomorrow" pitchFamily="34" charset="-120"/>
              </a:rPr>
              <a:t> Pemanfaatan aplikasi dan platform untuk edukasi dan monitoring gizi individu.</a:t>
            </a:r>
            <a:endParaRPr lang="en-US" sz="1750" dirty="0"/>
          </a:p>
        </p:txBody>
      </p:sp>
      <p:sp>
        <p:nvSpPr>
          <p:cNvPr id="9" name="Text 3"/>
          <p:cNvSpPr/>
          <p:nvPr/>
        </p:nvSpPr>
        <p:spPr>
          <a:xfrm>
            <a:off x="793790" y="6796445"/>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61615C"/>
                </a:solidFill>
                <a:latin typeface="Tomorrow" pitchFamily="34" charset="0"/>
                <a:ea typeface="Tomorrow" pitchFamily="34" charset="-122"/>
                <a:cs typeface="Tomorrow" pitchFamily="34" charset="-120"/>
              </a:rPr>
              <a:t>Kesadaran Masyarakat:</a:t>
            </a:r>
            <a:r>
              <a:rPr lang="en-US" sz="1750" dirty="0">
                <a:solidFill>
                  <a:srgbClr val="61615C"/>
                </a:solidFill>
                <a:latin typeface="Tomorrow" pitchFamily="34" charset="0"/>
                <a:ea typeface="Tomorrow" pitchFamily="34" charset="-122"/>
                <a:cs typeface="Tomorrow" pitchFamily="34" charset="-120"/>
              </a:rPr>
              <a:t> Peningkatan pola makan seimbang berbasis bukti ilmiah melalui kampanye kesehatan.</a:t>
            </a:r>
            <a:endParaRPr lang="en-US" sz="1750" dirty="0"/>
          </a:p>
        </p:txBody>
      </p:sp>
      <p:sp>
        <p:nvSpPr>
          <p:cNvPr id="10" name="Text 4"/>
          <p:cNvSpPr/>
          <p:nvPr/>
        </p:nvSpPr>
        <p:spPr>
          <a:xfrm>
            <a:off x="793790" y="723864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61615C"/>
                </a:solidFill>
                <a:latin typeface="Tomorrow" pitchFamily="34" charset="0"/>
                <a:ea typeface="Tomorrow" pitchFamily="34" charset="-122"/>
                <a:cs typeface="Tomorrow" pitchFamily="34" charset="-120"/>
              </a:rPr>
              <a:t>Kolaborasi:</a:t>
            </a:r>
            <a:r>
              <a:rPr lang="en-US" sz="1750" dirty="0">
                <a:solidFill>
                  <a:srgbClr val="61615C"/>
                </a:solidFill>
                <a:latin typeface="Tomorrow" pitchFamily="34" charset="0"/>
                <a:ea typeface="Tomorrow" pitchFamily="34" charset="-122"/>
                <a:cs typeface="Tomorrow" pitchFamily="34" charset="-120"/>
              </a:rPr>
              <a:t> Peran aktif masyarakat dan sektor swasta dalam mendukung program gizi nasional.</a:t>
            </a:r>
            <a:endParaRPr lang="en-US" sz="17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62714" y="599242"/>
            <a:ext cx="8707041" cy="681038"/>
          </a:xfrm>
          <a:prstGeom prst="rect">
            <a:avLst/>
          </a:prstGeom>
          <a:noFill/>
          <a:ln/>
        </p:spPr>
        <p:txBody>
          <a:bodyPr wrap="none" lIns="0" tIns="0" rIns="0" bIns="0" rtlCol="0" anchor="t"/>
          <a:lstStyle/>
          <a:p>
            <a:pPr marL="0" indent="0" algn="l">
              <a:lnSpc>
                <a:spcPts val="5350"/>
              </a:lnSpc>
              <a:buNone/>
            </a:pPr>
            <a:r>
              <a:rPr lang="en-US" sz="4250" dirty="0">
                <a:solidFill>
                  <a:srgbClr val="1D1D1B"/>
                </a:solidFill>
                <a:latin typeface="Tomorrow Semi Bold" pitchFamily="34" charset="0"/>
                <a:ea typeface="Tomorrow Semi Bold" pitchFamily="34" charset="-122"/>
                <a:cs typeface="Tomorrow Semi Bold" pitchFamily="34" charset="-120"/>
              </a:rPr>
              <a:t>Peran Keluarga dan Masyarakat</a:t>
            </a:r>
            <a:endParaRPr lang="en-US" sz="4250" dirty="0"/>
          </a:p>
        </p:txBody>
      </p:sp>
      <p:sp>
        <p:nvSpPr>
          <p:cNvPr id="3" name="Shape 1"/>
          <p:cNvSpPr/>
          <p:nvPr/>
        </p:nvSpPr>
        <p:spPr>
          <a:xfrm>
            <a:off x="762714" y="1716167"/>
            <a:ext cx="13104971" cy="1316712"/>
          </a:xfrm>
          <a:prstGeom prst="roundRect">
            <a:avLst>
              <a:gd name="adj" fmla="val 2483"/>
            </a:avLst>
          </a:prstGeom>
          <a:solidFill>
            <a:srgbClr val="FCFCFC"/>
          </a:solidFill>
          <a:ln w="30480">
            <a:solidFill>
              <a:srgbClr val="D6D0D0"/>
            </a:solidFill>
            <a:prstDash val="solid"/>
          </a:ln>
        </p:spPr>
        <p:txBody>
          <a:bodyPr/>
          <a:lstStyle/>
          <a:p>
            <a:endParaRPr lang="en-US"/>
          </a:p>
        </p:txBody>
      </p:sp>
      <p:sp>
        <p:nvSpPr>
          <p:cNvPr id="4" name="Shape 2"/>
          <p:cNvSpPr/>
          <p:nvPr/>
        </p:nvSpPr>
        <p:spPr>
          <a:xfrm>
            <a:off x="793194" y="1746647"/>
            <a:ext cx="871776" cy="1255752"/>
          </a:xfrm>
          <a:prstGeom prst="rect">
            <a:avLst/>
          </a:prstGeom>
          <a:solidFill>
            <a:srgbClr val="F0EAEA"/>
          </a:solidFill>
          <a:ln/>
        </p:spPr>
        <p:txBody>
          <a:bodyPr/>
          <a:lstStyle/>
          <a:p>
            <a:endParaRPr lang="en-US"/>
          </a:p>
        </p:txBody>
      </p:sp>
      <p:pic>
        <p:nvPicPr>
          <p:cNvPr id="5" name="Image 0" descr="preencoded.png"/>
          <p:cNvPicPr>
            <a:picLocks noChangeAspect="1"/>
          </p:cNvPicPr>
          <p:nvPr/>
        </p:nvPicPr>
        <p:blipFill>
          <a:blip r:embed="rId3"/>
          <a:stretch>
            <a:fillRect/>
          </a:stretch>
        </p:blipFill>
        <p:spPr>
          <a:xfrm>
            <a:off x="1065609" y="2170152"/>
            <a:ext cx="326827" cy="408623"/>
          </a:xfrm>
          <a:prstGeom prst="rect">
            <a:avLst/>
          </a:prstGeom>
        </p:spPr>
      </p:pic>
      <p:sp>
        <p:nvSpPr>
          <p:cNvPr id="6" name="Text 3"/>
          <p:cNvSpPr/>
          <p:nvPr/>
        </p:nvSpPr>
        <p:spPr>
          <a:xfrm>
            <a:off x="1882854" y="1964531"/>
            <a:ext cx="3473053" cy="340519"/>
          </a:xfrm>
          <a:prstGeom prst="rect">
            <a:avLst/>
          </a:prstGeom>
          <a:noFill/>
          <a:ln/>
        </p:spPr>
        <p:txBody>
          <a:bodyPr wrap="none" lIns="0" tIns="0" rIns="0" bIns="0" rtlCol="0" anchor="t"/>
          <a:lstStyle/>
          <a:p>
            <a:pPr marL="0" indent="0" algn="l">
              <a:lnSpc>
                <a:spcPts val="2650"/>
              </a:lnSpc>
              <a:buNone/>
            </a:pPr>
            <a:r>
              <a:rPr lang="en-US" sz="2100" dirty="0">
                <a:solidFill>
                  <a:srgbClr val="61615C"/>
                </a:solidFill>
                <a:latin typeface="Tomorrow Semi Bold" pitchFamily="34" charset="0"/>
                <a:ea typeface="Tomorrow Semi Bold" pitchFamily="34" charset="-122"/>
                <a:cs typeface="Tomorrow Semi Bold" pitchFamily="34" charset="-120"/>
              </a:rPr>
              <a:t>Konsumsi Gizi Seimbang</a:t>
            </a:r>
            <a:endParaRPr lang="en-US" sz="2100" dirty="0"/>
          </a:p>
        </p:txBody>
      </p:sp>
      <p:sp>
        <p:nvSpPr>
          <p:cNvPr id="7" name="Text 4"/>
          <p:cNvSpPr/>
          <p:nvPr/>
        </p:nvSpPr>
        <p:spPr>
          <a:xfrm>
            <a:off x="1882854" y="2435781"/>
            <a:ext cx="11954351" cy="348734"/>
          </a:xfrm>
          <a:prstGeom prst="rect">
            <a:avLst/>
          </a:prstGeom>
          <a:noFill/>
          <a:ln/>
        </p:spPr>
        <p:txBody>
          <a:bodyPr wrap="none" lIns="0" tIns="0" rIns="0" bIns="0" rtlCol="0" anchor="t"/>
          <a:lstStyle/>
          <a:p>
            <a:pPr marL="0" indent="0" algn="l">
              <a:lnSpc>
                <a:spcPts val="2700"/>
              </a:lnSpc>
              <a:buNone/>
            </a:pPr>
            <a:r>
              <a:rPr lang="en-US" sz="1700" dirty="0">
                <a:solidFill>
                  <a:srgbClr val="61615C"/>
                </a:solidFill>
                <a:latin typeface="Tomorrow" pitchFamily="34" charset="0"/>
                <a:ea typeface="Tomorrow" pitchFamily="34" charset="-122"/>
                <a:cs typeface="Tomorrow" pitchFamily="34" charset="-120"/>
              </a:rPr>
              <a:t>Fokus pada karbohidrat kompleks, protein berkualitas, lemak sehat, serta konsumsi buah dan sayur.</a:t>
            </a:r>
            <a:endParaRPr lang="en-US" sz="1700" dirty="0"/>
          </a:p>
        </p:txBody>
      </p:sp>
      <p:sp>
        <p:nvSpPr>
          <p:cNvPr id="8" name="Shape 5"/>
          <p:cNvSpPr/>
          <p:nvPr/>
        </p:nvSpPr>
        <p:spPr>
          <a:xfrm>
            <a:off x="762714" y="3250763"/>
            <a:ext cx="13104971" cy="1316712"/>
          </a:xfrm>
          <a:prstGeom prst="roundRect">
            <a:avLst>
              <a:gd name="adj" fmla="val 2483"/>
            </a:avLst>
          </a:prstGeom>
          <a:solidFill>
            <a:srgbClr val="FCFCFC"/>
          </a:solidFill>
          <a:ln w="30480">
            <a:solidFill>
              <a:srgbClr val="D6D0D0"/>
            </a:solidFill>
            <a:prstDash val="solid"/>
          </a:ln>
        </p:spPr>
        <p:txBody>
          <a:bodyPr/>
          <a:lstStyle/>
          <a:p>
            <a:endParaRPr lang="en-US"/>
          </a:p>
        </p:txBody>
      </p:sp>
      <p:sp>
        <p:nvSpPr>
          <p:cNvPr id="9" name="Shape 6"/>
          <p:cNvSpPr/>
          <p:nvPr/>
        </p:nvSpPr>
        <p:spPr>
          <a:xfrm>
            <a:off x="793194" y="3281243"/>
            <a:ext cx="871776" cy="1255752"/>
          </a:xfrm>
          <a:prstGeom prst="rect">
            <a:avLst/>
          </a:prstGeom>
          <a:solidFill>
            <a:srgbClr val="F0EAEA"/>
          </a:solidFill>
          <a:ln/>
        </p:spPr>
        <p:txBody>
          <a:bodyPr/>
          <a:lstStyle/>
          <a:p>
            <a:endParaRPr lang="en-US"/>
          </a:p>
        </p:txBody>
      </p:sp>
      <p:pic>
        <p:nvPicPr>
          <p:cNvPr id="10" name="Image 1" descr="preencoded.png"/>
          <p:cNvPicPr>
            <a:picLocks noChangeAspect="1"/>
          </p:cNvPicPr>
          <p:nvPr/>
        </p:nvPicPr>
        <p:blipFill>
          <a:blip r:embed="rId4"/>
          <a:stretch>
            <a:fillRect/>
          </a:stretch>
        </p:blipFill>
        <p:spPr>
          <a:xfrm>
            <a:off x="1065609" y="3704749"/>
            <a:ext cx="326827" cy="408623"/>
          </a:xfrm>
          <a:prstGeom prst="rect">
            <a:avLst/>
          </a:prstGeom>
        </p:spPr>
      </p:pic>
      <p:sp>
        <p:nvSpPr>
          <p:cNvPr id="11" name="Text 7"/>
          <p:cNvSpPr/>
          <p:nvPr/>
        </p:nvSpPr>
        <p:spPr>
          <a:xfrm>
            <a:off x="1882854" y="3499128"/>
            <a:ext cx="2724269" cy="340519"/>
          </a:xfrm>
          <a:prstGeom prst="rect">
            <a:avLst/>
          </a:prstGeom>
          <a:noFill/>
          <a:ln/>
        </p:spPr>
        <p:txBody>
          <a:bodyPr wrap="none" lIns="0" tIns="0" rIns="0" bIns="0" rtlCol="0" anchor="t"/>
          <a:lstStyle/>
          <a:p>
            <a:pPr marL="0" indent="0" algn="l">
              <a:lnSpc>
                <a:spcPts val="2650"/>
              </a:lnSpc>
              <a:buNone/>
            </a:pPr>
            <a:r>
              <a:rPr lang="en-US" sz="2100" dirty="0">
                <a:solidFill>
                  <a:srgbClr val="61615C"/>
                </a:solidFill>
                <a:latin typeface="Tomorrow Semi Bold" pitchFamily="34" charset="0"/>
                <a:ea typeface="Tomorrow Semi Bold" pitchFamily="34" charset="-122"/>
                <a:cs typeface="Tomorrow Semi Bold" pitchFamily="34" charset="-120"/>
              </a:rPr>
              <a:t>ASI dan MP-ASI</a:t>
            </a:r>
            <a:endParaRPr lang="en-US" sz="2100" dirty="0"/>
          </a:p>
        </p:txBody>
      </p:sp>
      <p:sp>
        <p:nvSpPr>
          <p:cNvPr id="12" name="Text 8"/>
          <p:cNvSpPr/>
          <p:nvPr/>
        </p:nvSpPr>
        <p:spPr>
          <a:xfrm>
            <a:off x="1882854" y="3970377"/>
            <a:ext cx="11954351" cy="348734"/>
          </a:xfrm>
          <a:prstGeom prst="rect">
            <a:avLst/>
          </a:prstGeom>
          <a:noFill/>
          <a:ln/>
        </p:spPr>
        <p:txBody>
          <a:bodyPr wrap="none" lIns="0" tIns="0" rIns="0" bIns="0" rtlCol="0" anchor="t"/>
          <a:lstStyle/>
          <a:p>
            <a:pPr marL="0" indent="0" algn="l">
              <a:lnSpc>
                <a:spcPts val="2700"/>
              </a:lnSpc>
              <a:buNone/>
            </a:pPr>
            <a:r>
              <a:rPr lang="en-US" sz="1700" dirty="0">
                <a:solidFill>
                  <a:srgbClr val="61615C"/>
                </a:solidFill>
                <a:latin typeface="Tomorrow" pitchFamily="34" charset="0"/>
                <a:ea typeface="Tomorrow" pitchFamily="34" charset="-122"/>
                <a:cs typeface="Tomorrow" pitchFamily="34" charset="-120"/>
              </a:rPr>
              <a:t>ASI eksklusif selama 6 bulan dan pemberian MP-ASI bergizi sebagai fondasi tumbuh kembang anak.</a:t>
            </a:r>
            <a:endParaRPr lang="en-US" sz="1700" dirty="0"/>
          </a:p>
        </p:txBody>
      </p:sp>
      <p:sp>
        <p:nvSpPr>
          <p:cNvPr id="13" name="Shape 9"/>
          <p:cNvSpPr/>
          <p:nvPr/>
        </p:nvSpPr>
        <p:spPr>
          <a:xfrm>
            <a:off x="762714" y="4785360"/>
            <a:ext cx="13104971" cy="1316712"/>
          </a:xfrm>
          <a:prstGeom prst="roundRect">
            <a:avLst>
              <a:gd name="adj" fmla="val 2483"/>
            </a:avLst>
          </a:prstGeom>
          <a:solidFill>
            <a:srgbClr val="FCFCFC"/>
          </a:solidFill>
          <a:ln w="30480">
            <a:solidFill>
              <a:srgbClr val="D6D0D0"/>
            </a:solidFill>
            <a:prstDash val="solid"/>
          </a:ln>
        </p:spPr>
        <p:txBody>
          <a:bodyPr/>
          <a:lstStyle/>
          <a:p>
            <a:endParaRPr lang="en-US"/>
          </a:p>
        </p:txBody>
      </p:sp>
      <p:sp>
        <p:nvSpPr>
          <p:cNvPr id="14" name="Shape 10"/>
          <p:cNvSpPr/>
          <p:nvPr/>
        </p:nvSpPr>
        <p:spPr>
          <a:xfrm>
            <a:off x="793194" y="4815840"/>
            <a:ext cx="871776" cy="1255752"/>
          </a:xfrm>
          <a:prstGeom prst="rect">
            <a:avLst/>
          </a:prstGeom>
          <a:solidFill>
            <a:srgbClr val="F0EAEA"/>
          </a:solidFill>
          <a:ln/>
        </p:spPr>
        <p:txBody>
          <a:bodyPr/>
          <a:lstStyle/>
          <a:p>
            <a:endParaRPr lang="en-US"/>
          </a:p>
        </p:txBody>
      </p:sp>
      <p:pic>
        <p:nvPicPr>
          <p:cNvPr id="15" name="Image 2" descr="preencoded.png"/>
          <p:cNvPicPr>
            <a:picLocks noChangeAspect="1"/>
          </p:cNvPicPr>
          <p:nvPr/>
        </p:nvPicPr>
        <p:blipFill>
          <a:blip r:embed="rId5"/>
          <a:stretch>
            <a:fillRect/>
          </a:stretch>
        </p:blipFill>
        <p:spPr>
          <a:xfrm>
            <a:off x="1065609" y="5239345"/>
            <a:ext cx="326827" cy="408623"/>
          </a:xfrm>
          <a:prstGeom prst="rect">
            <a:avLst/>
          </a:prstGeom>
        </p:spPr>
      </p:pic>
      <p:sp>
        <p:nvSpPr>
          <p:cNvPr id="16" name="Text 11"/>
          <p:cNvSpPr/>
          <p:nvPr/>
        </p:nvSpPr>
        <p:spPr>
          <a:xfrm>
            <a:off x="1882854" y="5033724"/>
            <a:ext cx="2846546" cy="340519"/>
          </a:xfrm>
          <a:prstGeom prst="rect">
            <a:avLst/>
          </a:prstGeom>
          <a:noFill/>
          <a:ln/>
        </p:spPr>
        <p:txBody>
          <a:bodyPr wrap="none" lIns="0" tIns="0" rIns="0" bIns="0" rtlCol="0" anchor="t"/>
          <a:lstStyle/>
          <a:p>
            <a:pPr marL="0" indent="0" algn="l">
              <a:lnSpc>
                <a:spcPts val="2650"/>
              </a:lnSpc>
              <a:buNone/>
            </a:pPr>
            <a:r>
              <a:rPr lang="en-US" sz="2100" dirty="0">
                <a:solidFill>
                  <a:srgbClr val="61615C"/>
                </a:solidFill>
                <a:latin typeface="Tomorrow Semi Bold" pitchFamily="34" charset="0"/>
                <a:ea typeface="Tomorrow Semi Bold" pitchFamily="34" charset="-122"/>
                <a:cs typeface="Tomorrow Semi Bold" pitchFamily="34" charset="-120"/>
              </a:rPr>
              <a:t>Hindari Diet Ekstrem</a:t>
            </a:r>
            <a:endParaRPr lang="en-US" sz="2100" dirty="0"/>
          </a:p>
        </p:txBody>
      </p:sp>
      <p:sp>
        <p:nvSpPr>
          <p:cNvPr id="17" name="Text 12"/>
          <p:cNvSpPr/>
          <p:nvPr/>
        </p:nvSpPr>
        <p:spPr>
          <a:xfrm>
            <a:off x="1882854" y="5504974"/>
            <a:ext cx="11954351" cy="348734"/>
          </a:xfrm>
          <a:prstGeom prst="rect">
            <a:avLst/>
          </a:prstGeom>
          <a:noFill/>
          <a:ln/>
        </p:spPr>
        <p:txBody>
          <a:bodyPr wrap="none" lIns="0" tIns="0" rIns="0" bIns="0" rtlCol="0" anchor="t"/>
          <a:lstStyle/>
          <a:p>
            <a:pPr marL="0" indent="0" algn="l">
              <a:lnSpc>
                <a:spcPts val="2700"/>
              </a:lnSpc>
              <a:buNone/>
            </a:pPr>
            <a:r>
              <a:rPr lang="en-US" sz="1700" dirty="0">
                <a:solidFill>
                  <a:srgbClr val="61615C"/>
                </a:solidFill>
                <a:latin typeface="Tomorrow" pitchFamily="34" charset="0"/>
                <a:ea typeface="Tomorrow" pitchFamily="34" charset="-122"/>
                <a:cs typeface="Tomorrow" pitchFamily="34" charset="-120"/>
              </a:rPr>
              <a:t>Selalu konsultasikan dengan tenaga gizi profesional sebelum memulai diet untuk menghindari risiko.</a:t>
            </a:r>
            <a:endParaRPr lang="en-US" sz="1700" dirty="0"/>
          </a:p>
        </p:txBody>
      </p:sp>
      <p:sp>
        <p:nvSpPr>
          <p:cNvPr id="18" name="Shape 13"/>
          <p:cNvSpPr/>
          <p:nvPr/>
        </p:nvSpPr>
        <p:spPr>
          <a:xfrm>
            <a:off x="762714" y="6319957"/>
            <a:ext cx="13104971" cy="1316712"/>
          </a:xfrm>
          <a:prstGeom prst="roundRect">
            <a:avLst>
              <a:gd name="adj" fmla="val 2483"/>
            </a:avLst>
          </a:prstGeom>
          <a:solidFill>
            <a:srgbClr val="FCFCFC"/>
          </a:solidFill>
          <a:ln w="30480">
            <a:solidFill>
              <a:srgbClr val="D6D0D0"/>
            </a:solidFill>
            <a:prstDash val="solid"/>
          </a:ln>
        </p:spPr>
        <p:txBody>
          <a:bodyPr/>
          <a:lstStyle/>
          <a:p>
            <a:endParaRPr lang="en-US"/>
          </a:p>
        </p:txBody>
      </p:sp>
      <p:sp>
        <p:nvSpPr>
          <p:cNvPr id="19" name="Shape 14"/>
          <p:cNvSpPr/>
          <p:nvPr/>
        </p:nvSpPr>
        <p:spPr>
          <a:xfrm>
            <a:off x="793194" y="6350437"/>
            <a:ext cx="871776" cy="1255752"/>
          </a:xfrm>
          <a:prstGeom prst="rect">
            <a:avLst/>
          </a:prstGeom>
          <a:solidFill>
            <a:srgbClr val="F0EAEA"/>
          </a:solidFill>
          <a:ln/>
        </p:spPr>
        <p:txBody>
          <a:bodyPr/>
          <a:lstStyle/>
          <a:p>
            <a:endParaRPr lang="en-US"/>
          </a:p>
        </p:txBody>
      </p:sp>
      <p:pic>
        <p:nvPicPr>
          <p:cNvPr id="20" name="Image 3" descr="preencoded.png"/>
          <p:cNvPicPr>
            <a:picLocks noChangeAspect="1"/>
          </p:cNvPicPr>
          <p:nvPr/>
        </p:nvPicPr>
        <p:blipFill>
          <a:blip r:embed="rId6"/>
          <a:stretch>
            <a:fillRect/>
          </a:stretch>
        </p:blipFill>
        <p:spPr>
          <a:xfrm>
            <a:off x="1065609" y="6773942"/>
            <a:ext cx="326827" cy="408623"/>
          </a:xfrm>
          <a:prstGeom prst="rect">
            <a:avLst/>
          </a:prstGeom>
        </p:spPr>
      </p:pic>
      <p:sp>
        <p:nvSpPr>
          <p:cNvPr id="21" name="Text 15"/>
          <p:cNvSpPr/>
          <p:nvPr/>
        </p:nvSpPr>
        <p:spPr>
          <a:xfrm>
            <a:off x="1882854" y="6568321"/>
            <a:ext cx="4150519" cy="340519"/>
          </a:xfrm>
          <a:prstGeom prst="rect">
            <a:avLst/>
          </a:prstGeom>
          <a:noFill/>
          <a:ln/>
        </p:spPr>
        <p:txBody>
          <a:bodyPr wrap="none" lIns="0" tIns="0" rIns="0" bIns="0" rtlCol="0" anchor="t"/>
          <a:lstStyle/>
          <a:p>
            <a:pPr marL="0" indent="0" algn="l">
              <a:lnSpc>
                <a:spcPts val="2650"/>
              </a:lnSpc>
              <a:buNone/>
            </a:pPr>
            <a:r>
              <a:rPr lang="en-US" sz="2100" dirty="0">
                <a:solidFill>
                  <a:srgbClr val="61615C"/>
                </a:solidFill>
                <a:latin typeface="Tomorrow Semi Bold" pitchFamily="34" charset="0"/>
                <a:ea typeface="Tomorrow Semi Bold" pitchFamily="34" charset="-122"/>
                <a:cs typeface="Tomorrow Semi Bold" pitchFamily="34" charset="-120"/>
              </a:rPr>
              <a:t>Edukasi Pengolahan Makanan</a:t>
            </a:r>
            <a:endParaRPr lang="en-US" sz="2100" dirty="0"/>
          </a:p>
        </p:txBody>
      </p:sp>
      <p:sp>
        <p:nvSpPr>
          <p:cNvPr id="22" name="Text 16"/>
          <p:cNvSpPr/>
          <p:nvPr/>
        </p:nvSpPr>
        <p:spPr>
          <a:xfrm>
            <a:off x="1882854" y="7039570"/>
            <a:ext cx="11954351" cy="348734"/>
          </a:xfrm>
          <a:prstGeom prst="rect">
            <a:avLst/>
          </a:prstGeom>
          <a:noFill/>
          <a:ln/>
        </p:spPr>
        <p:txBody>
          <a:bodyPr wrap="none" lIns="0" tIns="0" rIns="0" bIns="0" rtlCol="0" anchor="t"/>
          <a:lstStyle/>
          <a:p>
            <a:pPr marL="0" indent="0" algn="l">
              <a:lnSpc>
                <a:spcPts val="2700"/>
              </a:lnSpc>
              <a:buNone/>
            </a:pPr>
            <a:r>
              <a:rPr lang="en-US" sz="1700" dirty="0">
                <a:solidFill>
                  <a:srgbClr val="61615C"/>
                </a:solidFill>
                <a:latin typeface="Tomorrow" pitchFamily="34" charset="0"/>
                <a:ea typeface="Tomorrow" pitchFamily="34" charset="-122"/>
                <a:cs typeface="Tomorrow" pitchFamily="34" charset="-120"/>
              </a:rPr>
              <a:t>Praktik pengolahan makanan bergizi yang benar di rumah tangga untuk memastikan nutrisi optimal.</a:t>
            </a:r>
            <a:endParaRPr lang="en-US" sz="1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55746"/>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Prevalensi Stunting di Indonesia: Tantangan dan Upaya Penanggulangan</a:t>
            </a:r>
            <a:endParaRPr lang="en-US" sz="4450" dirty="0"/>
          </a:p>
        </p:txBody>
      </p:sp>
      <p:sp>
        <p:nvSpPr>
          <p:cNvPr id="4" name="Text 1"/>
          <p:cNvSpPr/>
          <p:nvPr/>
        </p:nvSpPr>
        <p:spPr>
          <a:xfrm>
            <a:off x="793790" y="4622244"/>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Stunting, masalah gizi kronis yang menghambat pertumbuhan anak, menjadi fokus utama pemerintah Indonesia. Mari kita telusuri tantangan yang dihadapi dan langkah-langkah inovatif yang diambil untuk memastikan masa depan cerah bagi generasi penerus bangsa.</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21638" y="566976"/>
            <a:ext cx="5155168" cy="644366"/>
          </a:xfrm>
          <a:prstGeom prst="rect">
            <a:avLst/>
          </a:prstGeom>
          <a:noFill/>
          <a:ln/>
        </p:spPr>
        <p:txBody>
          <a:bodyPr wrap="none" lIns="0" tIns="0" rIns="0" bIns="0" rtlCol="0" anchor="t"/>
          <a:lstStyle/>
          <a:p>
            <a:pPr marL="0" indent="0" algn="l">
              <a:lnSpc>
                <a:spcPts val="5050"/>
              </a:lnSpc>
              <a:buNone/>
            </a:pPr>
            <a:r>
              <a:rPr lang="en-US" sz="4050" dirty="0">
                <a:solidFill>
                  <a:srgbClr val="1D1D1B"/>
                </a:solidFill>
                <a:latin typeface="Tomorrow Semi Bold" pitchFamily="34" charset="0"/>
                <a:ea typeface="Tomorrow Semi Bold" pitchFamily="34" charset="-122"/>
                <a:cs typeface="Tomorrow Semi Bold" pitchFamily="34" charset="-120"/>
              </a:rPr>
              <a:t>Apa Itu Kelaparan?</a:t>
            </a:r>
            <a:endParaRPr lang="en-US" sz="4050" dirty="0"/>
          </a:p>
        </p:txBody>
      </p:sp>
      <p:sp>
        <p:nvSpPr>
          <p:cNvPr id="3" name="Text 1"/>
          <p:cNvSpPr/>
          <p:nvPr/>
        </p:nvSpPr>
        <p:spPr>
          <a:xfrm>
            <a:off x="721638" y="1706047"/>
            <a:ext cx="6342102" cy="1649611"/>
          </a:xfrm>
          <a:prstGeom prst="rect">
            <a:avLst/>
          </a:prstGeom>
          <a:noFill/>
          <a:ln/>
        </p:spPr>
        <p:txBody>
          <a:bodyPr wrap="square" lIns="0" tIns="0" rIns="0" bIns="0" rtlCol="0" anchor="t"/>
          <a:lstStyle/>
          <a:p>
            <a:pPr marL="0" indent="0" algn="l">
              <a:lnSpc>
                <a:spcPts val="2550"/>
              </a:lnSpc>
              <a:buNone/>
            </a:pPr>
            <a:r>
              <a:rPr lang="en-US" sz="1600" b="1" dirty="0">
                <a:solidFill>
                  <a:srgbClr val="61615C"/>
                </a:solidFill>
                <a:latin typeface="Tomorrow" pitchFamily="34" charset="0"/>
                <a:ea typeface="Tomorrow" pitchFamily="34" charset="-122"/>
                <a:cs typeface="Tomorrow" pitchFamily="34" charset="-120"/>
              </a:rPr>
              <a:t>Kelaparan</a:t>
            </a:r>
            <a:r>
              <a:rPr lang="en-US" sz="1600" dirty="0">
                <a:solidFill>
                  <a:srgbClr val="61615C"/>
                </a:solidFill>
                <a:latin typeface="Tomorrow" pitchFamily="34" charset="0"/>
                <a:ea typeface="Tomorrow" pitchFamily="34" charset="-122"/>
                <a:cs typeface="Tomorrow" pitchFamily="34" charset="-120"/>
              </a:rPr>
              <a:t> adalah kondisi kekurangan konsumsi pangan kronis yang berdampak buruk pada kesehatan masyarakat secara signifikan. Ini bukan sekadar rasa lapar sesaat, melainkan kondisi berkelanjutan yang mengancam kehidupan dan menghambat perkembangan.</a:t>
            </a:r>
            <a:endParaRPr lang="en-US" sz="1600" dirty="0"/>
          </a:p>
        </p:txBody>
      </p:sp>
      <p:sp>
        <p:nvSpPr>
          <p:cNvPr id="4" name="Text 2"/>
          <p:cNvSpPr/>
          <p:nvPr/>
        </p:nvSpPr>
        <p:spPr>
          <a:xfrm>
            <a:off x="721638" y="3541157"/>
            <a:ext cx="6342102" cy="1979533"/>
          </a:xfrm>
          <a:prstGeom prst="rect">
            <a:avLst/>
          </a:prstGeom>
          <a:noFill/>
          <a:ln/>
        </p:spPr>
        <p:txBody>
          <a:bodyPr wrap="square" lIns="0" tIns="0" rIns="0" bIns="0" rtlCol="0" anchor="t"/>
          <a:lstStyle/>
          <a:p>
            <a:pPr marL="0" indent="0" algn="l">
              <a:lnSpc>
                <a:spcPts val="2550"/>
              </a:lnSpc>
              <a:buNone/>
            </a:pPr>
            <a:r>
              <a:rPr lang="en-US" sz="1600" dirty="0">
                <a:solidFill>
                  <a:srgbClr val="61615C"/>
                </a:solidFill>
                <a:latin typeface="Tomorrow" pitchFamily="34" charset="0"/>
                <a:ea typeface="Tomorrow" pitchFamily="34" charset="-122"/>
                <a:cs typeface="Tomorrow" pitchFamily="34" charset="-120"/>
              </a:rPr>
              <a:t>Saat ini, jutaan orang di dunia tidak mendapatkan cukup pangan untuk memenuhi kebutuhan energi minimum mereka, menyebabkan konsekuensi kesehatan yang serius. Anak-anak balita sangat rentan, dengan jutaan mengalami kekurangan gizi akut dan kronis yang memengaruhi pertumbuhan dan perkembangan kognitif mereka secara permanen.</a:t>
            </a:r>
            <a:endParaRPr lang="en-US" sz="1600" dirty="0"/>
          </a:p>
        </p:txBody>
      </p:sp>
      <p:pic>
        <p:nvPicPr>
          <p:cNvPr id="5" name="Image 0" descr="preencoded.png"/>
          <p:cNvPicPr>
            <a:picLocks noChangeAspect="1"/>
          </p:cNvPicPr>
          <p:nvPr/>
        </p:nvPicPr>
        <p:blipFill>
          <a:blip r:embed="rId3"/>
          <a:stretch>
            <a:fillRect/>
          </a:stretch>
        </p:blipFill>
        <p:spPr>
          <a:xfrm>
            <a:off x="7574280" y="1752481"/>
            <a:ext cx="6342102" cy="634210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39247" y="502325"/>
            <a:ext cx="11764923" cy="570905"/>
          </a:xfrm>
          <a:prstGeom prst="rect">
            <a:avLst/>
          </a:prstGeom>
          <a:noFill/>
          <a:ln/>
        </p:spPr>
        <p:txBody>
          <a:bodyPr wrap="none" lIns="0" tIns="0" rIns="0" bIns="0" rtlCol="0" anchor="t"/>
          <a:lstStyle/>
          <a:p>
            <a:pPr marL="0" indent="0" algn="l">
              <a:lnSpc>
                <a:spcPts val="4450"/>
              </a:lnSpc>
              <a:buNone/>
            </a:pPr>
            <a:r>
              <a:rPr lang="en-US" sz="3550" dirty="0">
                <a:solidFill>
                  <a:srgbClr val="1D1D1B"/>
                </a:solidFill>
                <a:latin typeface="Tomorrow Semi Bold" pitchFamily="34" charset="0"/>
                <a:ea typeface="Tomorrow Semi Bold" pitchFamily="34" charset="-122"/>
                <a:cs typeface="Tomorrow Semi Bold" pitchFamily="34" charset="-120"/>
              </a:rPr>
              <a:t>Dampak Stunting: Lebih dari Sekadar Tinggi Badan</a:t>
            </a:r>
            <a:endParaRPr lang="en-US" sz="3550" dirty="0"/>
          </a:p>
        </p:txBody>
      </p:sp>
      <p:pic>
        <p:nvPicPr>
          <p:cNvPr id="3" name="Image 0" descr="preencoded.png"/>
          <p:cNvPicPr>
            <a:picLocks noChangeAspect="1"/>
          </p:cNvPicPr>
          <p:nvPr/>
        </p:nvPicPr>
        <p:blipFill>
          <a:blip r:embed="rId3"/>
          <a:stretch>
            <a:fillRect/>
          </a:stretch>
        </p:blipFill>
        <p:spPr>
          <a:xfrm>
            <a:off x="639247" y="1552694"/>
            <a:ext cx="6453187" cy="6453188"/>
          </a:xfrm>
          <a:prstGeom prst="rect">
            <a:avLst/>
          </a:prstGeom>
        </p:spPr>
      </p:pic>
      <p:sp>
        <p:nvSpPr>
          <p:cNvPr id="4" name="Text 1"/>
          <p:cNvSpPr/>
          <p:nvPr/>
        </p:nvSpPr>
        <p:spPr>
          <a:xfrm>
            <a:off x="7545586" y="1511498"/>
            <a:ext cx="6453187" cy="584359"/>
          </a:xfrm>
          <a:prstGeom prst="rect">
            <a:avLst/>
          </a:prstGeom>
          <a:noFill/>
          <a:ln/>
        </p:spPr>
        <p:txBody>
          <a:bodyPr wrap="square" lIns="0" tIns="0" rIns="0" bIns="0" rtlCol="0" anchor="t"/>
          <a:lstStyle/>
          <a:p>
            <a:pPr marL="0" indent="0" algn="l">
              <a:lnSpc>
                <a:spcPts val="2300"/>
              </a:lnSpc>
              <a:buNone/>
            </a:pPr>
            <a:r>
              <a:rPr lang="en-US" sz="1400" dirty="0">
                <a:solidFill>
                  <a:srgbClr val="61615C"/>
                </a:solidFill>
                <a:latin typeface="Tomorrow" pitchFamily="34" charset="0"/>
                <a:ea typeface="Tomorrow" pitchFamily="34" charset="-122"/>
                <a:cs typeface="Tomorrow" pitchFamily="34" charset="-120"/>
              </a:rPr>
              <a:t>Stunting bukan hanya masalah fisik, tetapi juga ancaman serius bagi masa depan individu dan bangsa.</a:t>
            </a:r>
            <a:endParaRPr lang="en-US" sz="1400" dirty="0"/>
          </a:p>
        </p:txBody>
      </p:sp>
      <p:sp>
        <p:nvSpPr>
          <p:cNvPr id="5" name="Text 2"/>
          <p:cNvSpPr/>
          <p:nvPr/>
        </p:nvSpPr>
        <p:spPr>
          <a:xfrm>
            <a:off x="8139232" y="2301359"/>
            <a:ext cx="2283381" cy="285393"/>
          </a:xfrm>
          <a:prstGeom prst="rect">
            <a:avLst/>
          </a:prstGeom>
          <a:noFill/>
          <a:ln/>
        </p:spPr>
        <p:txBody>
          <a:bodyPr wrap="none" lIns="0" tIns="0" rIns="0" bIns="0" rtlCol="0" anchor="t"/>
          <a:lstStyle/>
          <a:p>
            <a:pPr marL="0" indent="0" algn="l">
              <a:lnSpc>
                <a:spcPts val="2200"/>
              </a:lnSpc>
              <a:buNone/>
            </a:pPr>
            <a:r>
              <a:rPr lang="en-US" sz="1750" dirty="0">
                <a:solidFill>
                  <a:srgbClr val="61615C"/>
                </a:solidFill>
                <a:latin typeface="Tomorrow Semi Bold" pitchFamily="34" charset="0"/>
                <a:ea typeface="Tomorrow Semi Bold" pitchFamily="34" charset="-122"/>
                <a:cs typeface="Tomorrow Semi Bold" pitchFamily="34" charset="-120"/>
              </a:rPr>
              <a:t>Penurunan Kognitif</a:t>
            </a:r>
            <a:endParaRPr lang="en-US" sz="1750" dirty="0"/>
          </a:p>
        </p:txBody>
      </p:sp>
      <p:sp>
        <p:nvSpPr>
          <p:cNvPr id="6" name="Text 3"/>
          <p:cNvSpPr/>
          <p:nvPr/>
        </p:nvSpPr>
        <p:spPr>
          <a:xfrm>
            <a:off x="8139232" y="2769394"/>
            <a:ext cx="5859542" cy="584359"/>
          </a:xfrm>
          <a:prstGeom prst="rect">
            <a:avLst/>
          </a:prstGeom>
          <a:noFill/>
          <a:ln/>
        </p:spPr>
        <p:txBody>
          <a:bodyPr wrap="square" lIns="0" tIns="0" rIns="0" bIns="0" rtlCol="0" anchor="t"/>
          <a:lstStyle/>
          <a:p>
            <a:pPr marL="0" indent="0" algn="l">
              <a:lnSpc>
                <a:spcPts val="2300"/>
              </a:lnSpc>
              <a:buNone/>
            </a:pPr>
            <a:r>
              <a:rPr lang="en-US" sz="1400" dirty="0">
                <a:solidFill>
                  <a:srgbClr val="61615C"/>
                </a:solidFill>
                <a:latin typeface="Tomorrow" pitchFamily="34" charset="0"/>
                <a:ea typeface="Tomorrow" pitchFamily="34" charset="-122"/>
                <a:cs typeface="Tomorrow" pitchFamily="34" charset="-120"/>
              </a:rPr>
              <a:t>Anak stunting berisiko mengalami gangguan kognitif permanen, memengaruhi kemampuan belajar dan konsentrasi.</a:t>
            </a:r>
            <a:endParaRPr lang="en-US" sz="1400" dirty="0"/>
          </a:p>
        </p:txBody>
      </p:sp>
      <p:sp>
        <p:nvSpPr>
          <p:cNvPr id="7" name="Text 4"/>
          <p:cNvSpPr/>
          <p:nvPr/>
        </p:nvSpPr>
        <p:spPr>
          <a:xfrm>
            <a:off x="8139232" y="3719036"/>
            <a:ext cx="2569607" cy="285393"/>
          </a:xfrm>
          <a:prstGeom prst="rect">
            <a:avLst/>
          </a:prstGeom>
          <a:noFill/>
          <a:ln/>
        </p:spPr>
        <p:txBody>
          <a:bodyPr wrap="none" lIns="0" tIns="0" rIns="0" bIns="0" rtlCol="0" anchor="t"/>
          <a:lstStyle/>
          <a:p>
            <a:pPr marL="0" indent="0" algn="l">
              <a:lnSpc>
                <a:spcPts val="2200"/>
              </a:lnSpc>
              <a:buNone/>
            </a:pPr>
            <a:r>
              <a:rPr lang="en-US" sz="1750" dirty="0">
                <a:solidFill>
                  <a:srgbClr val="61615C"/>
                </a:solidFill>
                <a:latin typeface="Tomorrow Semi Bold" pitchFamily="34" charset="0"/>
                <a:ea typeface="Tomorrow Semi Bold" pitchFamily="34" charset="-122"/>
                <a:cs typeface="Tomorrow Semi Bold" pitchFamily="34" charset="-120"/>
              </a:rPr>
              <a:t>Risiko Penyakit Kronis</a:t>
            </a:r>
            <a:endParaRPr lang="en-US" sz="1750" dirty="0"/>
          </a:p>
        </p:txBody>
      </p:sp>
      <p:sp>
        <p:nvSpPr>
          <p:cNvPr id="8" name="Text 5"/>
          <p:cNvSpPr/>
          <p:nvPr/>
        </p:nvSpPr>
        <p:spPr>
          <a:xfrm>
            <a:off x="8139232" y="4187071"/>
            <a:ext cx="5859542" cy="584359"/>
          </a:xfrm>
          <a:prstGeom prst="rect">
            <a:avLst/>
          </a:prstGeom>
          <a:noFill/>
          <a:ln/>
        </p:spPr>
        <p:txBody>
          <a:bodyPr wrap="square" lIns="0" tIns="0" rIns="0" bIns="0" rtlCol="0" anchor="t"/>
          <a:lstStyle/>
          <a:p>
            <a:pPr marL="0" indent="0" algn="l">
              <a:lnSpc>
                <a:spcPts val="2300"/>
              </a:lnSpc>
              <a:buNone/>
            </a:pPr>
            <a:r>
              <a:rPr lang="en-US" sz="1400" dirty="0">
                <a:solidFill>
                  <a:srgbClr val="61615C"/>
                </a:solidFill>
                <a:latin typeface="Tomorrow" pitchFamily="34" charset="0"/>
                <a:ea typeface="Tomorrow" pitchFamily="34" charset="-122"/>
                <a:cs typeface="Tomorrow" pitchFamily="34" charset="-120"/>
              </a:rPr>
              <a:t>Mereka lebih rentan terhadap penyakit kronis di kemudian hari, seperti diabetes dan penyakit jantung.</a:t>
            </a:r>
            <a:endParaRPr lang="en-US" sz="1400" dirty="0"/>
          </a:p>
        </p:txBody>
      </p:sp>
      <p:sp>
        <p:nvSpPr>
          <p:cNvPr id="9" name="Text 6"/>
          <p:cNvSpPr/>
          <p:nvPr/>
        </p:nvSpPr>
        <p:spPr>
          <a:xfrm>
            <a:off x="8139232" y="5136713"/>
            <a:ext cx="2488883" cy="285393"/>
          </a:xfrm>
          <a:prstGeom prst="rect">
            <a:avLst/>
          </a:prstGeom>
          <a:noFill/>
          <a:ln/>
        </p:spPr>
        <p:txBody>
          <a:bodyPr wrap="none" lIns="0" tIns="0" rIns="0" bIns="0" rtlCol="0" anchor="t"/>
          <a:lstStyle/>
          <a:p>
            <a:pPr marL="0" indent="0" algn="l">
              <a:lnSpc>
                <a:spcPts val="2200"/>
              </a:lnSpc>
              <a:buNone/>
            </a:pPr>
            <a:r>
              <a:rPr lang="en-US" sz="1750" dirty="0">
                <a:solidFill>
                  <a:srgbClr val="61615C"/>
                </a:solidFill>
                <a:latin typeface="Tomorrow Semi Bold" pitchFamily="34" charset="0"/>
                <a:ea typeface="Tomorrow Semi Bold" pitchFamily="34" charset="-122"/>
                <a:cs typeface="Tomorrow Semi Bold" pitchFamily="34" charset="-120"/>
              </a:rPr>
              <a:t>Produktivitas Rendah</a:t>
            </a:r>
            <a:endParaRPr lang="en-US" sz="1750" dirty="0"/>
          </a:p>
        </p:txBody>
      </p:sp>
      <p:sp>
        <p:nvSpPr>
          <p:cNvPr id="10" name="Text 7"/>
          <p:cNvSpPr/>
          <p:nvPr/>
        </p:nvSpPr>
        <p:spPr>
          <a:xfrm>
            <a:off x="8139232" y="5604748"/>
            <a:ext cx="5859542" cy="584359"/>
          </a:xfrm>
          <a:prstGeom prst="rect">
            <a:avLst/>
          </a:prstGeom>
          <a:noFill/>
          <a:ln/>
        </p:spPr>
        <p:txBody>
          <a:bodyPr wrap="square" lIns="0" tIns="0" rIns="0" bIns="0" rtlCol="0" anchor="t"/>
          <a:lstStyle/>
          <a:p>
            <a:pPr marL="0" indent="0" algn="l">
              <a:lnSpc>
                <a:spcPts val="2300"/>
              </a:lnSpc>
              <a:buNone/>
            </a:pPr>
            <a:r>
              <a:rPr lang="en-US" sz="1400" dirty="0">
                <a:solidFill>
                  <a:srgbClr val="61615C"/>
                </a:solidFill>
                <a:latin typeface="Tomorrow" pitchFamily="34" charset="0"/>
                <a:ea typeface="Tomorrow" pitchFamily="34" charset="-122"/>
                <a:cs typeface="Tomorrow" pitchFamily="34" charset="-120"/>
              </a:rPr>
              <a:t>Potensi produktivitas ekonomi akan menurun, menghambat kemajuan sumber daya manusia nasional.</a:t>
            </a:r>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823323"/>
            <a:ext cx="11127462"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Faktor Penyebab Stunting di Indonesia</a:t>
            </a:r>
            <a:endParaRPr lang="en-US" sz="4450" dirty="0"/>
          </a:p>
        </p:txBody>
      </p:sp>
      <p:sp>
        <p:nvSpPr>
          <p:cNvPr id="3" name="Text 1"/>
          <p:cNvSpPr/>
          <p:nvPr/>
        </p:nvSpPr>
        <p:spPr>
          <a:xfrm>
            <a:off x="793790" y="298573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Stunting merupakan masalah kompleks yang dipengaruhi oleh berbagai faktor. Berikut adalah penyebab utama yang perlu diatasi:</a:t>
            </a:r>
            <a:endParaRPr lang="en-US" sz="1750" dirty="0"/>
          </a:p>
        </p:txBody>
      </p:sp>
      <p:pic>
        <p:nvPicPr>
          <p:cNvPr id="4" name="Image 0" descr="preencoded.png"/>
          <p:cNvPicPr>
            <a:picLocks noChangeAspect="1"/>
          </p:cNvPicPr>
          <p:nvPr/>
        </p:nvPicPr>
        <p:blipFill>
          <a:blip r:embed="rId3"/>
          <a:stretch>
            <a:fillRect/>
          </a:stretch>
        </p:blipFill>
        <p:spPr>
          <a:xfrm>
            <a:off x="793790" y="3966686"/>
            <a:ext cx="566976" cy="566976"/>
          </a:xfrm>
          <a:prstGeom prst="rect">
            <a:avLst/>
          </a:prstGeom>
        </p:spPr>
      </p:pic>
      <p:sp>
        <p:nvSpPr>
          <p:cNvPr id="5" name="Text 2"/>
          <p:cNvSpPr/>
          <p:nvPr/>
        </p:nvSpPr>
        <p:spPr>
          <a:xfrm>
            <a:off x="1644253" y="410134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Gizi Buruk</a:t>
            </a:r>
            <a:endParaRPr lang="en-US" sz="2200" dirty="0"/>
          </a:p>
        </p:txBody>
      </p:sp>
      <p:sp>
        <p:nvSpPr>
          <p:cNvPr id="6" name="Text 3"/>
          <p:cNvSpPr/>
          <p:nvPr/>
        </p:nvSpPr>
        <p:spPr>
          <a:xfrm>
            <a:off x="1644253" y="4591764"/>
            <a:ext cx="3308152"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Kurangnya asupan gizi pada ibu hamil dan anak, seringkali menyebabkan anemia dan kekurangan energi kronis (KEK).</a:t>
            </a:r>
            <a:endParaRPr lang="en-US" sz="1750" dirty="0"/>
          </a:p>
        </p:txBody>
      </p:sp>
      <p:pic>
        <p:nvPicPr>
          <p:cNvPr id="7" name="Image 1" descr="preencoded.png"/>
          <p:cNvPicPr>
            <a:picLocks noChangeAspect="1"/>
          </p:cNvPicPr>
          <p:nvPr/>
        </p:nvPicPr>
        <p:blipFill>
          <a:blip r:embed="rId4"/>
          <a:stretch>
            <a:fillRect/>
          </a:stretch>
        </p:blipFill>
        <p:spPr>
          <a:xfrm>
            <a:off x="5235893" y="3966686"/>
            <a:ext cx="566976" cy="566976"/>
          </a:xfrm>
          <a:prstGeom prst="rect">
            <a:avLst/>
          </a:prstGeom>
        </p:spPr>
      </p:pic>
      <p:sp>
        <p:nvSpPr>
          <p:cNvPr id="8" name="Text 4"/>
          <p:cNvSpPr/>
          <p:nvPr/>
        </p:nvSpPr>
        <p:spPr>
          <a:xfrm>
            <a:off x="6086356" y="410134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Sanitasi Buruk</a:t>
            </a:r>
            <a:endParaRPr lang="en-US" sz="2200" dirty="0"/>
          </a:p>
        </p:txBody>
      </p:sp>
      <p:sp>
        <p:nvSpPr>
          <p:cNvPr id="9" name="Text 5"/>
          <p:cNvSpPr/>
          <p:nvPr/>
        </p:nvSpPr>
        <p:spPr>
          <a:xfrm>
            <a:off x="6086356" y="4591764"/>
            <a:ext cx="3308152"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Akses terbatas ke air bersih dan sanitasi layak memperburuk risiko infeksi berulang, yang menghambat penyerapan nutrisi.</a:t>
            </a:r>
            <a:endParaRPr lang="en-US" sz="1750" dirty="0"/>
          </a:p>
        </p:txBody>
      </p:sp>
      <p:pic>
        <p:nvPicPr>
          <p:cNvPr id="10" name="Image 2" descr="preencoded.png"/>
          <p:cNvPicPr>
            <a:picLocks noChangeAspect="1"/>
          </p:cNvPicPr>
          <p:nvPr/>
        </p:nvPicPr>
        <p:blipFill>
          <a:blip r:embed="rId5"/>
          <a:stretch>
            <a:fillRect/>
          </a:stretch>
        </p:blipFill>
        <p:spPr>
          <a:xfrm>
            <a:off x="9677995" y="3966686"/>
            <a:ext cx="566976" cy="566976"/>
          </a:xfrm>
          <a:prstGeom prst="rect">
            <a:avLst/>
          </a:prstGeom>
        </p:spPr>
      </p:pic>
      <p:sp>
        <p:nvSpPr>
          <p:cNvPr id="11" name="Text 6"/>
          <p:cNvSpPr/>
          <p:nvPr/>
        </p:nvSpPr>
        <p:spPr>
          <a:xfrm>
            <a:off x="10528459" y="4101346"/>
            <a:ext cx="3189684"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Faktor Sosial Ekonomi</a:t>
            </a:r>
            <a:endParaRPr lang="en-US" sz="2200" dirty="0"/>
          </a:p>
        </p:txBody>
      </p:sp>
      <p:sp>
        <p:nvSpPr>
          <p:cNvPr id="12" name="Text 7"/>
          <p:cNvSpPr/>
          <p:nvPr/>
        </p:nvSpPr>
        <p:spPr>
          <a:xfrm>
            <a:off x="10528459" y="4591764"/>
            <a:ext cx="3308152"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Kemiskinan, pola asuh yang kurang memadai, dan layanan kesehatan yang belum optimal berkontribusi pada prevalensi stunting.</a:t>
            </a:r>
            <a:endParaRPr lang="en-US" sz="17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894278"/>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Data Provinsi: Variasi Prevalensi Stunting di Indonesia (2022)</a:t>
            </a:r>
            <a:endParaRPr lang="en-US" sz="4450" dirty="0"/>
          </a:p>
        </p:txBody>
      </p:sp>
      <p:sp>
        <p:nvSpPr>
          <p:cNvPr id="3" name="Text 1"/>
          <p:cNvSpPr/>
          <p:nvPr/>
        </p:nvSpPr>
        <p:spPr>
          <a:xfrm>
            <a:off x="793790" y="276546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Prevalensi stunting bervariasi signifikan antarprovinsi, menunjukkan perlunya pendekatan yang disesuaikan dengan kondisi lokal.</a:t>
            </a:r>
            <a:endParaRPr lang="en-US" sz="1750" dirty="0"/>
          </a:p>
        </p:txBody>
      </p:sp>
      <p:sp>
        <p:nvSpPr>
          <p:cNvPr id="4" name="Shape 2"/>
          <p:cNvSpPr/>
          <p:nvPr/>
        </p:nvSpPr>
        <p:spPr>
          <a:xfrm>
            <a:off x="793790" y="3746421"/>
            <a:ext cx="13042821" cy="2607945"/>
          </a:xfrm>
          <a:prstGeom prst="roundRect">
            <a:avLst>
              <a:gd name="adj" fmla="val 1305"/>
            </a:avLst>
          </a:prstGeom>
          <a:noFill/>
          <a:ln w="7620">
            <a:solidFill>
              <a:srgbClr val="000000">
                <a:alpha val="8000"/>
              </a:srgbClr>
            </a:solidFill>
            <a:prstDash val="solid"/>
          </a:ln>
        </p:spPr>
        <p:txBody>
          <a:bodyPr/>
          <a:lstStyle/>
          <a:p>
            <a:endParaRPr lang="en-US"/>
          </a:p>
        </p:txBody>
      </p:sp>
      <p:sp>
        <p:nvSpPr>
          <p:cNvPr id="5" name="Shape 3"/>
          <p:cNvSpPr/>
          <p:nvPr/>
        </p:nvSpPr>
        <p:spPr>
          <a:xfrm>
            <a:off x="801410" y="3754041"/>
            <a:ext cx="13027581" cy="641747"/>
          </a:xfrm>
          <a:prstGeom prst="rect">
            <a:avLst/>
          </a:prstGeom>
          <a:solidFill>
            <a:srgbClr val="FFFFFF">
              <a:alpha val="4000"/>
            </a:srgbClr>
          </a:solidFill>
          <a:ln/>
        </p:spPr>
        <p:txBody>
          <a:bodyPr/>
          <a:lstStyle/>
          <a:p>
            <a:endParaRPr lang="en-US"/>
          </a:p>
        </p:txBody>
      </p:sp>
      <p:sp>
        <p:nvSpPr>
          <p:cNvPr id="6" name="Text 4"/>
          <p:cNvSpPr/>
          <p:nvPr/>
        </p:nvSpPr>
        <p:spPr>
          <a:xfrm>
            <a:off x="1553647" y="3897749"/>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D1D1B"/>
                </a:solidFill>
                <a:latin typeface="Tomorrow Semi Bold" pitchFamily="34" charset="0"/>
                <a:ea typeface="Tomorrow Semi Bold" pitchFamily="34" charset="-122"/>
                <a:cs typeface="Tomorrow Semi Bold" pitchFamily="34" charset="-120"/>
              </a:rPr>
              <a:t>Tertinggi</a:t>
            </a:r>
            <a:endParaRPr lang="en-US" sz="2200" dirty="0"/>
          </a:p>
        </p:txBody>
      </p:sp>
      <p:sp>
        <p:nvSpPr>
          <p:cNvPr id="7" name="Text 5"/>
          <p:cNvSpPr/>
          <p:nvPr/>
        </p:nvSpPr>
        <p:spPr>
          <a:xfrm>
            <a:off x="5898237" y="3897749"/>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D1D1B"/>
                </a:solidFill>
                <a:latin typeface="Tomorrow Semi Bold" pitchFamily="34" charset="0"/>
                <a:ea typeface="Tomorrow Semi Bold" pitchFamily="34" charset="-122"/>
                <a:cs typeface="Tomorrow Semi Bold" pitchFamily="34" charset="-120"/>
              </a:rPr>
              <a:t>Menengah</a:t>
            </a:r>
            <a:endParaRPr lang="en-US" sz="2200" dirty="0"/>
          </a:p>
        </p:txBody>
      </p:sp>
      <p:sp>
        <p:nvSpPr>
          <p:cNvPr id="8" name="Text 6"/>
          <p:cNvSpPr/>
          <p:nvPr/>
        </p:nvSpPr>
        <p:spPr>
          <a:xfrm>
            <a:off x="10242233" y="3897749"/>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D1D1B"/>
                </a:solidFill>
                <a:latin typeface="Tomorrow Semi Bold" pitchFamily="34" charset="0"/>
                <a:ea typeface="Tomorrow Semi Bold" pitchFamily="34" charset="-122"/>
                <a:cs typeface="Tomorrow Semi Bold" pitchFamily="34" charset="-120"/>
              </a:rPr>
              <a:t>Terendah</a:t>
            </a:r>
            <a:endParaRPr lang="en-US" sz="2200" dirty="0"/>
          </a:p>
        </p:txBody>
      </p:sp>
      <p:sp>
        <p:nvSpPr>
          <p:cNvPr id="9" name="Shape 7"/>
          <p:cNvSpPr/>
          <p:nvPr/>
        </p:nvSpPr>
        <p:spPr>
          <a:xfrm>
            <a:off x="801410" y="4395788"/>
            <a:ext cx="13027581" cy="650319"/>
          </a:xfrm>
          <a:prstGeom prst="rect">
            <a:avLst/>
          </a:prstGeom>
          <a:solidFill>
            <a:srgbClr val="000000">
              <a:alpha val="4000"/>
            </a:srgbClr>
          </a:solidFill>
          <a:ln/>
        </p:spPr>
        <p:txBody>
          <a:bodyPr/>
          <a:lstStyle/>
          <a:p>
            <a:endParaRPr lang="en-US"/>
          </a:p>
        </p:txBody>
      </p:sp>
      <p:sp>
        <p:nvSpPr>
          <p:cNvPr id="10" name="Text 8"/>
          <p:cNvSpPr/>
          <p:nvPr/>
        </p:nvSpPr>
        <p:spPr>
          <a:xfrm>
            <a:off x="1028343" y="4539496"/>
            <a:ext cx="3885843"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Nusa Tenggara Timur (35,3%)</a:t>
            </a:r>
            <a:endParaRPr lang="en-US" sz="1750" dirty="0"/>
          </a:p>
        </p:txBody>
      </p:sp>
      <p:sp>
        <p:nvSpPr>
          <p:cNvPr id="11" name="Text 9"/>
          <p:cNvSpPr/>
          <p:nvPr/>
        </p:nvSpPr>
        <p:spPr>
          <a:xfrm>
            <a:off x="5375434" y="4539496"/>
            <a:ext cx="3880842"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Sumatera Utara (22,3%)</a:t>
            </a:r>
            <a:endParaRPr lang="en-US" sz="1750" dirty="0"/>
          </a:p>
        </p:txBody>
      </p:sp>
      <p:sp>
        <p:nvSpPr>
          <p:cNvPr id="12" name="Text 10"/>
          <p:cNvSpPr/>
          <p:nvPr/>
        </p:nvSpPr>
        <p:spPr>
          <a:xfrm>
            <a:off x="9717524" y="4539496"/>
            <a:ext cx="3884652"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Bali (8%)</a:t>
            </a:r>
            <a:endParaRPr lang="en-US" sz="1750" dirty="0"/>
          </a:p>
        </p:txBody>
      </p:sp>
      <p:sp>
        <p:nvSpPr>
          <p:cNvPr id="13" name="Shape 11"/>
          <p:cNvSpPr/>
          <p:nvPr/>
        </p:nvSpPr>
        <p:spPr>
          <a:xfrm>
            <a:off x="801410" y="5046107"/>
            <a:ext cx="13027581" cy="650319"/>
          </a:xfrm>
          <a:prstGeom prst="rect">
            <a:avLst/>
          </a:prstGeom>
          <a:solidFill>
            <a:srgbClr val="FFFFFF">
              <a:alpha val="4000"/>
            </a:srgbClr>
          </a:solidFill>
          <a:ln/>
        </p:spPr>
        <p:txBody>
          <a:bodyPr/>
          <a:lstStyle/>
          <a:p>
            <a:endParaRPr lang="en-US"/>
          </a:p>
        </p:txBody>
      </p:sp>
      <p:sp>
        <p:nvSpPr>
          <p:cNvPr id="14" name="Text 12"/>
          <p:cNvSpPr/>
          <p:nvPr/>
        </p:nvSpPr>
        <p:spPr>
          <a:xfrm>
            <a:off x="1028343" y="5189815"/>
            <a:ext cx="3885843"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Papua (34,6%)</a:t>
            </a:r>
            <a:endParaRPr lang="en-US" sz="1750" dirty="0"/>
          </a:p>
        </p:txBody>
      </p:sp>
      <p:sp>
        <p:nvSpPr>
          <p:cNvPr id="15" name="Text 13"/>
          <p:cNvSpPr/>
          <p:nvPr/>
        </p:nvSpPr>
        <p:spPr>
          <a:xfrm>
            <a:off x="5375434" y="5189815"/>
            <a:ext cx="3880842"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Jawa Barat (21,5%)</a:t>
            </a:r>
            <a:endParaRPr lang="en-US" sz="1750" dirty="0"/>
          </a:p>
        </p:txBody>
      </p:sp>
      <p:sp>
        <p:nvSpPr>
          <p:cNvPr id="16" name="Text 14"/>
          <p:cNvSpPr/>
          <p:nvPr/>
        </p:nvSpPr>
        <p:spPr>
          <a:xfrm>
            <a:off x="9717524" y="5189815"/>
            <a:ext cx="3884652"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DKI Jakarta (14,8%)</a:t>
            </a:r>
            <a:endParaRPr lang="en-US" sz="1750" dirty="0"/>
          </a:p>
        </p:txBody>
      </p:sp>
      <p:sp>
        <p:nvSpPr>
          <p:cNvPr id="17" name="Shape 15"/>
          <p:cNvSpPr/>
          <p:nvPr/>
        </p:nvSpPr>
        <p:spPr>
          <a:xfrm>
            <a:off x="801410" y="5696426"/>
            <a:ext cx="13027581" cy="650319"/>
          </a:xfrm>
          <a:prstGeom prst="rect">
            <a:avLst/>
          </a:prstGeom>
          <a:solidFill>
            <a:srgbClr val="000000">
              <a:alpha val="4000"/>
            </a:srgbClr>
          </a:solidFill>
          <a:ln/>
        </p:spPr>
        <p:txBody>
          <a:bodyPr/>
          <a:lstStyle/>
          <a:p>
            <a:endParaRPr lang="en-US"/>
          </a:p>
        </p:txBody>
      </p:sp>
      <p:sp>
        <p:nvSpPr>
          <p:cNvPr id="18" name="Text 16"/>
          <p:cNvSpPr/>
          <p:nvPr/>
        </p:nvSpPr>
        <p:spPr>
          <a:xfrm>
            <a:off x="1028343" y="5840135"/>
            <a:ext cx="3885843"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Nusa Tenggara Barat (32,7%)</a:t>
            </a:r>
            <a:endParaRPr lang="en-US" sz="1750" dirty="0"/>
          </a:p>
        </p:txBody>
      </p:sp>
      <p:sp>
        <p:nvSpPr>
          <p:cNvPr id="19" name="Text 17"/>
          <p:cNvSpPr/>
          <p:nvPr/>
        </p:nvSpPr>
        <p:spPr>
          <a:xfrm>
            <a:off x="5375434" y="5840135"/>
            <a:ext cx="3880842"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Sulawesi Selatan (20,8%)</a:t>
            </a:r>
            <a:endParaRPr lang="en-US" sz="1750" dirty="0"/>
          </a:p>
        </p:txBody>
      </p:sp>
      <p:sp>
        <p:nvSpPr>
          <p:cNvPr id="20" name="Text 18"/>
          <p:cNvSpPr/>
          <p:nvPr/>
        </p:nvSpPr>
        <p:spPr>
          <a:xfrm>
            <a:off x="9717524" y="5840135"/>
            <a:ext cx="3884652"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Yogyakarta (16,4%)</a:t>
            </a:r>
            <a:endParaRPr lang="en-US" sz="1750" dirty="0"/>
          </a:p>
        </p:txBody>
      </p:sp>
      <p:sp>
        <p:nvSpPr>
          <p:cNvPr id="21" name="Text 19"/>
          <p:cNvSpPr/>
          <p:nvPr/>
        </p:nvSpPr>
        <p:spPr>
          <a:xfrm>
            <a:off x="793790" y="6609517"/>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Perbedaan ini menegaskan pentingnya intervensi yang tepat sasaran, dengan fokus pada wilayah yang memiliki tantangan terbesar.</a:t>
            </a:r>
            <a:endParaRPr lang="en-US" sz="17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51736" y="434102"/>
            <a:ext cx="13526929" cy="985123"/>
          </a:xfrm>
          <a:prstGeom prst="rect">
            <a:avLst/>
          </a:prstGeom>
          <a:noFill/>
          <a:ln/>
        </p:spPr>
        <p:txBody>
          <a:bodyPr wrap="square" lIns="0" tIns="0" rIns="0" bIns="0" rtlCol="0" anchor="t"/>
          <a:lstStyle/>
          <a:p>
            <a:pPr marL="0" indent="0" algn="l">
              <a:lnSpc>
                <a:spcPts val="3850"/>
              </a:lnSpc>
              <a:buNone/>
            </a:pPr>
            <a:r>
              <a:rPr lang="en-US" sz="3100" dirty="0">
                <a:solidFill>
                  <a:srgbClr val="1D1D1B"/>
                </a:solidFill>
                <a:latin typeface="Tomorrow Semi Bold" pitchFamily="34" charset="0"/>
                <a:ea typeface="Tomorrow Semi Bold" pitchFamily="34" charset="-122"/>
                <a:cs typeface="Tomorrow Semi Bold" pitchFamily="34" charset="-120"/>
              </a:rPr>
              <a:t>Strategi Nasional Percepatan Pencegahan Stunting (Stranas Stunting)</a:t>
            </a:r>
            <a:endParaRPr lang="en-US" sz="3100" dirty="0"/>
          </a:p>
        </p:txBody>
      </p:sp>
      <p:sp>
        <p:nvSpPr>
          <p:cNvPr id="3" name="Text 1"/>
          <p:cNvSpPr/>
          <p:nvPr/>
        </p:nvSpPr>
        <p:spPr>
          <a:xfrm>
            <a:off x="551736" y="1734503"/>
            <a:ext cx="13526929" cy="252174"/>
          </a:xfrm>
          <a:prstGeom prst="rect">
            <a:avLst/>
          </a:prstGeom>
          <a:noFill/>
          <a:ln/>
        </p:spPr>
        <p:txBody>
          <a:bodyPr wrap="none" lIns="0" tIns="0" rIns="0" bIns="0" rtlCol="0" anchor="t"/>
          <a:lstStyle/>
          <a:p>
            <a:pPr marL="0" indent="0" algn="l">
              <a:lnSpc>
                <a:spcPts val="1950"/>
              </a:lnSpc>
              <a:buNone/>
            </a:pPr>
            <a:r>
              <a:rPr lang="en-US" sz="1200" dirty="0">
                <a:solidFill>
                  <a:srgbClr val="61615C"/>
                </a:solidFill>
                <a:latin typeface="Tomorrow" pitchFamily="34" charset="0"/>
                <a:ea typeface="Tomorrow" pitchFamily="34" charset="-122"/>
                <a:cs typeface="Tomorrow" pitchFamily="34" charset="-120"/>
              </a:rPr>
              <a:t>Pemerintah Indonesia telah menyusun lima pilar utama Stranas Stunting untuk mempercepat penurunannya.</a:t>
            </a:r>
            <a:endParaRPr lang="en-US" sz="1200" dirty="0"/>
          </a:p>
        </p:txBody>
      </p:sp>
      <p:sp>
        <p:nvSpPr>
          <p:cNvPr id="4" name="Shape 2"/>
          <p:cNvSpPr/>
          <p:nvPr/>
        </p:nvSpPr>
        <p:spPr>
          <a:xfrm>
            <a:off x="551736" y="2163961"/>
            <a:ext cx="157639" cy="945833"/>
          </a:xfrm>
          <a:prstGeom prst="roundRect">
            <a:avLst>
              <a:gd name="adj" fmla="val 15000"/>
            </a:avLst>
          </a:prstGeom>
          <a:solidFill>
            <a:srgbClr val="F0EAEA"/>
          </a:solidFill>
          <a:ln/>
        </p:spPr>
        <p:txBody>
          <a:bodyPr/>
          <a:lstStyle/>
          <a:p>
            <a:endParaRPr lang="en-US"/>
          </a:p>
        </p:txBody>
      </p:sp>
      <p:sp>
        <p:nvSpPr>
          <p:cNvPr id="5" name="Text 3"/>
          <p:cNvSpPr/>
          <p:nvPr/>
        </p:nvSpPr>
        <p:spPr>
          <a:xfrm>
            <a:off x="867013" y="2321600"/>
            <a:ext cx="2059781" cy="246221"/>
          </a:xfrm>
          <a:prstGeom prst="rect">
            <a:avLst/>
          </a:prstGeom>
          <a:noFill/>
          <a:ln/>
        </p:spPr>
        <p:txBody>
          <a:bodyPr wrap="none" lIns="0" tIns="0" rIns="0" bIns="0" rtlCol="0" anchor="t"/>
          <a:lstStyle/>
          <a:p>
            <a:pPr marL="0" indent="0" algn="l">
              <a:lnSpc>
                <a:spcPts val="1900"/>
              </a:lnSpc>
              <a:buNone/>
            </a:pPr>
            <a:r>
              <a:rPr lang="en-US" sz="1550" dirty="0">
                <a:solidFill>
                  <a:srgbClr val="61615C"/>
                </a:solidFill>
                <a:latin typeface="Tomorrow Semi Bold" pitchFamily="34" charset="0"/>
                <a:ea typeface="Tomorrow Semi Bold" pitchFamily="34" charset="-122"/>
                <a:cs typeface="Tomorrow Semi Bold" pitchFamily="34" charset="-120"/>
              </a:rPr>
              <a:t>Komitmen Pimpinan</a:t>
            </a:r>
            <a:endParaRPr lang="en-US" sz="1550" dirty="0"/>
          </a:p>
        </p:txBody>
      </p:sp>
      <p:sp>
        <p:nvSpPr>
          <p:cNvPr id="6" name="Text 4"/>
          <p:cNvSpPr/>
          <p:nvPr/>
        </p:nvSpPr>
        <p:spPr>
          <a:xfrm>
            <a:off x="867013" y="2662357"/>
            <a:ext cx="13211651" cy="252174"/>
          </a:xfrm>
          <a:prstGeom prst="rect">
            <a:avLst/>
          </a:prstGeom>
          <a:noFill/>
          <a:ln/>
        </p:spPr>
        <p:txBody>
          <a:bodyPr wrap="none" lIns="0" tIns="0" rIns="0" bIns="0" rtlCol="0" anchor="t"/>
          <a:lstStyle/>
          <a:p>
            <a:pPr marL="0" indent="0" algn="l">
              <a:lnSpc>
                <a:spcPts val="1950"/>
              </a:lnSpc>
              <a:buNone/>
            </a:pPr>
            <a:r>
              <a:rPr lang="en-US" sz="1200" dirty="0">
                <a:solidFill>
                  <a:srgbClr val="61615C"/>
                </a:solidFill>
                <a:latin typeface="Tomorrow" pitchFamily="34" charset="0"/>
                <a:ea typeface="Tomorrow" pitchFamily="34" charset="-122"/>
                <a:cs typeface="Tomorrow" pitchFamily="34" charset="-120"/>
              </a:rPr>
              <a:t>Dukungan kuat dari berbagai tingkatan pimpinan untuk memastikan implementasi program.</a:t>
            </a:r>
            <a:endParaRPr lang="en-US" sz="1200" dirty="0"/>
          </a:p>
        </p:txBody>
      </p:sp>
      <p:sp>
        <p:nvSpPr>
          <p:cNvPr id="7" name="Shape 5"/>
          <p:cNvSpPr/>
          <p:nvPr/>
        </p:nvSpPr>
        <p:spPr>
          <a:xfrm>
            <a:off x="788194" y="3228023"/>
            <a:ext cx="157639" cy="945833"/>
          </a:xfrm>
          <a:prstGeom prst="roundRect">
            <a:avLst>
              <a:gd name="adj" fmla="val 15000"/>
            </a:avLst>
          </a:prstGeom>
          <a:solidFill>
            <a:srgbClr val="F0EAEA"/>
          </a:solidFill>
          <a:ln/>
        </p:spPr>
        <p:txBody>
          <a:bodyPr/>
          <a:lstStyle/>
          <a:p>
            <a:endParaRPr lang="en-US"/>
          </a:p>
        </p:txBody>
      </p:sp>
      <p:sp>
        <p:nvSpPr>
          <p:cNvPr id="8" name="Text 6"/>
          <p:cNvSpPr/>
          <p:nvPr/>
        </p:nvSpPr>
        <p:spPr>
          <a:xfrm>
            <a:off x="1103471" y="3385661"/>
            <a:ext cx="3081218" cy="246221"/>
          </a:xfrm>
          <a:prstGeom prst="rect">
            <a:avLst/>
          </a:prstGeom>
          <a:noFill/>
          <a:ln/>
        </p:spPr>
        <p:txBody>
          <a:bodyPr wrap="none" lIns="0" tIns="0" rIns="0" bIns="0" rtlCol="0" anchor="t"/>
          <a:lstStyle/>
          <a:p>
            <a:pPr marL="0" indent="0" algn="l">
              <a:lnSpc>
                <a:spcPts val="1900"/>
              </a:lnSpc>
              <a:buNone/>
            </a:pPr>
            <a:r>
              <a:rPr lang="en-US" sz="1550" dirty="0">
                <a:solidFill>
                  <a:srgbClr val="61615C"/>
                </a:solidFill>
                <a:latin typeface="Tomorrow Semi Bold" pitchFamily="34" charset="0"/>
                <a:ea typeface="Tomorrow Semi Bold" pitchFamily="34" charset="-122"/>
                <a:cs typeface="Tomorrow Semi Bold" pitchFamily="34" charset="-120"/>
              </a:rPr>
              <a:t>Kampanye Perubahan Perilaku</a:t>
            </a:r>
            <a:endParaRPr lang="en-US" sz="1550" dirty="0"/>
          </a:p>
        </p:txBody>
      </p:sp>
      <p:sp>
        <p:nvSpPr>
          <p:cNvPr id="9" name="Text 7"/>
          <p:cNvSpPr/>
          <p:nvPr/>
        </p:nvSpPr>
        <p:spPr>
          <a:xfrm>
            <a:off x="1103471" y="3726418"/>
            <a:ext cx="12975193" cy="252174"/>
          </a:xfrm>
          <a:prstGeom prst="rect">
            <a:avLst/>
          </a:prstGeom>
          <a:noFill/>
          <a:ln/>
        </p:spPr>
        <p:txBody>
          <a:bodyPr wrap="none" lIns="0" tIns="0" rIns="0" bIns="0" rtlCol="0" anchor="t"/>
          <a:lstStyle/>
          <a:p>
            <a:pPr marL="0" indent="0" algn="l">
              <a:lnSpc>
                <a:spcPts val="1950"/>
              </a:lnSpc>
              <a:buNone/>
            </a:pPr>
            <a:r>
              <a:rPr lang="en-US" sz="1200" dirty="0">
                <a:solidFill>
                  <a:srgbClr val="61615C"/>
                </a:solidFill>
                <a:latin typeface="Tomorrow" pitchFamily="34" charset="0"/>
                <a:ea typeface="Tomorrow" pitchFamily="34" charset="-122"/>
                <a:cs typeface="Tomorrow" pitchFamily="34" charset="-120"/>
              </a:rPr>
              <a:t>Meningkatkan kesadaran masyarakat akan pentingnya gizi dan pola hidup sehat.</a:t>
            </a:r>
            <a:endParaRPr lang="en-US" sz="1200" dirty="0"/>
          </a:p>
        </p:txBody>
      </p:sp>
      <p:sp>
        <p:nvSpPr>
          <p:cNvPr id="10" name="Shape 8"/>
          <p:cNvSpPr/>
          <p:nvPr/>
        </p:nvSpPr>
        <p:spPr>
          <a:xfrm>
            <a:off x="1024652" y="4292084"/>
            <a:ext cx="157639" cy="945833"/>
          </a:xfrm>
          <a:prstGeom prst="roundRect">
            <a:avLst>
              <a:gd name="adj" fmla="val 15000"/>
            </a:avLst>
          </a:prstGeom>
          <a:solidFill>
            <a:srgbClr val="F0EAEA"/>
          </a:solidFill>
          <a:ln/>
        </p:spPr>
        <p:txBody>
          <a:bodyPr/>
          <a:lstStyle/>
          <a:p>
            <a:endParaRPr lang="en-US"/>
          </a:p>
        </p:txBody>
      </p:sp>
      <p:sp>
        <p:nvSpPr>
          <p:cNvPr id="11" name="Text 9"/>
          <p:cNvSpPr/>
          <p:nvPr/>
        </p:nvSpPr>
        <p:spPr>
          <a:xfrm>
            <a:off x="1339929" y="4449723"/>
            <a:ext cx="2182058" cy="246221"/>
          </a:xfrm>
          <a:prstGeom prst="rect">
            <a:avLst/>
          </a:prstGeom>
          <a:noFill/>
          <a:ln/>
        </p:spPr>
        <p:txBody>
          <a:bodyPr wrap="none" lIns="0" tIns="0" rIns="0" bIns="0" rtlCol="0" anchor="t"/>
          <a:lstStyle/>
          <a:p>
            <a:pPr marL="0" indent="0" algn="l">
              <a:lnSpc>
                <a:spcPts val="1900"/>
              </a:lnSpc>
              <a:buNone/>
            </a:pPr>
            <a:r>
              <a:rPr lang="en-US" sz="1550" dirty="0">
                <a:solidFill>
                  <a:srgbClr val="61615C"/>
                </a:solidFill>
                <a:latin typeface="Tomorrow Semi Bold" pitchFamily="34" charset="0"/>
                <a:ea typeface="Tomorrow Semi Bold" pitchFamily="34" charset="-122"/>
                <a:cs typeface="Tomorrow Semi Bold" pitchFamily="34" charset="-120"/>
              </a:rPr>
              <a:t>Konvergensi Program</a:t>
            </a:r>
            <a:endParaRPr lang="en-US" sz="1550" dirty="0"/>
          </a:p>
        </p:txBody>
      </p:sp>
      <p:sp>
        <p:nvSpPr>
          <p:cNvPr id="12" name="Text 10"/>
          <p:cNvSpPr/>
          <p:nvPr/>
        </p:nvSpPr>
        <p:spPr>
          <a:xfrm>
            <a:off x="1339929" y="4790480"/>
            <a:ext cx="12738735" cy="252174"/>
          </a:xfrm>
          <a:prstGeom prst="rect">
            <a:avLst/>
          </a:prstGeom>
          <a:noFill/>
          <a:ln/>
        </p:spPr>
        <p:txBody>
          <a:bodyPr wrap="none" lIns="0" tIns="0" rIns="0" bIns="0" rtlCol="0" anchor="t"/>
          <a:lstStyle/>
          <a:p>
            <a:pPr marL="0" indent="0" algn="l">
              <a:lnSpc>
                <a:spcPts val="1950"/>
              </a:lnSpc>
              <a:buNone/>
            </a:pPr>
            <a:r>
              <a:rPr lang="en-US" sz="1200" dirty="0">
                <a:solidFill>
                  <a:srgbClr val="61615C"/>
                </a:solidFill>
                <a:latin typeface="Tomorrow" pitchFamily="34" charset="0"/>
                <a:ea typeface="Tomorrow" pitchFamily="34" charset="-122"/>
                <a:cs typeface="Tomorrow" pitchFamily="34" charset="-120"/>
              </a:rPr>
              <a:t>Sinergi program lintas sektor dari pusat, daerah, swasta, dan masyarakat.</a:t>
            </a:r>
            <a:endParaRPr lang="en-US" sz="1200" dirty="0"/>
          </a:p>
        </p:txBody>
      </p:sp>
      <p:sp>
        <p:nvSpPr>
          <p:cNvPr id="13" name="Shape 11"/>
          <p:cNvSpPr/>
          <p:nvPr/>
        </p:nvSpPr>
        <p:spPr>
          <a:xfrm>
            <a:off x="1261110" y="5356146"/>
            <a:ext cx="157639" cy="945833"/>
          </a:xfrm>
          <a:prstGeom prst="roundRect">
            <a:avLst>
              <a:gd name="adj" fmla="val 15000"/>
            </a:avLst>
          </a:prstGeom>
          <a:solidFill>
            <a:srgbClr val="F0EAEA"/>
          </a:solidFill>
          <a:ln/>
        </p:spPr>
        <p:txBody>
          <a:bodyPr/>
          <a:lstStyle/>
          <a:p>
            <a:endParaRPr lang="en-US"/>
          </a:p>
        </p:txBody>
      </p:sp>
      <p:sp>
        <p:nvSpPr>
          <p:cNvPr id="14" name="Text 12"/>
          <p:cNvSpPr/>
          <p:nvPr/>
        </p:nvSpPr>
        <p:spPr>
          <a:xfrm>
            <a:off x="1576388" y="5513784"/>
            <a:ext cx="1970484" cy="246221"/>
          </a:xfrm>
          <a:prstGeom prst="rect">
            <a:avLst/>
          </a:prstGeom>
          <a:noFill/>
          <a:ln/>
        </p:spPr>
        <p:txBody>
          <a:bodyPr wrap="none" lIns="0" tIns="0" rIns="0" bIns="0" rtlCol="0" anchor="t"/>
          <a:lstStyle/>
          <a:p>
            <a:pPr marL="0" indent="0" algn="l">
              <a:lnSpc>
                <a:spcPts val="1900"/>
              </a:lnSpc>
              <a:buNone/>
            </a:pPr>
            <a:r>
              <a:rPr lang="en-US" sz="1550" dirty="0">
                <a:solidFill>
                  <a:srgbClr val="61615C"/>
                </a:solidFill>
                <a:latin typeface="Tomorrow Semi Bold" pitchFamily="34" charset="0"/>
                <a:ea typeface="Tomorrow Semi Bold" pitchFamily="34" charset="-122"/>
                <a:cs typeface="Tomorrow Semi Bold" pitchFamily="34" charset="-120"/>
              </a:rPr>
              <a:t>Ketahanan Pangan</a:t>
            </a:r>
            <a:endParaRPr lang="en-US" sz="1550" dirty="0"/>
          </a:p>
        </p:txBody>
      </p:sp>
      <p:sp>
        <p:nvSpPr>
          <p:cNvPr id="15" name="Text 13"/>
          <p:cNvSpPr/>
          <p:nvPr/>
        </p:nvSpPr>
        <p:spPr>
          <a:xfrm>
            <a:off x="1576388" y="5854541"/>
            <a:ext cx="12502277" cy="252174"/>
          </a:xfrm>
          <a:prstGeom prst="rect">
            <a:avLst/>
          </a:prstGeom>
          <a:noFill/>
          <a:ln/>
        </p:spPr>
        <p:txBody>
          <a:bodyPr wrap="none" lIns="0" tIns="0" rIns="0" bIns="0" rtlCol="0" anchor="t"/>
          <a:lstStyle/>
          <a:p>
            <a:pPr marL="0" indent="0" algn="l">
              <a:lnSpc>
                <a:spcPts val="1950"/>
              </a:lnSpc>
              <a:buNone/>
            </a:pPr>
            <a:r>
              <a:rPr lang="en-US" sz="1200" dirty="0">
                <a:solidFill>
                  <a:srgbClr val="61615C"/>
                </a:solidFill>
                <a:latin typeface="Tomorrow" pitchFamily="34" charset="0"/>
                <a:ea typeface="Tomorrow" pitchFamily="34" charset="-122"/>
                <a:cs typeface="Tomorrow" pitchFamily="34" charset="-120"/>
              </a:rPr>
              <a:t>Memastikan ketersediaan dan akses pangan bergizi bagi seluruh keluarga.</a:t>
            </a:r>
            <a:endParaRPr lang="en-US" sz="1200" dirty="0"/>
          </a:p>
        </p:txBody>
      </p:sp>
      <p:sp>
        <p:nvSpPr>
          <p:cNvPr id="16" name="Shape 14"/>
          <p:cNvSpPr/>
          <p:nvPr/>
        </p:nvSpPr>
        <p:spPr>
          <a:xfrm>
            <a:off x="1024652" y="6420207"/>
            <a:ext cx="157639" cy="945833"/>
          </a:xfrm>
          <a:prstGeom prst="roundRect">
            <a:avLst>
              <a:gd name="adj" fmla="val 15000"/>
            </a:avLst>
          </a:prstGeom>
          <a:solidFill>
            <a:srgbClr val="F0EAEA"/>
          </a:solidFill>
          <a:ln/>
        </p:spPr>
        <p:txBody>
          <a:bodyPr/>
          <a:lstStyle/>
          <a:p>
            <a:endParaRPr lang="en-US"/>
          </a:p>
        </p:txBody>
      </p:sp>
      <p:sp>
        <p:nvSpPr>
          <p:cNvPr id="17" name="Text 15"/>
          <p:cNvSpPr/>
          <p:nvPr/>
        </p:nvSpPr>
        <p:spPr>
          <a:xfrm>
            <a:off x="1339929" y="6577846"/>
            <a:ext cx="2601516" cy="246221"/>
          </a:xfrm>
          <a:prstGeom prst="rect">
            <a:avLst/>
          </a:prstGeom>
          <a:noFill/>
          <a:ln/>
        </p:spPr>
        <p:txBody>
          <a:bodyPr wrap="none" lIns="0" tIns="0" rIns="0" bIns="0" rtlCol="0" anchor="t"/>
          <a:lstStyle/>
          <a:p>
            <a:pPr marL="0" indent="0" algn="l">
              <a:lnSpc>
                <a:spcPts val="1900"/>
              </a:lnSpc>
              <a:buNone/>
            </a:pPr>
            <a:r>
              <a:rPr lang="en-US" sz="1550" dirty="0">
                <a:solidFill>
                  <a:srgbClr val="61615C"/>
                </a:solidFill>
                <a:latin typeface="Tomorrow Semi Bold" pitchFamily="34" charset="0"/>
                <a:ea typeface="Tomorrow Semi Bold" pitchFamily="34" charset="-122"/>
                <a:cs typeface="Tomorrow Semi Bold" pitchFamily="34" charset="-120"/>
              </a:rPr>
              <a:t>Pemantauan dan Evaluasi</a:t>
            </a:r>
            <a:endParaRPr lang="en-US" sz="1550" dirty="0"/>
          </a:p>
        </p:txBody>
      </p:sp>
      <p:sp>
        <p:nvSpPr>
          <p:cNvPr id="18" name="Text 16"/>
          <p:cNvSpPr/>
          <p:nvPr/>
        </p:nvSpPr>
        <p:spPr>
          <a:xfrm>
            <a:off x="1339929" y="6918603"/>
            <a:ext cx="12738735" cy="252174"/>
          </a:xfrm>
          <a:prstGeom prst="rect">
            <a:avLst/>
          </a:prstGeom>
          <a:noFill/>
          <a:ln/>
        </p:spPr>
        <p:txBody>
          <a:bodyPr wrap="none" lIns="0" tIns="0" rIns="0" bIns="0" rtlCol="0" anchor="t"/>
          <a:lstStyle/>
          <a:p>
            <a:pPr marL="0" indent="0" algn="l">
              <a:lnSpc>
                <a:spcPts val="1950"/>
              </a:lnSpc>
              <a:buNone/>
            </a:pPr>
            <a:r>
              <a:rPr lang="en-US" sz="1200" dirty="0">
                <a:solidFill>
                  <a:srgbClr val="61615C"/>
                </a:solidFill>
                <a:latin typeface="Tomorrow" pitchFamily="34" charset="0"/>
                <a:ea typeface="Tomorrow" pitchFamily="34" charset="-122"/>
                <a:cs typeface="Tomorrow" pitchFamily="34" charset="-120"/>
              </a:rPr>
              <a:t>Melakukan monitoring dan evaluasi berkala untuk mengukur keberhasilan dan melakukan penyesuaian.</a:t>
            </a:r>
            <a:endParaRPr lang="en-US" sz="1200" dirty="0"/>
          </a:p>
        </p:txBody>
      </p:sp>
      <p:sp>
        <p:nvSpPr>
          <p:cNvPr id="19" name="Text 17"/>
          <p:cNvSpPr/>
          <p:nvPr/>
        </p:nvSpPr>
        <p:spPr>
          <a:xfrm>
            <a:off x="551736" y="7543324"/>
            <a:ext cx="13526929" cy="252174"/>
          </a:xfrm>
          <a:prstGeom prst="rect">
            <a:avLst/>
          </a:prstGeom>
          <a:noFill/>
          <a:ln/>
        </p:spPr>
        <p:txBody>
          <a:bodyPr wrap="none" lIns="0" tIns="0" rIns="0" bIns="0" rtlCol="0" anchor="t"/>
          <a:lstStyle/>
          <a:p>
            <a:pPr marL="0" indent="0" algn="l">
              <a:lnSpc>
                <a:spcPts val="1950"/>
              </a:lnSpc>
              <a:buNone/>
            </a:pPr>
            <a:r>
              <a:rPr lang="en-US" sz="1200" dirty="0">
                <a:solidFill>
                  <a:srgbClr val="61615C"/>
                </a:solidFill>
                <a:latin typeface="Tomorrow" pitchFamily="34" charset="0"/>
                <a:ea typeface="Tomorrow" pitchFamily="34" charset="-122"/>
                <a:cs typeface="Tomorrow" pitchFamily="34" charset="-120"/>
              </a:rPr>
              <a:t>Fokus utama adalah intervensi gizi pada ibu hamil dan anak usia 0-2 tahun, periode krusial untuk pencegahan stunting.</a:t>
            </a:r>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16850" y="406122"/>
            <a:ext cx="10839569" cy="461486"/>
          </a:xfrm>
          <a:prstGeom prst="rect">
            <a:avLst/>
          </a:prstGeom>
          <a:noFill/>
          <a:ln/>
        </p:spPr>
        <p:txBody>
          <a:bodyPr wrap="none" lIns="0" tIns="0" rIns="0" bIns="0" rtlCol="0" anchor="t"/>
          <a:lstStyle/>
          <a:p>
            <a:pPr marL="0" indent="0" algn="l">
              <a:lnSpc>
                <a:spcPts val="3600"/>
              </a:lnSpc>
              <a:buNone/>
            </a:pPr>
            <a:r>
              <a:rPr lang="en-US" sz="2900" dirty="0">
                <a:solidFill>
                  <a:srgbClr val="1D1D1B"/>
                </a:solidFill>
                <a:latin typeface="Tomorrow Semi Bold" pitchFamily="34" charset="0"/>
                <a:ea typeface="Tomorrow Semi Bold" pitchFamily="34" charset="-122"/>
                <a:cs typeface="Tomorrow Semi Bold" pitchFamily="34" charset="-120"/>
              </a:rPr>
              <a:t>Program Unggulan dan Inovasi Penanggulangan Stunting</a:t>
            </a:r>
            <a:endParaRPr lang="en-US" sz="2900" dirty="0"/>
          </a:p>
        </p:txBody>
      </p:sp>
      <p:sp>
        <p:nvSpPr>
          <p:cNvPr id="3" name="Text 1"/>
          <p:cNvSpPr/>
          <p:nvPr/>
        </p:nvSpPr>
        <p:spPr>
          <a:xfrm>
            <a:off x="516850" y="1162883"/>
            <a:ext cx="13596699" cy="236220"/>
          </a:xfrm>
          <a:prstGeom prst="rect">
            <a:avLst/>
          </a:prstGeom>
          <a:noFill/>
          <a:ln/>
        </p:spPr>
        <p:txBody>
          <a:bodyPr wrap="none" lIns="0" tIns="0" rIns="0" bIns="0" rtlCol="0" anchor="t"/>
          <a:lstStyle/>
          <a:p>
            <a:pPr marL="0" indent="0" algn="l">
              <a:lnSpc>
                <a:spcPts val="1850"/>
              </a:lnSpc>
              <a:buNone/>
            </a:pPr>
            <a:r>
              <a:rPr lang="en-US" sz="1150" dirty="0">
                <a:solidFill>
                  <a:srgbClr val="61615C"/>
                </a:solidFill>
                <a:latin typeface="Tomorrow" pitchFamily="34" charset="0"/>
                <a:ea typeface="Tomorrow" pitchFamily="34" charset="-122"/>
                <a:cs typeface="Tomorrow" pitchFamily="34" charset="-120"/>
              </a:rPr>
              <a:t>Berbagai program inovatif telah diluncurkan untuk mempercepat upaya penurunan stunting di Indonesia.</a:t>
            </a:r>
            <a:endParaRPr lang="en-US" sz="1150" dirty="0"/>
          </a:p>
        </p:txBody>
      </p:sp>
      <p:sp>
        <p:nvSpPr>
          <p:cNvPr id="4" name="Text 2"/>
          <p:cNvSpPr/>
          <p:nvPr/>
        </p:nvSpPr>
        <p:spPr>
          <a:xfrm>
            <a:off x="516850" y="1698069"/>
            <a:ext cx="6618208" cy="472440"/>
          </a:xfrm>
          <a:prstGeom prst="rect">
            <a:avLst/>
          </a:prstGeom>
          <a:noFill/>
          <a:ln/>
        </p:spPr>
        <p:txBody>
          <a:bodyPr wrap="square" lIns="0" tIns="0" rIns="0" bIns="0" rtlCol="0" anchor="t"/>
          <a:lstStyle/>
          <a:p>
            <a:pPr marL="342900" indent="-342900" algn="l">
              <a:lnSpc>
                <a:spcPts val="1850"/>
              </a:lnSpc>
              <a:buSzPct val="100000"/>
              <a:buChar char="•"/>
            </a:pPr>
            <a:r>
              <a:rPr lang="en-US" sz="1150" b="1" dirty="0">
                <a:solidFill>
                  <a:srgbClr val="61615C"/>
                </a:solidFill>
                <a:latin typeface="Tomorrow" pitchFamily="34" charset="0"/>
                <a:ea typeface="Tomorrow" pitchFamily="34" charset="-122"/>
                <a:cs typeface="Tomorrow" pitchFamily="34" charset="-120"/>
              </a:rPr>
              <a:t>Program Makan Bergizi Gratis:</a:t>
            </a:r>
            <a:r>
              <a:rPr lang="en-US" sz="1150" dirty="0">
                <a:solidFill>
                  <a:srgbClr val="61615C"/>
                </a:solidFill>
                <a:latin typeface="Tomorrow" pitchFamily="34" charset="0"/>
                <a:ea typeface="Tomorrow" pitchFamily="34" charset="-122"/>
                <a:cs typeface="Tomorrow" pitchFamily="34" charset="-120"/>
              </a:rPr>
              <a:t> Diluncurkan Januari 2025, ditujukan untuk ibu hamil dan balita.</a:t>
            </a:r>
            <a:endParaRPr lang="en-US" sz="1150" dirty="0"/>
          </a:p>
        </p:txBody>
      </p:sp>
      <p:sp>
        <p:nvSpPr>
          <p:cNvPr id="5" name="Text 3"/>
          <p:cNvSpPr/>
          <p:nvPr/>
        </p:nvSpPr>
        <p:spPr>
          <a:xfrm>
            <a:off x="516850" y="2222183"/>
            <a:ext cx="6618208" cy="472440"/>
          </a:xfrm>
          <a:prstGeom prst="rect">
            <a:avLst/>
          </a:prstGeom>
          <a:noFill/>
          <a:ln/>
        </p:spPr>
        <p:txBody>
          <a:bodyPr wrap="square" lIns="0" tIns="0" rIns="0" bIns="0" rtlCol="0" anchor="t"/>
          <a:lstStyle/>
          <a:p>
            <a:pPr marL="342900" indent="-342900" algn="l">
              <a:lnSpc>
                <a:spcPts val="1850"/>
              </a:lnSpc>
              <a:buSzPct val="100000"/>
              <a:buChar char="•"/>
            </a:pPr>
            <a:r>
              <a:rPr lang="en-US" sz="1150" b="1" dirty="0">
                <a:solidFill>
                  <a:srgbClr val="61615C"/>
                </a:solidFill>
                <a:latin typeface="Tomorrow" pitchFamily="34" charset="0"/>
                <a:ea typeface="Tomorrow" pitchFamily="34" charset="-122"/>
                <a:cs typeface="Tomorrow" pitchFamily="34" charset="-120"/>
              </a:rPr>
              <a:t>Gerakan Orang Tua Asuh Cegah Stunting:</a:t>
            </a:r>
            <a:r>
              <a:rPr lang="en-US" sz="1150" dirty="0">
                <a:solidFill>
                  <a:srgbClr val="61615C"/>
                </a:solidFill>
                <a:latin typeface="Tomorrow" pitchFamily="34" charset="0"/>
                <a:ea typeface="Tomorrow" pitchFamily="34" charset="-122"/>
                <a:cs typeface="Tomorrow" pitchFamily="34" charset="-120"/>
              </a:rPr>
              <a:t> Melibatkan 7.000 orang tua asuh yang mendampingi keluarga berisiko stunting.</a:t>
            </a:r>
            <a:endParaRPr lang="en-US" sz="1150" dirty="0"/>
          </a:p>
        </p:txBody>
      </p:sp>
      <p:sp>
        <p:nvSpPr>
          <p:cNvPr id="6" name="Text 4"/>
          <p:cNvSpPr/>
          <p:nvPr/>
        </p:nvSpPr>
        <p:spPr>
          <a:xfrm>
            <a:off x="516850" y="2746296"/>
            <a:ext cx="6618208" cy="472440"/>
          </a:xfrm>
          <a:prstGeom prst="rect">
            <a:avLst/>
          </a:prstGeom>
          <a:noFill/>
          <a:ln/>
        </p:spPr>
        <p:txBody>
          <a:bodyPr wrap="square" lIns="0" tIns="0" rIns="0" bIns="0" rtlCol="0" anchor="t"/>
          <a:lstStyle/>
          <a:p>
            <a:pPr marL="342900" indent="-342900" algn="l">
              <a:lnSpc>
                <a:spcPts val="1850"/>
              </a:lnSpc>
              <a:buSzPct val="100000"/>
              <a:buChar char="•"/>
            </a:pPr>
            <a:r>
              <a:rPr lang="en-US" sz="1150" b="1" dirty="0">
                <a:solidFill>
                  <a:srgbClr val="61615C"/>
                </a:solidFill>
                <a:latin typeface="Tomorrow" pitchFamily="34" charset="0"/>
                <a:ea typeface="Tomorrow" pitchFamily="34" charset="-122"/>
                <a:cs typeface="Tomorrow" pitchFamily="34" charset="-120"/>
              </a:rPr>
              <a:t>Edukasi Calon Pengantin:</a:t>
            </a:r>
            <a:r>
              <a:rPr lang="en-US" sz="1150" dirty="0">
                <a:solidFill>
                  <a:srgbClr val="61615C"/>
                </a:solidFill>
                <a:latin typeface="Tomorrow" pitchFamily="34" charset="0"/>
                <a:ea typeface="Tomorrow" pitchFamily="34" charset="-122"/>
                <a:cs typeface="Tomorrow" pitchFamily="34" charset="-120"/>
              </a:rPr>
              <a:t> Pelatihan gizi dan kesehatan minimal 3 bulan sebelum menikah untuk pencegahan dini.</a:t>
            </a:r>
            <a:endParaRPr lang="en-US" sz="1150" dirty="0"/>
          </a:p>
        </p:txBody>
      </p:sp>
      <p:pic>
        <p:nvPicPr>
          <p:cNvPr id="7" name="Image 0" descr="preencoded.png"/>
          <p:cNvPicPr>
            <a:picLocks noChangeAspect="1"/>
          </p:cNvPicPr>
          <p:nvPr/>
        </p:nvPicPr>
        <p:blipFill>
          <a:blip r:embed="rId3"/>
          <a:stretch>
            <a:fillRect/>
          </a:stretch>
        </p:blipFill>
        <p:spPr>
          <a:xfrm>
            <a:off x="7502962" y="1731288"/>
            <a:ext cx="6618208" cy="6618208"/>
          </a:xfrm>
          <a:prstGeom prst="rect">
            <a:avLst/>
          </a:prstGeom>
        </p:spPr>
      </p:pic>
      <p:sp>
        <p:nvSpPr>
          <p:cNvPr id="8" name="Text 5"/>
          <p:cNvSpPr/>
          <p:nvPr/>
        </p:nvSpPr>
        <p:spPr>
          <a:xfrm>
            <a:off x="516850" y="8681680"/>
            <a:ext cx="13596699" cy="236220"/>
          </a:xfrm>
          <a:prstGeom prst="rect">
            <a:avLst/>
          </a:prstGeom>
          <a:noFill/>
          <a:ln/>
        </p:spPr>
        <p:txBody>
          <a:bodyPr wrap="none" lIns="0" tIns="0" rIns="0" bIns="0" rtlCol="0" anchor="t"/>
          <a:lstStyle/>
          <a:p>
            <a:pPr marL="0" indent="0" algn="l">
              <a:lnSpc>
                <a:spcPts val="1850"/>
              </a:lnSpc>
              <a:buNone/>
            </a:pPr>
            <a:r>
              <a:rPr lang="en-US" sz="1150" dirty="0">
                <a:solidFill>
                  <a:srgbClr val="61615C"/>
                </a:solidFill>
                <a:latin typeface="Tomorrow" pitchFamily="34" charset="0"/>
                <a:ea typeface="Tomorrow" pitchFamily="34" charset="-122"/>
                <a:cs typeface="Tomorrow" pitchFamily="34" charset="-120"/>
              </a:rPr>
              <a:t>Inisiatif ini dirancang untuk menciptakan dampak yang berkelanjutan dalam menurunkan prevalensi stunting.</a:t>
            </a:r>
            <a:endParaRPr lang="en-US" sz="11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186101"/>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Peran Data dan Monitoring dalam Penurunan Stunting</a:t>
            </a:r>
            <a:endParaRPr lang="en-US" sz="4450" dirty="0"/>
          </a:p>
        </p:txBody>
      </p:sp>
      <p:sp>
        <p:nvSpPr>
          <p:cNvPr id="3" name="Text 1"/>
          <p:cNvSpPr/>
          <p:nvPr/>
        </p:nvSpPr>
        <p:spPr>
          <a:xfrm>
            <a:off x="793790" y="3057287"/>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Akurasi data dan monitoring berkelanjutan menjadi kunci keberhasilan upaya penanggulangan stunting.</a:t>
            </a:r>
            <a:endParaRPr lang="en-US" sz="1750" dirty="0"/>
          </a:p>
        </p:txBody>
      </p:sp>
      <p:sp>
        <p:nvSpPr>
          <p:cNvPr id="4" name="Shape 2"/>
          <p:cNvSpPr/>
          <p:nvPr/>
        </p:nvSpPr>
        <p:spPr>
          <a:xfrm>
            <a:off x="793790" y="3675340"/>
            <a:ext cx="13042821" cy="2749987"/>
          </a:xfrm>
          <a:prstGeom prst="roundRect">
            <a:avLst>
              <a:gd name="adj" fmla="val 1237"/>
            </a:avLst>
          </a:prstGeom>
          <a:solidFill>
            <a:srgbClr val="F0EAEA"/>
          </a:solidFill>
          <a:ln/>
        </p:spPr>
        <p:txBody>
          <a:bodyPr/>
          <a:lstStyle/>
          <a:p>
            <a:endParaRPr lang="en-US"/>
          </a:p>
        </p:txBody>
      </p:sp>
      <p:sp>
        <p:nvSpPr>
          <p:cNvPr id="5" name="Shape 3"/>
          <p:cNvSpPr/>
          <p:nvPr/>
        </p:nvSpPr>
        <p:spPr>
          <a:xfrm>
            <a:off x="793790" y="3675340"/>
            <a:ext cx="4347567" cy="2749987"/>
          </a:xfrm>
          <a:prstGeom prst="roundRect">
            <a:avLst>
              <a:gd name="adj" fmla="val 1237"/>
            </a:avLst>
          </a:prstGeom>
          <a:solidFill>
            <a:srgbClr val="F0EAEA"/>
          </a:solidFill>
          <a:ln/>
        </p:spPr>
        <p:txBody>
          <a:bodyPr/>
          <a:lstStyle/>
          <a:p>
            <a:endParaRPr lang="en-US"/>
          </a:p>
        </p:txBody>
      </p:sp>
      <p:sp>
        <p:nvSpPr>
          <p:cNvPr id="6" name="Text 4"/>
          <p:cNvSpPr/>
          <p:nvPr/>
        </p:nvSpPr>
        <p:spPr>
          <a:xfrm>
            <a:off x="1020604" y="3902154"/>
            <a:ext cx="3553778" cy="708660"/>
          </a:xfrm>
          <a:prstGeom prst="rect">
            <a:avLst/>
          </a:prstGeom>
          <a:noFill/>
          <a:ln/>
        </p:spPr>
        <p:txBody>
          <a:bodyPr wrap="squar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Survei Status Gizi Indonesia (SSGI)</a:t>
            </a:r>
            <a:endParaRPr lang="en-US" sz="2200" dirty="0"/>
          </a:p>
        </p:txBody>
      </p:sp>
      <p:sp>
        <p:nvSpPr>
          <p:cNvPr id="7" name="Text 5"/>
          <p:cNvSpPr/>
          <p:nvPr/>
        </p:nvSpPr>
        <p:spPr>
          <a:xfrm>
            <a:off x="1020604" y="4746903"/>
            <a:ext cx="3553778"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Dilakukan setiap tahun sejak 2021 untuk menyediakan data prevalensi stunting yang akurat dan terkini.</a:t>
            </a:r>
            <a:endParaRPr lang="en-US" sz="1750" dirty="0"/>
          </a:p>
        </p:txBody>
      </p:sp>
      <p:sp>
        <p:nvSpPr>
          <p:cNvPr id="8" name="Shape 6"/>
          <p:cNvSpPr/>
          <p:nvPr/>
        </p:nvSpPr>
        <p:spPr>
          <a:xfrm>
            <a:off x="5141357" y="3675340"/>
            <a:ext cx="4347567" cy="2749987"/>
          </a:xfrm>
          <a:prstGeom prst="rect">
            <a:avLst/>
          </a:prstGeom>
          <a:solidFill>
            <a:srgbClr val="F0EAEA"/>
          </a:solidFill>
          <a:ln/>
        </p:spPr>
        <p:txBody>
          <a:bodyPr/>
          <a:lstStyle/>
          <a:p>
            <a:endParaRPr lang="en-US"/>
          </a:p>
        </p:txBody>
      </p:sp>
      <p:sp>
        <p:nvSpPr>
          <p:cNvPr id="9" name="Shape 7"/>
          <p:cNvSpPr/>
          <p:nvPr/>
        </p:nvSpPr>
        <p:spPr>
          <a:xfrm>
            <a:off x="5141357" y="3675340"/>
            <a:ext cx="30480" cy="2749987"/>
          </a:xfrm>
          <a:prstGeom prst="roundRect">
            <a:avLst>
              <a:gd name="adj" fmla="val 111628"/>
            </a:avLst>
          </a:prstGeom>
          <a:solidFill>
            <a:srgbClr val="D6D0D0"/>
          </a:solidFill>
          <a:ln/>
        </p:spPr>
        <p:txBody>
          <a:bodyPr/>
          <a:lstStyle/>
          <a:p>
            <a:endParaRPr lang="en-US"/>
          </a:p>
        </p:txBody>
      </p:sp>
      <p:sp>
        <p:nvSpPr>
          <p:cNvPr id="10" name="Text 8"/>
          <p:cNvSpPr/>
          <p:nvPr/>
        </p:nvSpPr>
        <p:spPr>
          <a:xfrm>
            <a:off x="5708333" y="3902154"/>
            <a:ext cx="3213616" cy="708660"/>
          </a:xfrm>
          <a:prstGeom prst="rect">
            <a:avLst/>
          </a:prstGeom>
          <a:noFill/>
          <a:ln/>
        </p:spPr>
        <p:txBody>
          <a:bodyPr wrap="squar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Data by Name by Address</a:t>
            </a:r>
            <a:endParaRPr lang="en-US" sz="2200" dirty="0"/>
          </a:p>
        </p:txBody>
      </p:sp>
      <p:sp>
        <p:nvSpPr>
          <p:cNvPr id="11" name="Text 9"/>
          <p:cNvSpPr/>
          <p:nvPr/>
        </p:nvSpPr>
        <p:spPr>
          <a:xfrm>
            <a:off x="5708333" y="4746903"/>
            <a:ext cx="3213616"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Pemanfaatan data individu untuk intervensi yang lebih tepat sasaran di tingkat desa/kelurahan.</a:t>
            </a:r>
            <a:endParaRPr lang="en-US" sz="1750" dirty="0"/>
          </a:p>
        </p:txBody>
      </p:sp>
      <p:sp>
        <p:nvSpPr>
          <p:cNvPr id="12" name="Shape 10"/>
          <p:cNvSpPr/>
          <p:nvPr/>
        </p:nvSpPr>
        <p:spPr>
          <a:xfrm>
            <a:off x="9488924" y="3675340"/>
            <a:ext cx="4347567" cy="2749987"/>
          </a:xfrm>
          <a:prstGeom prst="rect">
            <a:avLst/>
          </a:prstGeom>
          <a:solidFill>
            <a:srgbClr val="F0EAEA"/>
          </a:solidFill>
          <a:ln/>
        </p:spPr>
        <p:txBody>
          <a:bodyPr/>
          <a:lstStyle/>
          <a:p>
            <a:endParaRPr lang="en-US"/>
          </a:p>
        </p:txBody>
      </p:sp>
      <p:sp>
        <p:nvSpPr>
          <p:cNvPr id="13" name="Shape 11"/>
          <p:cNvSpPr/>
          <p:nvPr/>
        </p:nvSpPr>
        <p:spPr>
          <a:xfrm>
            <a:off x="9488924" y="3675340"/>
            <a:ext cx="30480" cy="2749987"/>
          </a:xfrm>
          <a:prstGeom prst="roundRect">
            <a:avLst>
              <a:gd name="adj" fmla="val 111628"/>
            </a:avLst>
          </a:prstGeom>
          <a:solidFill>
            <a:srgbClr val="D6D0D0"/>
          </a:solidFill>
          <a:ln/>
        </p:spPr>
        <p:txBody>
          <a:bodyPr/>
          <a:lstStyle/>
          <a:p>
            <a:endParaRPr lang="en-US"/>
          </a:p>
        </p:txBody>
      </p:sp>
      <p:sp>
        <p:nvSpPr>
          <p:cNvPr id="14" name="Text 12"/>
          <p:cNvSpPr/>
          <p:nvPr/>
        </p:nvSpPr>
        <p:spPr>
          <a:xfrm>
            <a:off x="10055900" y="390215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Evaluasi dan SOP</a:t>
            </a:r>
            <a:endParaRPr lang="en-US" sz="2200" dirty="0"/>
          </a:p>
        </p:txBody>
      </p:sp>
      <p:sp>
        <p:nvSpPr>
          <p:cNvPr id="15" name="Text 13"/>
          <p:cNvSpPr/>
          <p:nvPr/>
        </p:nvSpPr>
        <p:spPr>
          <a:xfrm>
            <a:off x="10055900" y="4392573"/>
            <a:ext cx="3553778"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Evaluasi berkala dan Standar Operasional Prosedur (SOP) untuk memastikan pelaksanaan program berjalan lancar.</a:t>
            </a:r>
            <a:endParaRPr lang="en-US" sz="1750" dirty="0"/>
          </a:p>
        </p:txBody>
      </p:sp>
      <p:sp>
        <p:nvSpPr>
          <p:cNvPr id="16" name="Text 14"/>
          <p:cNvSpPr/>
          <p:nvPr/>
        </p:nvSpPr>
        <p:spPr>
          <a:xfrm>
            <a:off x="793790" y="6680478"/>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Dengan data yang kuat, program dapat disesuaikan dan ditingkatkan efektivitasnya.</a:t>
            </a:r>
            <a:endParaRPr lang="en-US" sz="1750" dirty="0"/>
          </a:p>
        </p:txBody>
      </p:sp>
      <p:sp>
        <p:nvSpPr>
          <p:cNvPr id="17" name="Shape 15"/>
          <p:cNvSpPr/>
          <p:nvPr/>
        </p:nvSpPr>
        <p:spPr>
          <a:xfrm>
            <a:off x="4857869" y="4766786"/>
            <a:ext cx="566976" cy="566976"/>
          </a:xfrm>
          <a:prstGeom prst="roundRect">
            <a:avLst>
              <a:gd name="adj" fmla="val 6001"/>
            </a:avLst>
          </a:prstGeom>
          <a:solidFill>
            <a:srgbClr val="FCFCFC"/>
          </a:solidFill>
          <a:ln w="30480">
            <a:solidFill>
              <a:srgbClr val="D6D0D0"/>
            </a:solidFill>
            <a:prstDash val="solid"/>
          </a:ln>
        </p:spPr>
        <p:txBody>
          <a:bodyPr/>
          <a:lstStyle/>
          <a:p>
            <a:endParaRPr lang="en-US"/>
          </a:p>
        </p:txBody>
      </p:sp>
      <p:pic>
        <p:nvPicPr>
          <p:cNvPr id="18" name="Image 0" descr="preencoded.png"/>
          <p:cNvPicPr>
            <a:picLocks noChangeAspect="1"/>
          </p:cNvPicPr>
          <p:nvPr/>
        </p:nvPicPr>
        <p:blipFill>
          <a:blip r:embed="rId3"/>
          <a:stretch>
            <a:fillRect/>
          </a:stretch>
        </p:blipFill>
        <p:spPr>
          <a:xfrm>
            <a:off x="4999553" y="4873109"/>
            <a:ext cx="283488" cy="354330"/>
          </a:xfrm>
          <a:prstGeom prst="rect">
            <a:avLst/>
          </a:prstGeom>
        </p:spPr>
      </p:pic>
      <p:sp>
        <p:nvSpPr>
          <p:cNvPr id="19" name="Shape 16"/>
          <p:cNvSpPr/>
          <p:nvPr/>
        </p:nvSpPr>
        <p:spPr>
          <a:xfrm>
            <a:off x="9205436" y="4766786"/>
            <a:ext cx="566976" cy="566976"/>
          </a:xfrm>
          <a:prstGeom prst="roundRect">
            <a:avLst>
              <a:gd name="adj" fmla="val 6001"/>
            </a:avLst>
          </a:prstGeom>
          <a:solidFill>
            <a:srgbClr val="FCFCFC"/>
          </a:solidFill>
          <a:ln w="30480">
            <a:solidFill>
              <a:srgbClr val="D6D0D0"/>
            </a:solidFill>
            <a:prstDash val="solid"/>
          </a:ln>
        </p:spPr>
        <p:txBody>
          <a:bodyPr/>
          <a:lstStyle/>
          <a:p>
            <a:endParaRPr lang="en-US"/>
          </a:p>
        </p:txBody>
      </p:sp>
      <p:pic>
        <p:nvPicPr>
          <p:cNvPr id="20" name="Image 1" descr="preencoded.png"/>
          <p:cNvPicPr>
            <a:picLocks noChangeAspect="1"/>
          </p:cNvPicPr>
          <p:nvPr/>
        </p:nvPicPr>
        <p:blipFill>
          <a:blip r:embed="rId4"/>
          <a:stretch>
            <a:fillRect/>
          </a:stretch>
        </p:blipFill>
        <p:spPr>
          <a:xfrm>
            <a:off x="9347121" y="4873109"/>
            <a:ext cx="283488" cy="35433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71989" y="527923"/>
            <a:ext cx="11315581" cy="599837"/>
          </a:xfrm>
          <a:prstGeom prst="rect">
            <a:avLst/>
          </a:prstGeom>
          <a:noFill/>
          <a:ln/>
        </p:spPr>
        <p:txBody>
          <a:bodyPr wrap="none" lIns="0" tIns="0" rIns="0" bIns="0" rtlCol="0" anchor="t"/>
          <a:lstStyle/>
          <a:p>
            <a:pPr marL="0" indent="0" algn="l">
              <a:lnSpc>
                <a:spcPts val="4700"/>
              </a:lnSpc>
              <a:buNone/>
            </a:pPr>
            <a:r>
              <a:rPr lang="en-US" sz="3750" dirty="0">
                <a:solidFill>
                  <a:srgbClr val="1D1D1B"/>
                </a:solidFill>
                <a:latin typeface="Tomorrow Semi Bold" pitchFamily="34" charset="0"/>
                <a:ea typeface="Tomorrow Semi Bold" pitchFamily="34" charset="-122"/>
                <a:cs typeface="Tomorrow Semi Bold" pitchFamily="34" charset="-120"/>
              </a:rPr>
              <a:t>Tantangan dan Hambatan Penurunan Stunting</a:t>
            </a:r>
            <a:endParaRPr lang="en-US" sz="3750" dirty="0"/>
          </a:p>
        </p:txBody>
      </p:sp>
      <p:sp>
        <p:nvSpPr>
          <p:cNvPr id="3" name="Text 1"/>
          <p:cNvSpPr/>
          <p:nvPr/>
        </p:nvSpPr>
        <p:spPr>
          <a:xfrm>
            <a:off x="671989" y="1511737"/>
            <a:ext cx="13286423" cy="307181"/>
          </a:xfrm>
          <a:prstGeom prst="rect">
            <a:avLst/>
          </a:prstGeom>
          <a:noFill/>
          <a:ln/>
        </p:spPr>
        <p:txBody>
          <a:bodyPr wrap="none" lIns="0" tIns="0" rIns="0" bIns="0" rtlCol="0" anchor="t"/>
          <a:lstStyle/>
          <a:p>
            <a:pPr marL="0" indent="0" algn="l">
              <a:lnSpc>
                <a:spcPts val="2400"/>
              </a:lnSpc>
              <a:buNone/>
            </a:pPr>
            <a:r>
              <a:rPr lang="en-US" sz="1500" dirty="0">
                <a:solidFill>
                  <a:srgbClr val="61615C"/>
                </a:solidFill>
                <a:latin typeface="Tomorrow" pitchFamily="34" charset="0"/>
                <a:ea typeface="Tomorrow" pitchFamily="34" charset="-122"/>
                <a:cs typeface="Tomorrow" pitchFamily="34" charset="-120"/>
              </a:rPr>
              <a:t>Meskipun ada kemajuan, beberapa tantangan masih menghambat laju penurunan stunting.</a:t>
            </a:r>
            <a:endParaRPr lang="en-US" sz="1500" dirty="0"/>
          </a:p>
        </p:txBody>
      </p:sp>
      <p:sp>
        <p:nvSpPr>
          <p:cNvPr id="4" name="Text 2"/>
          <p:cNvSpPr/>
          <p:nvPr/>
        </p:nvSpPr>
        <p:spPr>
          <a:xfrm>
            <a:off x="671989" y="2207657"/>
            <a:ext cx="7784425" cy="614363"/>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61615C"/>
                </a:solidFill>
                <a:latin typeface="Tomorrow" pitchFamily="34" charset="0"/>
                <a:ea typeface="Tomorrow" pitchFamily="34" charset="-122"/>
                <a:cs typeface="Tomorrow" pitchFamily="34" charset="-120"/>
              </a:rPr>
              <a:t>Laju Penurunan Lambat:</a:t>
            </a:r>
            <a:r>
              <a:rPr lang="en-US" sz="1500" dirty="0">
                <a:solidFill>
                  <a:srgbClr val="61615C"/>
                </a:solidFill>
                <a:latin typeface="Tomorrow" pitchFamily="34" charset="0"/>
                <a:ea typeface="Tomorrow" pitchFamily="34" charset="-122"/>
                <a:cs typeface="Tomorrow" pitchFamily="34" charset="-120"/>
              </a:rPr>
              <a:t> Beberapa daerah hanya mengalami penurunan 0,1% pada 2024, menunjukkan perlunya upaya lebih intensif.</a:t>
            </a:r>
            <a:endParaRPr lang="en-US" sz="1500" dirty="0"/>
          </a:p>
        </p:txBody>
      </p:sp>
      <p:sp>
        <p:nvSpPr>
          <p:cNvPr id="5" name="Text 3"/>
          <p:cNvSpPr/>
          <p:nvPr/>
        </p:nvSpPr>
        <p:spPr>
          <a:xfrm>
            <a:off x="671989" y="2889171"/>
            <a:ext cx="7784425" cy="614363"/>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61615C"/>
                </a:solidFill>
                <a:latin typeface="Tomorrow" pitchFamily="34" charset="0"/>
                <a:ea typeface="Tomorrow" pitchFamily="34" charset="-122"/>
                <a:cs typeface="Tomorrow" pitchFamily="34" charset="-120"/>
              </a:rPr>
              <a:t>Penggunaan Anggaran Belum Optimal:</a:t>
            </a:r>
            <a:r>
              <a:rPr lang="en-US" sz="1500" dirty="0">
                <a:solidFill>
                  <a:srgbClr val="61615C"/>
                </a:solidFill>
                <a:latin typeface="Tomorrow" pitchFamily="34" charset="0"/>
                <a:ea typeface="Tomorrow" pitchFamily="34" charset="-122"/>
                <a:cs typeface="Tomorrow" pitchFamily="34" charset="-120"/>
              </a:rPr>
              <a:t> Kurangnya audit data konsisten dan efisiensi dalam pemanfaatan anggaran menjadi kendala.</a:t>
            </a:r>
            <a:endParaRPr lang="en-US" sz="1500" dirty="0"/>
          </a:p>
        </p:txBody>
      </p:sp>
      <p:sp>
        <p:nvSpPr>
          <p:cNvPr id="6" name="Text 4"/>
          <p:cNvSpPr/>
          <p:nvPr/>
        </p:nvSpPr>
        <p:spPr>
          <a:xfrm>
            <a:off x="671989" y="3570684"/>
            <a:ext cx="7784425" cy="614363"/>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61615C"/>
                </a:solidFill>
                <a:latin typeface="Tomorrow" pitchFamily="34" charset="0"/>
                <a:ea typeface="Tomorrow" pitchFamily="34" charset="-122"/>
                <a:cs typeface="Tomorrow" pitchFamily="34" charset="-120"/>
              </a:rPr>
              <a:t>Akses Sanitasi dan Air Bersih Buruk:</a:t>
            </a:r>
            <a:r>
              <a:rPr lang="en-US" sz="1500" dirty="0">
                <a:solidFill>
                  <a:srgbClr val="61615C"/>
                </a:solidFill>
                <a:latin typeface="Tomorrow" pitchFamily="34" charset="0"/>
                <a:ea typeface="Tomorrow" pitchFamily="34" charset="-122"/>
                <a:cs typeface="Tomorrow" pitchFamily="34" charset="-120"/>
              </a:rPr>
              <a:t> Masih banyak daerah yang menghadapi masalah infrastruktur dasar ini, memperburuk kondisi kesehatan dan gizi.</a:t>
            </a:r>
            <a:endParaRPr lang="en-US" sz="1500" dirty="0"/>
          </a:p>
        </p:txBody>
      </p:sp>
      <p:pic>
        <p:nvPicPr>
          <p:cNvPr id="7" name="Image 0" descr="preencoded.png"/>
          <p:cNvPicPr>
            <a:picLocks noChangeAspect="1"/>
          </p:cNvPicPr>
          <p:nvPr/>
        </p:nvPicPr>
        <p:blipFill>
          <a:blip r:embed="rId3"/>
          <a:stretch>
            <a:fillRect/>
          </a:stretch>
        </p:blipFill>
        <p:spPr>
          <a:xfrm>
            <a:off x="8932426" y="2250877"/>
            <a:ext cx="5033486" cy="5033486"/>
          </a:xfrm>
          <a:prstGeom prst="rect">
            <a:avLst/>
          </a:prstGeom>
        </p:spPr>
      </p:pic>
      <p:sp>
        <p:nvSpPr>
          <p:cNvPr id="8" name="Text 5"/>
          <p:cNvSpPr/>
          <p:nvPr/>
        </p:nvSpPr>
        <p:spPr>
          <a:xfrm>
            <a:off x="671989" y="7716322"/>
            <a:ext cx="13286423" cy="307181"/>
          </a:xfrm>
          <a:prstGeom prst="rect">
            <a:avLst/>
          </a:prstGeom>
          <a:noFill/>
          <a:ln/>
        </p:spPr>
        <p:txBody>
          <a:bodyPr wrap="none" lIns="0" tIns="0" rIns="0" bIns="0" rtlCol="0" anchor="t"/>
          <a:lstStyle/>
          <a:p>
            <a:pPr marL="0" indent="0" algn="l">
              <a:lnSpc>
                <a:spcPts val="2400"/>
              </a:lnSpc>
              <a:buNone/>
            </a:pPr>
            <a:r>
              <a:rPr lang="en-US" sz="1500" dirty="0">
                <a:solidFill>
                  <a:srgbClr val="61615C"/>
                </a:solidFill>
                <a:latin typeface="Tomorrow" pitchFamily="34" charset="0"/>
                <a:ea typeface="Tomorrow" pitchFamily="34" charset="-122"/>
                <a:cs typeface="Tomorrow" pitchFamily="34" charset="-120"/>
              </a:rPr>
              <a:t>Mengatasi hambatan ini adalah kunci untuk mencapai target yang lebih ambisius.</a:t>
            </a:r>
            <a:endParaRPr lang="en-US" sz="15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728186"/>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Kisah Sukses Daerah dengan Penurunan Stunting Signifikan</a:t>
            </a:r>
            <a:endParaRPr lang="en-US" sz="4450" dirty="0"/>
          </a:p>
        </p:txBody>
      </p:sp>
      <p:sp>
        <p:nvSpPr>
          <p:cNvPr id="3" name="Text 1"/>
          <p:cNvSpPr/>
          <p:nvPr/>
        </p:nvSpPr>
        <p:spPr>
          <a:xfrm>
            <a:off x="793790" y="2599373"/>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Beberapa provinsi telah menunjukkan penurunan stunting yang menginspirasi, membuktikan bahwa dengan strategi yang tepat, target dapat dicapai.</a:t>
            </a:r>
            <a:endParaRPr lang="en-US" sz="1750" dirty="0"/>
          </a:p>
        </p:txBody>
      </p:sp>
      <p:sp>
        <p:nvSpPr>
          <p:cNvPr id="4" name="Shape 2"/>
          <p:cNvSpPr/>
          <p:nvPr/>
        </p:nvSpPr>
        <p:spPr>
          <a:xfrm>
            <a:off x="793790" y="3580328"/>
            <a:ext cx="4196358" cy="2940010"/>
          </a:xfrm>
          <a:prstGeom prst="roundRect">
            <a:avLst>
              <a:gd name="adj" fmla="val 1157"/>
            </a:avLst>
          </a:prstGeom>
          <a:solidFill>
            <a:srgbClr val="F0EAEA"/>
          </a:solidFill>
          <a:ln/>
        </p:spPr>
        <p:txBody>
          <a:bodyPr/>
          <a:lstStyle/>
          <a:p>
            <a:endParaRPr lang="en-US"/>
          </a:p>
        </p:txBody>
      </p:sp>
      <p:sp>
        <p:nvSpPr>
          <p:cNvPr id="5" name="Shape 3"/>
          <p:cNvSpPr/>
          <p:nvPr/>
        </p:nvSpPr>
        <p:spPr>
          <a:xfrm>
            <a:off x="1020604" y="3807143"/>
            <a:ext cx="680442" cy="680442"/>
          </a:xfrm>
          <a:prstGeom prst="roundRect">
            <a:avLst>
              <a:gd name="adj" fmla="val 13436980"/>
            </a:avLst>
          </a:prstGeom>
          <a:solidFill>
            <a:srgbClr val="1D1D1B"/>
          </a:solidFill>
          <a:ln/>
        </p:spPr>
        <p:txBody>
          <a:bodyPr/>
          <a:lstStyle/>
          <a:p>
            <a:endParaRPr lang="en-US"/>
          </a:p>
        </p:txBody>
      </p:sp>
      <p:pic>
        <p:nvPicPr>
          <p:cNvPr id="6" name="Image 0" descr="preencoded.png"/>
          <p:cNvPicPr>
            <a:picLocks noChangeAspect="1"/>
          </p:cNvPicPr>
          <p:nvPr/>
        </p:nvPicPr>
        <p:blipFill>
          <a:blip r:embed="rId3"/>
          <a:stretch>
            <a:fillRect/>
          </a:stretch>
        </p:blipFill>
        <p:spPr>
          <a:xfrm>
            <a:off x="1207770" y="3955971"/>
            <a:ext cx="306110" cy="382667"/>
          </a:xfrm>
          <a:prstGeom prst="rect">
            <a:avLst/>
          </a:prstGeom>
        </p:spPr>
      </p:pic>
      <p:sp>
        <p:nvSpPr>
          <p:cNvPr id="7" name="Text 4"/>
          <p:cNvSpPr/>
          <p:nvPr/>
        </p:nvSpPr>
        <p:spPr>
          <a:xfrm>
            <a:off x="1020604" y="471439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Jawa Barat</a:t>
            </a:r>
            <a:endParaRPr lang="en-US" sz="2200" dirty="0"/>
          </a:p>
        </p:txBody>
      </p:sp>
      <p:sp>
        <p:nvSpPr>
          <p:cNvPr id="8" name="Text 5"/>
          <p:cNvSpPr/>
          <p:nvPr/>
        </p:nvSpPr>
        <p:spPr>
          <a:xfrm>
            <a:off x="1020604" y="5204817"/>
            <a:ext cx="3742730"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Salah satu provinsi dengan penurunan prevalensi stunting terbesar.</a:t>
            </a:r>
            <a:endParaRPr lang="en-US" sz="1750" dirty="0"/>
          </a:p>
        </p:txBody>
      </p:sp>
      <p:sp>
        <p:nvSpPr>
          <p:cNvPr id="9" name="Shape 6"/>
          <p:cNvSpPr/>
          <p:nvPr/>
        </p:nvSpPr>
        <p:spPr>
          <a:xfrm>
            <a:off x="5216962" y="3580328"/>
            <a:ext cx="4196358" cy="2940010"/>
          </a:xfrm>
          <a:prstGeom prst="roundRect">
            <a:avLst>
              <a:gd name="adj" fmla="val 1157"/>
            </a:avLst>
          </a:prstGeom>
          <a:solidFill>
            <a:srgbClr val="F0EAEA"/>
          </a:solidFill>
          <a:ln/>
        </p:spPr>
        <p:txBody>
          <a:bodyPr/>
          <a:lstStyle/>
          <a:p>
            <a:endParaRPr lang="en-US"/>
          </a:p>
        </p:txBody>
      </p:sp>
      <p:sp>
        <p:nvSpPr>
          <p:cNvPr id="10" name="Shape 7"/>
          <p:cNvSpPr/>
          <p:nvPr/>
        </p:nvSpPr>
        <p:spPr>
          <a:xfrm>
            <a:off x="5443776" y="3807143"/>
            <a:ext cx="680442" cy="680442"/>
          </a:xfrm>
          <a:prstGeom prst="roundRect">
            <a:avLst>
              <a:gd name="adj" fmla="val 13436980"/>
            </a:avLst>
          </a:prstGeom>
          <a:solidFill>
            <a:srgbClr val="1D1D1B"/>
          </a:solidFill>
          <a:ln/>
        </p:spPr>
        <p:txBody>
          <a:bodyPr/>
          <a:lstStyle/>
          <a:p>
            <a:endParaRPr lang="en-US"/>
          </a:p>
        </p:txBody>
      </p:sp>
      <p:pic>
        <p:nvPicPr>
          <p:cNvPr id="11" name="Image 1" descr="preencoded.png"/>
          <p:cNvPicPr>
            <a:picLocks noChangeAspect="1"/>
          </p:cNvPicPr>
          <p:nvPr/>
        </p:nvPicPr>
        <p:blipFill>
          <a:blip r:embed="rId4"/>
          <a:stretch>
            <a:fillRect/>
          </a:stretch>
        </p:blipFill>
        <p:spPr>
          <a:xfrm>
            <a:off x="5630942" y="3955971"/>
            <a:ext cx="306110" cy="382667"/>
          </a:xfrm>
          <a:prstGeom prst="rect">
            <a:avLst/>
          </a:prstGeom>
        </p:spPr>
      </p:pic>
      <p:sp>
        <p:nvSpPr>
          <p:cNvPr id="12" name="Text 8"/>
          <p:cNvSpPr/>
          <p:nvPr/>
        </p:nvSpPr>
        <p:spPr>
          <a:xfrm>
            <a:off x="5443776" y="471439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Jawa Timur</a:t>
            </a:r>
            <a:endParaRPr lang="en-US" sz="2200" dirty="0"/>
          </a:p>
        </p:txBody>
      </p:sp>
      <p:sp>
        <p:nvSpPr>
          <p:cNvPr id="13" name="Text 9"/>
          <p:cNvSpPr/>
          <p:nvPr/>
        </p:nvSpPr>
        <p:spPr>
          <a:xfrm>
            <a:off x="5443776" y="5204817"/>
            <a:ext cx="3742730"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Menunjukkan kemajuan signifikan dalam program pencegahan stunting.</a:t>
            </a:r>
            <a:endParaRPr lang="en-US" sz="1750" dirty="0"/>
          </a:p>
        </p:txBody>
      </p:sp>
      <p:sp>
        <p:nvSpPr>
          <p:cNvPr id="14" name="Shape 10"/>
          <p:cNvSpPr/>
          <p:nvPr/>
        </p:nvSpPr>
        <p:spPr>
          <a:xfrm>
            <a:off x="9640133" y="3580328"/>
            <a:ext cx="4196358" cy="2940010"/>
          </a:xfrm>
          <a:prstGeom prst="roundRect">
            <a:avLst>
              <a:gd name="adj" fmla="val 1157"/>
            </a:avLst>
          </a:prstGeom>
          <a:solidFill>
            <a:srgbClr val="F0EAEA"/>
          </a:solidFill>
          <a:ln/>
        </p:spPr>
        <p:txBody>
          <a:bodyPr/>
          <a:lstStyle/>
          <a:p>
            <a:endParaRPr lang="en-US"/>
          </a:p>
        </p:txBody>
      </p:sp>
      <p:sp>
        <p:nvSpPr>
          <p:cNvPr id="15" name="Shape 11"/>
          <p:cNvSpPr/>
          <p:nvPr/>
        </p:nvSpPr>
        <p:spPr>
          <a:xfrm>
            <a:off x="9866948" y="3807143"/>
            <a:ext cx="680442" cy="680442"/>
          </a:xfrm>
          <a:prstGeom prst="roundRect">
            <a:avLst>
              <a:gd name="adj" fmla="val 13436980"/>
            </a:avLst>
          </a:prstGeom>
          <a:solidFill>
            <a:srgbClr val="1D1D1B"/>
          </a:solidFill>
          <a:ln/>
        </p:spPr>
        <p:txBody>
          <a:bodyPr/>
          <a:lstStyle/>
          <a:p>
            <a:endParaRPr lang="en-US"/>
          </a:p>
        </p:txBody>
      </p:sp>
      <p:pic>
        <p:nvPicPr>
          <p:cNvPr id="16" name="Image 2" descr="preencoded.png"/>
          <p:cNvPicPr>
            <a:picLocks noChangeAspect="1"/>
          </p:cNvPicPr>
          <p:nvPr/>
        </p:nvPicPr>
        <p:blipFill>
          <a:blip r:embed="rId5"/>
          <a:stretch>
            <a:fillRect/>
          </a:stretch>
        </p:blipFill>
        <p:spPr>
          <a:xfrm>
            <a:off x="10054114" y="3955971"/>
            <a:ext cx="306110" cy="382667"/>
          </a:xfrm>
          <a:prstGeom prst="rect">
            <a:avLst/>
          </a:prstGeom>
        </p:spPr>
      </p:pic>
      <p:sp>
        <p:nvSpPr>
          <p:cNvPr id="17" name="Text 12"/>
          <p:cNvSpPr/>
          <p:nvPr/>
        </p:nvSpPr>
        <p:spPr>
          <a:xfrm>
            <a:off x="9866948" y="471439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Jawa Tengah</a:t>
            </a:r>
            <a:endParaRPr lang="en-US" sz="2200" dirty="0"/>
          </a:p>
        </p:txBody>
      </p:sp>
      <p:sp>
        <p:nvSpPr>
          <p:cNvPr id="18" name="Text 13"/>
          <p:cNvSpPr/>
          <p:nvPr/>
        </p:nvSpPr>
        <p:spPr>
          <a:xfrm>
            <a:off x="9866948" y="5204817"/>
            <a:ext cx="3742730"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Berhasil mencatat penurunan prevalensi stunting yang patut diapresiasi.</a:t>
            </a:r>
            <a:endParaRPr lang="en-US" sz="1750" dirty="0"/>
          </a:p>
        </p:txBody>
      </p:sp>
      <p:sp>
        <p:nvSpPr>
          <p:cNvPr id="19" name="Text 14"/>
          <p:cNvSpPr/>
          <p:nvPr/>
        </p:nvSpPr>
        <p:spPr>
          <a:xfrm>
            <a:off x="793790" y="652033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Pada tahun 2024, 20 pemerintah daerah menerima penghargaan atas kinerja baik dalam upaya penurunan stunting, menyoroti keberhasilan intervensi konvergensi.</a:t>
            </a:r>
            <a:endParaRPr lang="en-US" sz="17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801297"/>
            <a:ext cx="7556421" cy="2835116"/>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Prevalensi Ketidakamanan Pangan di Indonesia: Tantangan dan Harapan</a:t>
            </a:r>
            <a:endParaRPr lang="en-US" sz="4450" dirty="0"/>
          </a:p>
        </p:txBody>
      </p:sp>
      <p:sp>
        <p:nvSpPr>
          <p:cNvPr id="4" name="Text 1"/>
          <p:cNvSpPr/>
          <p:nvPr/>
        </p:nvSpPr>
        <p:spPr>
          <a:xfrm>
            <a:off x="6280190" y="4976574"/>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Presentasi ini akan mengupas tuntas prevalensi ketidakamanan pangan di Indonesia, menyoroti tantangan yang dihadapi, serta membahas harapan dan upaya yang sedang dijalankan untuk mencapai ketahanan pangan nasional.</a:t>
            </a:r>
            <a:endParaRPr lang="en-US" sz="175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123837"/>
            <a:ext cx="9335810"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Apa itu Ketidakamanan Pangan?</a:t>
            </a:r>
            <a:endParaRPr lang="en-US" sz="4450" dirty="0"/>
          </a:p>
        </p:txBody>
      </p:sp>
      <p:sp>
        <p:nvSpPr>
          <p:cNvPr id="3" name="Shape 1"/>
          <p:cNvSpPr/>
          <p:nvPr/>
        </p:nvSpPr>
        <p:spPr>
          <a:xfrm>
            <a:off x="793790" y="3286244"/>
            <a:ext cx="4196358" cy="2819519"/>
          </a:xfrm>
          <a:prstGeom prst="roundRect">
            <a:avLst>
              <a:gd name="adj" fmla="val 5189"/>
            </a:avLst>
          </a:prstGeom>
          <a:solidFill>
            <a:srgbClr val="FCFCFC"/>
          </a:solidFill>
          <a:ln w="30480">
            <a:solidFill>
              <a:srgbClr val="D6D0D0"/>
            </a:solidFill>
            <a:prstDash val="solid"/>
          </a:ln>
        </p:spPr>
        <p:txBody>
          <a:bodyPr/>
          <a:lstStyle/>
          <a:p>
            <a:endParaRPr lang="en-US"/>
          </a:p>
        </p:txBody>
      </p:sp>
      <p:sp>
        <p:nvSpPr>
          <p:cNvPr id="4" name="Shape 2"/>
          <p:cNvSpPr/>
          <p:nvPr/>
        </p:nvSpPr>
        <p:spPr>
          <a:xfrm>
            <a:off x="763310" y="3286244"/>
            <a:ext cx="121920" cy="2819519"/>
          </a:xfrm>
          <a:prstGeom prst="roundRect">
            <a:avLst>
              <a:gd name="adj" fmla="val 27907"/>
            </a:avLst>
          </a:prstGeom>
          <a:solidFill>
            <a:srgbClr val="1D1D1B"/>
          </a:solidFill>
          <a:ln/>
        </p:spPr>
        <p:txBody>
          <a:bodyPr/>
          <a:lstStyle/>
          <a:p>
            <a:endParaRPr lang="en-US"/>
          </a:p>
        </p:txBody>
      </p:sp>
      <p:sp>
        <p:nvSpPr>
          <p:cNvPr id="5" name="Text 3"/>
          <p:cNvSpPr/>
          <p:nvPr/>
        </p:nvSpPr>
        <p:spPr>
          <a:xfrm>
            <a:off x="1142524" y="354353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Definisi</a:t>
            </a:r>
            <a:endParaRPr lang="en-US" sz="2200" dirty="0"/>
          </a:p>
        </p:txBody>
      </p:sp>
      <p:sp>
        <p:nvSpPr>
          <p:cNvPr id="6" name="Text 4"/>
          <p:cNvSpPr/>
          <p:nvPr/>
        </p:nvSpPr>
        <p:spPr>
          <a:xfrm>
            <a:off x="1142524" y="4033957"/>
            <a:ext cx="3590330"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Ketidakcukupan konsumsi energi minimum yang diperlukan untuk hidup sehat dan aktif.</a:t>
            </a:r>
            <a:endParaRPr lang="en-US" sz="1750" dirty="0"/>
          </a:p>
        </p:txBody>
      </p:sp>
      <p:sp>
        <p:nvSpPr>
          <p:cNvPr id="7" name="Shape 5"/>
          <p:cNvSpPr/>
          <p:nvPr/>
        </p:nvSpPr>
        <p:spPr>
          <a:xfrm>
            <a:off x="5216962" y="3286244"/>
            <a:ext cx="4196358" cy="2819519"/>
          </a:xfrm>
          <a:prstGeom prst="roundRect">
            <a:avLst>
              <a:gd name="adj" fmla="val 5189"/>
            </a:avLst>
          </a:prstGeom>
          <a:solidFill>
            <a:srgbClr val="FCFCFC"/>
          </a:solidFill>
          <a:ln w="30480">
            <a:solidFill>
              <a:srgbClr val="D6D0D0"/>
            </a:solidFill>
            <a:prstDash val="solid"/>
          </a:ln>
        </p:spPr>
        <p:txBody>
          <a:bodyPr/>
          <a:lstStyle/>
          <a:p>
            <a:endParaRPr lang="en-US"/>
          </a:p>
        </p:txBody>
      </p:sp>
      <p:sp>
        <p:nvSpPr>
          <p:cNvPr id="8" name="Shape 6"/>
          <p:cNvSpPr/>
          <p:nvPr/>
        </p:nvSpPr>
        <p:spPr>
          <a:xfrm>
            <a:off x="5186482" y="3286244"/>
            <a:ext cx="121920" cy="2819519"/>
          </a:xfrm>
          <a:prstGeom prst="roundRect">
            <a:avLst>
              <a:gd name="adj" fmla="val 27907"/>
            </a:avLst>
          </a:prstGeom>
          <a:solidFill>
            <a:srgbClr val="1D1D1B"/>
          </a:solidFill>
          <a:ln/>
        </p:spPr>
        <p:txBody>
          <a:bodyPr/>
          <a:lstStyle/>
          <a:p>
            <a:endParaRPr lang="en-US"/>
          </a:p>
        </p:txBody>
      </p:sp>
      <p:sp>
        <p:nvSpPr>
          <p:cNvPr id="9" name="Text 7"/>
          <p:cNvSpPr/>
          <p:nvPr/>
        </p:nvSpPr>
        <p:spPr>
          <a:xfrm>
            <a:off x="5565696" y="354353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Indikator Utama</a:t>
            </a:r>
            <a:endParaRPr lang="en-US" sz="2200" dirty="0"/>
          </a:p>
        </p:txBody>
      </p:sp>
      <p:sp>
        <p:nvSpPr>
          <p:cNvPr id="10" name="Text 8"/>
          <p:cNvSpPr/>
          <p:nvPr/>
        </p:nvSpPr>
        <p:spPr>
          <a:xfrm>
            <a:off x="5565696" y="4033957"/>
            <a:ext cx="3590330"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Prevalensi Ketidakcukupan Konsumsi Pangan (PoU) adalah tolok ukur utama yang digunakan untuk memantau kondisi ini.</a:t>
            </a:r>
            <a:endParaRPr lang="en-US" sz="1750" dirty="0"/>
          </a:p>
        </p:txBody>
      </p:sp>
      <p:sp>
        <p:nvSpPr>
          <p:cNvPr id="11" name="Shape 9"/>
          <p:cNvSpPr/>
          <p:nvPr/>
        </p:nvSpPr>
        <p:spPr>
          <a:xfrm>
            <a:off x="9640133" y="3286244"/>
            <a:ext cx="4196358" cy="2819519"/>
          </a:xfrm>
          <a:prstGeom prst="roundRect">
            <a:avLst>
              <a:gd name="adj" fmla="val 5189"/>
            </a:avLst>
          </a:prstGeom>
          <a:solidFill>
            <a:srgbClr val="FCFCFC"/>
          </a:solidFill>
          <a:ln w="30480">
            <a:solidFill>
              <a:srgbClr val="D6D0D0"/>
            </a:solidFill>
            <a:prstDash val="solid"/>
          </a:ln>
        </p:spPr>
        <p:txBody>
          <a:bodyPr/>
          <a:lstStyle/>
          <a:p>
            <a:endParaRPr lang="en-US"/>
          </a:p>
        </p:txBody>
      </p:sp>
      <p:sp>
        <p:nvSpPr>
          <p:cNvPr id="12" name="Shape 10"/>
          <p:cNvSpPr/>
          <p:nvPr/>
        </p:nvSpPr>
        <p:spPr>
          <a:xfrm>
            <a:off x="9609653" y="3286244"/>
            <a:ext cx="121920" cy="2819519"/>
          </a:xfrm>
          <a:prstGeom prst="roundRect">
            <a:avLst>
              <a:gd name="adj" fmla="val 27907"/>
            </a:avLst>
          </a:prstGeom>
          <a:solidFill>
            <a:srgbClr val="1D1D1B"/>
          </a:solidFill>
          <a:ln/>
        </p:spPr>
        <p:txBody>
          <a:bodyPr/>
          <a:lstStyle/>
          <a:p>
            <a:endParaRPr lang="en-US"/>
          </a:p>
        </p:txBody>
      </p:sp>
      <p:sp>
        <p:nvSpPr>
          <p:cNvPr id="13" name="Text 11"/>
          <p:cNvSpPr/>
          <p:nvPr/>
        </p:nvSpPr>
        <p:spPr>
          <a:xfrm>
            <a:off x="9988868" y="354353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Dampak</a:t>
            </a:r>
            <a:endParaRPr lang="en-US" sz="2200" dirty="0"/>
          </a:p>
        </p:txBody>
      </p:sp>
      <p:sp>
        <p:nvSpPr>
          <p:cNvPr id="14" name="Text 12"/>
          <p:cNvSpPr/>
          <p:nvPr/>
        </p:nvSpPr>
        <p:spPr>
          <a:xfrm>
            <a:off x="9988868" y="4033957"/>
            <a:ext cx="3590330"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Menghambat produktivitas, kesehatan, dan perkembangan anak, menciptakan siklus kemiskinan yang sulit diputus.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38426" y="753308"/>
            <a:ext cx="9240917" cy="659368"/>
          </a:xfrm>
          <a:prstGeom prst="rect">
            <a:avLst/>
          </a:prstGeom>
          <a:noFill/>
          <a:ln/>
        </p:spPr>
        <p:txBody>
          <a:bodyPr wrap="none" lIns="0" tIns="0" rIns="0" bIns="0" rtlCol="0" anchor="t"/>
          <a:lstStyle/>
          <a:p>
            <a:pPr marL="0" indent="0" algn="l">
              <a:lnSpc>
                <a:spcPts val="5150"/>
              </a:lnSpc>
              <a:buNone/>
            </a:pPr>
            <a:r>
              <a:rPr lang="en-US" sz="4150" dirty="0">
                <a:solidFill>
                  <a:srgbClr val="1D1D1B"/>
                </a:solidFill>
                <a:latin typeface="Tomorrow Semi Bold" pitchFamily="34" charset="0"/>
                <a:ea typeface="Tomorrow Semi Bold" pitchFamily="34" charset="-122"/>
                <a:cs typeface="Tomorrow Semi Bold" pitchFamily="34" charset="-120"/>
              </a:rPr>
              <a:t>Penyebab Utama Kelaparan Global</a:t>
            </a:r>
            <a:endParaRPr lang="en-US" sz="4150" dirty="0"/>
          </a:p>
        </p:txBody>
      </p:sp>
      <p:sp>
        <p:nvSpPr>
          <p:cNvPr id="3" name="Shape 1"/>
          <p:cNvSpPr/>
          <p:nvPr/>
        </p:nvSpPr>
        <p:spPr>
          <a:xfrm>
            <a:off x="738426" y="2151102"/>
            <a:ext cx="6471285" cy="2567583"/>
          </a:xfrm>
          <a:prstGeom prst="roundRect">
            <a:avLst>
              <a:gd name="adj" fmla="val 4274"/>
            </a:avLst>
          </a:prstGeom>
          <a:solidFill>
            <a:srgbClr val="FCFCFC"/>
          </a:solidFill>
          <a:ln/>
        </p:spPr>
        <p:txBody>
          <a:bodyPr/>
          <a:lstStyle/>
          <a:p>
            <a:endParaRPr lang="en-US"/>
          </a:p>
        </p:txBody>
      </p:sp>
      <p:sp>
        <p:nvSpPr>
          <p:cNvPr id="4" name="Shape 2"/>
          <p:cNvSpPr/>
          <p:nvPr/>
        </p:nvSpPr>
        <p:spPr>
          <a:xfrm>
            <a:off x="738426" y="2128242"/>
            <a:ext cx="6471285" cy="91440"/>
          </a:xfrm>
          <a:prstGeom prst="roundRect">
            <a:avLst>
              <a:gd name="adj" fmla="val 34613"/>
            </a:avLst>
          </a:prstGeom>
          <a:solidFill>
            <a:srgbClr val="1D1D1B"/>
          </a:solidFill>
          <a:ln/>
        </p:spPr>
        <p:txBody>
          <a:bodyPr/>
          <a:lstStyle/>
          <a:p>
            <a:endParaRPr lang="en-US"/>
          </a:p>
        </p:txBody>
      </p:sp>
      <p:sp>
        <p:nvSpPr>
          <p:cNvPr id="5" name="Shape 3"/>
          <p:cNvSpPr/>
          <p:nvPr/>
        </p:nvSpPr>
        <p:spPr>
          <a:xfrm>
            <a:off x="3657600" y="1834634"/>
            <a:ext cx="632936" cy="632936"/>
          </a:xfrm>
          <a:prstGeom prst="roundRect">
            <a:avLst>
              <a:gd name="adj" fmla="val 144470"/>
            </a:avLst>
          </a:prstGeom>
          <a:solidFill>
            <a:srgbClr val="1D1D1B"/>
          </a:solidFill>
          <a:ln/>
        </p:spPr>
        <p:txBody>
          <a:bodyPr/>
          <a:lstStyle/>
          <a:p>
            <a:endParaRPr lang="en-US"/>
          </a:p>
        </p:txBody>
      </p:sp>
      <p:sp>
        <p:nvSpPr>
          <p:cNvPr id="6" name="Text 4"/>
          <p:cNvSpPr/>
          <p:nvPr/>
        </p:nvSpPr>
        <p:spPr>
          <a:xfrm>
            <a:off x="3847505" y="1992868"/>
            <a:ext cx="253127" cy="316468"/>
          </a:xfrm>
          <a:prstGeom prst="rect">
            <a:avLst/>
          </a:prstGeom>
          <a:noFill/>
          <a:ln/>
        </p:spPr>
        <p:txBody>
          <a:bodyPr wrap="none" lIns="0" tIns="0" rIns="0" bIns="0" rtlCol="0" anchor="t"/>
          <a:lstStyle/>
          <a:p>
            <a:pPr marL="0" indent="0" algn="l">
              <a:lnSpc>
                <a:spcPts val="3150"/>
              </a:lnSpc>
              <a:buNone/>
            </a:pPr>
            <a:r>
              <a:rPr lang="en-US" sz="1950" dirty="0">
                <a:solidFill>
                  <a:srgbClr val="FFFFFF"/>
                </a:solidFill>
                <a:latin typeface="Tomorrow Semi Bold" pitchFamily="34" charset="0"/>
                <a:ea typeface="Tomorrow Semi Bold" pitchFamily="34" charset="-122"/>
                <a:cs typeface="Tomorrow Semi Bold" pitchFamily="34" charset="-120"/>
              </a:rPr>
              <a:t>1</a:t>
            </a:r>
            <a:endParaRPr lang="en-US" sz="1950" dirty="0"/>
          </a:p>
        </p:txBody>
      </p:sp>
      <p:sp>
        <p:nvSpPr>
          <p:cNvPr id="7" name="Text 5"/>
          <p:cNvSpPr/>
          <p:nvPr/>
        </p:nvSpPr>
        <p:spPr>
          <a:xfrm>
            <a:off x="972264" y="2678549"/>
            <a:ext cx="4015026" cy="329565"/>
          </a:xfrm>
          <a:prstGeom prst="rect">
            <a:avLst/>
          </a:prstGeom>
          <a:noFill/>
          <a:ln/>
        </p:spPr>
        <p:txBody>
          <a:bodyPr wrap="none" lIns="0" tIns="0" rIns="0" bIns="0" rtlCol="0" anchor="t"/>
          <a:lstStyle/>
          <a:p>
            <a:pPr marL="0" indent="0" algn="l">
              <a:lnSpc>
                <a:spcPts val="2550"/>
              </a:lnSpc>
              <a:buNone/>
            </a:pPr>
            <a:r>
              <a:rPr lang="en-US" sz="2050" dirty="0">
                <a:solidFill>
                  <a:srgbClr val="61615C"/>
                </a:solidFill>
                <a:latin typeface="Tomorrow Semi Bold" pitchFamily="34" charset="0"/>
                <a:ea typeface="Tomorrow Semi Bold" pitchFamily="34" charset="-122"/>
                <a:cs typeface="Tomorrow Semi Bold" pitchFamily="34" charset="-120"/>
              </a:rPr>
              <a:t>Kemiskinan &amp; Ketidakstabilan</a:t>
            </a:r>
            <a:endParaRPr lang="en-US" sz="2050" dirty="0"/>
          </a:p>
        </p:txBody>
      </p:sp>
      <p:sp>
        <p:nvSpPr>
          <p:cNvPr id="8" name="Text 6"/>
          <p:cNvSpPr/>
          <p:nvPr/>
        </p:nvSpPr>
        <p:spPr>
          <a:xfrm>
            <a:off x="972264" y="3134678"/>
            <a:ext cx="6003608" cy="1012627"/>
          </a:xfrm>
          <a:prstGeom prst="rect">
            <a:avLst/>
          </a:prstGeom>
          <a:noFill/>
          <a:ln/>
        </p:spPr>
        <p:txBody>
          <a:bodyPr wrap="square" lIns="0" tIns="0" rIns="0" bIns="0" rtlCol="0" anchor="t"/>
          <a:lstStyle/>
          <a:p>
            <a:pPr marL="0" indent="0" algn="l">
              <a:lnSpc>
                <a:spcPts val="2650"/>
              </a:lnSpc>
              <a:buNone/>
            </a:pPr>
            <a:r>
              <a:rPr lang="en-US" sz="1650" dirty="0">
                <a:solidFill>
                  <a:srgbClr val="61615C"/>
                </a:solidFill>
                <a:latin typeface="Tomorrow" pitchFamily="34" charset="0"/>
                <a:ea typeface="Tomorrow" pitchFamily="34" charset="-122"/>
                <a:cs typeface="Tomorrow" pitchFamily="34" charset="-120"/>
              </a:rPr>
              <a:t>Kemiskinan ekstrem dan ketidakstabilan pemerintahan menghambat akses pangan. Konflik dan kurangnya tata kelola yang baik memperburuk distribusi makanan.</a:t>
            </a:r>
            <a:endParaRPr lang="en-US" sz="1650" dirty="0"/>
          </a:p>
        </p:txBody>
      </p:sp>
      <p:sp>
        <p:nvSpPr>
          <p:cNvPr id="9" name="Shape 7"/>
          <p:cNvSpPr/>
          <p:nvPr/>
        </p:nvSpPr>
        <p:spPr>
          <a:xfrm>
            <a:off x="7420689" y="2151102"/>
            <a:ext cx="6471285" cy="2567583"/>
          </a:xfrm>
          <a:prstGeom prst="roundRect">
            <a:avLst>
              <a:gd name="adj" fmla="val 4274"/>
            </a:avLst>
          </a:prstGeom>
          <a:solidFill>
            <a:srgbClr val="FCFCFC"/>
          </a:solidFill>
          <a:ln/>
        </p:spPr>
        <p:txBody>
          <a:bodyPr/>
          <a:lstStyle/>
          <a:p>
            <a:endParaRPr lang="en-US"/>
          </a:p>
        </p:txBody>
      </p:sp>
      <p:sp>
        <p:nvSpPr>
          <p:cNvPr id="10" name="Shape 8"/>
          <p:cNvSpPr/>
          <p:nvPr/>
        </p:nvSpPr>
        <p:spPr>
          <a:xfrm>
            <a:off x="7420689" y="2128242"/>
            <a:ext cx="6471285" cy="91440"/>
          </a:xfrm>
          <a:prstGeom prst="roundRect">
            <a:avLst>
              <a:gd name="adj" fmla="val 34613"/>
            </a:avLst>
          </a:prstGeom>
          <a:solidFill>
            <a:srgbClr val="1D1D1B"/>
          </a:solidFill>
          <a:ln/>
        </p:spPr>
        <p:txBody>
          <a:bodyPr/>
          <a:lstStyle/>
          <a:p>
            <a:endParaRPr lang="en-US"/>
          </a:p>
        </p:txBody>
      </p:sp>
      <p:sp>
        <p:nvSpPr>
          <p:cNvPr id="11" name="Shape 9"/>
          <p:cNvSpPr/>
          <p:nvPr/>
        </p:nvSpPr>
        <p:spPr>
          <a:xfrm>
            <a:off x="10339864" y="1834634"/>
            <a:ext cx="632936" cy="632936"/>
          </a:xfrm>
          <a:prstGeom prst="roundRect">
            <a:avLst>
              <a:gd name="adj" fmla="val 144470"/>
            </a:avLst>
          </a:prstGeom>
          <a:solidFill>
            <a:srgbClr val="1D1D1B"/>
          </a:solidFill>
          <a:ln/>
        </p:spPr>
        <p:txBody>
          <a:bodyPr/>
          <a:lstStyle/>
          <a:p>
            <a:endParaRPr lang="en-US"/>
          </a:p>
        </p:txBody>
      </p:sp>
      <p:sp>
        <p:nvSpPr>
          <p:cNvPr id="12" name="Text 10"/>
          <p:cNvSpPr/>
          <p:nvPr/>
        </p:nvSpPr>
        <p:spPr>
          <a:xfrm>
            <a:off x="10529768" y="1992868"/>
            <a:ext cx="253127" cy="316468"/>
          </a:xfrm>
          <a:prstGeom prst="rect">
            <a:avLst/>
          </a:prstGeom>
          <a:noFill/>
          <a:ln/>
        </p:spPr>
        <p:txBody>
          <a:bodyPr wrap="none" lIns="0" tIns="0" rIns="0" bIns="0" rtlCol="0" anchor="t"/>
          <a:lstStyle/>
          <a:p>
            <a:pPr marL="0" indent="0" algn="l">
              <a:lnSpc>
                <a:spcPts val="3150"/>
              </a:lnSpc>
              <a:buNone/>
            </a:pPr>
            <a:r>
              <a:rPr lang="en-US" sz="1950" dirty="0">
                <a:solidFill>
                  <a:srgbClr val="FFFFFF"/>
                </a:solidFill>
                <a:latin typeface="Tomorrow Semi Bold" pitchFamily="34" charset="0"/>
                <a:ea typeface="Tomorrow Semi Bold" pitchFamily="34" charset="-122"/>
                <a:cs typeface="Tomorrow Semi Bold" pitchFamily="34" charset="-120"/>
              </a:rPr>
              <a:t>2</a:t>
            </a:r>
            <a:endParaRPr lang="en-US" sz="1950" dirty="0"/>
          </a:p>
        </p:txBody>
      </p:sp>
      <p:sp>
        <p:nvSpPr>
          <p:cNvPr id="13" name="Text 11"/>
          <p:cNvSpPr/>
          <p:nvPr/>
        </p:nvSpPr>
        <p:spPr>
          <a:xfrm>
            <a:off x="7654528" y="2678549"/>
            <a:ext cx="2637473" cy="329565"/>
          </a:xfrm>
          <a:prstGeom prst="rect">
            <a:avLst/>
          </a:prstGeom>
          <a:noFill/>
          <a:ln/>
        </p:spPr>
        <p:txBody>
          <a:bodyPr wrap="none" lIns="0" tIns="0" rIns="0" bIns="0" rtlCol="0" anchor="t"/>
          <a:lstStyle/>
          <a:p>
            <a:pPr marL="0" indent="0" algn="l">
              <a:lnSpc>
                <a:spcPts val="2550"/>
              </a:lnSpc>
              <a:buNone/>
            </a:pPr>
            <a:r>
              <a:rPr lang="en-US" sz="2050" dirty="0">
                <a:solidFill>
                  <a:srgbClr val="61615C"/>
                </a:solidFill>
                <a:latin typeface="Tomorrow Semi Bold" pitchFamily="34" charset="0"/>
                <a:ea typeface="Tomorrow Semi Bold" pitchFamily="34" charset="-122"/>
                <a:cs typeface="Tomorrow Semi Bold" pitchFamily="34" charset="-120"/>
              </a:rPr>
              <a:t>Perubahan Iklim</a:t>
            </a:r>
            <a:endParaRPr lang="en-US" sz="2050" dirty="0"/>
          </a:p>
        </p:txBody>
      </p:sp>
      <p:sp>
        <p:nvSpPr>
          <p:cNvPr id="14" name="Text 12"/>
          <p:cNvSpPr/>
          <p:nvPr/>
        </p:nvSpPr>
        <p:spPr>
          <a:xfrm>
            <a:off x="7654528" y="3134678"/>
            <a:ext cx="6003608" cy="1350169"/>
          </a:xfrm>
          <a:prstGeom prst="rect">
            <a:avLst/>
          </a:prstGeom>
          <a:noFill/>
          <a:ln/>
        </p:spPr>
        <p:txBody>
          <a:bodyPr wrap="square" lIns="0" tIns="0" rIns="0" bIns="0" rtlCol="0" anchor="t"/>
          <a:lstStyle/>
          <a:p>
            <a:pPr marL="0" indent="0" algn="l">
              <a:lnSpc>
                <a:spcPts val="2650"/>
              </a:lnSpc>
              <a:buNone/>
            </a:pPr>
            <a:r>
              <a:rPr lang="en-US" sz="1650" dirty="0">
                <a:solidFill>
                  <a:srgbClr val="61615C"/>
                </a:solidFill>
                <a:latin typeface="Tomorrow" pitchFamily="34" charset="0"/>
                <a:ea typeface="Tomorrow" pitchFamily="34" charset="-122"/>
                <a:cs typeface="Tomorrow" pitchFamily="34" charset="-120"/>
              </a:rPr>
              <a:t>Perubahan iklim menyebabkan kekeringan, banjir, dan bencana alam yang merusak hasil panen, mengganggu pasokan pangan global, dan membuat pertanian tidak berkelanjutan.</a:t>
            </a:r>
            <a:endParaRPr lang="en-US" sz="1650" dirty="0"/>
          </a:p>
        </p:txBody>
      </p:sp>
      <p:sp>
        <p:nvSpPr>
          <p:cNvPr id="15" name="Shape 13"/>
          <p:cNvSpPr/>
          <p:nvPr/>
        </p:nvSpPr>
        <p:spPr>
          <a:xfrm>
            <a:off x="738426" y="5246132"/>
            <a:ext cx="6471285" cy="2230041"/>
          </a:xfrm>
          <a:prstGeom prst="roundRect">
            <a:avLst>
              <a:gd name="adj" fmla="val 4920"/>
            </a:avLst>
          </a:prstGeom>
          <a:solidFill>
            <a:srgbClr val="FCFCFC"/>
          </a:solidFill>
          <a:ln/>
        </p:spPr>
        <p:txBody>
          <a:bodyPr/>
          <a:lstStyle/>
          <a:p>
            <a:endParaRPr lang="en-US"/>
          </a:p>
        </p:txBody>
      </p:sp>
      <p:sp>
        <p:nvSpPr>
          <p:cNvPr id="16" name="Shape 14"/>
          <p:cNvSpPr/>
          <p:nvPr/>
        </p:nvSpPr>
        <p:spPr>
          <a:xfrm>
            <a:off x="738426" y="5223272"/>
            <a:ext cx="6471285" cy="91440"/>
          </a:xfrm>
          <a:prstGeom prst="roundRect">
            <a:avLst>
              <a:gd name="adj" fmla="val 34613"/>
            </a:avLst>
          </a:prstGeom>
          <a:solidFill>
            <a:srgbClr val="1D1D1B"/>
          </a:solidFill>
          <a:ln/>
        </p:spPr>
        <p:txBody>
          <a:bodyPr/>
          <a:lstStyle/>
          <a:p>
            <a:endParaRPr lang="en-US"/>
          </a:p>
        </p:txBody>
      </p:sp>
      <p:sp>
        <p:nvSpPr>
          <p:cNvPr id="17" name="Shape 15"/>
          <p:cNvSpPr/>
          <p:nvPr/>
        </p:nvSpPr>
        <p:spPr>
          <a:xfrm>
            <a:off x="3657600" y="4929664"/>
            <a:ext cx="632936" cy="632936"/>
          </a:xfrm>
          <a:prstGeom prst="roundRect">
            <a:avLst>
              <a:gd name="adj" fmla="val 144470"/>
            </a:avLst>
          </a:prstGeom>
          <a:solidFill>
            <a:srgbClr val="1D1D1B"/>
          </a:solidFill>
          <a:ln/>
        </p:spPr>
        <p:txBody>
          <a:bodyPr/>
          <a:lstStyle/>
          <a:p>
            <a:endParaRPr lang="en-US"/>
          </a:p>
        </p:txBody>
      </p:sp>
      <p:sp>
        <p:nvSpPr>
          <p:cNvPr id="18" name="Text 16"/>
          <p:cNvSpPr/>
          <p:nvPr/>
        </p:nvSpPr>
        <p:spPr>
          <a:xfrm>
            <a:off x="3847505" y="5087898"/>
            <a:ext cx="253127" cy="316468"/>
          </a:xfrm>
          <a:prstGeom prst="rect">
            <a:avLst/>
          </a:prstGeom>
          <a:noFill/>
          <a:ln/>
        </p:spPr>
        <p:txBody>
          <a:bodyPr wrap="none" lIns="0" tIns="0" rIns="0" bIns="0" rtlCol="0" anchor="t"/>
          <a:lstStyle/>
          <a:p>
            <a:pPr marL="0" indent="0" algn="l">
              <a:lnSpc>
                <a:spcPts val="3150"/>
              </a:lnSpc>
              <a:buNone/>
            </a:pPr>
            <a:r>
              <a:rPr lang="en-US" sz="1950" dirty="0">
                <a:solidFill>
                  <a:srgbClr val="FFFFFF"/>
                </a:solidFill>
                <a:latin typeface="Tomorrow Semi Bold" pitchFamily="34" charset="0"/>
                <a:ea typeface="Tomorrow Semi Bold" pitchFamily="34" charset="-122"/>
                <a:cs typeface="Tomorrow Semi Bold" pitchFamily="34" charset="-120"/>
              </a:rPr>
              <a:t>3</a:t>
            </a:r>
            <a:endParaRPr lang="en-US" sz="1950" dirty="0"/>
          </a:p>
        </p:txBody>
      </p:sp>
      <p:sp>
        <p:nvSpPr>
          <p:cNvPr id="19" name="Text 17"/>
          <p:cNvSpPr/>
          <p:nvPr/>
        </p:nvSpPr>
        <p:spPr>
          <a:xfrm>
            <a:off x="972264" y="5773579"/>
            <a:ext cx="4476274" cy="329565"/>
          </a:xfrm>
          <a:prstGeom prst="rect">
            <a:avLst/>
          </a:prstGeom>
          <a:noFill/>
          <a:ln/>
        </p:spPr>
        <p:txBody>
          <a:bodyPr wrap="none" lIns="0" tIns="0" rIns="0" bIns="0" rtlCol="0" anchor="t"/>
          <a:lstStyle/>
          <a:p>
            <a:pPr marL="0" indent="0" algn="l">
              <a:lnSpc>
                <a:spcPts val="2550"/>
              </a:lnSpc>
              <a:buNone/>
            </a:pPr>
            <a:r>
              <a:rPr lang="en-US" sz="2050" dirty="0">
                <a:solidFill>
                  <a:srgbClr val="61615C"/>
                </a:solidFill>
                <a:latin typeface="Tomorrow Semi Bold" pitchFamily="34" charset="0"/>
                <a:ea typeface="Tomorrow Semi Bold" pitchFamily="34" charset="-122"/>
                <a:cs typeface="Tomorrow Semi Bold" pitchFamily="34" charset="-120"/>
              </a:rPr>
              <a:t>Diskriminasi &amp; Ketidakberdayaan</a:t>
            </a:r>
            <a:endParaRPr lang="en-US" sz="2050" dirty="0"/>
          </a:p>
        </p:txBody>
      </p:sp>
      <p:sp>
        <p:nvSpPr>
          <p:cNvPr id="20" name="Text 18"/>
          <p:cNvSpPr/>
          <p:nvPr/>
        </p:nvSpPr>
        <p:spPr>
          <a:xfrm>
            <a:off x="972264" y="6229707"/>
            <a:ext cx="6003608" cy="1012627"/>
          </a:xfrm>
          <a:prstGeom prst="rect">
            <a:avLst/>
          </a:prstGeom>
          <a:noFill/>
          <a:ln/>
        </p:spPr>
        <p:txBody>
          <a:bodyPr wrap="square" lIns="0" tIns="0" rIns="0" bIns="0" rtlCol="0" anchor="t"/>
          <a:lstStyle/>
          <a:p>
            <a:pPr marL="0" indent="0" algn="l">
              <a:lnSpc>
                <a:spcPts val="2650"/>
              </a:lnSpc>
              <a:buNone/>
            </a:pPr>
            <a:r>
              <a:rPr lang="en-US" sz="1650" dirty="0">
                <a:solidFill>
                  <a:srgbClr val="61615C"/>
                </a:solidFill>
                <a:latin typeface="Tomorrow" pitchFamily="34" charset="0"/>
                <a:ea typeface="Tomorrow" pitchFamily="34" charset="-122"/>
                <a:cs typeface="Tomorrow" pitchFamily="34" charset="-120"/>
              </a:rPr>
              <a:t>Kelompok rentan seperti anak-anak, wanita, dan lansia seringkali mengalami diskriminasi, membatasi akses mereka terhadap sumber daya pangan yang vital.</a:t>
            </a:r>
            <a:endParaRPr lang="en-US" sz="1650" dirty="0"/>
          </a:p>
        </p:txBody>
      </p:sp>
      <p:sp>
        <p:nvSpPr>
          <p:cNvPr id="21" name="Shape 19"/>
          <p:cNvSpPr/>
          <p:nvPr/>
        </p:nvSpPr>
        <p:spPr>
          <a:xfrm>
            <a:off x="7420689" y="5246132"/>
            <a:ext cx="6471285" cy="2230041"/>
          </a:xfrm>
          <a:prstGeom prst="roundRect">
            <a:avLst>
              <a:gd name="adj" fmla="val 4920"/>
            </a:avLst>
          </a:prstGeom>
          <a:solidFill>
            <a:srgbClr val="FCFCFC"/>
          </a:solidFill>
          <a:ln/>
        </p:spPr>
        <p:txBody>
          <a:bodyPr/>
          <a:lstStyle/>
          <a:p>
            <a:endParaRPr lang="en-US"/>
          </a:p>
        </p:txBody>
      </p:sp>
      <p:sp>
        <p:nvSpPr>
          <p:cNvPr id="22" name="Shape 20"/>
          <p:cNvSpPr/>
          <p:nvPr/>
        </p:nvSpPr>
        <p:spPr>
          <a:xfrm>
            <a:off x="7420689" y="5223272"/>
            <a:ext cx="6471285" cy="91440"/>
          </a:xfrm>
          <a:prstGeom prst="roundRect">
            <a:avLst>
              <a:gd name="adj" fmla="val 34613"/>
            </a:avLst>
          </a:prstGeom>
          <a:solidFill>
            <a:srgbClr val="1D1D1B"/>
          </a:solidFill>
          <a:ln/>
        </p:spPr>
        <p:txBody>
          <a:bodyPr/>
          <a:lstStyle/>
          <a:p>
            <a:endParaRPr lang="en-US"/>
          </a:p>
        </p:txBody>
      </p:sp>
      <p:sp>
        <p:nvSpPr>
          <p:cNvPr id="23" name="Shape 21"/>
          <p:cNvSpPr/>
          <p:nvPr/>
        </p:nvSpPr>
        <p:spPr>
          <a:xfrm>
            <a:off x="10339864" y="4929664"/>
            <a:ext cx="632936" cy="632936"/>
          </a:xfrm>
          <a:prstGeom prst="roundRect">
            <a:avLst>
              <a:gd name="adj" fmla="val 144470"/>
            </a:avLst>
          </a:prstGeom>
          <a:solidFill>
            <a:srgbClr val="1D1D1B"/>
          </a:solidFill>
          <a:ln/>
        </p:spPr>
        <p:txBody>
          <a:bodyPr/>
          <a:lstStyle/>
          <a:p>
            <a:endParaRPr lang="en-US"/>
          </a:p>
        </p:txBody>
      </p:sp>
      <p:sp>
        <p:nvSpPr>
          <p:cNvPr id="24" name="Text 22"/>
          <p:cNvSpPr/>
          <p:nvPr/>
        </p:nvSpPr>
        <p:spPr>
          <a:xfrm>
            <a:off x="10529768" y="5087898"/>
            <a:ext cx="253127" cy="316468"/>
          </a:xfrm>
          <a:prstGeom prst="rect">
            <a:avLst/>
          </a:prstGeom>
          <a:noFill/>
          <a:ln/>
        </p:spPr>
        <p:txBody>
          <a:bodyPr wrap="none" lIns="0" tIns="0" rIns="0" bIns="0" rtlCol="0" anchor="t"/>
          <a:lstStyle/>
          <a:p>
            <a:pPr marL="0" indent="0" algn="l">
              <a:lnSpc>
                <a:spcPts val="3150"/>
              </a:lnSpc>
              <a:buNone/>
            </a:pPr>
            <a:r>
              <a:rPr lang="en-US" sz="1950" dirty="0">
                <a:solidFill>
                  <a:srgbClr val="FFFFFF"/>
                </a:solidFill>
                <a:latin typeface="Tomorrow Semi Bold" pitchFamily="34" charset="0"/>
                <a:ea typeface="Tomorrow Semi Bold" pitchFamily="34" charset="-122"/>
                <a:cs typeface="Tomorrow Semi Bold" pitchFamily="34" charset="-120"/>
              </a:rPr>
              <a:t>4</a:t>
            </a:r>
            <a:endParaRPr lang="en-US" sz="1950" dirty="0"/>
          </a:p>
        </p:txBody>
      </p:sp>
      <p:sp>
        <p:nvSpPr>
          <p:cNvPr id="25" name="Text 23"/>
          <p:cNvSpPr/>
          <p:nvPr/>
        </p:nvSpPr>
        <p:spPr>
          <a:xfrm>
            <a:off x="7654528" y="5773579"/>
            <a:ext cx="4207550" cy="329565"/>
          </a:xfrm>
          <a:prstGeom prst="rect">
            <a:avLst/>
          </a:prstGeom>
          <a:noFill/>
          <a:ln/>
        </p:spPr>
        <p:txBody>
          <a:bodyPr wrap="none" lIns="0" tIns="0" rIns="0" bIns="0" rtlCol="0" anchor="t"/>
          <a:lstStyle/>
          <a:p>
            <a:pPr marL="0" indent="0" algn="l">
              <a:lnSpc>
                <a:spcPts val="2550"/>
              </a:lnSpc>
              <a:buNone/>
            </a:pPr>
            <a:r>
              <a:rPr lang="en-US" sz="2050" dirty="0">
                <a:solidFill>
                  <a:srgbClr val="61615C"/>
                </a:solidFill>
                <a:latin typeface="Tomorrow Semi Bold" pitchFamily="34" charset="0"/>
                <a:ea typeface="Tomorrow Semi Bold" pitchFamily="34" charset="-122"/>
                <a:cs typeface="Tomorrow Semi Bold" pitchFamily="34" charset="-120"/>
              </a:rPr>
              <a:t>Harga Pangan &amp; Pengangguran</a:t>
            </a:r>
            <a:endParaRPr lang="en-US" sz="2050" dirty="0"/>
          </a:p>
        </p:txBody>
      </p:sp>
      <p:sp>
        <p:nvSpPr>
          <p:cNvPr id="26" name="Text 24"/>
          <p:cNvSpPr/>
          <p:nvPr/>
        </p:nvSpPr>
        <p:spPr>
          <a:xfrm>
            <a:off x="7654528" y="6229707"/>
            <a:ext cx="6003608" cy="1012627"/>
          </a:xfrm>
          <a:prstGeom prst="rect">
            <a:avLst/>
          </a:prstGeom>
          <a:noFill/>
          <a:ln/>
        </p:spPr>
        <p:txBody>
          <a:bodyPr wrap="square" lIns="0" tIns="0" rIns="0" bIns="0" rtlCol="0" anchor="t"/>
          <a:lstStyle/>
          <a:p>
            <a:pPr marL="0" indent="0" algn="l">
              <a:lnSpc>
                <a:spcPts val="2650"/>
              </a:lnSpc>
              <a:buNone/>
            </a:pPr>
            <a:r>
              <a:rPr lang="en-US" sz="1650" dirty="0">
                <a:solidFill>
                  <a:srgbClr val="61615C"/>
                </a:solidFill>
                <a:latin typeface="Tomorrow" pitchFamily="34" charset="0"/>
                <a:ea typeface="Tomorrow" pitchFamily="34" charset="-122"/>
                <a:cs typeface="Tomorrow" pitchFamily="34" charset="-120"/>
              </a:rPr>
              <a:t>Harga pangan yang meningkat tajam dan tingkat pengangguran yang tinggi memperparah situasi, membuat makanan dasar tidak terjangkau bagi banyak keluarga.</a:t>
            </a:r>
            <a:endParaRPr lang="en-US" sz="16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59487" y="518160"/>
            <a:ext cx="10916722" cy="588883"/>
          </a:xfrm>
          <a:prstGeom prst="rect">
            <a:avLst/>
          </a:prstGeom>
          <a:noFill/>
          <a:ln/>
        </p:spPr>
        <p:txBody>
          <a:bodyPr wrap="none" lIns="0" tIns="0" rIns="0" bIns="0" rtlCol="0" anchor="t"/>
          <a:lstStyle/>
          <a:p>
            <a:pPr marL="0" indent="0" algn="l">
              <a:lnSpc>
                <a:spcPts val="4600"/>
              </a:lnSpc>
              <a:buNone/>
            </a:pPr>
            <a:r>
              <a:rPr lang="en-US" sz="3700" dirty="0">
                <a:solidFill>
                  <a:srgbClr val="1D1D1B"/>
                </a:solidFill>
                <a:latin typeface="Tomorrow Semi Bold" pitchFamily="34" charset="0"/>
                <a:ea typeface="Tomorrow Semi Bold" pitchFamily="34" charset="-122"/>
                <a:cs typeface="Tomorrow Semi Bold" pitchFamily="34" charset="-120"/>
              </a:rPr>
              <a:t>Peta Ketahanan dan Kerawanan Pangan 2023</a:t>
            </a:r>
            <a:endParaRPr lang="en-US" sz="3700" dirty="0"/>
          </a:p>
        </p:txBody>
      </p:sp>
      <p:pic>
        <p:nvPicPr>
          <p:cNvPr id="3" name="Image 0" descr="preencoded.png"/>
          <p:cNvPicPr>
            <a:picLocks noChangeAspect="1"/>
          </p:cNvPicPr>
          <p:nvPr/>
        </p:nvPicPr>
        <p:blipFill>
          <a:blip r:embed="rId3"/>
          <a:stretch>
            <a:fillRect/>
          </a:stretch>
        </p:blipFill>
        <p:spPr>
          <a:xfrm>
            <a:off x="659487" y="1601629"/>
            <a:ext cx="6425922" cy="5561171"/>
          </a:xfrm>
          <a:prstGeom prst="rect">
            <a:avLst/>
          </a:prstGeom>
        </p:spPr>
      </p:pic>
      <p:sp>
        <p:nvSpPr>
          <p:cNvPr id="4" name="Text 1"/>
          <p:cNvSpPr/>
          <p:nvPr/>
        </p:nvSpPr>
        <p:spPr>
          <a:xfrm>
            <a:off x="7552611" y="1559243"/>
            <a:ext cx="6425922" cy="602933"/>
          </a:xfrm>
          <a:prstGeom prst="rect">
            <a:avLst/>
          </a:prstGeom>
          <a:noFill/>
          <a:ln/>
        </p:spPr>
        <p:txBody>
          <a:bodyPr wrap="square" lIns="0" tIns="0" rIns="0" bIns="0" rtlCol="0" anchor="t"/>
          <a:lstStyle/>
          <a:p>
            <a:pPr marL="342900" indent="-342900" algn="l">
              <a:lnSpc>
                <a:spcPts val="2350"/>
              </a:lnSpc>
              <a:buSzPct val="100000"/>
              <a:buChar char="•"/>
            </a:pPr>
            <a:r>
              <a:rPr lang="en-US" sz="1450" dirty="0">
                <a:solidFill>
                  <a:srgbClr val="61615C"/>
                </a:solidFill>
                <a:latin typeface="Tomorrow" pitchFamily="34" charset="0"/>
                <a:ea typeface="Tomorrow" pitchFamily="34" charset="-122"/>
                <a:cs typeface="Tomorrow" pitchFamily="34" charset="-120"/>
              </a:rPr>
              <a:t>68 kabupaten/kota rentan rawan pangan, terutama di wilayah Indonesia Timur dan 3TP.</a:t>
            </a:r>
            <a:endParaRPr lang="en-US" sz="1450" dirty="0"/>
          </a:p>
        </p:txBody>
      </p:sp>
      <p:sp>
        <p:nvSpPr>
          <p:cNvPr id="5" name="Text 2"/>
          <p:cNvSpPr/>
          <p:nvPr/>
        </p:nvSpPr>
        <p:spPr>
          <a:xfrm>
            <a:off x="7552611" y="2228017"/>
            <a:ext cx="6425922" cy="602933"/>
          </a:xfrm>
          <a:prstGeom prst="rect">
            <a:avLst/>
          </a:prstGeom>
          <a:noFill/>
          <a:ln/>
        </p:spPr>
        <p:txBody>
          <a:bodyPr wrap="square" lIns="0" tIns="0" rIns="0" bIns="0" rtlCol="0" anchor="t"/>
          <a:lstStyle/>
          <a:p>
            <a:pPr marL="342900" indent="-342900" algn="l">
              <a:lnSpc>
                <a:spcPts val="2350"/>
              </a:lnSpc>
              <a:buSzPct val="100000"/>
              <a:buChar char="•"/>
            </a:pPr>
            <a:r>
              <a:rPr lang="en-US" sz="1450" dirty="0">
                <a:solidFill>
                  <a:srgbClr val="61615C"/>
                </a:solidFill>
                <a:latin typeface="Tomorrow" pitchFamily="34" charset="0"/>
                <a:ea typeface="Tomorrow" pitchFamily="34" charset="-122"/>
                <a:cs typeface="Tomorrow" pitchFamily="34" charset="-120"/>
              </a:rPr>
              <a:t>Penurunan dari 74 daerah rentan pada 2022, menunjukkan kemajuan yang positif.</a:t>
            </a:r>
            <a:endParaRPr lang="en-US" sz="1450" dirty="0"/>
          </a:p>
        </p:txBody>
      </p:sp>
      <p:sp>
        <p:nvSpPr>
          <p:cNvPr id="6" name="Text 3"/>
          <p:cNvSpPr/>
          <p:nvPr/>
        </p:nvSpPr>
        <p:spPr>
          <a:xfrm>
            <a:off x="7552611" y="2896791"/>
            <a:ext cx="6425922" cy="602933"/>
          </a:xfrm>
          <a:prstGeom prst="rect">
            <a:avLst/>
          </a:prstGeom>
          <a:noFill/>
          <a:ln/>
        </p:spPr>
        <p:txBody>
          <a:bodyPr wrap="square" lIns="0" tIns="0" rIns="0" bIns="0" rtlCol="0" anchor="t"/>
          <a:lstStyle/>
          <a:p>
            <a:pPr marL="342900" indent="-342900" algn="l">
              <a:lnSpc>
                <a:spcPts val="2350"/>
              </a:lnSpc>
              <a:buSzPct val="100000"/>
              <a:buChar char="•"/>
            </a:pPr>
            <a:r>
              <a:rPr lang="en-US" sz="1450" dirty="0">
                <a:solidFill>
                  <a:srgbClr val="61615C"/>
                </a:solidFill>
                <a:latin typeface="Tomorrow" pitchFamily="34" charset="0"/>
                <a:ea typeface="Tomorrow" pitchFamily="34" charset="-122"/>
                <a:cs typeface="Tomorrow" pitchFamily="34" charset="-120"/>
              </a:rPr>
              <a:t>Peta tematik secara jelas menunjukkan konsentrasi kerawanan di daerah terpencil, memerlukan intervensi yang spesifik.</a:t>
            </a:r>
            <a:endParaRPr lang="en-US" sz="145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62714" y="600432"/>
            <a:ext cx="13104971" cy="1362075"/>
          </a:xfrm>
          <a:prstGeom prst="rect">
            <a:avLst/>
          </a:prstGeom>
          <a:noFill/>
          <a:ln/>
        </p:spPr>
        <p:txBody>
          <a:bodyPr wrap="square" lIns="0" tIns="0" rIns="0" bIns="0" rtlCol="0" anchor="t"/>
          <a:lstStyle/>
          <a:p>
            <a:pPr marL="0" indent="0" algn="l">
              <a:lnSpc>
                <a:spcPts val="5350"/>
              </a:lnSpc>
              <a:buNone/>
            </a:pPr>
            <a:r>
              <a:rPr lang="en-US" sz="4250" dirty="0">
                <a:solidFill>
                  <a:srgbClr val="1D1D1B"/>
                </a:solidFill>
                <a:latin typeface="Tomorrow Semi Bold" pitchFamily="34" charset="0"/>
                <a:ea typeface="Tomorrow Semi Bold" pitchFamily="34" charset="-122"/>
                <a:cs typeface="Tomorrow Semi Bold" pitchFamily="34" charset="-120"/>
              </a:rPr>
              <a:t>Faktor Sosial Ekonomi Penyebab Kerawanan Pangan</a:t>
            </a:r>
            <a:endParaRPr lang="en-US" sz="4250" dirty="0"/>
          </a:p>
        </p:txBody>
      </p:sp>
      <p:pic>
        <p:nvPicPr>
          <p:cNvPr id="3" name="Image 0" descr="preencoded.png"/>
          <p:cNvPicPr>
            <a:picLocks noChangeAspect="1"/>
          </p:cNvPicPr>
          <p:nvPr/>
        </p:nvPicPr>
        <p:blipFill>
          <a:blip r:embed="rId3"/>
          <a:stretch>
            <a:fillRect/>
          </a:stretch>
        </p:blipFill>
        <p:spPr>
          <a:xfrm>
            <a:off x="762714" y="2398395"/>
            <a:ext cx="1089660" cy="1307663"/>
          </a:xfrm>
          <a:prstGeom prst="rect">
            <a:avLst/>
          </a:prstGeom>
        </p:spPr>
      </p:pic>
      <p:sp>
        <p:nvSpPr>
          <p:cNvPr id="4" name="Text 1"/>
          <p:cNvSpPr/>
          <p:nvPr/>
        </p:nvSpPr>
        <p:spPr>
          <a:xfrm>
            <a:off x="2070259" y="2616279"/>
            <a:ext cx="2724269" cy="340519"/>
          </a:xfrm>
          <a:prstGeom prst="rect">
            <a:avLst/>
          </a:prstGeom>
          <a:noFill/>
          <a:ln/>
        </p:spPr>
        <p:txBody>
          <a:bodyPr wrap="none" lIns="0" tIns="0" rIns="0" bIns="0" rtlCol="0" anchor="t"/>
          <a:lstStyle/>
          <a:p>
            <a:pPr marL="0" indent="0" algn="l">
              <a:lnSpc>
                <a:spcPts val="2650"/>
              </a:lnSpc>
              <a:buNone/>
            </a:pPr>
            <a:r>
              <a:rPr lang="en-US" sz="2100" dirty="0">
                <a:solidFill>
                  <a:srgbClr val="61615C"/>
                </a:solidFill>
                <a:latin typeface="Tomorrow Semi Bold" pitchFamily="34" charset="0"/>
                <a:ea typeface="Tomorrow Semi Bold" pitchFamily="34" charset="-122"/>
                <a:cs typeface="Tomorrow Semi Bold" pitchFamily="34" charset="-120"/>
              </a:rPr>
              <a:t>Kemiskinan</a:t>
            </a:r>
            <a:endParaRPr lang="en-US" sz="2100" dirty="0"/>
          </a:p>
        </p:txBody>
      </p:sp>
      <p:sp>
        <p:nvSpPr>
          <p:cNvPr id="5" name="Text 2"/>
          <p:cNvSpPr/>
          <p:nvPr/>
        </p:nvSpPr>
        <p:spPr>
          <a:xfrm>
            <a:off x="2070259" y="3087529"/>
            <a:ext cx="11797427" cy="348734"/>
          </a:xfrm>
          <a:prstGeom prst="rect">
            <a:avLst/>
          </a:prstGeom>
          <a:noFill/>
          <a:ln/>
        </p:spPr>
        <p:txBody>
          <a:bodyPr wrap="none" lIns="0" tIns="0" rIns="0" bIns="0" rtlCol="0" anchor="t"/>
          <a:lstStyle/>
          <a:p>
            <a:pPr marL="0" indent="0" algn="l">
              <a:lnSpc>
                <a:spcPts val="2700"/>
              </a:lnSpc>
              <a:buNone/>
            </a:pPr>
            <a:r>
              <a:rPr lang="en-US" sz="1700" dirty="0">
                <a:solidFill>
                  <a:srgbClr val="61615C"/>
                </a:solidFill>
                <a:latin typeface="Tomorrow" pitchFamily="34" charset="0"/>
                <a:ea typeface="Tomorrow" pitchFamily="34" charset="-122"/>
                <a:cs typeface="Tomorrow" pitchFamily="34" charset="-120"/>
              </a:rPr>
              <a:t>Sebagai faktor risiko terbesar yang membatasi akses terhadap pangan bergizi.</a:t>
            </a:r>
            <a:endParaRPr lang="en-US" sz="1700" dirty="0"/>
          </a:p>
        </p:txBody>
      </p:sp>
      <p:pic>
        <p:nvPicPr>
          <p:cNvPr id="6" name="Image 1" descr="preencoded.png"/>
          <p:cNvPicPr>
            <a:picLocks noChangeAspect="1"/>
          </p:cNvPicPr>
          <p:nvPr/>
        </p:nvPicPr>
        <p:blipFill>
          <a:blip r:embed="rId4"/>
          <a:stretch>
            <a:fillRect/>
          </a:stretch>
        </p:blipFill>
        <p:spPr>
          <a:xfrm>
            <a:off x="762714" y="3706058"/>
            <a:ext cx="1089660" cy="1307663"/>
          </a:xfrm>
          <a:prstGeom prst="rect">
            <a:avLst/>
          </a:prstGeom>
        </p:spPr>
      </p:pic>
      <p:sp>
        <p:nvSpPr>
          <p:cNvPr id="7" name="Text 3"/>
          <p:cNvSpPr/>
          <p:nvPr/>
        </p:nvSpPr>
        <p:spPr>
          <a:xfrm>
            <a:off x="2070259" y="3923943"/>
            <a:ext cx="2724269" cy="340519"/>
          </a:xfrm>
          <a:prstGeom prst="rect">
            <a:avLst/>
          </a:prstGeom>
          <a:noFill/>
          <a:ln/>
        </p:spPr>
        <p:txBody>
          <a:bodyPr wrap="none" lIns="0" tIns="0" rIns="0" bIns="0" rtlCol="0" anchor="t"/>
          <a:lstStyle/>
          <a:p>
            <a:pPr marL="0" indent="0" algn="l">
              <a:lnSpc>
                <a:spcPts val="2650"/>
              </a:lnSpc>
              <a:buNone/>
            </a:pPr>
            <a:r>
              <a:rPr lang="en-US" sz="2100" dirty="0">
                <a:solidFill>
                  <a:srgbClr val="61615C"/>
                </a:solidFill>
                <a:latin typeface="Tomorrow Semi Bold" pitchFamily="34" charset="0"/>
                <a:ea typeface="Tomorrow Semi Bold" pitchFamily="34" charset="-122"/>
                <a:cs typeface="Tomorrow Semi Bold" pitchFamily="34" charset="-120"/>
              </a:rPr>
              <a:t>Pendidikan Rendah</a:t>
            </a:r>
            <a:endParaRPr lang="en-US" sz="2100" dirty="0"/>
          </a:p>
        </p:txBody>
      </p:sp>
      <p:sp>
        <p:nvSpPr>
          <p:cNvPr id="8" name="Text 4"/>
          <p:cNvSpPr/>
          <p:nvPr/>
        </p:nvSpPr>
        <p:spPr>
          <a:xfrm>
            <a:off x="2070259" y="4395192"/>
            <a:ext cx="11797427" cy="348734"/>
          </a:xfrm>
          <a:prstGeom prst="rect">
            <a:avLst/>
          </a:prstGeom>
          <a:noFill/>
          <a:ln/>
        </p:spPr>
        <p:txBody>
          <a:bodyPr wrap="none" lIns="0" tIns="0" rIns="0" bIns="0" rtlCol="0" anchor="t"/>
          <a:lstStyle/>
          <a:p>
            <a:pPr marL="0" indent="0" algn="l">
              <a:lnSpc>
                <a:spcPts val="2700"/>
              </a:lnSpc>
              <a:buNone/>
            </a:pPr>
            <a:r>
              <a:rPr lang="en-US" sz="1700" dirty="0">
                <a:solidFill>
                  <a:srgbClr val="61615C"/>
                </a:solidFill>
                <a:latin typeface="Tomorrow" pitchFamily="34" charset="0"/>
                <a:ea typeface="Tomorrow" pitchFamily="34" charset="-122"/>
                <a:cs typeface="Tomorrow" pitchFamily="34" charset="-120"/>
              </a:rPr>
              <a:t>Memperburuk akses informasi dan pemanfaatan pangan yang tepat.</a:t>
            </a:r>
            <a:endParaRPr lang="en-US" sz="1700" dirty="0"/>
          </a:p>
        </p:txBody>
      </p:sp>
      <p:pic>
        <p:nvPicPr>
          <p:cNvPr id="9" name="Image 2" descr="preencoded.png"/>
          <p:cNvPicPr>
            <a:picLocks noChangeAspect="1"/>
          </p:cNvPicPr>
          <p:nvPr/>
        </p:nvPicPr>
        <p:blipFill>
          <a:blip r:embed="rId5"/>
          <a:stretch>
            <a:fillRect/>
          </a:stretch>
        </p:blipFill>
        <p:spPr>
          <a:xfrm>
            <a:off x="762714" y="5013722"/>
            <a:ext cx="1089660" cy="1307663"/>
          </a:xfrm>
          <a:prstGeom prst="rect">
            <a:avLst/>
          </a:prstGeom>
        </p:spPr>
      </p:pic>
      <p:sp>
        <p:nvSpPr>
          <p:cNvPr id="10" name="Text 5"/>
          <p:cNvSpPr/>
          <p:nvPr/>
        </p:nvSpPr>
        <p:spPr>
          <a:xfrm>
            <a:off x="2070259" y="5231606"/>
            <a:ext cx="4017407" cy="340519"/>
          </a:xfrm>
          <a:prstGeom prst="rect">
            <a:avLst/>
          </a:prstGeom>
          <a:noFill/>
          <a:ln/>
        </p:spPr>
        <p:txBody>
          <a:bodyPr wrap="none" lIns="0" tIns="0" rIns="0" bIns="0" rtlCol="0" anchor="t"/>
          <a:lstStyle/>
          <a:p>
            <a:pPr marL="0" indent="0" algn="l">
              <a:lnSpc>
                <a:spcPts val="2650"/>
              </a:lnSpc>
              <a:buNone/>
            </a:pPr>
            <a:r>
              <a:rPr lang="en-US" sz="2100" dirty="0">
                <a:solidFill>
                  <a:srgbClr val="61615C"/>
                </a:solidFill>
                <a:latin typeface="Tomorrow Semi Bold" pitchFamily="34" charset="0"/>
                <a:ea typeface="Tomorrow Semi Bold" pitchFamily="34" charset="-122"/>
                <a:cs typeface="Tomorrow Semi Bold" pitchFamily="34" charset="-120"/>
              </a:rPr>
              <a:t>Kurangnya Layanan Stunting</a:t>
            </a:r>
            <a:endParaRPr lang="en-US" sz="2100" dirty="0"/>
          </a:p>
        </p:txBody>
      </p:sp>
      <p:sp>
        <p:nvSpPr>
          <p:cNvPr id="11" name="Text 6"/>
          <p:cNvSpPr/>
          <p:nvPr/>
        </p:nvSpPr>
        <p:spPr>
          <a:xfrm>
            <a:off x="2070259" y="5702856"/>
            <a:ext cx="11797427" cy="348734"/>
          </a:xfrm>
          <a:prstGeom prst="rect">
            <a:avLst/>
          </a:prstGeom>
          <a:noFill/>
          <a:ln/>
        </p:spPr>
        <p:txBody>
          <a:bodyPr wrap="none" lIns="0" tIns="0" rIns="0" bIns="0" rtlCol="0" anchor="t"/>
          <a:lstStyle/>
          <a:p>
            <a:pPr marL="0" indent="0" algn="l">
              <a:lnSpc>
                <a:spcPts val="2700"/>
              </a:lnSpc>
              <a:buNone/>
            </a:pPr>
            <a:r>
              <a:rPr lang="en-US" sz="1700" dirty="0">
                <a:solidFill>
                  <a:srgbClr val="61615C"/>
                </a:solidFill>
                <a:latin typeface="Tomorrow" pitchFamily="34" charset="0"/>
                <a:ea typeface="Tomorrow" pitchFamily="34" charset="-122"/>
                <a:cs typeface="Tomorrow" pitchFamily="34" charset="-120"/>
              </a:rPr>
              <a:t>Memperparah kondisi gizi buruk, terutama pada anak-anak.</a:t>
            </a:r>
            <a:endParaRPr lang="en-US" sz="1700" dirty="0"/>
          </a:p>
        </p:txBody>
      </p:sp>
      <p:pic>
        <p:nvPicPr>
          <p:cNvPr id="12" name="Image 3" descr="preencoded.png"/>
          <p:cNvPicPr>
            <a:picLocks noChangeAspect="1"/>
          </p:cNvPicPr>
          <p:nvPr/>
        </p:nvPicPr>
        <p:blipFill>
          <a:blip r:embed="rId6"/>
          <a:stretch>
            <a:fillRect/>
          </a:stretch>
        </p:blipFill>
        <p:spPr>
          <a:xfrm>
            <a:off x="762714" y="6321385"/>
            <a:ext cx="1089660" cy="1307663"/>
          </a:xfrm>
          <a:prstGeom prst="rect">
            <a:avLst/>
          </a:prstGeom>
        </p:spPr>
      </p:pic>
      <p:sp>
        <p:nvSpPr>
          <p:cNvPr id="13" name="Text 7"/>
          <p:cNvSpPr/>
          <p:nvPr/>
        </p:nvSpPr>
        <p:spPr>
          <a:xfrm>
            <a:off x="2070259" y="6539270"/>
            <a:ext cx="2724269" cy="340519"/>
          </a:xfrm>
          <a:prstGeom prst="rect">
            <a:avLst/>
          </a:prstGeom>
          <a:noFill/>
          <a:ln/>
        </p:spPr>
        <p:txBody>
          <a:bodyPr wrap="none" lIns="0" tIns="0" rIns="0" bIns="0" rtlCol="0" anchor="t"/>
          <a:lstStyle/>
          <a:p>
            <a:pPr marL="0" indent="0" algn="l">
              <a:lnSpc>
                <a:spcPts val="2650"/>
              </a:lnSpc>
              <a:buNone/>
            </a:pPr>
            <a:r>
              <a:rPr lang="en-US" sz="2100" dirty="0">
                <a:solidFill>
                  <a:srgbClr val="61615C"/>
                </a:solidFill>
                <a:latin typeface="Tomorrow Semi Bold" pitchFamily="34" charset="0"/>
                <a:ea typeface="Tomorrow Semi Bold" pitchFamily="34" charset="-122"/>
                <a:cs typeface="Tomorrow Semi Bold" pitchFamily="34" charset="-120"/>
              </a:rPr>
              <a:t>Peran Intervensi</a:t>
            </a:r>
            <a:endParaRPr lang="en-US" sz="2100" dirty="0"/>
          </a:p>
        </p:txBody>
      </p:sp>
      <p:sp>
        <p:nvSpPr>
          <p:cNvPr id="14" name="Text 8"/>
          <p:cNvSpPr/>
          <p:nvPr/>
        </p:nvSpPr>
        <p:spPr>
          <a:xfrm>
            <a:off x="2070259" y="7010519"/>
            <a:ext cx="11797427" cy="348734"/>
          </a:xfrm>
          <a:prstGeom prst="rect">
            <a:avLst/>
          </a:prstGeom>
          <a:noFill/>
          <a:ln/>
        </p:spPr>
        <p:txBody>
          <a:bodyPr wrap="none" lIns="0" tIns="0" rIns="0" bIns="0" rtlCol="0" anchor="t"/>
          <a:lstStyle/>
          <a:p>
            <a:pPr marL="0" indent="0" algn="l">
              <a:lnSpc>
                <a:spcPts val="2700"/>
              </a:lnSpc>
              <a:buNone/>
            </a:pPr>
            <a:r>
              <a:rPr lang="en-US" sz="1700" dirty="0">
                <a:solidFill>
                  <a:srgbClr val="61615C"/>
                </a:solidFill>
                <a:latin typeface="Tomorrow" pitchFamily="34" charset="0"/>
                <a:ea typeface="Tomorrow" pitchFamily="34" charset="-122"/>
                <a:cs typeface="Tomorrow" pitchFamily="34" charset="-120"/>
              </a:rPr>
              <a:t>Pentingnya intervensi sosial dan pendidikan dalam mengatasi akar masalah kerawanan pangan.</a:t>
            </a:r>
            <a:endParaRPr lang="en-US" sz="17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51259" y="433149"/>
            <a:ext cx="10595967" cy="492323"/>
          </a:xfrm>
          <a:prstGeom prst="rect">
            <a:avLst/>
          </a:prstGeom>
          <a:noFill/>
          <a:ln/>
        </p:spPr>
        <p:txBody>
          <a:bodyPr wrap="none" lIns="0" tIns="0" rIns="0" bIns="0" rtlCol="0" anchor="t"/>
          <a:lstStyle/>
          <a:p>
            <a:pPr marL="0" indent="0" algn="l">
              <a:lnSpc>
                <a:spcPts val="3850"/>
              </a:lnSpc>
              <a:buNone/>
            </a:pPr>
            <a:r>
              <a:rPr lang="en-US" sz="3100" dirty="0">
                <a:solidFill>
                  <a:srgbClr val="1D1D1B"/>
                </a:solidFill>
                <a:latin typeface="Tomorrow Semi Bold" pitchFamily="34" charset="0"/>
                <a:ea typeface="Tomorrow Semi Bold" pitchFamily="34" charset="-122"/>
                <a:cs typeface="Tomorrow Semi Bold" pitchFamily="34" charset="-120"/>
              </a:rPr>
              <a:t>Dampak Kerawanan Pangan pada Anak dan Keluarga</a:t>
            </a:r>
            <a:endParaRPr lang="en-US" sz="3100" dirty="0"/>
          </a:p>
        </p:txBody>
      </p:sp>
      <p:sp>
        <p:nvSpPr>
          <p:cNvPr id="3" name="Text 1"/>
          <p:cNvSpPr/>
          <p:nvPr/>
        </p:nvSpPr>
        <p:spPr>
          <a:xfrm>
            <a:off x="551259" y="1319213"/>
            <a:ext cx="2545556" cy="246102"/>
          </a:xfrm>
          <a:prstGeom prst="rect">
            <a:avLst/>
          </a:prstGeom>
          <a:noFill/>
          <a:ln/>
        </p:spPr>
        <p:txBody>
          <a:bodyPr wrap="none" lIns="0" tIns="0" rIns="0" bIns="0" rtlCol="0" anchor="t"/>
          <a:lstStyle/>
          <a:p>
            <a:pPr marL="0" indent="0" algn="l">
              <a:lnSpc>
                <a:spcPts val="1900"/>
              </a:lnSpc>
              <a:buNone/>
            </a:pPr>
            <a:r>
              <a:rPr lang="en-US" sz="1550" dirty="0">
                <a:solidFill>
                  <a:srgbClr val="1D1D1B"/>
                </a:solidFill>
                <a:latin typeface="Tomorrow Semi Bold" pitchFamily="34" charset="0"/>
                <a:ea typeface="Tomorrow Semi Bold" pitchFamily="34" charset="-122"/>
                <a:cs typeface="Tomorrow Semi Bold" pitchFamily="34" charset="-120"/>
              </a:rPr>
              <a:t>Stunting: Ancaman Nyata</a:t>
            </a:r>
            <a:endParaRPr lang="en-US" sz="1550" dirty="0"/>
          </a:p>
        </p:txBody>
      </p:sp>
      <p:sp>
        <p:nvSpPr>
          <p:cNvPr id="4" name="Text 2"/>
          <p:cNvSpPr/>
          <p:nvPr/>
        </p:nvSpPr>
        <p:spPr>
          <a:xfrm>
            <a:off x="551259" y="1722834"/>
            <a:ext cx="6571774" cy="503873"/>
          </a:xfrm>
          <a:prstGeom prst="rect">
            <a:avLst/>
          </a:prstGeom>
          <a:noFill/>
          <a:ln/>
        </p:spPr>
        <p:txBody>
          <a:bodyPr wrap="square" lIns="0" tIns="0" rIns="0" bIns="0" rtlCol="0" anchor="t"/>
          <a:lstStyle/>
          <a:p>
            <a:pPr marL="0" indent="0" algn="l">
              <a:lnSpc>
                <a:spcPts val="1950"/>
              </a:lnSpc>
              <a:buNone/>
            </a:pPr>
            <a:r>
              <a:rPr lang="en-US" sz="1200" dirty="0">
                <a:solidFill>
                  <a:srgbClr val="61615C"/>
                </a:solidFill>
                <a:latin typeface="Tomorrow" pitchFamily="34" charset="0"/>
                <a:ea typeface="Tomorrow" pitchFamily="34" charset="-122"/>
                <a:cs typeface="Tomorrow" pitchFamily="34" charset="-120"/>
              </a:rPr>
              <a:t>Prevalensi stunting sangat tinggi di daerah rentan pangan, dengan 56,12% kabupaten/kota di Jambi menunjukkan angka mengkhawatirkan.</a:t>
            </a:r>
            <a:endParaRPr lang="en-US" sz="1200" dirty="0"/>
          </a:p>
        </p:txBody>
      </p:sp>
      <p:sp>
        <p:nvSpPr>
          <p:cNvPr id="5" name="Text 3"/>
          <p:cNvSpPr/>
          <p:nvPr/>
        </p:nvSpPr>
        <p:spPr>
          <a:xfrm>
            <a:off x="551259" y="2368391"/>
            <a:ext cx="6571774" cy="503873"/>
          </a:xfrm>
          <a:prstGeom prst="rect">
            <a:avLst/>
          </a:prstGeom>
          <a:noFill/>
          <a:ln/>
        </p:spPr>
        <p:txBody>
          <a:bodyPr wrap="square" lIns="0" tIns="0" rIns="0" bIns="0" rtlCol="0" anchor="t"/>
          <a:lstStyle/>
          <a:p>
            <a:pPr marL="0" indent="0" algn="l">
              <a:lnSpc>
                <a:spcPts val="1950"/>
              </a:lnSpc>
              <a:buNone/>
            </a:pPr>
            <a:r>
              <a:rPr lang="en-US" sz="1200" dirty="0">
                <a:solidFill>
                  <a:srgbClr val="61615C"/>
                </a:solidFill>
                <a:latin typeface="Tomorrow" pitchFamily="34" charset="0"/>
                <a:ea typeface="Tomorrow" pitchFamily="34" charset="-122"/>
                <a:cs typeface="Tomorrow" pitchFamily="34" charset="-120"/>
              </a:rPr>
              <a:t>Ketidakcukupan gizi secara langsung menghambat tumbuh kembang anak, memengaruhi kapasitas kognitif dan fisik mereka di masa depan.</a:t>
            </a:r>
            <a:endParaRPr lang="en-US" sz="1200" dirty="0"/>
          </a:p>
        </p:txBody>
      </p:sp>
      <p:pic>
        <p:nvPicPr>
          <p:cNvPr id="6" name="Image 0" descr="preencoded.png"/>
          <p:cNvPicPr>
            <a:picLocks noChangeAspect="1"/>
          </p:cNvPicPr>
          <p:nvPr/>
        </p:nvPicPr>
        <p:blipFill>
          <a:blip r:embed="rId3"/>
          <a:stretch>
            <a:fillRect/>
          </a:stretch>
        </p:blipFill>
        <p:spPr>
          <a:xfrm>
            <a:off x="7514987" y="1338858"/>
            <a:ext cx="6571774" cy="6571774"/>
          </a:xfrm>
          <a:prstGeom prst="rect">
            <a:avLst/>
          </a:prstGeom>
        </p:spPr>
      </p:pic>
      <p:sp>
        <p:nvSpPr>
          <p:cNvPr id="7" name="Text 4"/>
          <p:cNvSpPr/>
          <p:nvPr/>
        </p:nvSpPr>
        <p:spPr>
          <a:xfrm>
            <a:off x="7514987" y="8087797"/>
            <a:ext cx="6571774" cy="503873"/>
          </a:xfrm>
          <a:prstGeom prst="rect">
            <a:avLst/>
          </a:prstGeom>
          <a:noFill/>
          <a:ln/>
        </p:spPr>
        <p:txBody>
          <a:bodyPr wrap="square" lIns="0" tIns="0" rIns="0" bIns="0" rtlCol="0" anchor="t"/>
          <a:lstStyle/>
          <a:p>
            <a:pPr marL="0" indent="0" algn="l">
              <a:lnSpc>
                <a:spcPts val="1950"/>
              </a:lnSpc>
              <a:buNone/>
            </a:pPr>
            <a:r>
              <a:rPr lang="en-US" sz="1200" dirty="0">
                <a:solidFill>
                  <a:srgbClr val="61615C"/>
                </a:solidFill>
                <a:latin typeface="Tomorrow" pitchFamily="34" charset="0"/>
                <a:ea typeface="Tomorrow" pitchFamily="34" charset="-122"/>
                <a:cs typeface="Tomorrow" pitchFamily="34" charset="-120"/>
              </a:rPr>
              <a:t>Ada keterkaitan erat antara ketahanan pangan dan kesehatan masyarakat, menegaskan pentingnya pendekatan holistik untuk kesejahteraan keluarga.</a:t>
            </a:r>
            <a:endParaRPr 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132290"/>
            <a:ext cx="10172700"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Upaya Pemerintah dan Target SDGs</a:t>
            </a:r>
            <a:endParaRPr lang="en-US" sz="4450" dirty="0"/>
          </a:p>
        </p:txBody>
      </p:sp>
      <p:pic>
        <p:nvPicPr>
          <p:cNvPr id="3" name="Image 0" descr="preencoded.png"/>
          <p:cNvPicPr>
            <a:picLocks noChangeAspect="1"/>
          </p:cNvPicPr>
          <p:nvPr/>
        </p:nvPicPr>
        <p:blipFill>
          <a:blip r:embed="rId3"/>
          <a:stretch>
            <a:fillRect/>
          </a:stretch>
        </p:blipFill>
        <p:spPr>
          <a:xfrm>
            <a:off x="793790" y="3294697"/>
            <a:ext cx="566976" cy="566976"/>
          </a:xfrm>
          <a:prstGeom prst="rect">
            <a:avLst/>
          </a:prstGeom>
        </p:spPr>
      </p:pic>
      <p:sp>
        <p:nvSpPr>
          <p:cNvPr id="4" name="Text 1"/>
          <p:cNvSpPr/>
          <p:nvPr/>
        </p:nvSpPr>
        <p:spPr>
          <a:xfrm>
            <a:off x="1644253" y="342935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Komitmen SDG</a:t>
            </a:r>
            <a:endParaRPr lang="en-US" sz="2200" dirty="0"/>
          </a:p>
        </p:txBody>
      </p:sp>
      <p:sp>
        <p:nvSpPr>
          <p:cNvPr id="5" name="Text 2"/>
          <p:cNvSpPr/>
          <p:nvPr/>
        </p:nvSpPr>
        <p:spPr>
          <a:xfrm>
            <a:off x="1644253" y="3919776"/>
            <a:ext cx="3308152" cy="217741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Indonesia berkomitmen penuh pada SDGs untuk menghapus kemiskinan (SDGs-1) dan mengakhiri kelaparan (SDGs-2) pada tahun 2030.</a:t>
            </a:r>
            <a:endParaRPr lang="en-US" sz="1750" dirty="0"/>
          </a:p>
        </p:txBody>
      </p:sp>
      <p:pic>
        <p:nvPicPr>
          <p:cNvPr id="6" name="Image 1" descr="preencoded.png"/>
          <p:cNvPicPr>
            <a:picLocks noChangeAspect="1"/>
          </p:cNvPicPr>
          <p:nvPr/>
        </p:nvPicPr>
        <p:blipFill>
          <a:blip r:embed="rId4"/>
          <a:stretch>
            <a:fillRect/>
          </a:stretch>
        </p:blipFill>
        <p:spPr>
          <a:xfrm>
            <a:off x="5235893" y="3294697"/>
            <a:ext cx="566976" cy="566976"/>
          </a:xfrm>
          <a:prstGeom prst="rect">
            <a:avLst/>
          </a:prstGeom>
        </p:spPr>
      </p:pic>
      <p:sp>
        <p:nvSpPr>
          <p:cNvPr id="7" name="Text 3"/>
          <p:cNvSpPr/>
          <p:nvPr/>
        </p:nvSpPr>
        <p:spPr>
          <a:xfrm>
            <a:off x="6086356" y="342935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Program Intervensi</a:t>
            </a:r>
            <a:endParaRPr lang="en-US" sz="2200" dirty="0"/>
          </a:p>
        </p:txBody>
      </p:sp>
      <p:sp>
        <p:nvSpPr>
          <p:cNvPr id="8" name="Text 4"/>
          <p:cNvSpPr/>
          <p:nvPr/>
        </p:nvSpPr>
        <p:spPr>
          <a:xfrm>
            <a:off x="6086356" y="3919776"/>
            <a:ext cx="3308152" cy="217741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Berbagai program bantuan pangan berbasis data sosial ekonomi dan kewilayahan telah diluncurkan untuk menjangkau mereka yang paling membutuhkan.</a:t>
            </a:r>
            <a:endParaRPr lang="en-US" sz="1750" dirty="0"/>
          </a:p>
        </p:txBody>
      </p:sp>
      <p:pic>
        <p:nvPicPr>
          <p:cNvPr id="9" name="Image 2" descr="preencoded.png"/>
          <p:cNvPicPr>
            <a:picLocks noChangeAspect="1"/>
          </p:cNvPicPr>
          <p:nvPr/>
        </p:nvPicPr>
        <p:blipFill>
          <a:blip r:embed="rId5"/>
          <a:stretch>
            <a:fillRect/>
          </a:stretch>
        </p:blipFill>
        <p:spPr>
          <a:xfrm>
            <a:off x="9677995" y="3294697"/>
            <a:ext cx="566976" cy="566976"/>
          </a:xfrm>
          <a:prstGeom prst="rect">
            <a:avLst/>
          </a:prstGeom>
        </p:spPr>
      </p:pic>
      <p:sp>
        <p:nvSpPr>
          <p:cNvPr id="10" name="Text 5"/>
          <p:cNvSpPr/>
          <p:nvPr/>
        </p:nvSpPr>
        <p:spPr>
          <a:xfrm>
            <a:off x="10528459" y="342935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Data Spesifik</a:t>
            </a:r>
            <a:endParaRPr lang="en-US" sz="2200" dirty="0"/>
          </a:p>
        </p:txBody>
      </p:sp>
      <p:sp>
        <p:nvSpPr>
          <p:cNvPr id="11" name="Text 6"/>
          <p:cNvSpPr/>
          <p:nvPr/>
        </p:nvSpPr>
        <p:spPr>
          <a:xfrm>
            <a:off x="10528459" y="3919776"/>
            <a:ext cx="3308152"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Pentingnya data yang spesifik dan akurat untuk memastikan bahwa kebijakan dan intervensi tepat sasaran dan efektif.</a:t>
            </a:r>
            <a:endParaRPr lang="en-US" sz="17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13517" y="403384"/>
            <a:ext cx="11864697" cy="458510"/>
          </a:xfrm>
          <a:prstGeom prst="rect">
            <a:avLst/>
          </a:prstGeom>
          <a:noFill/>
          <a:ln/>
        </p:spPr>
        <p:txBody>
          <a:bodyPr wrap="none" lIns="0" tIns="0" rIns="0" bIns="0" rtlCol="0" anchor="t"/>
          <a:lstStyle/>
          <a:p>
            <a:pPr marL="0" indent="0" algn="l">
              <a:lnSpc>
                <a:spcPts val="3600"/>
              </a:lnSpc>
              <a:buNone/>
            </a:pPr>
            <a:r>
              <a:rPr lang="en-US" sz="2850" dirty="0">
                <a:solidFill>
                  <a:srgbClr val="1D1D1B"/>
                </a:solidFill>
                <a:latin typeface="Tomorrow Semi Bold" pitchFamily="34" charset="0"/>
                <a:ea typeface="Tomorrow Semi Bold" pitchFamily="34" charset="-122"/>
                <a:cs typeface="Tomorrow Semi Bold" pitchFamily="34" charset="-120"/>
              </a:rPr>
              <a:t>Food Insecurity Experience Scale (FIES) dan Pengukuran Global</a:t>
            </a:r>
            <a:endParaRPr lang="en-US" sz="2850" dirty="0"/>
          </a:p>
        </p:txBody>
      </p:sp>
      <p:sp>
        <p:nvSpPr>
          <p:cNvPr id="3" name="Text 1"/>
          <p:cNvSpPr/>
          <p:nvPr/>
        </p:nvSpPr>
        <p:spPr>
          <a:xfrm>
            <a:off x="513517" y="1228606"/>
            <a:ext cx="3468410" cy="229195"/>
          </a:xfrm>
          <a:prstGeom prst="rect">
            <a:avLst/>
          </a:prstGeom>
          <a:noFill/>
          <a:ln/>
        </p:spPr>
        <p:txBody>
          <a:bodyPr wrap="none" lIns="0" tIns="0" rIns="0" bIns="0" rtlCol="0" anchor="t"/>
          <a:lstStyle/>
          <a:p>
            <a:pPr marL="0" indent="0" algn="l">
              <a:lnSpc>
                <a:spcPts val="1800"/>
              </a:lnSpc>
              <a:buNone/>
            </a:pPr>
            <a:r>
              <a:rPr lang="en-US" sz="1400" dirty="0">
                <a:solidFill>
                  <a:srgbClr val="1D1D1B"/>
                </a:solidFill>
                <a:latin typeface="Tomorrow Semi Bold" pitchFamily="34" charset="0"/>
                <a:ea typeface="Tomorrow Semi Bold" pitchFamily="34" charset="-122"/>
                <a:cs typeface="Tomorrow Semi Bold" pitchFamily="34" charset="-120"/>
              </a:rPr>
              <a:t>FIES: Alat Ukur Standar Internasional</a:t>
            </a:r>
            <a:endParaRPr lang="en-US" sz="1400" dirty="0"/>
          </a:p>
        </p:txBody>
      </p:sp>
      <p:sp>
        <p:nvSpPr>
          <p:cNvPr id="4" name="Text 2"/>
          <p:cNvSpPr/>
          <p:nvPr/>
        </p:nvSpPr>
        <p:spPr>
          <a:xfrm>
            <a:off x="513517" y="1604486"/>
            <a:ext cx="6622733" cy="469344"/>
          </a:xfrm>
          <a:prstGeom prst="rect">
            <a:avLst/>
          </a:prstGeom>
          <a:noFill/>
          <a:ln/>
        </p:spPr>
        <p:txBody>
          <a:bodyPr wrap="square" lIns="0" tIns="0" rIns="0" bIns="0" rtlCol="0" anchor="t"/>
          <a:lstStyle/>
          <a:p>
            <a:pPr marL="0" indent="0" algn="l">
              <a:lnSpc>
                <a:spcPts val="1800"/>
              </a:lnSpc>
              <a:buNone/>
            </a:pPr>
            <a:r>
              <a:rPr lang="en-US" sz="1150" dirty="0">
                <a:solidFill>
                  <a:srgbClr val="61615C"/>
                </a:solidFill>
                <a:latin typeface="Tomorrow" pitchFamily="34" charset="0"/>
                <a:ea typeface="Tomorrow" pitchFamily="34" charset="-122"/>
                <a:cs typeface="Tomorrow" pitchFamily="34" charset="-120"/>
              </a:rPr>
              <a:t>FIES adalah alat ukur yang diakui secara global untuk menilai pengalaman ketidakamanan pangan pada tingkat individu dan rumah tangga.</a:t>
            </a:r>
            <a:endParaRPr lang="en-US" sz="1150" dirty="0"/>
          </a:p>
        </p:txBody>
      </p:sp>
      <p:sp>
        <p:nvSpPr>
          <p:cNvPr id="5" name="Text 3"/>
          <p:cNvSpPr/>
          <p:nvPr/>
        </p:nvSpPr>
        <p:spPr>
          <a:xfrm>
            <a:off x="513517" y="2205871"/>
            <a:ext cx="6622733" cy="469344"/>
          </a:xfrm>
          <a:prstGeom prst="rect">
            <a:avLst/>
          </a:prstGeom>
          <a:noFill/>
          <a:ln/>
        </p:spPr>
        <p:txBody>
          <a:bodyPr wrap="square" lIns="0" tIns="0" rIns="0" bIns="0" rtlCol="0" anchor="t"/>
          <a:lstStyle/>
          <a:p>
            <a:pPr marL="0" indent="0" algn="l">
              <a:lnSpc>
                <a:spcPts val="1800"/>
              </a:lnSpc>
              <a:buNone/>
            </a:pPr>
            <a:r>
              <a:rPr lang="en-US" sz="1150" dirty="0">
                <a:solidFill>
                  <a:srgbClr val="61615C"/>
                </a:solidFill>
                <a:latin typeface="Tomorrow" pitchFamily="34" charset="0"/>
                <a:ea typeface="Tomorrow" pitchFamily="34" charset="-122"/>
                <a:cs typeface="Tomorrow" pitchFamily="34" charset="-120"/>
              </a:rPr>
              <a:t>Studi global menunjukkan bahwa 41% rumah tangga dengan anak di bawah 15 tahun mengalami ketidakamanan pangan.</a:t>
            </a:r>
            <a:endParaRPr lang="en-US" sz="1150" dirty="0"/>
          </a:p>
        </p:txBody>
      </p:sp>
      <p:pic>
        <p:nvPicPr>
          <p:cNvPr id="6" name="Image 0" descr="preencoded.png"/>
          <p:cNvPicPr>
            <a:picLocks noChangeAspect="1"/>
          </p:cNvPicPr>
          <p:nvPr/>
        </p:nvPicPr>
        <p:blipFill>
          <a:blip r:embed="rId3"/>
          <a:stretch>
            <a:fillRect/>
          </a:stretch>
        </p:blipFill>
        <p:spPr>
          <a:xfrm>
            <a:off x="7501771" y="1246942"/>
            <a:ext cx="6622733" cy="6622733"/>
          </a:xfrm>
          <a:prstGeom prst="rect">
            <a:avLst/>
          </a:prstGeom>
        </p:spPr>
      </p:pic>
      <p:sp>
        <p:nvSpPr>
          <p:cNvPr id="7" name="Text 4"/>
          <p:cNvSpPr/>
          <p:nvPr/>
        </p:nvSpPr>
        <p:spPr>
          <a:xfrm>
            <a:off x="7501771" y="8034695"/>
            <a:ext cx="6622733" cy="469344"/>
          </a:xfrm>
          <a:prstGeom prst="rect">
            <a:avLst/>
          </a:prstGeom>
          <a:noFill/>
          <a:ln/>
        </p:spPr>
        <p:txBody>
          <a:bodyPr wrap="square" lIns="0" tIns="0" rIns="0" bIns="0" rtlCol="0" anchor="t"/>
          <a:lstStyle/>
          <a:p>
            <a:pPr marL="0" indent="0" algn="l">
              <a:lnSpc>
                <a:spcPts val="1800"/>
              </a:lnSpc>
              <a:buNone/>
            </a:pPr>
            <a:r>
              <a:rPr lang="en-US" sz="1150" dirty="0">
                <a:solidFill>
                  <a:srgbClr val="61615C"/>
                </a:solidFill>
                <a:latin typeface="Tomorrow" pitchFamily="34" charset="0"/>
                <a:ea typeface="Tomorrow" pitchFamily="34" charset="-122"/>
                <a:cs typeface="Tomorrow" pitchFamily="34" charset="-120"/>
              </a:rPr>
              <a:t>Indonesia berupaya mengadopsi metode ini untuk pemantauan yang lebih akurat dan perbandingan data dengan skala internasional, meningkatkan efektivitas kebijakan.</a:t>
            </a:r>
            <a:endParaRPr lang="en-US" sz="115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811417"/>
            <a:ext cx="9563814"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Tantangan dan Peluang ke Depan</a:t>
            </a:r>
            <a:endParaRPr lang="en-US" sz="4450" dirty="0"/>
          </a:p>
        </p:txBody>
      </p:sp>
      <p:sp>
        <p:nvSpPr>
          <p:cNvPr id="3" name="Text 1"/>
          <p:cNvSpPr/>
          <p:nvPr/>
        </p:nvSpPr>
        <p:spPr>
          <a:xfrm>
            <a:off x="793790" y="308717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D1D1B"/>
                </a:solidFill>
                <a:latin typeface="Tomorrow Semi Bold" pitchFamily="34" charset="0"/>
                <a:ea typeface="Tomorrow Semi Bold" pitchFamily="34" charset="-122"/>
                <a:cs typeface="Tomorrow Semi Bold" pitchFamily="34" charset="-120"/>
              </a:rPr>
              <a:t>Tantangan</a:t>
            </a:r>
            <a:endParaRPr lang="en-US" sz="2200" dirty="0"/>
          </a:p>
        </p:txBody>
      </p:sp>
      <p:sp>
        <p:nvSpPr>
          <p:cNvPr id="4" name="Text 2"/>
          <p:cNvSpPr/>
          <p:nvPr/>
        </p:nvSpPr>
        <p:spPr>
          <a:xfrm>
            <a:off x="793790" y="366831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61615C"/>
                </a:solidFill>
                <a:latin typeface="Tomorrow" pitchFamily="34" charset="0"/>
                <a:ea typeface="Tomorrow" pitchFamily="34" charset="-122"/>
                <a:cs typeface="Tomorrow" pitchFamily="34" charset="-120"/>
              </a:rPr>
              <a:t>Perubahan iklim</a:t>
            </a:r>
            <a:endParaRPr lang="en-US" sz="1750" dirty="0"/>
          </a:p>
        </p:txBody>
      </p:sp>
      <p:sp>
        <p:nvSpPr>
          <p:cNvPr id="5" name="Text 3"/>
          <p:cNvSpPr/>
          <p:nvPr/>
        </p:nvSpPr>
        <p:spPr>
          <a:xfrm>
            <a:off x="793790" y="411051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61615C"/>
                </a:solidFill>
                <a:latin typeface="Tomorrow" pitchFamily="34" charset="0"/>
                <a:ea typeface="Tomorrow" pitchFamily="34" charset="-122"/>
                <a:cs typeface="Tomorrow" pitchFamily="34" charset="-120"/>
              </a:rPr>
              <a:t>Pandemi</a:t>
            </a:r>
            <a:endParaRPr lang="en-US" sz="1750" dirty="0"/>
          </a:p>
        </p:txBody>
      </p:sp>
      <p:sp>
        <p:nvSpPr>
          <p:cNvPr id="6" name="Text 4"/>
          <p:cNvSpPr/>
          <p:nvPr/>
        </p:nvSpPr>
        <p:spPr>
          <a:xfrm>
            <a:off x="793790" y="455271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61615C"/>
                </a:solidFill>
                <a:latin typeface="Tomorrow" pitchFamily="34" charset="0"/>
                <a:ea typeface="Tomorrow" pitchFamily="34" charset="-122"/>
                <a:cs typeface="Tomorrow" pitchFamily="34" charset="-120"/>
              </a:rPr>
              <a:t>Konflik global</a:t>
            </a:r>
            <a:endParaRPr lang="en-US" sz="1750" dirty="0"/>
          </a:p>
        </p:txBody>
      </p:sp>
      <p:sp>
        <p:nvSpPr>
          <p:cNvPr id="7" name="Text 5"/>
          <p:cNvSpPr/>
          <p:nvPr/>
        </p:nvSpPr>
        <p:spPr>
          <a:xfrm>
            <a:off x="793790" y="499491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61615C"/>
                </a:solidFill>
                <a:latin typeface="Tomorrow" pitchFamily="34" charset="0"/>
                <a:ea typeface="Tomorrow" pitchFamily="34" charset="-122"/>
                <a:cs typeface="Tomorrow" pitchFamily="34" charset="-120"/>
              </a:rPr>
              <a:t>Fluktuasi harga pangan</a:t>
            </a:r>
            <a:endParaRPr lang="en-US" sz="1750" dirty="0"/>
          </a:p>
        </p:txBody>
      </p:sp>
      <p:sp>
        <p:nvSpPr>
          <p:cNvPr id="8" name="Text 6"/>
          <p:cNvSpPr/>
          <p:nvPr/>
        </p:nvSpPr>
        <p:spPr>
          <a:xfrm>
            <a:off x="7599521" y="308717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D1D1B"/>
                </a:solidFill>
                <a:latin typeface="Tomorrow Semi Bold" pitchFamily="34" charset="0"/>
                <a:ea typeface="Tomorrow Semi Bold" pitchFamily="34" charset="-122"/>
                <a:cs typeface="Tomorrow Semi Bold" pitchFamily="34" charset="-120"/>
              </a:rPr>
              <a:t>Peluang</a:t>
            </a:r>
            <a:endParaRPr lang="en-US" sz="2200" dirty="0"/>
          </a:p>
        </p:txBody>
      </p:sp>
      <p:sp>
        <p:nvSpPr>
          <p:cNvPr id="9" name="Text 7"/>
          <p:cNvSpPr/>
          <p:nvPr/>
        </p:nvSpPr>
        <p:spPr>
          <a:xfrm>
            <a:off x="7599521" y="366831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61615C"/>
                </a:solidFill>
                <a:latin typeface="Tomorrow" pitchFamily="34" charset="0"/>
                <a:ea typeface="Tomorrow" pitchFamily="34" charset="-122"/>
                <a:cs typeface="Tomorrow" pitchFamily="34" charset="-120"/>
              </a:rPr>
              <a:t>Teknologi pertanian berkelanjutan</a:t>
            </a:r>
            <a:endParaRPr lang="en-US" sz="1750" dirty="0"/>
          </a:p>
        </p:txBody>
      </p:sp>
      <p:sp>
        <p:nvSpPr>
          <p:cNvPr id="10" name="Text 8"/>
          <p:cNvSpPr/>
          <p:nvPr/>
        </p:nvSpPr>
        <p:spPr>
          <a:xfrm>
            <a:off x="7599521" y="411051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61615C"/>
                </a:solidFill>
                <a:latin typeface="Tomorrow" pitchFamily="34" charset="0"/>
                <a:ea typeface="Tomorrow" pitchFamily="34" charset="-122"/>
                <a:cs typeface="Tomorrow" pitchFamily="34" charset="-120"/>
              </a:rPr>
              <a:t>Peningkatan pendidikan gizi</a:t>
            </a:r>
            <a:endParaRPr lang="en-US" sz="1750" dirty="0"/>
          </a:p>
        </p:txBody>
      </p:sp>
      <p:sp>
        <p:nvSpPr>
          <p:cNvPr id="11" name="Text 9"/>
          <p:cNvSpPr/>
          <p:nvPr/>
        </p:nvSpPr>
        <p:spPr>
          <a:xfrm>
            <a:off x="7599521" y="455271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61615C"/>
                </a:solidFill>
                <a:latin typeface="Tomorrow" pitchFamily="34" charset="0"/>
                <a:ea typeface="Tomorrow" pitchFamily="34" charset="-122"/>
                <a:cs typeface="Tomorrow" pitchFamily="34" charset="-120"/>
              </a:rPr>
              <a:t>Penguatan jaringan distribusi pangan</a:t>
            </a:r>
            <a:endParaRPr lang="en-US" sz="1750" dirty="0"/>
          </a:p>
        </p:txBody>
      </p:sp>
      <p:sp>
        <p:nvSpPr>
          <p:cNvPr id="12" name="Text 10"/>
          <p:cNvSpPr/>
          <p:nvPr/>
        </p:nvSpPr>
        <p:spPr>
          <a:xfrm>
            <a:off x="7599521" y="499491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61615C"/>
                </a:solidFill>
                <a:latin typeface="Tomorrow" pitchFamily="34" charset="0"/>
                <a:ea typeface="Tomorrow" pitchFamily="34" charset="-122"/>
                <a:cs typeface="Tomorrow" pitchFamily="34" charset="-120"/>
              </a:rPr>
              <a:t>Kolaborasi multi-sektor</a:t>
            </a:r>
            <a:endParaRPr lang="en-US" sz="1750" dirty="0"/>
          </a:p>
        </p:txBody>
      </p:sp>
      <p:sp>
        <p:nvSpPr>
          <p:cNvPr id="13" name="Text 11"/>
          <p:cNvSpPr/>
          <p:nvPr/>
        </p:nvSpPr>
        <p:spPr>
          <a:xfrm>
            <a:off x="793790" y="5692259"/>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Dengan kolaborasi multi-sektor yang kuat, kita dapat mempercepat penurunan ketidakamanan pangan dan mencapai ketahanan pangan yang berkelanjutan di Indonesia.</a:t>
            </a:r>
            <a:endParaRPr lang="en-US" sz="175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801297"/>
            <a:ext cx="7556421" cy="2835116"/>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Produktivitas Pertanian: Kunci Ketahanan Pangan dan Pembangunan Berkelanjutan</a:t>
            </a:r>
            <a:endParaRPr lang="en-US" sz="4450" dirty="0"/>
          </a:p>
        </p:txBody>
      </p:sp>
      <p:sp>
        <p:nvSpPr>
          <p:cNvPr id="4" name="Text 1"/>
          <p:cNvSpPr/>
          <p:nvPr/>
        </p:nvSpPr>
        <p:spPr>
          <a:xfrm>
            <a:off x="793790" y="4976574"/>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Sektor pertanian adalah tulang punggung ketahanan pangan dan ekonomi Indonesia. Peningkatan produktivitas pertanian bukan hanya tentang menghasilkan lebih banyak, tetapi juga memastikan keberlanjutan lingkungan dan kesejahteraan petani.</a:t>
            </a:r>
            <a:endParaRPr lang="en-US" sz="175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592223"/>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Krisis dan Tantangan Produktivitas Pertanian di Indonesia</a:t>
            </a:r>
            <a:endParaRPr lang="en-US" sz="4450" dirty="0"/>
          </a:p>
        </p:txBody>
      </p:sp>
      <p:sp>
        <p:nvSpPr>
          <p:cNvPr id="3" name="Shape 1"/>
          <p:cNvSpPr/>
          <p:nvPr/>
        </p:nvSpPr>
        <p:spPr>
          <a:xfrm>
            <a:off x="793790" y="3463409"/>
            <a:ext cx="4196358" cy="3173849"/>
          </a:xfrm>
          <a:prstGeom prst="roundRect">
            <a:avLst>
              <a:gd name="adj" fmla="val 4610"/>
            </a:avLst>
          </a:prstGeom>
          <a:solidFill>
            <a:srgbClr val="FCFCFC"/>
          </a:solidFill>
          <a:ln w="30480">
            <a:solidFill>
              <a:srgbClr val="D6D0D0"/>
            </a:solidFill>
            <a:prstDash val="solid"/>
          </a:ln>
        </p:spPr>
        <p:txBody>
          <a:bodyPr/>
          <a:lstStyle/>
          <a:p>
            <a:endParaRPr lang="en-US"/>
          </a:p>
        </p:txBody>
      </p:sp>
      <p:sp>
        <p:nvSpPr>
          <p:cNvPr id="4" name="Shape 2"/>
          <p:cNvSpPr/>
          <p:nvPr/>
        </p:nvSpPr>
        <p:spPr>
          <a:xfrm>
            <a:off x="763310" y="3463409"/>
            <a:ext cx="121920" cy="3173849"/>
          </a:xfrm>
          <a:prstGeom prst="roundRect">
            <a:avLst>
              <a:gd name="adj" fmla="val 27907"/>
            </a:avLst>
          </a:prstGeom>
          <a:solidFill>
            <a:srgbClr val="1D1D1B"/>
          </a:solidFill>
          <a:ln/>
        </p:spPr>
        <p:txBody>
          <a:bodyPr/>
          <a:lstStyle/>
          <a:p>
            <a:endParaRPr lang="en-US"/>
          </a:p>
        </p:txBody>
      </p:sp>
      <p:sp>
        <p:nvSpPr>
          <p:cNvPr id="5" name="Text 3"/>
          <p:cNvSpPr/>
          <p:nvPr/>
        </p:nvSpPr>
        <p:spPr>
          <a:xfrm>
            <a:off x="1142524" y="372070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Alih Fungsi Lahan</a:t>
            </a:r>
            <a:endParaRPr lang="en-US" sz="2200" dirty="0"/>
          </a:p>
        </p:txBody>
      </p:sp>
      <p:sp>
        <p:nvSpPr>
          <p:cNvPr id="6" name="Text 4"/>
          <p:cNvSpPr/>
          <p:nvPr/>
        </p:nvSpPr>
        <p:spPr>
          <a:xfrm>
            <a:off x="1142524" y="4211122"/>
            <a:ext cx="3590330"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Konversi lahan pertanian, terutama sawah, menjadi non-pertanian mengancam pasokan pangan nasional.</a:t>
            </a:r>
            <a:endParaRPr lang="en-US" sz="1750" dirty="0"/>
          </a:p>
        </p:txBody>
      </p:sp>
      <p:sp>
        <p:nvSpPr>
          <p:cNvPr id="7" name="Shape 5"/>
          <p:cNvSpPr/>
          <p:nvPr/>
        </p:nvSpPr>
        <p:spPr>
          <a:xfrm>
            <a:off x="5216962" y="3463409"/>
            <a:ext cx="4196358" cy="3173849"/>
          </a:xfrm>
          <a:prstGeom prst="roundRect">
            <a:avLst>
              <a:gd name="adj" fmla="val 4610"/>
            </a:avLst>
          </a:prstGeom>
          <a:solidFill>
            <a:srgbClr val="FCFCFC"/>
          </a:solidFill>
          <a:ln w="30480">
            <a:solidFill>
              <a:srgbClr val="D6D0D0"/>
            </a:solidFill>
            <a:prstDash val="solid"/>
          </a:ln>
        </p:spPr>
        <p:txBody>
          <a:bodyPr/>
          <a:lstStyle/>
          <a:p>
            <a:endParaRPr lang="en-US"/>
          </a:p>
        </p:txBody>
      </p:sp>
      <p:sp>
        <p:nvSpPr>
          <p:cNvPr id="8" name="Shape 6"/>
          <p:cNvSpPr/>
          <p:nvPr/>
        </p:nvSpPr>
        <p:spPr>
          <a:xfrm>
            <a:off x="5186482" y="3463409"/>
            <a:ext cx="121920" cy="3173849"/>
          </a:xfrm>
          <a:prstGeom prst="roundRect">
            <a:avLst>
              <a:gd name="adj" fmla="val 27907"/>
            </a:avLst>
          </a:prstGeom>
          <a:solidFill>
            <a:srgbClr val="1D1D1B"/>
          </a:solidFill>
          <a:ln/>
        </p:spPr>
        <p:txBody>
          <a:bodyPr/>
          <a:lstStyle/>
          <a:p>
            <a:endParaRPr lang="en-US"/>
          </a:p>
        </p:txBody>
      </p:sp>
      <p:sp>
        <p:nvSpPr>
          <p:cNvPr id="9" name="Text 7"/>
          <p:cNvSpPr/>
          <p:nvPr/>
        </p:nvSpPr>
        <p:spPr>
          <a:xfrm>
            <a:off x="5565696" y="372070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Dampak Pandemi</a:t>
            </a:r>
            <a:endParaRPr lang="en-US" sz="2200" dirty="0"/>
          </a:p>
        </p:txBody>
      </p:sp>
      <p:sp>
        <p:nvSpPr>
          <p:cNvPr id="10" name="Text 8"/>
          <p:cNvSpPr/>
          <p:nvPr/>
        </p:nvSpPr>
        <p:spPr>
          <a:xfrm>
            <a:off x="5565696" y="4211122"/>
            <a:ext cx="3590330"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Pandemi COVID-19 memperburuk kelangkaan pangan, menyoroti kerapuhan sistem produksi dan distribusi pangan global.</a:t>
            </a:r>
            <a:endParaRPr lang="en-US" sz="1750" dirty="0"/>
          </a:p>
        </p:txBody>
      </p:sp>
      <p:sp>
        <p:nvSpPr>
          <p:cNvPr id="11" name="Shape 9"/>
          <p:cNvSpPr/>
          <p:nvPr/>
        </p:nvSpPr>
        <p:spPr>
          <a:xfrm>
            <a:off x="9640133" y="3463409"/>
            <a:ext cx="4196358" cy="3173849"/>
          </a:xfrm>
          <a:prstGeom prst="roundRect">
            <a:avLst>
              <a:gd name="adj" fmla="val 4610"/>
            </a:avLst>
          </a:prstGeom>
          <a:solidFill>
            <a:srgbClr val="FCFCFC"/>
          </a:solidFill>
          <a:ln w="30480">
            <a:solidFill>
              <a:srgbClr val="D6D0D0"/>
            </a:solidFill>
            <a:prstDash val="solid"/>
          </a:ln>
        </p:spPr>
        <p:txBody>
          <a:bodyPr/>
          <a:lstStyle/>
          <a:p>
            <a:endParaRPr lang="en-US"/>
          </a:p>
        </p:txBody>
      </p:sp>
      <p:sp>
        <p:nvSpPr>
          <p:cNvPr id="12" name="Shape 10"/>
          <p:cNvSpPr/>
          <p:nvPr/>
        </p:nvSpPr>
        <p:spPr>
          <a:xfrm>
            <a:off x="9609653" y="3463409"/>
            <a:ext cx="121920" cy="3173849"/>
          </a:xfrm>
          <a:prstGeom prst="roundRect">
            <a:avLst>
              <a:gd name="adj" fmla="val 27907"/>
            </a:avLst>
          </a:prstGeom>
          <a:solidFill>
            <a:srgbClr val="1D1D1B"/>
          </a:solidFill>
          <a:ln/>
        </p:spPr>
        <p:txBody>
          <a:bodyPr/>
          <a:lstStyle/>
          <a:p>
            <a:endParaRPr lang="en-US"/>
          </a:p>
        </p:txBody>
      </p:sp>
      <p:sp>
        <p:nvSpPr>
          <p:cNvPr id="13" name="Text 11"/>
          <p:cNvSpPr/>
          <p:nvPr/>
        </p:nvSpPr>
        <p:spPr>
          <a:xfrm>
            <a:off x="9988868" y="3720703"/>
            <a:ext cx="3590330" cy="708660"/>
          </a:xfrm>
          <a:prstGeom prst="rect">
            <a:avLst/>
          </a:prstGeom>
          <a:noFill/>
          <a:ln/>
        </p:spPr>
        <p:txBody>
          <a:bodyPr wrap="squar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Tekanan Populasi &amp; Degradasi</a:t>
            </a:r>
            <a:endParaRPr lang="en-US" sz="2200" dirty="0"/>
          </a:p>
        </p:txBody>
      </p:sp>
      <p:sp>
        <p:nvSpPr>
          <p:cNvPr id="14" name="Text 12"/>
          <p:cNvSpPr/>
          <p:nvPr/>
        </p:nvSpPr>
        <p:spPr>
          <a:xfrm>
            <a:off x="9988868" y="4565452"/>
            <a:ext cx="3590330"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Peningkatan jumlah penduduk dan degradasi lahan secara terus-menerus menyebabkan penurunan signifikan pada hasil panen.</a:t>
            </a:r>
            <a:endParaRPr lang="en-US" sz="175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34960" y="498872"/>
            <a:ext cx="13360479" cy="1133951"/>
          </a:xfrm>
          <a:prstGeom prst="rect">
            <a:avLst/>
          </a:prstGeom>
          <a:noFill/>
          <a:ln/>
        </p:spPr>
        <p:txBody>
          <a:bodyPr wrap="square" lIns="0" tIns="0" rIns="0" bIns="0" rtlCol="0" anchor="t"/>
          <a:lstStyle/>
          <a:p>
            <a:pPr marL="0" indent="0" algn="l">
              <a:lnSpc>
                <a:spcPts val="4450"/>
              </a:lnSpc>
              <a:buNone/>
            </a:pPr>
            <a:r>
              <a:rPr lang="en-US" sz="3550" dirty="0">
                <a:solidFill>
                  <a:srgbClr val="1D1D1B"/>
                </a:solidFill>
                <a:latin typeface="Tomorrow Semi Bold" pitchFamily="34" charset="0"/>
                <a:ea typeface="Tomorrow Semi Bold" pitchFamily="34" charset="-122"/>
                <a:cs typeface="Tomorrow Semi Bold" pitchFamily="34" charset="-120"/>
              </a:rPr>
              <a:t>7 Langkah Meningkatkan Produktivitas Lahan Pertanian (Sapta Usaha Tani)</a:t>
            </a:r>
            <a:endParaRPr lang="en-US" sz="3550" dirty="0"/>
          </a:p>
        </p:txBody>
      </p:sp>
      <p:sp>
        <p:nvSpPr>
          <p:cNvPr id="3" name="Text 1"/>
          <p:cNvSpPr/>
          <p:nvPr/>
        </p:nvSpPr>
        <p:spPr>
          <a:xfrm>
            <a:off x="634960" y="1995607"/>
            <a:ext cx="13360479" cy="580549"/>
          </a:xfrm>
          <a:prstGeom prst="rect">
            <a:avLst/>
          </a:prstGeom>
          <a:noFill/>
          <a:ln/>
        </p:spPr>
        <p:txBody>
          <a:bodyPr wrap="square" lIns="0" tIns="0" rIns="0" bIns="0" rtlCol="0" anchor="t"/>
          <a:lstStyle/>
          <a:p>
            <a:pPr marL="0" indent="0" algn="l">
              <a:lnSpc>
                <a:spcPts val="2250"/>
              </a:lnSpc>
              <a:buNone/>
            </a:pPr>
            <a:r>
              <a:rPr lang="en-US" sz="1400" dirty="0">
                <a:solidFill>
                  <a:srgbClr val="61615C"/>
                </a:solidFill>
                <a:latin typeface="Tomorrow" pitchFamily="34" charset="0"/>
                <a:ea typeface="Tomorrow" pitchFamily="34" charset="-122"/>
                <a:cs typeface="Tomorrow" pitchFamily="34" charset="-120"/>
              </a:rPr>
              <a:t>Sapta Usaha Tani adalah konsep dasar untuk mencapai produktivitas pertanian yang optimal. Ini mencakup serangkaian praktik terintegrasi yang berfokus pada efisiensi dan hasil.</a:t>
            </a:r>
            <a:endParaRPr lang="en-US" sz="1400" dirty="0"/>
          </a:p>
        </p:txBody>
      </p:sp>
      <p:sp>
        <p:nvSpPr>
          <p:cNvPr id="4" name="Text 2"/>
          <p:cNvSpPr/>
          <p:nvPr/>
        </p:nvSpPr>
        <p:spPr>
          <a:xfrm>
            <a:off x="634960" y="2780228"/>
            <a:ext cx="181332" cy="226695"/>
          </a:xfrm>
          <a:prstGeom prst="rect">
            <a:avLst/>
          </a:prstGeom>
          <a:noFill/>
          <a:ln/>
        </p:spPr>
        <p:txBody>
          <a:bodyPr wrap="none" lIns="0" tIns="0" rIns="0" bIns="0" rtlCol="0" anchor="t"/>
          <a:lstStyle/>
          <a:p>
            <a:pPr marL="0" indent="0" algn="l">
              <a:lnSpc>
                <a:spcPts val="2250"/>
              </a:lnSpc>
              <a:buNone/>
            </a:pPr>
            <a:r>
              <a:rPr lang="en-US" sz="1400" dirty="0">
                <a:solidFill>
                  <a:srgbClr val="61615C"/>
                </a:solidFill>
                <a:latin typeface="Tomorrow Light" pitchFamily="34" charset="0"/>
                <a:ea typeface="Tomorrow Light" pitchFamily="34" charset="-122"/>
                <a:cs typeface="Tomorrow Light" pitchFamily="34" charset="-120"/>
              </a:rPr>
              <a:t>01</a:t>
            </a:r>
            <a:endParaRPr lang="en-US" sz="1400" dirty="0"/>
          </a:p>
        </p:txBody>
      </p:sp>
      <p:sp>
        <p:nvSpPr>
          <p:cNvPr id="5" name="Shape 3"/>
          <p:cNvSpPr/>
          <p:nvPr/>
        </p:nvSpPr>
        <p:spPr>
          <a:xfrm>
            <a:off x="634960" y="3065502"/>
            <a:ext cx="6589514" cy="22860"/>
          </a:xfrm>
          <a:prstGeom prst="rect">
            <a:avLst/>
          </a:prstGeom>
          <a:solidFill>
            <a:srgbClr val="1D1D1B"/>
          </a:solidFill>
          <a:ln/>
        </p:spPr>
        <p:txBody>
          <a:bodyPr/>
          <a:lstStyle/>
          <a:p>
            <a:endParaRPr lang="en-US"/>
          </a:p>
        </p:txBody>
      </p:sp>
      <p:sp>
        <p:nvSpPr>
          <p:cNvPr id="6" name="Text 4"/>
          <p:cNvSpPr/>
          <p:nvPr/>
        </p:nvSpPr>
        <p:spPr>
          <a:xfrm>
            <a:off x="634960" y="3201829"/>
            <a:ext cx="3712607" cy="283488"/>
          </a:xfrm>
          <a:prstGeom prst="rect">
            <a:avLst/>
          </a:prstGeom>
          <a:noFill/>
          <a:ln/>
        </p:spPr>
        <p:txBody>
          <a:bodyPr wrap="none" lIns="0" tIns="0" rIns="0" bIns="0" rtlCol="0" anchor="t"/>
          <a:lstStyle/>
          <a:p>
            <a:pPr marL="0" indent="0" algn="l">
              <a:lnSpc>
                <a:spcPts val="2200"/>
              </a:lnSpc>
              <a:buNone/>
            </a:pPr>
            <a:r>
              <a:rPr lang="en-US" sz="1750" dirty="0">
                <a:solidFill>
                  <a:srgbClr val="1D1D1B"/>
                </a:solidFill>
                <a:latin typeface="Tomorrow Semi Bold" pitchFamily="34" charset="0"/>
                <a:ea typeface="Tomorrow Semi Bold" pitchFamily="34" charset="-122"/>
                <a:cs typeface="Tomorrow Semi Bold" pitchFamily="34" charset="-120"/>
              </a:rPr>
              <a:t>Pengolahan Tanah &amp; Mekanisasi</a:t>
            </a:r>
            <a:endParaRPr lang="en-US" sz="1750" dirty="0"/>
          </a:p>
        </p:txBody>
      </p:sp>
      <p:sp>
        <p:nvSpPr>
          <p:cNvPr id="7" name="Text 5"/>
          <p:cNvSpPr/>
          <p:nvPr/>
        </p:nvSpPr>
        <p:spPr>
          <a:xfrm>
            <a:off x="634960" y="3594140"/>
            <a:ext cx="6589514" cy="580549"/>
          </a:xfrm>
          <a:prstGeom prst="rect">
            <a:avLst/>
          </a:prstGeom>
          <a:noFill/>
          <a:ln/>
        </p:spPr>
        <p:txBody>
          <a:bodyPr wrap="square" lIns="0" tIns="0" rIns="0" bIns="0" rtlCol="0" anchor="t"/>
          <a:lstStyle/>
          <a:p>
            <a:pPr marL="0" indent="0" algn="l">
              <a:lnSpc>
                <a:spcPts val="2250"/>
              </a:lnSpc>
              <a:buNone/>
            </a:pPr>
            <a:r>
              <a:rPr lang="en-US" sz="1400" dirty="0">
                <a:solidFill>
                  <a:srgbClr val="61615C"/>
                </a:solidFill>
                <a:latin typeface="Tomorrow" pitchFamily="34" charset="0"/>
                <a:ea typeface="Tomorrow" pitchFamily="34" charset="-122"/>
                <a:cs typeface="Tomorrow" pitchFamily="34" charset="-120"/>
              </a:rPr>
              <a:t>Mempersiapkan tanah dengan baik menggunakan teknologi modern untuk efisiensi maksimal.</a:t>
            </a:r>
            <a:endParaRPr lang="en-US" sz="1400" dirty="0"/>
          </a:p>
        </p:txBody>
      </p:sp>
      <p:sp>
        <p:nvSpPr>
          <p:cNvPr id="8" name="Text 6"/>
          <p:cNvSpPr/>
          <p:nvPr/>
        </p:nvSpPr>
        <p:spPr>
          <a:xfrm>
            <a:off x="7405807" y="2780228"/>
            <a:ext cx="181332" cy="226695"/>
          </a:xfrm>
          <a:prstGeom prst="rect">
            <a:avLst/>
          </a:prstGeom>
          <a:noFill/>
          <a:ln/>
        </p:spPr>
        <p:txBody>
          <a:bodyPr wrap="none" lIns="0" tIns="0" rIns="0" bIns="0" rtlCol="0" anchor="t"/>
          <a:lstStyle/>
          <a:p>
            <a:pPr marL="0" indent="0" algn="l">
              <a:lnSpc>
                <a:spcPts val="2250"/>
              </a:lnSpc>
              <a:buNone/>
            </a:pPr>
            <a:r>
              <a:rPr lang="en-US" sz="1400" dirty="0">
                <a:solidFill>
                  <a:srgbClr val="61615C"/>
                </a:solidFill>
                <a:latin typeface="Tomorrow Light" pitchFamily="34" charset="0"/>
                <a:ea typeface="Tomorrow Light" pitchFamily="34" charset="-122"/>
                <a:cs typeface="Tomorrow Light" pitchFamily="34" charset="-120"/>
              </a:rPr>
              <a:t>02</a:t>
            </a:r>
            <a:endParaRPr lang="en-US" sz="1400" dirty="0"/>
          </a:p>
        </p:txBody>
      </p:sp>
      <p:sp>
        <p:nvSpPr>
          <p:cNvPr id="9" name="Shape 7"/>
          <p:cNvSpPr/>
          <p:nvPr/>
        </p:nvSpPr>
        <p:spPr>
          <a:xfrm>
            <a:off x="7405807" y="3065502"/>
            <a:ext cx="6589633" cy="22860"/>
          </a:xfrm>
          <a:prstGeom prst="rect">
            <a:avLst/>
          </a:prstGeom>
          <a:solidFill>
            <a:srgbClr val="1D1D1B"/>
          </a:solidFill>
          <a:ln/>
        </p:spPr>
        <p:txBody>
          <a:bodyPr/>
          <a:lstStyle/>
          <a:p>
            <a:endParaRPr lang="en-US"/>
          </a:p>
        </p:txBody>
      </p:sp>
      <p:sp>
        <p:nvSpPr>
          <p:cNvPr id="10" name="Text 8"/>
          <p:cNvSpPr/>
          <p:nvPr/>
        </p:nvSpPr>
        <p:spPr>
          <a:xfrm>
            <a:off x="7405807" y="3201829"/>
            <a:ext cx="2886075" cy="283488"/>
          </a:xfrm>
          <a:prstGeom prst="rect">
            <a:avLst/>
          </a:prstGeom>
          <a:noFill/>
          <a:ln/>
        </p:spPr>
        <p:txBody>
          <a:bodyPr wrap="none" lIns="0" tIns="0" rIns="0" bIns="0" rtlCol="0" anchor="t"/>
          <a:lstStyle/>
          <a:p>
            <a:pPr marL="0" indent="0" algn="l">
              <a:lnSpc>
                <a:spcPts val="2200"/>
              </a:lnSpc>
              <a:buNone/>
            </a:pPr>
            <a:r>
              <a:rPr lang="en-US" sz="1750" dirty="0">
                <a:solidFill>
                  <a:srgbClr val="1D1D1B"/>
                </a:solidFill>
                <a:latin typeface="Tomorrow Semi Bold" pitchFamily="34" charset="0"/>
                <a:ea typeface="Tomorrow Semi Bold" pitchFamily="34" charset="-122"/>
                <a:cs typeface="Tomorrow Semi Bold" pitchFamily="34" charset="-120"/>
              </a:rPr>
              <a:t>Pengairan &amp; Bibit Unggul</a:t>
            </a:r>
            <a:endParaRPr lang="en-US" sz="1750" dirty="0"/>
          </a:p>
        </p:txBody>
      </p:sp>
      <p:sp>
        <p:nvSpPr>
          <p:cNvPr id="11" name="Text 9"/>
          <p:cNvSpPr/>
          <p:nvPr/>
        </p:nvSpPr>
        <p:spPr>
          <a:xfrm>
            <a:off x="7405807" y="3594140"/>
            <a:ext cx="6589633" cy="580549"/>
          </a:xfrm>
          <a:prstGeom prst="rect">
            <a:avLst/>
          </a:prstGeom>
          <a:noFill/>
          <a:ln/>
        </p:spPr>
        <p:txBody>
          <a:bodyPr wrap="square" lIns="0" tIns="0" rIns="0" bIns="0" rtlCol="0" anchor="t"/>
          <a:lstStyle/>
          <a:p>
            <a:pPr marL="0" indent="0" algn="l">
              <a:lnSpc>
                <a:spcPts val="2250"/>
              </a:lnSpc>
              <a:buNone/>
            </a:pPr>
            <a:r>
              <a:rPr lang="en-US" sz="1400" dirty="0">
                <a:solidFill>
                  <a:srgbClr val="61615C"/>
                </a:solidFill>
                <a:latin typeface="Tomorrow" pitchFamily="34" charset="0"/>
                <a:ea typeface="Tomorrow" pitchFamily="34" charset="-122"/>
                <a:cs typeface="Tomorrow" pitchFamily="34" charset="-120"/>
              </a:rPr>
              <a:t>Memastikan pasokan air yang konsisten dan memilih varietas tanaman dengan potensi hasil tinggi.</a:t>
            </a:r>
            <a:endParaRPr lang="en-US" sz="1400" dirty="0"/>
          </a:p>
        </p:txBody>
      </p:sp>
      <p:sp>
        <p:nvSpPr>
          <p:cNvPr id="12" name="Text 10"/>
          <p:cNvSpPr/>
          <p:nvPr/>
        </p:nvSpPr>
        <p:spPr>
          <a:xfrm>
            <a:off x="634960" y="4491990"/>
            <a:ext cx="181332" cy="226695"/>
          </a:xfrm>
          <a:prstGeom prst="rect">
            <a:avLst/>
          </a:prstGeom>
          <a:noFill/>
          <a:ln/>
        </p:spPr>
        <p:txBody>
          <a:bodyPr wrap="none" lIns="0" tIns="0" rIns="0" bIns="0" rtlCol="0" anchor="t"/>
          <a:lstStyle/>
          <a:p>
            <a:pPr marL="0" indent="0" algn="l">
              <a:lnSpc>
                <a:spcPts val="2250"/>
              </a:lnSpc>
              <a:buNone/>
            </a:pPr>
            <a:r>
              <a:rPr lang="en-US" sz="1400" dirty="0">
                <a:solidFill>
                  <a:srgbClr val="61615C"/>
                </a:solidFill>
                <a:latin typeface="Tomorrow Light" pitchFamily="34" charset="0"/>
                <a:ea typeface="Tomorrow Light" pitchFamily="34" charset="-122"/>
                <a:cs typeface="Tomorrow Light" pitchFamily="34" charset="-120"/>
              </a:rPr>
              <a:t>03</a:t>
            </a:r>
            <a:endParaRPr lang="en-US" sz="1400" dirty="0"/>
          </a:p>
        </p:txBody>
      </p:sp>
      <p:sp>
        <p:nvSpPr>
          <p:cNvPr id="13" name="Shape 11"/>
          <p:cNvSpPr/>
          <p:nvPr/>
        </p:nvSpPr>
        <p:spPr>
          <a:xfrm>
            <a:off x="634960" y="4777264"/>
            <a:ext cx="6589514" cy="22860"/>
          </a:xfrm>
          <a:prstGeom prst="rect">
            <a:avLst/>
          </a:prstGeom>
          <a:solidFill>
            <a:srgbClr val="1D1D1B"/>
          </a:solidFill>
          <a:ln/>
        </p:spPr>
        <p:txBody>
          <a:bodyPr/>
          <a:lstStyle/>
          <a:p>
            <a:endParaRPr lang="en-US"/>
          </a:p>
        </p:txBody>
      </p:sp>
      <p:sp>
        <p:nvSpPr>
          <p:cNvPr id="14" name="Text 12"/>
          <p:cNvSpPr/>
          <p:nvPr/>
        </p:nvSpPr>
        <p:spPr>
          <a:xfrm>
            <a:off x="634960" y="4913590"/>
            <a:ext cx="2267783" cy="283488"/>
          </a:xfrm>
          <a:prstGeom prst="rect">
            <a:avLst/>
          </a:prstGeom>
          <a:noFill/>
          <a:ln/>
        </p:spPr>
        <p:txBody>
          <a:bodyPr wrap="none" lIns="0" tIns="0" rIns="0" bIns="0" rtlCol="0" anchor="t"/>
          <a:lstStyle/>
          <a:p>
            <a:pPr marL="0" indent="0" algn="l">
              <a:lnSpc>
                <a:spcPts val="2200"/>
              </a:lnSpc>
              <a:buNone/>
            </a:pPr>
            <a:r>
              <a:rPr lang="en-US" sz="1750" dirty="0">
                <a:solidFill>
                  <a:srgbClr val="1D1D1B"/>
                </a:solidFill>
                <a:latin typeface="Tomorrow Semi Bold" pitchFamily="34" charset="0"/>
                <a:ea typeface="Tomorrow Semi Bold" pitchFamily="34" charset="-122"/>
                <a:cs typeface="Tomorrow Semi Bold" pitchFamily="34" charset="-120"/>
              </a:rPr>
              <a:t>Pemupukan Tepat</a:t>
            </a:r>
            <a:endParaRPr lang="en-US" sz="1750" dirty="0"/>
          </a:p>
        </p:txBody>
      </p:sp>
      <p:sp>
        <p:nvSpPr>
          <p:cNvPr id="15" name="Text 13"/>
          <p:cNvSpPr/>
          <p:nvPr/>
        </p:nvSpPr>
        <p:spPr>
          <a:xfrm>
            <a:off x="634960" y="5305901"/>
            <a:ext cx="6589514" cy="580549"/>
          </a:xfrm>
          <a:prstGeom prst="rect">
            <a:avLst/>
          </a:prstGeom>
          <a:noFill/>
          <a:ln/>
        </p:spPr>
        <p:txBody>
          <a:bodyPr wrap="square" lIns="0" tIns="0" rIns="0" bIns="0" rtlCol="0" anchor="t"/>
          <a:lstStyle/>
          <a:p>
            <a:pPr marL="0" indent="0" algn="l">
              <a:lnSpc>
                <a:spcPts val="2250"/>
              </a:lnSpc>
              <a:buNone/>
            </a:pPr>
            <a:r>
              <a:rPr lang="en-US" sz="1400" dirty="0">
                <a:solidFill>
                  <a:srgbClr val="61615C"/>
                </a:solidFill>
                <a:latin typeface="Tomorrow" pitchFamily="34" charset="0"/>
                <a:ea typeface="Tomorrow" pitchFamily="34" charset="-122"/>
                <a:cs typeface="Tomorrow" pitchFamily="34" charset="-120"/>
              </a:rPr>
              <a:t>Aplikasi pupuk sesuai kebutuhan tanaman untuk nutrisi optimal dan pertumbuhan yang sehat.</a:t>
            </a:r>
            <a:endParaRPr lang="en-US" sz="1400" dirty="0"/>
          </a:p>
        </p:txBody>
      </p:sp>
      <p:sp>
        <p:nvSpPr>
          <p:cNvPr id="16" name="Text 14"/>
          <p:cNvSpPr/>
          <p:nvPr/>
        </p:nvSpPr>
        <p:spPr>
          <a:xfrm>
            <a:off x="7405807" y="4491990"/>
            <a:ext cx="181332" cy="226695"/>
          </a:xfrm>
          <a:prstGeom prst="rect">
            <a:avLst/>
          </a:prstGeom>
          <a:noFill/>
          <a:ln/>
        </p:spPr>
        <p:txBody>
          <a:bodyPr wrap="none" lIns="0" tIns="0" rIns="0" bIns="0" rtlCol="0" anchor="t"/>
          <a:lstStyle/>
          <a:p>
            <a:pPr marL="0" indent="0" algn="l">
              <a:lnSpc>
                <a:spcPts val="2250"/>
              </a:lnSpc>
              <a:buNone/>
            </a:pPr>
            <a:r>
              <a:rPr lang="en-US" sz="1400" dirty="0">
                <a:solidFill>
                  <a:srgbClr val="61615C"/>
                </a:solidFill>
                <a:latin typeface="Tomorrow Light" pitchFamily="34" charset="0"/>
                <a:ea typeface="Tomorrow Light" pitchFamily="34" charset="-122"/>
                <a:cs typeface="Tomorrow Light" pitchFamily="34" charset="-120"/>
              </a:rPr>
              <a:t>04</a:t>
            </a:r>
            <a:endParaRPr lang="en-US" sz="1400" dirty="0"/>
          </a:p>
        </p:txBody>
      </p:sp>
      <p:sp>
        <p:nvSpPr>
          <p:cNvPr id="17" name="Shape 15"/>
          <p:cNvSpPr/>
          <p:nvPr/>
        </p:nvSpPr>
        <p:spPr>
          <a:xfrm>
            <a:off x="7405807" y="4777264"/>
            <a:ext cx="6589633" cy="22860"/>
          </a:xfrm>
          <a:prstGeom prst="rect">
            <a:avLst/>
          </a:prstGeom>
          <a:solidFill>
            <a:srgbClr val="1D1D1B"/>
          </a:solidFill>
          <a:ln/>
        </p:spPr>
        <p:txBody>
          <a:bodyPr/>
          <a:lstStyle/>
          <a:p>
            <a:endParaRPr lang="en-US"/>
          </a:p>
        </p:txBody>
      </p:sp>
      <p:sp>
        <p:nvSpPr>
          <p:cNvPr id="18" name="Text 16"/>
          <p:cNvSpPr/>
          <p:nvPr/>
        </p:nvSpPr>
        <p:spPr>
          <a:xfrm>
            <a:off x="7405807" y="4913590"/>
            <a:ext cx="2575084" cy="283488"/>
          </a:xfrm>
          <a:prstGeom prst="rect">
            <a:avLst/>
          </a:prstGeom>
          <a:noFill/>
          <a:ln/>
        </p:spPr>
        <p:txBody>
          <a:bodyPr wrap="none" lIns="0" tIns="0" rIns="0" bIns="0" rtlCol="0" anchor="t"/>
          <a:lstStyle/>
          <a:p>
            <a:pPr marL="0" indent="0" algn="l">
              <a:lnSpc>
                <a:spcPts val="2200"/>
              </a:lnSpc>
              <a:buNone/>
            </a:pPr>
            <a:r>
              <a:rPr lang="en-US" sz="1750" dirty="0">
                <a:solidFill>
                  <a:srgbClr val="1D1D1B"/>
                </a:solidFill>
                <a:latin typeface="Tomorrow Semi Bold" pitchFamily="34" charset="0"/>
                <a:ea typeface="Tomorrow Semi Bold" pitchFamily="34" charset="-122"/>
                <a:cs typeface="Tomorrow Semi Bold" pitchFamily="34" charset="-120"/>
              </a:rPr>
              <a:t>Pemberantasan Hama</a:t>
            </a:r>
            <a:endParaRPr lang="en-US" sz="1750" dirty="0"/>
          </a:p>
        </p:txBody>
      </p:sp>
      <p:sp>
        <p:nvSpPr>
          <p:cNvPr id="19" name="Text 17"/>
          <p:cNvSpPr/>
          <p:nvPr/>
        </p:nvSpPr>
        <p:spPr>
          <a:xfrm>
            <a:off x="7405807" y="5305901"/>
            <a:ext cx="6589633" cy="580549"/>
          </a:xfrm>
          <a:prstGeom prst="rect">
            <a:avLst/>
          </a:prstGeom>
          <a:noFill/>
          <a:ln/>
        </p:spPr>
        <p:txBody>
          <a:bodyPr wrap="square" lIns="0" tIns="0" rIns="0" bIns="0" rtlCol="0" anchor="t"/>
          <a:lstStyle/>
          <a:p>
            <a:pPr marL="0" indent="0" algn="l">
              <a:lnSpc>
                <a:spcPts val="2250"/>
              </a:lnSpc>
              <a:buNone/>
            </a:pPr>
            <a:r>
              <a:rPr lang="en-US" sz="1400" dirty="0">
                <a:solidFill>
                  <a:srgbClr val="61615C"/>
                </a:solidFill>
                <a:latin typeface="Tomorrow" pitchFamily="34" charset="0"/>
                <a:ea typeface="Tomorrow" pitchFamily="34" charset="-122"/>
                <a:cs typeface="Tomorrow" pitchFamily="34" charset="-120"/>
              </a:rPr>
              <a:t>Melindungi tanaman dari hama dan penyakit untuk mencegah kerugian hasil panen.</a:t>
            </a:r>
            <a:endParaRPr lang="en-US" sz="1400" dirty="0"/>
          </a:p>
        </p:txBody>
      </p:sp>
      <p:sp>
        <p:nvSpPr>
          <p:cNvPr id="20" name="Text 18"/>
          <p:cNvSpPr/>
          <p:nvPr/>
        </p:nvSpPr>
        <p:spPr>
          <a:xfrm>
            <a:off x="634960" y="6203752"/>
            <a:ext cx="181332" cy="226695"/>
          </a:xfrm>
          <a:prstGeom prst="rect">
            <a:avLst/>
          </a:prstGeom>
          <a:noFill/>
          <a:ln/>
        </p:spPr>
        <p:txBody>
          <a:bodyPr wrap="none" lIns="0" tIns="0" rIns="0" bIns="0" rtlCol="0" anchor="t"/>
          <a:lstStyle/>
          <a:p>
            <a:pPr marL="0" indent="0" algn="l">
              <a:lnSpc>
                <a:spcPts val="2250"/>
              </a:lnSpc>
              <a:buNone/>
            </a:pPr>
            <a:r>
              <a:rPr lang="en-US" sz="1400" dirty="0">
                <a:solidFill>
                  <a:srgbClr val="61615C"/>
                </a:solidFill>
                <a:latin typeface="Tomorrow Light" pitchFamily="34" charset="0"/>
                <a:ea typeface="Tomorrow Light" pitchFamily="34" charset="-122"/>
                <a:cs typeface="Tomorrow Light" pitchFamily="34" charset="-120"/>
              </a:rPr>
              <a:t>05</a:t>
            </a:r>
            <a:endParaRPr lang="en-US" sz="1400" dirty="0"/>
          </a:p>
        </p:txBody>
      </p:sp>
      <p:sp>
        <p:nvSpPr>
          <p:cNvPr id="21" name="Shape 19"/>
          <p:cNvSpPr/>
          <p:nvPr/>
        </p:nvSpPr>
        <p:spPr>
          <a:xfrm>
            <a:off x="634960" y="6489025"/>
            <a:ext cx="6589514" cy="22860"/>
          </a:xfrm>
          <a:prstGeom prst="rect">
            <a:avLst/>
          </a:prstGeom>
          <a:solidFill>
            <a:srgbClr val="1D1D1B"/>
          </a:solidFill>
          <a:ln/>
        </p:spPr>
        <p:txBody>
          <a:bodyPr/>
          <a:lstStyle/>
          <a:p>
            <a:endParaRPr lang="en-US"/>
          </a:p>
        </p:txBody>
      </p:sp>
      <p:sp>
        <p:nvSpPr>
          <p:cNvPr id="22" name="Text 20"/>
          <p:cNvSpPr/>
          <p:nvPr/>
        </p:nvSpPr>
        <p:spPr>
          <a:xfrm>
            <a:off x="634960" y="6625352"/>
            <a:ext cx="2881074" cy="283488"/>
          </a:xfrm>
          <a:prstGeom prst="rect">
            <a:avLst/>
          </a:prstGeom>
          <a:noFill/>
          <a:ln/>
        </p:spPr>
        <p:txBody>
          <a:bodyPr wrap="none" lIns="0" tIns="0" rIns="0" bIns="0" rtlCol="0" anchor="t"/>
          <a:lstStyle/>
          <a:p>
            <a:pPr marL="0" indent="0" algn="l">
              <a:lnSpc>
                <a:spcPts val="2200"/>
              </a:lnSpc>
              <a:buNone/>
            </a:pPr>
            <a:r>
              <a:rPr lang="en-US" sz="1750" dirty="0">
                <a:solidFill>
                  <a:srgbClr val="1D1D1B"/>
                </a:solidFill>
                <a:latin typeface="Tomorrow Semi Bold" pitchFamily="34" charset="0"/>
                <a:ea typeface="Tomorrow Semi Bold" pitchFamily="34" charset="-122"/>
                <a:cs typeface="Tomorrow Semi Bold" pitchFamily="34" charset="-120"/>
              </a:rPr>
              <a:t>Pengolahan Pasca Panen</a:t>
            </a:r>
            <a:endParaRPr lang="en-US" sz="1750" dirty="0"/>
          </a:p>
        </p:txBody>
      </p:sp>
      <p:sp>
        <p:nvSpPr>
          <p:cNvPr id="23" name="Text 21"/>
          <p:cNvSpPr/>
          <p:nvPr/>
        </p:nvSpPr>
        <p:spPr>
          <a:xfrm>
            <a:off x="634960" y="7017663"/>
            <a:ext cx="6589514" cy="580549"/>
          </a:xfrm>
          <a:prstGeom prst="rect">
            <a:avLst/>
          </a:prstGeom>
          <a:noFill/>
          <a:ln/>
        </p:spPr>
        <p:txBody>
          <a:bodyPr wrap="square" lIns="0" tIns="0" rIns="0" bIns="0" rtlCol="0" anchor="t"/>
          <a:lstStyle/>
          <a:p>
            <a:pPr marL="0" indent="0" algn="l">
              <a:lnSpc>
                <a:spcPts val="2250"/>
              </a:lnSpc>
              <a:buNone/>
            </a:pPr>
            <a:r>
              <a:rPr lang="en-US" sz="1400" dirty="0">
                <a:solidFill>
                  <a:srgbClr val="61615C"/>
                </a:solidFill>
                <a:latin typeface="Tomorrow" pitchFamily="34" charset="0"/>
                <a:ea typeface="Tomorrow" pitchFamily="34" charset="-122"/>
                <a:cs typeface="Tomorrow" pitchFamily="34" charset="-120"/>
              </a:rPr>
              <a:t>Penanganan hasil panen yang efektif untuk mengurangi kehilangan dan meningkatkan nilai jual.</a:t>
            </a:r>
            <a:endParaRPr lang="en-US" sz="1400" dirty="0"/>
          </a:p>
        </p:txBody>
      </p:sp>
      <p:sp>
        <p:nvSpPr>
          <p:cNvPr id="24" name="Text 22"/>
          <p:cNvSpPr/>
          <p:nvPr/>
        </p:nvSpPr>
        <p:spPr>
          <a:xfrm>
            <a:off x="7405807" y="6203752"/>
            <a:ext cx="181332" cy="226695"/>
          </a:xfrm>
          <a:prstGeom prst="rect">
            <a:avLst/>
          </a:prstGeom>
          <a:noFill/>
          <a:ln/>
        </p:spPr>
        <p:txBody>
          <a:bodyPr wrap="none" lIns="0" tIns="0" rIns="0" bIns="0" rtlCol="0" anchor="t"/>
          <a:lstStyle/>
          <a:p>
            <a:pPr marL="0" indent="0" algn="l">
              <a:lnSpc>
                <a:spcPts val="2250"/>
              </a:lnSpc>
              <a:buNone/>
            </a:pPr>
            <a:r>
              <a:rPr lang="en-US" sz="1400" dirty="0">
                <a:solidFill>
                  <a:srgbClr val="61615C"/>
                </a:solidFill>
                <a:latin typeface="Tomorrow Light" pitchFamily="34" charset="0"/>
                <a:ea typeface="Tomorrow Light" pitchFamily="34" charset="-122"/>
                <a:cs typeface="Tomorrow Light" pitchFamily="34" charset="-120"/>
              </a:rPr>
              <a:t>06</a:t>
            </a:r>
            <a:endParaRPr lang="en-US" sz="1400" dirty="0"/>
          </a:p>
        </p:txBody>
      </p:sp>
      <p:sp>
        <p:nvSpPr>
          <p:cNvPr id="25" name="Shape 23"/>
          <p:cNvSpPr/>
          <p:nvPr/>
        </p:nvSpPr>
        <p:spPr>
          <a:xfrm>
            <a:off x="7405807" y="6489025"/>
            <a:ext cx="6589633" cy="22860"/>
          </a:xfrm>
          <a:prstGeom prst="rect">
            <a:avLst/>
          </a:prstGeom>
          <a:solidFill>
            <a:srgbClr val="1D1D1B"/>
          </a:solidFill>
          <a:ln/>
        </p:spPr>
        <p:txBody>
          <a:bodyPr/>
          <a:lstStyle/>
          <a:p>
            <a:endParaRPr lang="en-US"/>
          </a:p>
        </p:txBody>
      </p:sp>
      <p:sp>
        <p:nvSpPr>
          <p:cNvPr id="26" name="Text 24"/>
          <p:cNvSpPr/>
          <p:nvPr/>
        </p:nvSpPr>
        <p:spPr>
          <a:xfrm>
            <a:off x="7405807" y="6625352"/>
            <a:ext cx="2267783" cy="283488"/>
          </a:xfrm>
          <a:prstGeom prst="rect">
            <a:avLst/>
          </a:prstGeom>
          <a:noFill/>
          <a:ln/>
        </p:spPr>
        <p:txBody>
          <a:bodyPr wrap="none" lIns="0" tIns="0" rIns="0" bIns="0" rtlCol="0" anchor="t"/>
          <a:lstStyle/>
          <a:p>
            <a:pPr marL="0" indent="0" algn="l">
              <a:lnSpc>
                <a:spcPts val="2200"/>
              </a:lnSpc>
              <a:buNone/>
            </a:pPr>
            <a:r>
              <a:rPr lang="en-US" sz="1750" dirty="0">
                <a:solidFill>
                  <a:srgbClr val="1D1D1B"/>
                </a:solidFill>
                <a:latin typeface="Tomorrow Semi Bold" pitchFamily="34" charset="0"/>
                <a:ea typeface="Tomorrow Semi Bold" pitchFamily="34" charset="-122"/>
                <a:cs typeface="Tomorrow Semi Bold" pitchFamily="34" charset="-120"/>
              </a:rPr>
              <a:t>Pemasaran Hasil</a:t>
            </a:r>
            <a:endParaRPr lang="en-US" sz="1750" dirty="0"/>
          </a:p>
        </p:txBody>
      </p:sp>
      <p:sp>
        <p:nvSpPr>
          <p:cNvPr id="27" name="Text 25"/>
          <p:cNvSpPr/>
          <p:nvPr/>
        </p:nvSpPr>
        <p:spPr>
          <a:xfrm>
            <a:off x="7405807" y="7017663"/>
            <a:ext cx="6589633" cy="580549"/>
          </a:xfrm>
          <a:prstGeom prst="rect">
            <a:avLst/>
          </a:prstGeom>
          <a:noFill/>
          <a:ln/>
        </p:spPr>
        <p:txBody>
          <a:bodyPr wrap="square" lIns="0" tIns="0" rIns="0" bIns="0" rtlCol="0" anchor="t"/>
          <a:lstStyle/>
          <a:p>
            <a:pPr marL="0" indent="0" algn="l">
              <a:lnSpc>
                <a:spcPts val="2250"/>
              </a:lnSpc>
              <a:buNone/>
            </a:pPr>
            <a:r>
              <a:rPr lang="en-US" sz="1400" dirty="0">
                <a:solidFill>
                  <a:srgbClr val="61615C"/>
                </a:solidFill>
                <a:latin typeface="Tomorrow" pitchFamily="34" charset="0"/>
                <a:ea typeface="Tomorrow" pitchFamily="34" charset="-122"/>
                <a:cs typeface="Tomorrow" pitchFamily="34" charset="-120"/>
              </a:rPr>
              <a:t>Memastikan akses pasar yang baik bagi petani untuk menjual produk mereka dengan harga yang menguntungkan.</a:t>
            </a:r>
            <a:endParaRPr lang="en-US"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15553" y="483632"/>
            <a:ext cx="11591806" cy="549593"/>
          </a:xfrm>
          <a:prstGeom prst="rect">
            <a:avLst/>
          </a:prstGeom>
          <a:noFill/>
          <a:ln/>
        </p:spPr>
        <p:txBody>
          <a:bodyPr wrap="none" lIns="0" tIns="0" rIns="0" bIns="0" rtlCol="0" anchor="t"/>
          <a:lstStyle/>
          <a:p>
            <a:pPr marL="0" indent="0" algn="l">
              <a:lnSpc>
                <a:spcPts val="4300"/>
              </a:lnSpc>
              <a:buNone/>
            </a:pPr>
            <a:r>
              <a:rPr lang="en-US" sz="3450" dirty="0">
                <a:solidFill>
                  <a:srgbClr val="1D1D1B"/>
                </a:solidFill>
                <a:latin typeface="Tomorrow Semi Bold" pitchFamily="34" charset="0"/>
                <a:ea typeface="Tomorrow Semi Bold" pitchFamily="34" charset="-122"/>
                <a:cs typeface="Tomorrow Semi Bold" pitchFamily="34" charset="-120"/>
              </a:rPr>
              <a:t>Intensifikasi Pertanian: Optimalisasi Lahan Terbatas</a:t>
            </a:r>
            <a:endParaRPr lang="en-US" sz="3450" dirty="0"/>
          </a:p>
        </p:txBody>
      </p:sp>
      <p:sp>
        <p:nvSpPr>
          <p:cNvPr id="3" name="Text 1"/>
          <p:cNvSpPr/>
          <p:nvPr/>
        </p:nvSpPr>
        <p:spPr>
          <a:xfrm>
            <a:off x="615553" y="1455301"/>
            <a:ext cx="6485096" cy="844034"/>
          </a:xfrm>
          <a:prstGeom prst="rect">
            <a:avLst/>
          </a:prstGeom>
          <a:noFill/>
          <a:ln/>
        </p:spPr>
        <p:txBody>
          <a:bodyPr wrap="square" lIns="0" tIns="0" rIns="0" bIns="0" rtlCol="0" anchor="t"/>
          <a:lstStyle/>
          <a:p>
            <a:pPr marL="0" indent="0" algn="l">
              <a:lnSpc>
                <a:spcPts val="2200"/>
              </a:lnSpc>
              <a:buNone/>
            </a:pPr>
            <a:r>
              <a:rPr lang="en-US" sz="1350" dirty="0">
                <a:solidFill>
                  <a:srgbClr val="61615C"/>
                </a:solidFill>
                <a:latin typeface="Tomorrow" pitchFamily="34" charset="0"/>
                <a:ea typeface="Tomorrow" pitchFamily="34" charset="-122"/>
                <a:cs typeface="Tomorrow" pitchFamily="34" charset="-120"/>
              </a:rPr>
              <a:t>Intensifikasi pertanian berfokus pada peningkatan hasil per unit lahan yang ada, bukan perluasan lahan. Ini sangat relevan bagi negara dengan lahan pertanian terbatas seperti Indonesia.</a:t>
            </a:r>
            <a:endParaRPr lang="en-US" sz="1350" dirty="0"/>
          </a:p>
        </p:txBody>
      </p:sp>
      <p:sp>
        <p:nvSpPr>
          <p:cNvPr id="4" name="Text 2"/>
          <p:cNvSpPr/>
          <p:nvPr/>
        </p:nvSpPr>
        <p:spPr>
          <a:xfrm>
            <a:off x="615553" y="2457569"/>
            <a:ext cx="6485096" cy="562689"/>
          </a:xfrm>
          <a:prstGeom prst="rect">
            <a:avLst/>
          </a:prstGeom>
          <a:noFill/>
          <a:ln/>
        </p:spPr>
        <p:txBody>
          <a:bodyPr wrap="square" lIns="0" tIns="0" rIns="0" bIns="0" rtlCol="0" anchor="t"/>
          <a:lstStyle/>
          <a:p>
            <a:pPr marL="342900" indent="-342900" algn="l">
              <a:lnSpc>
                <a:spcPts val="2200"/>
              </a:lnSpc>
              <a:buSzPct val="100000"/>
              <a:buChar char="•"/>
            </a:pPr>
            <a:r>
              <a:rPr lang="en-US" sz="1350" b="1" dirty="0">
                <a:solidFill>
                  <a:srgbClr val="61615C"/>
                </a:solidFill>
                <a:latin typeface="Tomorrow" pitchFamily="34" charset="0"/>
                <a:ea typeface="Tomorrow" pitchFamily="34" charset="-122"/>
                <a:cs typeface="Tomorrow" pitchFamily="34" charset="-120"/>
              </a:rPr>
              <a:t>Fokus pada Peningkatan Hasil:</a:t>
            </a:r>
            <a:r>
              <a:rPr lang="en-US" sz="1350" dirty="0">
                <a:solidFill>
                  <a:srgbClr val="61615C"/>
                </a:solidFill>
                <a:latin typeface="Tomorrow" pitchFamily="34" charset="0"/>
                <a:ea typeface="Tomorrow" pitchFamily="34" charset="-122"/>
                <a:cs typeface="Tomorrow" pitchFamily="34" charset="-120"/>
              </a:rPr>
              <a:t> Menggunakan teknologi dan praktik terbaik untuk memaksimalkan produksi di lahan yang sudah ada.</a:t>
            </a:r>
            <a:endParaRPr lang="en-US" sz="1350" dirty="0"/>
          </a:p>
        </p:txBody>
      </p:sp>
      <p:sp>
        <p:nvSpPr>
          <p:cNvPr id="5" name="Text 3"/>
          <p:cNvSpPr/>
          <p:nvPr/>
        </p:nvSpPr>
        <p:spPr>
          <a:xfrm>
            <a:off x="615553" y="3081814"/>
            <a:ext cx="6485096" cy="844034"/>
          </a:xfrm>
          <a:prstGeom prst="rect">
            <a:avLst/>
          </a:prstGeom>
          <a:noFill/>
          <a:ln/>
        </p:spPr>
        <p:txBody>
          <a:bodyPr wrap="square" lIns="0" tIns="0" rIns="0" bIns="0" rtlCol="0" anchor="t"/>
          <a:lstStyle/>
          <a:p>
            <a:pPr marL="342900" indent="-342900" algn="l">
              <a:lnSpc>
                <a:spcPts val="2200"/>
              </a:lnSpc>
              <a:buSzPct val="100000"/>
              <a:buChar char="•"/>
            </a:pPr>
            <a:r>
              <a:rPr lang="en-US" sz="1350" b="1" dirty="0">
                <a:solidFill>
                  <a:srgbClr val="61615C"/>
                </a:solidFill>
                <a:latin typeface="Tomorrow" pitchFamily="34" charset="0"/>
                <a:ea typeface="Tomorrow" pitchFamily="34" charset="-122"/>
                <a:cs typeface="Tomorrow" pitchFamily="34" charset="-120"/>
              </a:rPr>
              <a:t>Contoh Program Panca Usaha Tani:</a:t>
            </a:r>
            <a:r>
              <a:rPr lang="en-US" sz="1350" dirty="0">
                <a:solidFill>
                  <a:srgbClr val="61615C"/>
                </a:solidFill>
                <a:latin typeface="Tomorrow" pitchFamily="34" charset="0"/>
                <a:ea typeface="Tomorrow" pitchFamily="34" charset="-122"/>
                <a:cs typeface="Tomorrow" pitchFamily="34" charset="-120"/>
              </a:rPr>
              <a:t> Meliputi penggunaan bibit unggul, irigasi yang efisien, pemupukan berimbang, dan pengendalian hama terpadu.</a:t>
            </a:r>
            <a:endParaRPr lang="en-US" sz="1350" dirty="0"/>
          </a:p>
        </p:txBody>
      </p:sp>
      <p:sp>
        <p:nvSpPr>
          <p:cNvPr id="6" name="Text 4"/>
          <p:cNvSpPr/>
          <p:nvPr/>
        </p:nvSpPr>
        <p:spPr>
          <a:xfrm>
            <a:off x="615553" y="3987403"/>
            <a:ext cx="6485096" cy="844034"/>
          </a:xfrm>
          <a:prstGeom prst="rect">
            <a:avLst/>
          </a:prstGeom>
          <a:noFill/>
          <a:ln/>
        </p:spPr>
        <p:txBody>
          <a:bodyPr wrap="square" lIns="0" tIns="0" rIns="0" bIns="0" rtlCol="0" anchor="t"/>
          <a:lstStyle/>
          <a:p>
            <a:pPr marL="342900" indent="-342900" algn="l">
              <a:lnSpc>
                <a:spcPts val="2200"/>
              </a:lnSpc>
              <a:buSzPct val="100000"/>
              <a:buChar char="•"/>
            </a:pPr>
            <a:r>
              <a:rPr lang="en-US" sz="1350" b="1" dirty="0">
                <a:solidFill>
                  <a:srgbClr val="61615C"/>
                </a:solidFill>
                <a:latin typeface="Tomorrow" pitchFamily="34" charset="0"/>
                <a:ea typeface="Tomorrow" pitchFamily="34" charset="-122"/>
                <a:cs typeface="Tomorrow" pitchFamily="34" charset="-120"/>
              </a:rPr>
              <a:t>Solusi Lahan Sempit:</a:t>
            </a:r>
            <a:r>
              <a:rPr lang="en-US" sz="1350" dirty="0">
                <a:solidFill>
                  <a:srgbClr val="61615C"/>
                </a:solidFill>
                <a:latin typeface="Tomorrow" pitchFamily="34" charset="0"/>
                <a:ea typeface="Tomorrow" pitchFamily="34" charset="-122"/>
                <a:cs typeface="Tomorrow" pitchFamily="34" charset="-120"/>
              </a:rPr>
              <a:t> Seperti yang ditekankan oleh Wakil Presiden K.H. Ma'ruf Amin, produktivitas tinggi adalah kunci untuk mengatasi keterbatasan lahan.</a:t>
            </a:r>
            <a:endParaRPr lang="en-US" sz="1350" dirty="0"/>
          </a:p>
        </p:txBody>
      </p:sp>
      <p:pic>
        <p:nvPicPr>
          <p:cNvPr id="7" name="Image 0" descr="preencoded.png"/>
          <p:cNvPicPr>
            <a:picLocks noChangeAspect="1"/>
          </p:cNvPicPr>
          <p:nvPr/>
        </p:nvPicPr>
        <p:blipFill>
          <a:blip r:embed="rId3"/>
          <a:stretch>
            <a:fillRect/>
          </a:stretch>
        </p:blipFill>
        <p:spPr>
          <a:xfrm>
            <a:off x="7537371" y="1494949"/>
            <a:ext cx="6485096" cy="64850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21638" y="566976"/>
            <a:ext cx="10494050" cy="644366"/>
          </a:xfrm>
          <a:prstGeom prst="rect">
            <a:avLst/>
          </a:prstGeom>
          <a:noFill/>
          <a:ln/>
        </p:spPr>
        <p:txBody>
          <a:bodyPr wrap="none" lIns="0" tIns="0" rIns="0" bIns="0" rtlCol="0" anchor="t"/>
          <a:lstStyle/>
          <a:p>
            <a:pPr marL="0" indent="0" algn="l">
              <a:lnSpc>
                <a:spcPts val="5050"/>
              </a:lnSpc>
              <a:buNone/>
            </a:pPr>
            <a:r>
              <a:rPr lang="en-US" sz="4050" dirty="0">
                <a:solidFill>
                  <a:srgbClr val="1D1D1B"/>
                </a:solidFill>
                <a:latin typeface="Tomorrow Semi Bold" pitchFamily="34" charset="0"/>
                <a:ea typeface="Tomorrow Semi Bold" pitchFamily="34" charset="-122"/>
                <a:cs typeface="Tomorrow Semi Bold" pitchFamily="34" charset="-120"/>
              </a:rPr>
              <a:t>Dampak Kelaparan dan Kekurangan Gizi</a:t>
            </a:r>
            <a:endParaRPr lang="en-US" sz="4050" dirty="0"/>
          </a:p>
        </p:txBody>
      </p:sp>
      <p:sp>
        <p:nvSpPr>
          <p:cNvPr id="3" name="Text 1"/>
          <p:cNvSpPr/>
          <p:nvPr/>
        </p:nvSpPr>
        <p:spPr>
          <a:xfrm>
            <a:off x="721638" y="1706047"/>
            <a:ext cx="6342102" cy="989767"/>
          </a:xfrm>
          <a:prstGeom prst="rect">
            <a:avLst/>
          </a:prstGeom>
          <a:noFill/>
          <a:ln/>
        </p:spPr>
        <p:txBody>
          <a:bodyPr wrap="square" lIns="0" tIns="0" rIns="0" bIns="0" rtlCol="0" anchor="t"/>
          <a:lstStyle/>
          <a:p>
            <a:pPr marL="342900" indent="-342900" algn="l">
              <a:lnSpc>
                <a:spcPts val="2550"/>
              </a:lnSpc>
              <a:buSzPct val="100000"/>
              <a:buChar char="•"/>
            </a:pPr>
            <a:r>
              <a:rPr lang="en-US" sz="1600" b="1" dirty="0">
                <a:solidFill>
                  <a:srgbClr val="61615C"/>
                </a:solidFill>
                <a:latin typeface="Tomorrow" pitchFamily="34" charset="0"/>
                <a:ea typeface="Tomorrow" pitchFamily="34" charset="-122"/>
                <a:cs typeface="Tomorrow" pitchFamily="34" charset="-120"/>
              </a:rPr>
              <a:t>Penyakit KKP:</a:t>
            </a:r>
            <a:r>
              <a:rPr lang="en-US" sz="1600" dirty="0">
                <a:solidFill>
                  <a:srgbClr val="61615C"/>
                </a:solidFill>
                <a:latin typeface="Tomorrow" pitchFamily="34" charset="0"/>
                <a:ea typeface="Tomorrow" pitchFamily="34" charset="-122"/>
                <a:cs typeface="Tomorrow" pitchFamily="34" charset="-120"/>
              </a:rPr>
              <a:t> Kekurangan kalori dan protein menyebabkan penyakit Kurang Kalori Protein (KKP), yang banyak menyerang anak balita dan berakibat fatal.</a:t>
            </a:r>
            <a:endParaRPr lang="en-US" sz="1600" dirty="0"/>
          </a:p>
        </p:txBody>
      </p:sp>
      <p:sp>
        <p:nvSpPr>
          <p:cNvPr id="4" name="Text 2"/>
          <p:cNvSpPr/>
          <p:nvPr/>
        </p:nvSpPr>
        <p:spPr>
          <a:xfrm>
            <a:off x="721638" y="2767965"/>
            <a:ext cx="6342102" cy="1319689"/>
          </a:xfrm>
          <a:prstGeom prst="rect">
            <a:avLst/>
          </a:prstGeom>
          <a:noFill/>
          <a:ln/>
        </p:spPr>
        <p:txBody>
          <a:bodyPr wrap="square" lIns="0" tIns="0" rIns="0" bIns="0" rtlCol="0" anchor="t"/>
          <a:lstStyle/>
          <a:p>
            <a:pPr marL="342900" indent="-342900" algn="l">
              <a:lnSpc>
                <a:spcPts val="2550"/>
              </a:lnSpc>
              <a:buSzPct val="100000"/>
              <a:buChar char="•"/>
            </a:pPr>
            <a:r>
              <a:rPr lang="en-US" sz="1600" b="1" dirty="0">
                <a:solidFill>
                  <a:srgbClr val="61615C"/>
                </a:solidFill>
                <a:latin typeface="Tomorrow" pitchFamily="34" charset="0"/>
                <a:ea typeface="Tomorrow" pitchFamily="34" charset="-122"/>
                <a:cs typeface="Tomorrow" pitchFamily="34" charset="-120"/>
              </a:rPr>
              <a:t>Malnutrisi Kronis:</a:t>
            </a:r>
            <a:r>
              <a:rPr lang="en-US" sz="1600" dirty="0">
                <a:solidFill>
                  <a:srgbClr val="61615C"/>
                </a:solidFill>
                <a:latin typeface="Tomorrow" pitchFamily="34" charset="0"/>
                <a:ea typeface="Tomorrow" pitchFamily="34" charset="-122"/>
                <a:cs typeface="Tomorrow" pitchFamily="34" charset="-120"/>
              </a:rPr>
              <a:t> Malnutrisi menghambat pertumbuhan fisik dan perkembangan otak anak, berakibat pada penurunan produktivitas di masa depan dan masalah kesehatan seumur hidup.</a:t>
            </a:r>
            <a:endParaRPr lang="en-US" sz="1600" dirty="0"/>
          </a:p>
        </p:txBody>
      </p:sp>
      <p:sp>
        <p:nvSpPr>
          <p:cNvPr id="5" name="Text 3"/>
          <p:cNvSpPr/>
          <p:nvPr/>
        </p:nvSpPr>
        <p:spPr>
          <a:xfrm>
            <a:off x="721638" y="4159806"/>
            <a:ext cx="6342102" cy="989767"/>
          </a:xfrm>
          <a:prstGeom prst="rect">
            <a:avLst/>
          </a:prstGeom>
          <a:noFill/>
          <a:ln/>
        </p:spPr>
        <p:txBody>
          <a:bodyPr wrap="square" lIns="0" tIns="0" rIns="0" bIns="0" rtlCol="0" anchor="t"/>
          <a:lstStyle/>
          <a:p>
            <a:pPr marL="342900" indent="-342900" algn="l">
              <a:lnSpc>
                <a:spcPts val="2550"/>
              </a:lnSpc>
              <a:buSzPct val="100000"/>
              <a:buChar char="•"/>
            </a:pPr>
            <a:r>
              <a:rPr lang="en-US" sz="1600" b="1" dirty="0">
                <a:solidFill>
                  <a:srgbClr val="61615C"/>
                </a:solidFill>
                <a:latin typeface="Tomorrow" pitchFamily="34" charset="0"/>
                <a:ea typeface="Tomorrow" pitchFamily="34" charset="-122"/>
                <a:cs typeface="Tomorrow" pitchFamily="34" charset="-120"/>
              </a:rPr>
              <a:t>Kematian Anak:</a:t>
            </a:r>
            <a:r>
              <a:rPr lang="en-US" sz="1600" dirty="0">
                <a:solidFill>
                  <a:srgbClr val="61615C"/>
                </a:solidFill>
                <a:latin typeface="Tomorrow" pitchFamily="34" charset="0"/>
                <a:ea typeface="Tomorrow" pitchFamily="34" charset="-122"/>
                <a:cs typeface="Tomorrow" pitchFamily="34" charset="-120"/>
              </a:rPr>
              <a:t> Setengah dari kematian anak di bawah 5 tahun secara langsung terkait dengan malnutrisi, menyoroti urgensi masalah ini.</a:t>
            </a:r>
            <a:endParaRPr lang="en-US" sz="1600" dirty="0"/>
          </a:p>
        </p:txBody>
      </p:sp>
      <p:pic>
        <p:nvPicPr>
          <p:cNvPr id="6" name="Image 0" descr="preencoded.png"/>
          <p:cNvPicPr>
            <a:picLocks noChangeAspect="1"/>
          </p:cNvPicPr>
          <p:nvPr/>
        </p:nvPicPr>
        <p:blipFill>
          <a:blip r:embed="rId3"/>
          <a:stretch>
            <a:fillRect/>
          </a:stretch>
        </p:blipFill>
        <p:spPr>
          <a:xfrm>
            <a:off x="7574280" y="1752481"/>
            <a:ext cx="6342102" cy="634210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777960"/>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Faktor Penyebab Rendahnya Produktivitas Pertanian</a:t>
            </a:r>
            <a:endParaRPr lang="en-US" sz="4450" dirty="0"/>
          </a:p>
        </p:txBody>
      </p:sp>
      <p:pic>
        <p:nvPicPr>
          <p:cNvPr id="3" name="Image 0" descr="preencoded.png"/>
          <p:cNvPicPr>
            <a:picLocks noChangeAspect="1"/>
          </p:cNvPicPr>
          <p:nvPr/>
        </p:nvPicPr>
        <p:blipFill>
          <a:blip r:embed="rId3"/>
          <a:stretch>
            <a:fillRect/>
          </a:stretch>
        </p:blipFill>
        <p:spPr>
          <a:xfrm>
            <a:off x="793790" y="3649147"/>
            <a:ext cx="566976" cy="566976"/>
          </a:xfrm>
          <a:prstGeom prst="rect">
            <a:avLst/>
          </a:prstGeom>
        </p:spPr>
      </p:pic>
      <p:sp>
        <p:nvSpPr>
          <p:cNvPr id="4" name="Text 1"/>
          <p:cNvSpPr/>
          <p:nvPr/>
        </p:nvSpPr>
        <p:spPr>
          <a:xfrm>
            <a:off x="1644253" y="378380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Faktor Sosial</a:t>
            </a:r>
            <a:endParaRPr lang="en-US" sz="2200" dirty="0"/>
          </a:p>
        </p:txBody>
      </p:sp>
      <p:sp>
        <p:nvSpPr>
          <p:cNvPr id="5" name="Text 2"/>
          <p:cNvSpPr/>
          <p:nvPr/>
        </p:nvSpPr>
        <p:spPr>
          <a:xfrm>
            <a:off x="1644253" y="4274225"/>
            <a:ext cx="3308152"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Literasi petani yang rendah dan resistensi terhadap adopsi teknologi baru menghambat kemajuan produktivitas.</a:t>
            </a:r>
            <a:endParaRPr lang="en-US" sz="1750" dirty="0"/>
          </a:p>
        </p:txBody>
      </p:sp>
      <p:pic>
        <p:nvPicPr>
          <p:cNvPr id="6" name="Image 1" descr="preencoded.png"/>
          <p:cNvPicPr>
            <a:picLocks noChangeAspect="1"/>
          </p:cNvPicPr>
          <p:nvPr/>
        </p:nvPicPr>
        <p:blipFill>
          <a:blip r:embed="rId4"/>
          <a:stretch>
            <a:fillRect/>
          </a:stretch>
        </p:blipFill>
        <p:spPr>
          <a:xfrm>
            <a:off x="5235893" y="3649147"/>
            <a:ext cx="566976" cy="566976"/>
          </a:xfrm>
          <a:prstGeom prst="rect">
            <a:avLst/>
          </a:prstGeom>
        </p:spPr>
      </p:pic>
      <p:sp>
        <p:nvSpPr>
          <p:cNvPr id="7" name="Text 3"/>
          <p:cNvSpPr/>
          <p:nvPr/>
        </p:nvSpPr>
        <p:spPr>
          <a:xfrm>
            <a:off x="6086356" y="378380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Faktor Teknis</a:t>
            </a:r>
            <a:endParaRPr lang="en-US" sz="2200" dirty="0"/>
          </a:p>
        </p:txBody>
      </p:sp>
      <p:sp>
        <p:nvSpPr>
          <p:cNvPr id="8" name="Text 4"/>
          <p:cNvSpPr/>
          <p:nvPr/>
        </p:nvSpPr>
        <p:spPr>
          <a:xfrm>
            <a:off x="6086356" y="4274225"/>
            <a:ext cx="3308152"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Ketergantungan pada teknik produksi tradisional dan infrastruktur irigasi yang belum memadai membatasi potensi hasil panen.</a:t>
            </a:r>
            <a:endParaRPr lang="en-US" sz="1750" dirty="0"/>
          </a:p>
        </p:txBody>
      </p:sp>
      <p:pic>
        <p:nvPicPr>
          <p:cNvPr id="9" name="Image 2" descr="preencoded.png"/>
          <p:cNvPicPr>
            <a:picLocks noChangeAspect="1"/>
          </p:cNvPicPr>
          <p:nvPr/>
        </p:nvPicPr>
        <p:blipFill>
          <a:blip r:embed="rId5"/>
          <a:stretch>
            <a:fillRect/>
          </a:stretch>
        </p:blipFill>
        <p:spPr>
          <a:xfrm>
            <a:off x="9677995" y="3649147"/>
            <a:ext cx="566976" cy="566976"/>
          </a:xfrm>
          <a:prstGeom prst="rect">
            <a:avLst/>
          </a:prstGeom>
        </p:spPr>
      </p:pic>
      <p:sp>
        <p:nvSpPr>
          <p:cNvPr id="10" name="Text 5"/>
          <p:cNvSpPr/>
          <p:nvPr/>
        </p:nvSpPr>
        <p:spPr>
          <a:xfrm>
            <a:off x="10528459" y="378380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Faktor Infrastruktur</a:t>
            </a:r>
            <a:endParaRPr lang="en-US" sz="2200" dirty="0"/>
          </a:p>
        </p:txBody>
      </p:sp>
      <p:sp>
        <p:nvSpPr>
          <p:cNvPr id="11" name="Text 6"/>
          <p:cNvSpPr/>
          <p:nvPr/>
        </p:nvSpPr>
        <p:spPr>
          <a:xfrm>
            <a:off x="10528459" y="4274225"/>
            <a:ext cx="3308152" cy="217741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Kurangnya akses terhadap jalan yang memadai, sistem pemasaran yang efisien, dan sumber daya kredit yang terbatas menjadi kendala utama.</a:t>
            </a:r>
            <a:endParaRPr lang="en-US" sz="175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21638" y="566976"/>
            <a:ext cx="11095553" cy="644366"/>
          </a:xfrm>
          <a:prstGeom prst="rect">
            <a:avLst/>
          </a:prstGeom>
          <a:noFill/>
          <a:ln/>
        </p:spPr>
        <p:txBody>
          <a:bodyPr wrap="none" lIns="0" tIns="0" rIns="0" bIns="0" rtlCol="0" anchor="t"/>
          <a:lstStyle/>
          <a:p>
            <a:pPr marL="0" indent="0" algn="l">
              <a:lnSpc>
                <a:spcPts val="5050"/>
              </a:lnSpc>
              <a:buNone/>
            </a:pPr>
            <a:r>
              <a:rPr lang="en-US" sz="4050" dirty="0">
                <a:solidFill>
                  <a:srgbClr val="1D1D1B"/>
                </a:solidFill>
                <a:latin typeface="Tomorrow Semi Bold" pitchFamily="34" charset="0"/>
                <a:ea typeface="Tomorrow Semi Bold" pitchFamily="34" charset="-122"/>
                <a:cs typeface="Tomorrow Semi Bold" pitchFamily="34" charset="-120"/>
              </a:rPr>
              <a:t>Dampak Degradasi Lahan dan Lingkungan</a:t>
            </a:r>
            <a:endParaRPr lang="en-US" sz="4050" dirty="0"/>
          </a:p>
        </p:txBody>
      </p:sp>
      <p:pic>
        <p:nvPicPr>
          <p:cNvPr id="3" name="Image 0" descr="preencoded.png"/>
          <p:cNvPicPr>
            <a:picLocks noChangeAspect="1"/>
          </p:cNvPicPr>
          <p:nvPr/>
        </p:nvPicPr>
        <p:blipFill>
          <a:blip r:embed="rId3"/>
          <a:stretch>
            <a:fillRect/>
          </a:stretch>
        </p:blipFill>
        <p:spPr>
          <a:xfrm>
            <a:off x="721638" y="1752481"/>
            <a:ext cx="6342102" cy="6342102"/>
          </a:xfrm>
          <a:prstGeom prst="rect">
            <a:avLst/>
          </a:prstGeom>
        </p:spPr>
      </p:pic>
      <p:sp>
        <p:nvSpPr>
          <p:cNvPr id="4" name="Text 1"/>
          <p:cNvSpPr/>
          <p:nvPr/>
        </p:nvSpPr>
        <p:spPr>
          <a:xfrm>
            <a:off x="7574280" y="1706047"/>
            <a:ext cx="6342102" cy="1319689"/>
          </a:xfrm>
          <a:prstGeom prst="rect">
            <a:avLst/>
          </a:prstGeom>
          <a:noFill/>
          <a:ln/>
        </p:spPr>
        <p:txBody>
          <a:bodyPr wrap="square" lIns="0" tIns="0" rIns="0" bIns="0" rtlCol="0" anchor="t"/>
          <a:lstStyle/>
          <a:p>
            <a:pPr marL="0" indent="0" algn="l">
              <a:lnSpc>
                <a:spcPts val="2550"/>
              </a:lnSpc>
              <a:buNone/>
            </a:pPr>
            <a:r>
              <a:rPr lang="en-US" sz="1600" dirty="0">
                <a:solidFill>
                  <a:srgbClr val="61615C"/>
                </a:solidFill>
                <a:latin typeface="Tomorrow" pitchFamily="34" charset="0"/>
                <a:ea typeface="Tomorrow" pitchFamily="34" charset="-122"/>
                <a:cs typeface="Tomorrow" pitchFamily="34" charset="-120"/>
              </a:rPr>
              <a:t>Degradasi lahan merupakan ancaman serius bagi produktivitas pertanian dan keberlanjutan lingkungan. Di Indonesia, sekitar 43% lahan pertanian mengalami degradasi, mengakibatkan penurunan hasil panen yang signifikan, antara 33% hingga 67%.</a:t>
            </a:r>
            <a:endParaRPr lang="en-US" sz="1600" dirty="0"/>
          </a:p>
        </p:txBody>
      </p:sp>
      <p:sp>
        <p:nvSpPr>
          <p:cNvPr id="5" name="Text 2"/>
          <p:cNvSpPr/>
          <p:nvPr/>
        </p:nvSpPr>
        <p:spPr>
          <a:xfrm>
            <a:off x="7574280" y="3211235"/>
            <a:ext cx="6342102" cy="659844"/>
          </a:xfrm>
          <a:prstGeom prst="rect">
            <a:avLst/>
          </a:prstGeom>
          <a:noFill/>
          <a:ln/>
        </p:spPr>
        <p:txBody>
          <a:bodyPr wrap="square" lIns="0" tIns="0" rIns="0" bIns="0" rtlCol="0" anchor="t"/>
          <a:lstStyle/>
          <a:p>
            <a:pPr marL="342900" indent="-342900" algn="l">
              <a:lnSpc>
                <a:spcPts val="2550"/>
              </a:lnSpc>
              <a:buSzPct val="100000"/>
              <a:buChar char="•"/>
            </a:pPr>
            <a:r>
              <a:rPr lang="en-US" sz="1600" b="1" dirty="0">
                <a:solidFill>
                  <a:srgbClr val="61615C"/>
                </a:solidFill>
                <a:latin typeface="Tomorrow" pitchFamily="34" charset="0"/>
                <a:ea typeface="Tomorrow" pitchFamily="34" charset="-122"/>
                <a:cs typeface="Tomorrow" pitchFamily="34" charset="-120"/>
              </a:rPr>
              <a:t>Erosi Tanah:</a:t>
            </a:r>
            <a:r>
              <a:rPr lang="en-US" sz="1600" dirty="0">
                <a:solidFill>
                  <a:srgbClr val="61615C"/>
                </a:solidFill>
                <a:latin typeface="Tomorrow" pitchFamily="34" charset="0"/>
                <a:ea typeface="Tomorrow" pitchFamily="34" charset="-122"/>
                <a:cs typeface="Tomorrow" pitchFamily="34" charset="-120"/>
              </a:rPr>
              <a:t> Kehilangan lapisan tanah subur akibat erosi mengurangi kapasitas produktif lahan.</a:t>
            </a:r>
            <a:endParaRPr lang="en-US" sz="1600" dirty="0"/>
          </a:p>
        </p:txBody>
      </p:sp>
      <p:sp>
        <p:nvSpPr>
          <p:cNvPr id="6" name="Text 3"/>
          <p:cNvSpPr/>
          <p:nvPr/>
        </p:nvSpPr>
        <p:spPr>
          <a:xfrm>
            <a:off x="7574280" y="3943231"/>
            <a:ext cx="6342102" cy="989767"/>
          </a:xfrm>
          <a:prstGeom prst="rect">
            <a:avLst/>
          </a:prstGeom>
          <a:noFill/>
          <a:ln/>
        </p:spPr>
        <p:txBody>
          <a:bodyPr wrap="square" lIns="0" tIns="0" rIns="0" bIns="0" rtlCol="0" anchor="t"/>
          <a:lstStyle/>
          <a:p>
            <a:pPr marL="342900" indent="-342900" algn="l">
              <a:lnSpc>
                <a:spcPts val="2550"/>
              </a:lnSpc>
              <a:buSzPct val="100000"/>
              <a:buChar char="•"/>
            </a:pPr>
            <a:r>
              <a:rPr lang="en-US" sz="1600" b="1" dirty="0">
                <a:solidFill>
                  <a:srgbClr val="61615C"/>
                </a:solidFill>
                <a:latin typeface="Tomorrow" pitchFamily="34" charset="0"/>
                <a:ea typeface="Tomorrow" pitchFamily="34" charset="-122"/>
                <a:cs typeface="Tomorrow" pitchFamily="34" charset="-120"/>
              </a:rPr>
              <a:t>Pencemaran &amp; Pestisida:</a:t>
            </a:r>
            <a:r>
              <a:rPr lang="en-US" sz="1600" dirty="0">
                <a:solidFill>
                  <a:srgbClr val="61615C"/>
                </a:solidFill>
                <a:latin typeface="Tomorrow" pitchFamily="34" charset="0"/>
                <a:ea typeface="Tomorrow" pitchFamily="34" charset="-122"/>
                <a:cs typeface="Tomorrow" pitchFamily="34" charset="-120"/>
              </a:rPr>
              <a:t> Penggunaan pestisida dan pupuk kimia berlebihan mencemari tanah dan air, merusak ekosistem.</a:t>
            </a:r>
            <a:endParaRPr lang="en-US" sz="1600" dirty="0"/>
          </a:p>
        </p:txBody>
      </p:sp>
      <p:sp>
        <p:nvSpPr>
          <p:cNvPr id="7" name="Text 4"/>
          <p:cNvSpPr/>
          <p:nvPr/>
        </p:nvSpPr>
        <p:spPr>
          <a:xfrm>
            <a:off x="7574280" y="5005149"/>
            <a:ext cx="6342102" cy="989767"/>
          </a:xfrm>
          <a:prstGeom prst="rect">
            <a:avLst/>
          </a:prstGeom>
          <a:noFill/>
          <a:ln/>
        </p:spPr>
        <p:txBody>
          <a:bodyPr wrap="square" lIns="0" tIns="0" rIns="0" bIns="0" rtlCol="0" anchor="t"/>
          <a:lstStyle/>
          <a:p>
            <a:pPr marL="342900" indent="-342900" algn="l">
              <a:lnSpc>
                <a:spcPts val="2550"/>
              </a:lnSpc>
              <a:buSzPct val="100000"/>
              <a:buChar char="•"/>
            </a:pPr>
            <a:r>
              <a:rPr lang="en-US" sz="1600" b="1" dirty="0">
                <a:solidFill>
                  <a:srgbClr val="61615C"/>
                </a:solidFill>
                <a:latin typeface="Tomorrow" pitchFamily="34" charset="0"/>
                <a:ea typeface="Tomorrow" pitchFamily="34" charset="-122"/>
                <a:cs typeface="Tomorrow" pitchFamily="34" charset="-120"/>
              </a:rPr>
              <a:t>Pengelolaan Berkelanjutan:</a:t>
            </a:r>
            <a:r>
              <a:rPr lang="en-US" sz="1600" dirty="0">
                <a:solidFill>
                  <a:srgbClr val="61615C"/>
                </a:solidFill>
                <a:latin typeface="Tomorrow" pitchFamily="34" charset="0"/>
                <a:ea typeface="Tomorrow" pitchFamily="34" charset="-122"/>
                <a:cs typeface="Tomorrow" pitchFamily="34" charset="-120"/>
              </a:rPr>
              <a:t> Pentingnya praktik pengelolaan tanah berkelanjutan dan konservasi sumber daya alam untuk mitigasi dampak.</a:t>
            </a:r>
            <a:endParaRPr lang="en-US" sz="1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864275"/>
            <a:ext cx="12933878"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Mekanisasi Pertanian: Revolusi Produktivitas</a:t>
            </a:r>
            <a:endParaRPr lang="en-US" sz="4450" dirty="0"/>
          </a:p>
        </p:txBody>
      </p:sp>
      <p:sp>
        <p:nvSpPr>
          <p:cNvPr id="3" name="Text 1"/>
          <p:cNvSpPr/>
          <p:nvPr/>
        </p:nvSpPr>
        <p:spPr>
          <a:xfrm>
            <a:off x="793790" y="2026682"/>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Mekanisasi pertanian telah terbukti menjadi pengubah permainan dalam meningkatkan efisiensi dan produktivitas. Penggunaan alat dan mesin pertanian modern mengurangi ketergantungan pada tenaga kerja manual dan mempercepat proses pertanian.</a:t>
            </a:r>
            <a:endParaRPr lang="en-US" sz="1750" dirty="0"/>
          </a:p>
        </p:txBody>
      </p:sp>
      <p:pic>
        <p:nvPicPr>
          <p:cNvPr id="4" name="Image 0" descr="preencoded.png"/>
          <p:cNvPicPr>
            <a:picLocks noChangeAspect="1"/>
          </p:cNvPicPr>
          <p:nvPr/>
        </p:nvPicPr>
        <p:blipFill>
          <a:blip r:embed="rId3"/>
          <a:stretch>
            <a:fillRect/>
          </a:stretch>
        </p:blipFill>
        <p:spPr>
          <a:xfrm>
            <a:off x="801410" y="3516511"/>
            <a:ext cx="4221599" cy="2721888"/>
          </a:xfrm>
          <a:prstGeom prst="rect">
            <a:avLst/>
          </a:prstGeom>
        </p:spPr>
      </p:pic>
      <p:pic>
        <p:nvPicPr>
          <p:cNvPr id="5" name="Image 1" descr="preencoded.png"/>
          <p:cNvPicPr>
            <a:picLocks noChangeAspect="1"/>
          </p:cNvPicPr>
          <p:nvPr/>
        </p:nvPicPr>
        <p:blipFill>
          <a:blip r:embed="rId4"/>
          <a:stretch>
            <a:fillRect/>
          </a:stretch>
        </p:blipFill>
        <p:spPr>
          <a:xfrm>
            <a:off x="5204460" y="3516511"/>
            <a:ext cx="4221599" cy="2721888"/>
          </a:xfrm>
          <a:prstGeom prst="rect">
            <a:avLst/>
          </a:prstGeom>
        </p:spPr>
      </p:pic>
      <p:pic>
        <p:nvPicPr>
          <p:cNvPr id="6" name="Image 2" descr="preencoded.png"/>
          <p:cNvPicPr>
            <a:picLocks noChangeAspect="1"/>
          </p:cNvPicPr>
          <p:nvPr/>
        </p:nvPicPr>
        <p:blipFill>
          <a:blip r:embed="rId5"/>
          <a:stretch>
            <a:fillRect/>
          </a:stretch>
        </p:blipFill>
        <p:spPr>
          <a:xfrm>
            <a:off x="9607510" y="3516511"/>
            <a:ext cx="4221599" cy="2721888"/>
          </a:xfrm>
          <a:prstGeom prst="rect">
            <a:avLst/>
          </a:prstGeom>
        </p:spPr>
      </p:pic>
      <p:sp>
        <p:nvSpPr>
          <p:cNvPr id="7" name="Text 2"/>
          <p:cNvSpPr/>
          <p:nvPr/>
        </p:nvSpPr>
        <p:spPr>
          <a:xfrm>
            <a:off x="793790" y="663952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Inovasi dari perusahaan seperti Yanmar Agribusiness dalam menyediakan traktor, alat tanam, dan mesin panen modern berkontribusi besar pada peningkatan produktivitas.</a:t>
            </a:r>
            <a:endParaRPr lang="en-US" sz="175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282541"/>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Peran Teknologi dan Inovasi dalam Produktivitas</a:t>
            </a:r>
            <a:endParaRPr lang="en-US" sz="4450" dirty="0"/>
          </a:p>
        </p:txBody>
      </p:sp>
      <p:sp>
        <p:nvSpPr>
          <p:cNvPr id="3" name="Shape 1"/>
          <p:cNvSpPr/>
          <p:nvPr/>
        </p:nvSpPr>
        <p:spPr>
          <a:xfrm>
            <a:off x="793790" y="3153728"/>
            <a:ext cx="4234220" cy="680442"/>
          </a:xfrm>
          <a:prstGeom prst="roundRect">
            <a:avLst>
              <a:gd name="adj" fmla="val 480029"/>
            </a:avLst>
          </a:prstGeom>
          <a:solidFill>
            <a:srgbClr val="F0EAEA"/>
          </a:solidFill>
          <a:ln/>
        </p:spPr>
        <p:txBody>
          <a:bodyPr/>
          <a:lstStyle/>
          <a:p>
            <a:endParaRPr lang="en-US"/>
          </a:p>
        </p:txBody>
      </p:sp>
      <p:sp>
        <p:nvSpPr>
          <p:cNvPr id="4" name="Text 2"/>
          <p:cNvSpPr/>
          <p:nvPr/>
        </p:nvSpPr>
        <p:spPr>
          <a:xfrm>
            <a:off x="2740819" y="3281243"/>
            <a:ext cx="340162" cy="425291"/>
          </a:xfrm>
          <a:prstGeom prst="rect">
            <a:avLst/>
          </a:prstGeom>
          <a:noFill/>
          <a:ln/>
        </p:spPr>
        <p:txBody>
          <a:bodyPr wrap="none" lIns="0" tIns="0" rIns="0" bIns="0" rtlCol="0" anchor="t"/>
          <a:lstStyle/>
          <a:p>
            <a:pPr marL="0" indent="0" algn="l">
              <a:lnSpc>
                <a:spcPts val="2650"/>
              </a:lnSpc>
              <a:buNone/>
            </a:pPr>
            <a:r>
              <a:rPr lang="en-US" sz="2650" dirty="0">
                <a:solidFill>
                  <a:srgbClr val="61615C"/>
                </a:solidFill>
                <a:latin typeface="Tomorrow Semi Bold" pitchFamily="34" charset="0"/>
                <a:ea typeface="Tomorrow Semi Bold" pitchFamily="34" charset="-122"/>
                <a:cs typeface="Tomorrow Semi Bold" pitchFamily="34" charset="-120"/>
              </a:rPr>
              <a:t>1</a:t>
            </a:r>
            <a:endParaRPr lang="en-US" sz="2650" dirty="0"/>
          </a:p>
        </p:txBody>
      </p:sp>
      <p:sp>
        <p:nvSpPr>
          <p:cNvPr id="5" name="Text 3"/>
          <p:cNvSpPr/>
          <p:nvPr/>
        </p:nvSpPr>
        <p:spPr>
          <a:xfrm>
            <a:off x="1020604" y="406098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Bibit Unggul</a:t>
            </a:r>
            <a:endParaRPr lang="en-US" sz="2200" dirty="0"/>
          </a:p>
        </p:txBody>
      </p:sp>
      <p:sp>
        <p:nvSpPr>
          <p:cNvPr id="6" name="Text 4"/>
          <p:cNvSpPr/>
          <p:nvPr/>
        </p:nvSpPr>
        <p:spPr>
          <a:xfrm>
            <a:off x="1020604" y="4551402"/>
            <a:ext cx="3780592"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Pengembangan varietas tanaman yang tahan hama, penyakit, dan cuaca ekstrem untuk hasil panen yang lebih stabil.</a:t>
            </a:r>
            <a:endParaRPr lang="en-US" sz="1750" dirty="0"/>
          </a:p>
        </p:txBody>
      </p:sp>
      <p:sp>
        <p:nvSpPr>
          <p:cNvPr id="7" name="Shape 5"/>
          <p:cNvSpPr/>
          <p:nvPr/>
        </p:nvSpPr>
        <p:spPr>
          <a:xfrm>
            <a:off x="5198031" y="3153728"/>
            <a:ext cx="4234220" cy="680442"/>
          </a:xfrm>
          <a:prstGeom prst="roundRect">
            <a:avLst>
              <a:gd name="adj" fmla="val 480029"/>
            </a:avLst>
          </a:prstGeom>
          <a:solidFill>
            <a:srgbClr val="F0EAEA"/>
          </a:solidFill>
          <a:ln/>
        </p:spPr>
        <p:txBody>
          <a:bodyPr/>
          <a:lstStyle/>
          <a:p>
            <a:endParaRPr lang="en-US"/>
          </a:p>
        </p:txBody>
      </p:sp>
      <p:sp>
        <p:nvSpPr>
          <p:cNvPr id="8" name="Text 6"/>
          <p:cNvSpPr/>
          <p:nvPr/>
        </p:nvSpPr>
        <p:spPr>
          <a:xfrm>
            <a:off x="7145060" y="3281243"/>
            <a:ext cx="340162" cy="425291"/>
          </a:xfrm>
          <a:prstGeom prst="rect">
            <a:avLst/>
          </a:prstGeom>
          <a:noFill/>
          <a:ln/>
        </p:spPr>
        <p:txBody>
          <a:bodyPr wrap="none" lIns="0" tIns="0" rIns="0" bIns="0" rtlCol="0" anchor="t"/>
          <a:lstStyle/>
          <a:p>
            <a:pPr marL="0" indent="0" algn="l">
              <a:lnSpc>
                <a:spcPts val="2650"/>
              </a:lnSpc>
              <a:buNone/>
            </a:pPr>
            <a:r>
              <a:rPr lang="en-US" sz="2650" dirty="0">
                <a:solidFill>
                  <a:srgbClr val="61615C"/>
                </a:solidFill>
                <a:latin typeface="Tomorrow Semi Bold" pitchFamily="34" charset="0"/>
                <a:ea typeface="Tomorrow Semi Bold" pitchFamily="34" charset="-122"/>
                <a:cs typeface="Tomorrow Semi Bold" pitchFamily="34" charset="-120"/>
              </a:rPr>
              <a:t>2</a:t>
            </a:r>
            <a:endParaRPr lang="en-US" sz="2650" dirty="0"/>
          </a:p>
        </p:txBody>
      </p:sp>
      <p:sp>
        <p:nvSpPr>
          <p:cNvPr id="9" name="Text 7"/>
          <p:cNvSpPr/>
          <p:nvPr/>
        </p:nvSpPr>
        <p:spPr>
          <a:xfrm>
            <a:off x="5424845" y="4060984"/>
            <a:ext cx="3780592" cy="708660"/>
          </a:xfrm>
          <a:prstGeom prst="rect">
            <a:avLst/>
          </a:prstGeom>
          <a:noFill/>
          <a:ln/>
        </p:spPr>
        <p:txBody>
          <a:bodyPr wrap="squar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Biochar &amp; Pengelolaan Tanah</a:t>
            </a:r>
            <a:endParaRPr lang="en-US" sz="2200" dirty="0"/>
          </a:p>
        </p:txBody>
      </p:sp>
      <p:sp>
        <p:nvSpPr>
          <p:cNvPr id="10" name="Text 8"/>
          <p:cNvSpPr/>
          <p:nvPr/>
        </p:nvSpPr>
        <p:spPr>
          <a:xfrm>
            <a:off x="5424845" y="4905732"/>
            <a:ext cx="3780592"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Pemanfaatan biochar dan teknologi pengelolaan tanah modern untuk meningkatkan kesuburan tanah secara berkelanjutan.</a:t>
            </a:r>
            <a:endParaRPr lang="en-US" sz="1750" dirty="0"/>
          </a:p>
        </p:txBody>
      </p:sp>
      <p:sp>
        <p:nvSpPr>
          <p:cNvPr id="11" name="Shape 9"/>
          <p:cNvSpPr/>
          <p:nvPr/>
        </p:nvSpPr>
        <p:spPr>
          <a:xfrm>
            <a:off x="9602272" y="3153728"/>
            <a:ext cx="4234220" cy="680442"/>
          </a:xfrm>
          <a:prstGeom prst="roundRect">
            <a:avLst>
              <a:gd name="adj" fmla="val 480029"/>
            </a:avLst>
          </a:prstGeom>
          <a:solidFill>
            <a:srgbClr val="F0EAEA"/>
          </a:solidFill>
          <a:ln/>
        </p:spPr>
        <p:txBody>
          <a:bodyPr/>
          <a:lstStyle/>
          <a:p>
            <a:endParaRPr lang="en-US"/>
          </a:p>
        </p:txBody>
      </p:sp>
      <p:sp>
        <p:nvSpPr>
          <p:cNvPr id="12" name="Text 10"/>
          <p:cNvSpPr/>
          <p:nvPr/>
        </p:nvSpPr>
        <p:spPr>
          <a:xfrm>
            <a:off x="11549301" y="3281243"/>
            <a:ext cx="340162" cy="425291"/>
          </a:xfrm>
          <a:prstGeom prst="rect">
            <a:avLst/>
          </a:prstGeom>
          <a:noFill/>
          <a:ln/>
        </p:spPr>
        <p:txBody>
          <a:bodyPr wrap="none" lIns="0" tIns="0" rIns="0" bIns="0" rtlCol="0" anchor="t"/>
          <a:lstStyle/>
          <a:p>
            <a:pPr marL="0" indent="0" algn="l">
              <a:lnSpc>
                <a:spcPts val="2650"/>
              </a:lnSpc>
              <a:buNone/>
            </a:pPr>
            <a:r>
              <a:rPr lang="en-US" sz="2650" dirty="0">
                <a:solidFill>
                  <a:srgbClr val="61615C"/>
                </a:solidFill>
                <a:latin typeface="Tomorrow Semi Bold" pitchFamily="34" charset="0"/>
                <a:ea typeface="Tomorrow Semi Bold" pitchFamily="34" charset="-122"/>
                <a:cs typeface="Tomorrow Semi Bold" pitchFamily="34" charset="-120"/>
              </a:rPr>
              <a:t>3</a:t>
            </a:r>
            <a:endParaRPr lang="en-US" sz="2650" dirty="0"/>
          </a:p>
        </p:txBody>
      </p:sp>
      <p:sp>
        <p:nvSpPr>
          <p:cNvPr id="13" name="Text 11"/>
          <p:cNvSpPr/>
          <p:nvPr/>
        </p:nvSpPr>
        <p:spPr>
          <a:xfrm>
            <a:off x="9829086" y="4060984"/>
            <a:ext cx="3059549"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Digitalisasi Pertanian</a:t>
            </a:r>
            <a:endParaRPr lang="en-US" sz="2200" dirty="0"/>
          </a:p>
        </p:txBody>
      </p:sp>
      <p:sp>
        <p:nvSpPr>
          <p:cNvPr id="14" name="Text 12"/>
          <p:cNvSpPr/>
          <p:nvPr/>
        </p:nvSpPr>
        <p:spPr>
          <a:xfrm>
            <a:off x="9829086" y="4551402"/>
            <a:ext cx="3780592"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Penggunaan sensor, drone, dan aplikasi untuk monitoring lahan dan sistem irigasi presisi, mengoptimalkan penggunaan air dan nutrisi.</a:t>
            </a:r>
            <a:endParaRPr lang="en-US" sz="175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32579" y="496967"/>
            <a:ext cx="12439769" cy="564713"/>
          </a:xfrm>
          <a:prstGeom prst="rect">
            <a:avLst/>
          </a:prstGeom>
          <a:noFill/>
          <a:ln/>
        </p:spPr>
        <p:txBody>
          <a:bodyPr wrap="none" lIns="0" tIns="0" rIns="0" bIns="0" rtlCol="0" anchor="t"/>
          <a:lstStyle/>
          <a:p>
            <a:pPr marL="0" indent="0" algn="l">
              <a:lnSpc>
                <a:spcPts val="4400"/>
              </a:lnSpc>
              <a:buNone/>
            </a:pPr>
            <a:r>
              <a:rPr lang="en-US" sz="3550" dirty="0">
                <a:solidFill>
                  <a:srgbClr val="1D1D1B"/>
                </a:solidFill>
                <a:latin typeface="Tomorrow Semi Bold" pitchFamily="34" charset="0"/>
                <a:ea typeface="Tomorrow Semi Bold" pitchFamily="34" charset="-122"/>
                <a:cs typeface="Tomorrow Semi Bold" pitchFamily="34" charset="-120"/>
              </a:rPr>
              <a:t>Studi Kasus: Intensifikasi dan Mekanisasi di Indonesia</a:t>
            </a:r>
            <a:endParaRPr lang="en-US" sz="3550" dirty="0"/>
          </a:p>
        </p:txBody>
      </p:sp>
      <p:sp>
        <p:nvSpPr>
          <p:cNvPr id="3" name="Text 1"/>
          <p:cNvSpPr/>
          <p:nvPr/>
        </p:nvSpPr>
        <p:spPr>
          <a:xfrm>
            <a:off x="632579" y="1513522"/>
            <a:ext cx="4160520" cy="564833"/>
          </a:xfrm>
          <a:prstGeom prst="rect">
            <a:avLst/>
          </a:prstGeom>
          <a:noFill/>
          <a:ln/>
        </p:spPr>
        <p:txBody>
          <a:bodyPr wrap="square" lIns="0" tIns="0" rIns="0" bIns="0" rtlCol="0" anchor="t"/>
          <a:lstStyle/>
          <a:p>
            <a:pPr marL="0" indent="0" algn="l">
              <a:lnSpc>
                <a:spcPts val="2200"/>
              </a:lnSpc>
              <a:buNone/>
            </a:pPr>
            <a:r>
              <a:rPr lang="en-US" sz="1750" dirty="0">
                <a:solidFill>
                  <a:srgbClr val="1D1D1B"/>
                </a:solidFill>
                <a:latin typeface="Tomorrow Semi Bold" pitchFamily="34" charset="0"/>
                <a:ea typeface="Tomorrow Semi Bold" pitchFamily="34" charset="-122"/>
                <a:cs typeface="Tomorrow Semi Bold" pitchFamily="34" charset="-120"/>
              </a:rPr>
              <a:t>Program Lumbung Pangan Masyarakat (LPM)</a:t>
            </a:r>
            <a:endParaRPr lang="en-US" sz="1750" dirty="0"/>
          </a:p>
        </p:txBody>
      </p:sp>
      <p:sp>
        <p:nvSpPr>
          <p:cNvPr id="4" name="Text 2"/>
          <p:cNvSpPr/>
          <p:nvPr/>
        </p:nvSpPr>
        <p:spPr>
          <a:xfrm>
            <a:off x="632579" y="2259092"/>
            <a:ext cx="4160520" cy="1156335"/>
          </a:xfrm>
          <a:prstGeom prst="rect">
            <a:avLst/>
          </a:prstGeom>
          <a:noFill/>
          <a:ln/>
        </p:spPr>
        <p:txBody>
          <a:bodyPr wrap="square" lIns="0" tIns="0" rIns="0" bIns="0" rtlCol="0" anchor="t"/>
          <a:lstStyle/>
          <a:p>
            <a:pPr marL="0" indent="0" algn="l">
              <a:lnSpc>
                <a:spcPts val="2250"/>
              </a:lnSpc>
              <a:buNone/>
            </a:pPr>
            <a:r>
              <a:rPr lang="en-US" sz="1400" dirty="0">
                <a:solidFill>
                  <a:srgbClr val="61615C"/>
                </a:solidFill>
                <a:latin typeface="Tomorrow" pitchFamily="34" charset="0"/>
                <a:ea typeface="Tomorrow" pitchFamily="34" charset="-122"/>
                <a:cs typeface="Tomorrow" pitchFamily="34" charset="-120"/>
              </a:rPr>
              <a:t>Melalui LPM, desa-desa didukung untuk membangun cadangan pangan lokal, yang berhasil meningkatkan stok dan ketahanan pangan di tingkat komunitas.</a:t>
            </a:r>
            <a:endParaRPr lang="en-US" sz="1400" dirty="0"/>
          </a:p>
        </p:txBody>
      </p:sp>
      <p:pic>
        <p:nvPicPr>
          <p:cNvPr id="5" name="Image 0" descr="preencoded.png"/>
          <p:cNvPicPr>
            <a:picLocks noChangeAspect="1"/>
          </p:cNvPicPr>
          <p:nvPr/>
        </p:nvPicPr>
        <p:blipFill>
          <a:blip r:embed="rId3"/>
          <a:stretch>
            <a:fillRect/>
          </a:stretch>
        </p:blipFill>
        <p:spPr>
          <a:xfrm>
            <a:off x="632579" y="3618667"/>
            <a:ext cx="4160520" cy="4160520"/>
          </a:xfrm>
          <a:prstGeom prst="rect">
            <a:avLst/>
          </a:prstGeom>
        </p:spPr>
      </p:pic>
      <p:sp>
        <p:nvSpPr>
          <p:cNvPr id="6" name="Text 3"/>
          <p:cNvSpPr/>
          <p:nvPr/>
        </p:nvSpPr>
        <p:spPr>
          <a:xfrm>
            <a:off x="5241727" y="1513522"/>
            <a:ext cx="3259455" cy="282416"/>
          </a:xfrm>
          <a:prstGeom prst="rect">
            <a:avLst/>
          </a:prstGeom>
          <a:noFill/>
          <a:ln/>
        </p:spPr>
        <p:txBody>
          <a:bodyPr wrap="none" lIns="0" tIns="0" rIns="0" bIns="0" rtlCol="0" anchor="t"/>
          <a:lstStyle/>
          <a:p>
            <a:pPr marL="0" indent="0" algn="l">
              <a:lnSpc>
                <a:spcPts val="2200"/>
              </a:lnSpc>
              <a:buNone/>
            </a:pPr>
            <a:r>
              <a:rPr lang="en-US" sz="1750" dirty="0">
                <a:solidFill>
                  <a:srgbClr val="1D1D1B"/>
                </a:solidFill>
                <a:latin typeface="Tomorrow Semi Bold" pitchFamily="34" charset="0"/>
                <a:ea typeface="Tomorrow Semi Bold" pitchFamily="34" charset="-122"/>
                <a:cs typeface="Tomorrow Semi Bold" pitchFamily="34" charset="-120"/>
              </a:rPr>
              <a:t>Penerapan Sapta Usaha Tani</a:t>
            </a:r>
            <a:endParaRPr lang="en-US" sz="1750" dirty="0"/>
          </a:p>
        </p:txBody>
      </p:sp>
      <p:sp>
        <p:nvSpPr>
          <p:cNvPr id="7" name="Text 4"/>
          <p:cNvSpPr/>
          <p:nvPr/>
        </p:nvSpPr>
        <p:spPr>
          <a:xfrm>
            <a:off x="5241727" y="1976676"/>
            <a:ext cx="4160520" cy="1156335"/>
          </a:xfrm>
          <a:prstGeom prst="rect">
            <a:avLst/>
          </a:prstGeom>
          <a:noFill/>
          <a:ln/>
        </p:spPr>
        <p:txBody>
          <a:bodyPr wrap="square" lIns="0" tIns="0" rIns="0" bIns="0" rtlCol="0" anchor="t"/>
          <a:lstStyle/>
          <a:p>
            <a:pPr marL="0" indent="0" algn="l">
              <a:lnSpc>
                <a:spcPts val="2250"/>
              </a:lnSpc>
              <a:buNone/>
            </a:pPr>
            <a:r>
              <a:rPr lang="en-US" sz="1400" dirty="0">
                <a:solidFill>
                  <a:srgbClr val="61615C"/>
                </a:solidFill>
                <a:latin typeface="Tomorrow" pitchFamily="34" charset="0"/>
                <a:ea typeface="Tomorrow" pitchFamily="34" charset="-122"/>
                <a:cs typeface="Tomorrow" pitchFamily="34" charset="-120"/>
              </a:rPr>
              <a:t>Di berbagai wilayah, petani yang menerapkan Sapta Usaha Tani melaporkan peningkatan produktivitas hingga 30%, menunjukkan efektivitas pendekatan terpadu.</a:t>
            </a:r>
            <a:endParaRPr lang="en-US" sz="1400" dirty="0"/>
          </a:p>
        </p:txBody>
      </p:sp>
      <p:pic>
        <p:nvPicPr>
          <p:cNvPr id="8" name="Image 1" descr="preencoded.png"/>
          <p:cNvPicPr>
            <a:picLocks noChangeAspect="1"/>
          </p:cNvPicPr>
          <p:nvPr/>
        </p:nvPicPr>
        <p:blipFill>
          <a:blip r:embed="rId4"/>
          <a:stretch>
            <a:fillRect/>
          </a:stretch>
        </p:blipFill>
        <p:spPr>
          <a:xfrm>
            <a:off x="5241727" y="3336250"/>
            <a:ext cx="4160520" cy="4160520"/>
          </a:xfrm>
          <a:prstGeom prst="rect">
            <a:avLst/>
          </a:prstGeom>
        </p:spPr>
      </p:pic>
      <p:sp>
        <p:nvSpPr>
          <p:cNvPr id="9" name="Text 5"/>
          <p:cNvSpPr/>
          <p:nvPr/>
        </p:nvSpPr>
        <p:spPr>
          <a:xfrm>
            <a:off x="9850874" y="1513522"/>
            <a:ext cx="3732848" cy="282416"/>
          </a:xfrm>
          <a:prstGeom prst="rect">
            <a:avLst/>
          </a:prstGeom>
          <a:noFill/>
          <a:ln/>
        </p:spPr>
        <p:txBody>
          <a:bodyPr wrap="none" lIns="0" tIns="0" rIns="0" bIns="0" rtlCol="0" anchor="t"/>
          <a:lstStyle/>
          <a:p>
            <a:pPr marL="0" indent="0" algn="l">
              <a:lnSpc>
                <a:spcPts val="2200"/>
              </a:lnSpc>
              <a:buNone/>
            </a:pPr>
            <a:r>
              <a:rPr lang="en-US" sz="1750" dirty="0">
                <a:solidFill>
                  <a:srgbClr val="1D1D1B"/>
                </a:solidFill>
                <a:latin typeface="Tomorrow Semi Bold" pitchFamily="34" charset="0"/>
                <a:ea typeface="Tomorrow Semi Bold" pitchFamily="34" charset="-122"/>
                <a:cs typeface="Tomorrow Semi Bold" pitchFamily="34" charset="-120"/>
              </a:rPr>
              <a:t>Dukungan Pemerintah &amp; Swasta</a:t>
            </a:r>
            <a:endParaRPr lang="en-US" sz="1750" dirty="0"/>
          </a:p>
        </p:txBody>
      </p:sp>
      <p:sp>
        <p:nvSpPr>
          <p:cNvPr id="10" name="Text 6"/>
          <p:cNvSpPr/>
          <p:nvPr/>
        </p:nvSpPr>
        <p:spPr>
          <a:xfrm>
            <a:off x="9850874" y="1976676"/>
            <a:ext cx="4160520" cy="1156335"/>
          </a:xfrm>
          <a:prstGeom prst="rect">
            <a:avLst/>
          </a:prstGeom>
          <a:noFill/>
          <a:ln/>
        </p:spPr>
        <p:txBody>
          <a:bodyPr wrap="square" lIns="0" tIns="0" rIns="0" bIns="0" rtlCol="0" anchor="t"/>
          <a:lstStyle/>
          <a:p>
            <a:pPr marL="0" indent="0" algn="l">
              <a:lnSpc>
                <a:spcPts val="2250"/>
              </a:lnSpc>
              <a:buNone/>
            </a:pPr>
            <a:r>
              <a:rPr lang="en-US" sz="1400" dirty="0">
                <a:solidFill>
                  <a:srgbClr val="61615C"/>
                </a:solidFill>
                <a:latin typeface="Tomorrow" pitchFamily="34" charset="0"/>
                <a:ea typeface="Tomorrow" pitchFamily="34" charset="-122"/>
                <a:cs typeface="Tomorrow" pitchFamily="34" charset="-120"/>
              </a:rPr>
              <a:t>Kemitraan antara pemerintah dan sektor swasta dalam penyediaan alat pertanian, pelatihan, dan pendampingan sangat krusial dalam adopsi teknologi baru.</a:t>
            </a:r>
            <a:endParaRPr lang="en-US" sz="1400" dirty="0"/>
          </a:p>
        </p:txBody>
      </p:sp>
      <p:pic>
        <p:nvPicPr>
          <p:cNvPr id="11" name="Image 2" descr="preencoded.png"/>
          <p:cNvPicPr>
            <a:picLocks noChangeAspect="1"/>
          </p:cNvPicPr>
          <p:nvPr/>
        </p:nvPicPr>
        <p:blipFill>
          <a:blip r:embed="rId5"/>
          <a:stretch>
            <a:fillRect/>
          </a:stretch>
        </p:blipFill>
        <p:spPr>
          <a:xfrm>
            <a:off x="9850874" y="3336250"/>
            <a:ext cx="4160520" cy="416052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43903"/>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Menuju Ketahanan Pangan dan Pertanian Berkelanjutan</a:t>
            </a:r>
            <a:endParaRPr lang="en-US" sz="4450" dirty="0"/>
          </a:p>
        </p:txBody>
      </p:sp>
      <p:sp>
        <p:nvSpPr>
          <p:cNvPr id="4" name="Shape 1"/>
          <p:cNvSpPr/>
          <p:nvPr/>
        </p:nvSpPr>
        <p:spPr>
          <a:xfrm>
            <a:off x="793790" y="3210401"/>
            <a:ext cx="7556421" cy="4275177"/>
          </a:xfrm>
          <a:prstGeom prst="roundRect">
            <a:avLst>
              <a:gd name="adj" fmla="val 796"/>
            </a:avLst>
          </a:prstGeom>
          <a:solidFill>
            <a:srgbClr val="B6FCB8"/>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1020604" y="3562112"/>
            <a:ext cx="283488" cy="226814"/>
          </a:xfrm>
          <a:prstGeom prst="rect">
            <a:avLst/>
          </a:prstGeom>
        </p:spPr>
      </p:pic>
      <p:sp>
        <p:nvSpPr>
          <p:cNvPr id="6" name="Text 2"/>
          <p:cNvSpPr/>
          <p:nvPr/>
        </p:nvSpPr>
        <p:spPr>
          <a:xfrm>
            <a:off x="1530906" y="3493889"/>
            <a:ext cx="6592491" cy="1088708"/>
          </a:xfrm>
          <a:prstGeom prst="rect">
            <a:avLst/>
          </a:prstGeom>
          <a:noFill/>
          <a:ln/>
        </p:spPr>
        <p:txBody>
          <a:bodyPr wrap="square" lIns="0" tIns="0" rIns="0" bIns="0" rtlCol="0" anchor="t"/>
          <a:lstStyle/>
          <a:p>
            <a:pPr marL="0" indent="0" algn="l">
              <a:lnSpc>
                <a:spcPts val="2850"/>
              </a:lnSpc>
              <a:buNone/>
            </a:pPr>
            <a:r>
              <a:rPr lang="en-US" sz="1750" b="1" dirty="0">
                <a:solidFill>
                  <a:srgbClr val="000000"/>
                </a:solidFill>
                <a:latin typeface="Tomorrow" pitchFamily="34" charset="0"/>
                <a:ea typeface="Tomorrow" pitchFamily="34" charset="-122"/>
                <a:cs typeface="Tomorrow" pitchFamily="34" charset="-120"/>
              </a:rPr>
              <a:t>Sinergi Kunci:</a:t>
            </a:r>
            <a:r>
              <a:rPr lang="en-US" sz="1750" dirty="0">
                <a:solidFill>
                  <a:srgbClr val="000000"/>
                </a:solidFill>
                <a:latin typeface="Tomorrow" pitchFamily="34" charset="0"/>
                <a:ea typeface="Tomorrow" pitchFamily="34" charset="-122"/>
                <a:cs typeface="Tomorrow" pitchFamily="34" charset="-120"/>
              </a:rPr>
              <a:t> Kolaborasi antara teknologi, kebijakan pemerintah yang mendukung, dan pemberdayaan petani adalah fondasi utama.</a:t>
            </a:r>
            <a:endParaRPr lang="en-US" sz="1750" dirty="0"/>
          </a:p>
        </p:txBody>
      </p:sp>
      <p:sp>
        <p:nvSpPr>
          <p:cNvPr id="7" name="Text 3"/>
          <p:cNvSpPr/>
          <p:nvPr/>
        </p:nvSpPr>
        <p:spPr>
          <a:xfrm>
            <a:off x="1530906" y="4786670"/>
            <a:ext cx="6592491" cy="1088708"/>
          </a:xfrm>
          <a:prstGeom prst="rect">
            <a:avLst/>
          </a:prstGeom>
          <a:noFill/>
          <a:ln/>
        </p:spPr>
        <p:txBody>
          <a:bodyPr wrap="square" lIns="0" tIns="0" rIns="0" bIns="0" rtlCol="0" anchor="t"/>
          <a:lstStyle/>
          <a:p>
            <a:pPr marL="0" indent="0" algn="l">
              <a:lnSpc>
                <a:spcPts val="2850"/>
              </a:lnSpc>
              <a:buNone/>
            </a:pPr>
            <a:r>
              <a:rPr lang="en-US" sz="1750" b="1" dirty="0">
                <a:solidFill>
                  <a:srgbClr val="000000"/>
                </a:solidFill>
                <a:latin typeface="Tomorrow" pitchFamily="34" charset="0"/>
                <a:ea typeface="Tomorrow" pitchFamily="34" charset="-122"/>
                <a:cs typeface="Tomorrow" pitchFamily="34" charset="-120"/>
              </a:rPr>
              <a:t>Jaga Fungsi Lahan:</a:t>
            </a:r>
            <a:r>
              <a:rPr lang="en-US" sz="1750" dirty="0">
                <a:solidFill>
                  <a:srgbClr val="000000"/>
                </a:solidFill>
                <a:latin typeface="Tomorrow" pitchFamily="34" charset="0"/>
                <a:ea typeface="Tomorrow" pitchFamily="34" charset="-122"/>
                <a:cs typeface="Tomorrow" pitchFamily="34" charset="-120"/>
              </a:rPr>
              <a:t> Melindungi lahan pertanian dari alih fungsi dan menjaga keseimbangan ekosistem adalah prioritas.</a:t>
            </a:r>
            <a:endParaRPr lang="en-US" sz="1750" dirty="0"/>
          </a:p>
        </p:txBody>
      </p:sp>
      <p:sp>
        <p:nvSpPr>
          <p:cNvPr id="8" name="Text 4"/>
          <p:cNvSpPr/>
          <p:nvPr/>
        </p:nvSpPr>
        <p:spPr>
          <a:xfrm>
            <a:off x="1530906" y="6079450"/>
            <a:ext cx="6592491" cy="1088708"/>
          </a:xfrm>
          <a:prstGeom prst="rect">
            <a:avLst/>
          </a:prstGeom>
          <a:noFill/>
          <a:ln/>
        </p:spPr>
        <p:txBody>
          <a:bodyPr wrap="square" lIns="0" tIns="0" rIns="0" bIns="0" rtlCol="0" anchor="t"/>
          <a:lstStyle/>
          <a:p>
            <a:pPr marL="0" indent="0" algn="l">
              <a:lnSpc>
                <a:spcPts val="2850"/>
              </a:lnSpc>
              <a:buNone/>
            </a:pPr>
            <a:r>
              <a:rPr lang="en-US" sz="1750" b="1" dirty="0">
                <a:solidFill>
                  <a:srgbClr val="000000"/>
                </a:solidFill>
                <a:latin typeface="Tomorrow" pitchFamily="34" charset="0"/>
                <a:ea typeface="Tomorrow" pitchFamily="34" charset="-122"/>
                <a:cs typeface="Tomorrow" pitchFamily="34" charset="-120"/>
              </a:rPr>
              <a:t>Investasi Berkelanjutan:</a:t>
            </a:r>
            <a:r>
              <a:rPr lang="en-US" sz="1750" dirty="0">
                <a:solidFill>
                  <a:srgbClr val="000000"/>
                </a:solidFill>
                <a:latin typeface="Tomorrow" pitchFamily="34" charset="0"/>
                <a:ea typeface="Tomorrow" pitchFamily="34" charset="-122"/>
                <a:cs typeface="Tomorrow" pitchFamily="34" charset="-120"/>
              </a:rPr>
              <a:t> Terus berinvestasi dalam penelitian, inovasi, dan praktik pertanian ramah lingkungan untuk masa depan pangan Indonesia yang lebih baik.</a:t>
            </a:r>
            <a:endParaRPr lang="en-US" sz="175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B240D-EB26-57C2-3DE5-6F5F66776248}"/>
              </a:ext>
            </a:extLst>
          </p:cNvPr>
          <p:cNvSpPr txBox="1"/>
          <p:nvPr/>
        </p:nvSpPr>
        <p:spPr>
          <a:xfrm>
            <a:off x="1165538" y="1184857"/>
            <a:ext cx="12299324" cy="3539430"/>
          </a:xfrm>
          <a:prstGeom prst="rect">
            <a:avLst/>
          </a:prstGeom>
          <a:noFill/>
        </p:spPr>
        <p:txBody>
          <a:bodyPr wrap="square" rtlCol="0">
            <a:spAutoFit/>
          </a:bodyPr>
          <a:lstStyle/>
          <a:p>
            <a:pPr algn="ctr"/>
            <a:r>
              <a:rPr lang="en-US" sz="4400" dirty="0"/>
              <a:t>DAFTAR PUSTAKA</a:t>
            </a:r>
          </a:p>
          <a:p>
            <a:endParaRPr lang="en-US" dirty="0"/>
          </a:p>
          <a:p>
            <a:pPr algn="just"/>
            <a:r>
              <a:rPr lang="en-GB" dirty="0"/>
              <a:t>1. UNESCO (2017). Education for Sustainable Development Goals: Learning Objectives. </a:t>
            </a:r>
          </a:p>
          <a:p>
            <a:pPr algn="just"/>
            <a:r>
              <a:rPr lang="en-GB" dirty="0"/>
              <a:t>2. United Nations (2015). Transforming Our World: The 2030 Agenda for Sustainable Development. </a:t>
            </a:r>
          </a:p>
          <a:p>
            <a:pPr algn="just"/>
            <a:r>
              <a:rPr lang="en-GB" dirty="0"/>
              <a:t>3. </a:t>
            </a:r>
            <a:r>
              <a:rPr lang="en-GB" dirty="0" err="1"/>
              <a:t>Alisjahbana</a:t>
            </a:r>
            <a:r>
              <a:rPr lang="en-GB" dirty="0"/>
              <a:t>, A.S. &amp; </a:t>
            </a:r>
            <a:r>
              <a:rPr lang="en-GB" dirty="0" err="1"/>
              <a:t>Murniningsih</a:t>
            </a:r>
            <a:r>
              <a:rPr lang="en-GB" dirty="0"/>
              <a:t>, Endah. (2018).Tujuan Pembangunan </a:t>
            </a:r>
            <a:r>
              <a:rPr lang="en-GB" dirty="0" err="1"/>
              <a:t>Berkelanjutan</a:t>
            </a:r>
            <a:r>
              <a:rPr lang="en-GB" dirty="0"/>
              <a:t> di Indonesia, </a:t>
            </a:r>
            <a:r>
              <a:rPr lang="en-GB" dirty="0" err="1"/>
              <a:t>Konsep</a:t>
            </a:r>
            <a:r>
              <a:rPr lang="en-GB" dirty="0"/>
              <a:t>, Target &amp; Strategi </a:t>
            </a:r>
            <a:r>
              <a:rPr lang="en-GB" dirty="0" err="1"/>
              <a:t>Implementasi</a:t>
            </a:r>
            <a:r>
              <a:rPr lang="en-GB" dirty="0"/>
              <a:t>. Bandung: UNPAD Press. </a:t>
            </a:r>
          </a:p>
          <a:p>
            <a:pPr algn="just"/>
            <a:r>
              <a:rPr lang="en-GB" dirty="0"/>
              <a:t>4. Mulyadi, </a:t>
            </a:r>
            <a:r>
              <a:rPr lang="en-GB" dirty="0" err="1"/>
              <a:t>dkk</a:t>
            </a:r>
            <a:r>
              <a:rPr lang="en-GB" dirty="0"/>
              <a:t>. 2015. Pembangunan </a:t>
            </a:r>
            <a:r>
              <a:rPr lang="en-GB" dirty="0" err="1"/>
              <a:t>Berkelanjutan</a:t>
            </a:r>
            <a:r>
              <a:rPr lang="en-GB" dirty="0"/>
              <a:t> </a:t>
            </a:r>
            <a:r>
              <a:rPr lang="en-GB" dirty="0" err="1"/>
              <a:t>Dimensi</a:t>
            </a:r>
            <a:r>
              <a:rPr lang="en-GB" dirty="0"/>
              <a:t> Sosial, Ekonomi dan </a:t>
            </a:r>
            <a:r>
              <a:rPr lang="en-GB" dirty="0" err="1"/>
              <a:t>Lingkungan</a:t>
            </a:r>
            <a:r>
              <a:rPr lang="en-GB" dirty="0"/>
              <a:t>. Jakarta : P3DI </a:t>
            </a:r>
            <a:r>
              <a:rPr lang="en-GB" dirty="0" err="1"/>
              <a:t>Setjen</a:t>
            </a:r>
            <a:r>
              <a:rPr lang="en-GB" dirty="0"/>
              <a:t> DPR RI dan Azza </a:t>
            </a:r>
            <a:r>
              <a:rPr lang="en-GB" dirty="0" err="1"/>
              <a:t>Grafika</a:t>
            </a:r>
            <a:r>
              <a:rPr lang="en-GB" dirty="0"/>
              <a:t> </a:t>
            </a:r>
          </a:p>
          <a:p>
            <a:endParaRPr lang="en-US" dirty="0"/>
          </a:p>
          <a:p>
            <a:endParaRPr lang="en-US" dirty="0"/>
          </a:p>
          <a:p>
            <a:endParaRPr lang="en-US" dirty="0"/>
          </a:p>
        </p:txBody>
      </p:sp>
    </p:spTree>
    <p:extLst>
      <p:ext uri="{BB962C8B-B14F-4D97-AF65-F5344CB8AC3E}">
        <p14:creationId xmlns:p14="http://schemas.microsoft.com/office/powerpoint/2010/main" val="301421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59487" y="518160"/>
            <a:ext cx="10957203" cy="588883"/>
          </a:xfrm>
          <a:prstGeom prst="rect">
            <a:avLst/>
          </a:prstGeom>
          <a:noFill/>
          <a:ln/>
        </p:spPr>
        <p:txBody>
          <a:bodyPr wrap="none" lIns="0" tIns="0" rIns="0" bIns="0" rtlCol="0" anchor="t"/>
          <a:lstStyle/>
          <a:p>
            <a:pPr marL="0" indent="0" algn="l">
              <a:lnSpc>
                <a:spcPts val="4600"/>
              </a:lnSpc>
              <a:buNone/>
            </a:pPr>
            <a:r>
              <a:rPr lang="en-US" sz="3700" dirty="0">
                <a:solidFill>
                  <a:srgbClr val="1D1D1B"/>
                </a:solidFill>
                <a:latin typeface="Tomorrow Semi Bold" pitchFamily="34" charset="0"/>
                <a:ea typeface="Tomorrow Semi Bold" pitchFamily="34" charset="-122"/>
                <a:cs typeface="Tomorrow Semi Bold" pitchFamily="34" charset="-120"/>
              </a:rPr>
              <a:t>Kisah Nyata: Anak Balita dan KKP di Indonesia</a:t>
            </a:r>
            <a:endParaRPr lang="en-US" sz="3700" dirty="0"/>
          </a:p>
        </p:txBody>
      </p:sp>
      <p:sp>
        <p:nvSpPr>
          <p:cNvPr id="3" name="Text 1"/>
          <p:cNvSpPr/>
          <p:nvPr/>
        </p:nvSpPr>
        <p:spPr>
          <a:xfrm>
            <a:off x="659487" y="1559243"/>
            <a:ext cx="6425922" cy="602933"/>
          </a:xfrm>
          <a:prstGeom prst="rect">
            <a:avLst/>
          </a:prstGeom>
          <a:noFill/>
          <a:ln/>
        </p:spPr>
        <p:txBody>
          <a:bodyPr wrap="square" lIns="0" tIns="0" rIns="0" bIns="0" rtlCol="0" anchor="t"/>
          <a:lstStyle/>
          <a:p>
            <a:pPr marL="0" indent="0" algn="l">
              <a:lnSpc>
                <a:spcPts val="2350"/>
              </a:lnSpc>
              <a:buNone/>
            </a:pPr>
            <a:r>
              <a:rPr lang="en-US" sz="1450" dirty="0">
                <a:solidFill>
                  <a:srgbClr val="61615C"/>
                </a:solidFill>
                <a:latin typeface="Tomorrow" pitchFamily="34" charset="0"/>
                <a:ea typeface="Tomorrow" pitchFamily="34" charset="-122"/>
                <a:cs typeface="Tomorrow" pitchFamily="34" charset="-120"/>
              </a:rPr>
              <a:t>Pada tahun 2004, </a:t>
            </a:r>
            <a:r>
              <a:rPr lang="en-US" sz="1450" dirty="0">
                <a:solidFill>
                  <a:srgbClr val="F44444"/>
                </a:solidFill>
                <a:latin typeface="Tomorrow" pitchFamily="34" charset="0"/>
                <a:ea typeface="Tomorrow" pitchFamily="34" charset="-122"/>
                <a:cs typeface="Tomorrow" pitchFamily="34" charset="-120"/>
              </a:rPr>
              <a:t>28,4% balita di Indonesia</a:t>
            </a:r>
            <a:r>
              <a:rPr lang="en-US" sz="1450" dirty="0">
                <a:solidFill>
                  <a:srgbClr val="61615C"/>
                </a:solidFill>
                <a:latin typeface="Tomorrow" pitchFamily="34" charset="0"/>
                <a:ea typeface="Tomorrow" pitchFamily="34" charset="-122"/>
                <a:cs typeface="Tomorrow" pitchFamily="34" charset="-120"/>
              </a:rPr>
              <a:t> mengalami gizi buruk, sebuah angka yang mengkhawatirkan.</a:t>
            </a:r>
            <a:endParaRPr lang="en-US" sz="1450" dirty="0"/>
          </a:p>
        </p:txBody>
      </p:sp>
      <p:sp>
        <p:nvSpPr>
          <p:cNvPr id="4" name="Text 2"/>
          <p:cNvSpPr/>
          <p:nvPr/>
        </p:nvSpPr>
        <p:spPr>
          <a:xfrm>
            <a:off x="659487" y="2331720"/>
            <a:ext cx="6425922" cy="301466"/>
          </a:xfrm>
          <a:prstGeom prst="rect">
            <a:avLst/>
          </a:prstGeom>
          <a:noFill/>
          <a:ln/>
        </p:spPr>
        <p:txBody>
          <a:bodyPr wrap="none" lIns="0" tIns="0" rIns="0" bIns="0" rtlCol="0" anchor="t"/>
          <a:lstStyle/>
          <a:p>
            <a:pPr marL="0" indent="0" algn="l">
              <a:lnSpc>
                <a:spcPts val="2350"/>
              </a:lnSpc>
              <a:buNone/>
            </a:pPr>
            <a:r>
              <a:rPr lang="en-US" sz="1450" dirty="0">
                <a:solidFill>
                  <a:srgbClr val="61615C"/>
                </a:solidFill>
                <a:latin typeface="Tomorrow" pitchFamily="34" charset="0"/>
                <a:ea typeface="Tomorrow" pitchFamily="34" charset="-122"/>
                <a:cs typeface="Tomorrow" pitchFamily="34" charset="-120"/>
              </a:rPr>
              <a:t>Penyebab utamanya meliputi:</a:t>
            </a:r>
            <a:endParaRPr lang="en-US" sz="1450" dirty="0"/>
          </a:p>
        </p:txBody>
      </p:sp>
      <p:sp>
        <p:nvSpPr>
          <p:cNvPr id="5" name="Text 3"/>
          <p:cNvSpPr/>
          <p:nvPr/>
        </p:nvSpPr>
        <p:spPr>
          <a:xfrm>
            <a:off x="659487" y="2802731"/>
            <a:ext cx="6425922" cy="301466"/>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61615C"/>
                </a:solidFill>
                <a:latin typeface="Tomorrow" pitchFamily="34" charset="0"/>
                <a:ea typeface="Tomorrow" pitchFamily="34" charset="-122"/>
                <a:cs typeface="Tomorrow" pitchFamily="34" charset="-120"/>
              </a:rPr>
              <a:t>Pola makan tidak cukup kalori dan protein.</a:t>
            </a:r>
            <a:endParaRPr lang="en-US" sz="1450" dirty="0"/>
          </a:p>
        </p:txBody>
      </p:sp>
      <p:sp>
        <p:nvSpPr>
          <p:cNvPr id="6" name="Text 4"/>
          <p:cNvSpPr/>
          <p:nvPr/>
        </p:nvSpPr>
        <p:spPr>
          <a:xfrm>
            <a:off x="659487" y="3170039"/>
            <a:ext cx="6425922" cy="301466"/>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61615C"/>
                </a:solidFill>
                <a:latin typeface="Tomorrow" pitchFamily="34" charset="0"/>
                <a:ea typeface="Tomorrow" pitchFamily="34" charset="-122"/>
                <a:cs typeface="Tomorrow" pitchFamily="34" charset="-120"/>
              </a:rPr>
              <a:t>Infeksi berulang.</a:t>
            </a:r>
            <a:endParaRPr lang="en-US" sz="1450" dirty="0"/>
          </a:p>
        </p:txBody>
      </p:sp>
      <p:sp>
        <p:nvSpPr>
          <p:cNvPr id="7" name="Text 5"/>
          <p:cNvSpPr/>
          <p:nvPr/>
        </p:nvSpPr>
        <p:spPr>
          <a:xfrm>
            <a:off x="659487" y="3537347"/>
            <a:ext cx="6425922" cy="301466"/>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61615C"/>
                </a:solidFill>
                <a:latin typeface="Tomorrow" pitchFamily="34" charset="0"/>
                <a:ea typeface="Tomorrow" pitchFamily="34" charset="-122"/>
                <a:cs typeface="Tomorrow" pitchFamily="34" charset="-120"/>
              </a:rPr>
              <a:t>Kebersihan yang buruk.</a:t>
            </a:r>
            <a:endParaRPr lang="en-US" sz="1450" dirty="0"/>
          </a:p>
        </p:txBody>
      </p:sp>
      <p:sp>
        <p:nvSpPr>
          <p:cNvPr id="8" name="Shape 6"/>
          <p:cNvSpPr/>
          <p:nvPr/>
        </p:nvSpPr>
        <p:spPr>
          <a:xfrm>
            <a:off x="659487" y="4050744"/>
            <a:ext cx="6425922" cy="1886188"/>
          </a:xfrm>
          <a:prstGeom prst="roundRect">
            <a:avLst>
              <a:gd name="adj" fmla="val 1499"/>
            </a:avLst>
          </a:prstGeom>
          <a:solidFill>
            <a:srgbClr val="B6FCB8"/>
          </a:solidFill>
          <a:ln/>
        </p:spPr>
        <p:txBody>
          <a:bodyPr/>
          <a:lstStyle/>
          <a:p>
            <a:endParaRPr lang="en-US"/>
          </a:p>
        </p:txBody>
      </p:sp>
      <p:pic>
        <p:nvPicPr>
          <p:cNvPr id="9" name="Image 0" descr="preencoded.png"/>
          <p:cNvPicPr>
            <a:picLocks noChangeAspect="1"/>
          </p:cNvPicPr>
          <p:nvPr/>
        </p:nvPicPr>
        <p:blipFill>
          <a:blip r:embed="rId3"/>
          <a:stretch>
            <a:fillRect/>
          </a:stretch>
        </p:blipFill>
        <p:spPr>
          <a:xfrm>
            <a:off x="847844" y="4316254"/>
            <a:ext cx="294442" cy="235506"/>
          </a:xfrm>
          <a:prstGeom prst="rect">
            <a:avLst/>
          </a:prstGeom>
        </p:spPr>
      </p:pic>
      <p:sp>
        <p:nvSpPr>
          <p:cNvPr id="10" name="Text 7"/>
          <p:cNvSpPr/>
          <p:nvPr/>
        </p:nvSpPr>
        <p:spPr>
          <a:xfrm>
            <a:off x="1330643" y="4286131"/>
            <a:ext cx="2371606" cy="294323"/>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Tomorrow Semi Bold" pitchFamily="34" charset="0"/>
                <a:ea typeface="Tomorrow Semi Bold" pitchFamily="34" charset="-122"/>
                <a:cs typeface="Tomorrow Semi Bold" pitchFamily="34" charset="-120"/>
              </a:rPr>
              <a:t>Pencegahan Efektif:</a:t>
            </a:r>
            <a:endParaRPr lang="en-US" sz="1850" dirty="0"/>
          </a:p>
        </p:txBody>
      </p:sp>
      <p:sp>
        <p:nvSpPr>
          <p:cNvPr id="11" name="Text 8"/>
          <p:cNvSpPr/>
          <p:nvPr/>
        </p:nvSpPr>
        <p:spPr>
          <a:xfrm>
            <a:off x="1330643" y="4768810"/>
            <a:ext cx="5566410" cy="904399"/>
          </a:xfrm>
          <a:prstGeom prst="rect">
            <a:avLst/>
          </a:prstGeom>
          <a:noFill/>
          <a:ln/>
        </p:spPr>
        <p:txBody>
          <a:bodyPr wrap="square" lIns="0" tIns="0" rIns="0" bIns="0" rtlCol="0" anchor="t"/>
          <a:lstStyle/>
          <a:p>
            <a:pPr marL="0" indent="0" algn="l">
              <a:lnSpc>
                <a:spcPts val="2350"/>
              </a:lnSpc>
              <a:buNone/>
            </a:pPr>
            <a:r>
              <a:rPr lang="en-US" sz="1450" b="1" dirty="0">
                <a:solidFill>
                  <a:srgbClr val="000000"/>
                </a:solidFill>
                <a:latin typeface="Tomorrow" pitchFamily="34" charset="0"/>
                <a:ea typeface="Tomorrow" pitchFamily="34" charset="-122"/>
                <a:cs typeface="Tomorrow" pitchFamily="34" charset="-120"/>
              </a:rPr>
              <a:t>ASI eksklusif</a:t>
            </a:r>
            <a:r>
              <a:rPr lang="en-US" sz="1450" dirty="0">
                <a:solidFill>
                  <a:srgbClr val="000000"/>
                </a:solidFill>
                <a:latin typeface="Tomorrow" pitchFamily="34" charset="0"/>
                <a:ea typeface="Tomorrow" pitchFamily="34" charset="-122"/>
                <a:cs typeface="Tomorrow" pitchFamily="34" charset="-120"/>
              </a:rPr>
              <a:t>, pemberian </a:t>
            </a:r>
            <a:r>
              <a:rPr lang="en-US" sz="1450" b="1" dirty="0">
                <a:solidFill>
                  <a:srgbClr val="000000"/>
                </a:solidFill>
                <a:latin typeface="Tomorrow" pitchFamily="34" charset="0"/>
                <a:ea typeface="Tomorrow" pitchFamily="34" charset="-122"/>
                <a:cs typeface="Tomorrow" pitchFamily="34" charset="-120"/>
              </a:rPr>
              <a:t>makanan pendamping bergizi</a:t>
            </a:r>
            <a:r>
              <a:rPr lang="en-US" sz="1450" dirty="0">
                <a:solidFill>
                  <a:srgbClr val="000000"/>
                </a:solidFill>
                <a:latin typeface="Tomorrow" pitchFamily="34" charset="0"/>
                <a:ea typeface="Tomorrow" pitchFamily="34" charset="-122"/>
                <a:cs typeface="Tomorrow" pitchFamily="34" charset="-120"/>
              </a:rPr>
              <a:t>, dan </a:t>
            </a:r>
            <a:r>
              <a:rPr lang="en-US" sz="1450" b="1" dirty="0">
                <a:solidFill>
                  <a:srgbClr val="000000"/>
                </a:solidFill>
                <a:latin typeface="Tomorrow" pitchFamily="34" charset="0"/>
                <a:ea typeface="Tomorrow" pitchFamily="34" charset="-122"/>
                <a:cs typeface="Tomorrow" pitchFamily="34" charset="-120"/>
              </a:rPr>
              <a:t>kunjungan rutin ke posyandu</a:t>
            </a:r>
            <a:r>
              <a:rPr lang="en-US" sz="1450" dirty="0">
                <a:solidFill>
                  <a:srgbClr val="000000"/>
                </a:solidFill>
                <a:latin typeface="Tomorrow" pitchFamily="34" charset="0"/>
                <a:ea typeface="Tomorrow" pitchFamily="34" charset="-122"/>
                <a:cs typeface="Tomorrow" pitchFamily="34" charset="-120"/>
              </a:rPr>
              <a:t> adalah kunci untuk mencegah KKP pada balita.</a:t>
            </a:r>
            <a:endParaRPr lang="en-US" sz="1450" dirty="0"/>
          </a:p>
        </p:txBody>
      </p:sp>
      <p:pic>
        <p:nvPicPr>
          <p:cNvPr id="12" name="Image 1" descr="preencoded.png"/>
          <p:cNvPicPr>
            <a:picLocks noChangeAspect="1"/>
          </p:cNvPicPr>
          <p:nvPr/>
        </p:nvPicPr>
        <p:blipFill>
          <a:blip r:embed="rId4"/>
          <a:stretch>
            <a:fillRect/>
          </a:stretch>
        </p:blipFill>
        <p:spPr>
          <a:xfrm>
            <a:off x="7552611" y="1601629"/>
            <a:ext cx="6425922" cy="64259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87956" y="619601"/>
            <a:ext cx="11237119" cy="703659"/>
          </a:xfrm>
          <a:prstGeom prst="rect">
            <a:avLst/>
          </a:prstGeom>
          <a:noFill/>
          <a:ln/>
        </p:spPr>
        <p:txBody>
          <a:bodyPr wrap="none" lIns="0" tIns="0" rIns="0" bIns="0" rtlCol="0" anchor="t"/>
          <a:lstStyle/>
          <a:p>
            <a:pPr marL="0" indent="0" algn="l">
              <a:lnSpc>
                <a:spcPts val="5500"/>
              </a:lnSpc>
              <a:buNone/>
            </a:pPr>
            <a:r>
              <a:rPr lang="en-US" sz="4400" dirty="0">
                <a:solidFill>
                  <a:srgbClr val="1D1D1B"/>
                </a:solidFill>
                <a:latin typeface="Tomorrow Semi Bold" pitchFamily="34" charset="0"/>
                <a:ea typeface="Tomorrow Semi Bold" pitchFamily="34" charset="-122"/>
                <a:cs typeface="Tomorrow Semi Bold" pitchFamily="34" charset="-120"/>
              </a:rPr>
              <a:t>Tujuan SDGs Nomor 2: Tanpa Kelaparan</a:t>
            </a:r>
            <a:endParaRPr lang="en-US" sz="4400" dirty="0"/>
          </a:p>
        </p:txBody>
      </p:sp>
      <p:pic>
        <p:nvPicPr>
          <p:cNvPr id="3" name="Image 0" descr="preencoded.png"/>
          <p:cNvPicPr>
            <a:picLocks noChangeAspect="1"/>
          </p:cNvPicPr>
          <p:nvPr/>
        </p:nvPicPr>
        <p:blipFill>
          <a:blip r:embed="rId3"/>
          <a:stretch>
            <a:fillRect/>
          </a:stretch>
        </p:blipFill>
        <p:spPr>
          <a:xfrm>
            <a:off x="787956" y="1773555"/>
            <a:ext cx="6527244" cy="900589"/>
          </a:xfrm>
          <a:prstGeom prst="rect">
            <a:avLst/>
          </a:prstGeom>
        </p:spPr>
      </p:pic>
      <p:sp>
        <p:nvSpPr>
          <p:cNvPr id="4" name="Text 1"/>
          <p:cNvSpPr/>
          <p:nvPr/>
        </p:nvSpPr>
        <p:spPr>
          <a:xfrm>
            <a:off x="1013103" y="2899291"/>
            <a:ext cx="2814399" cy="3518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Akhiri Kelaparan</a:t>
            </a:r>
            <a:endParaRPr lang="en-US" sz="2200" dirty="0"/>
          </a:p>
        </p:txBody>
      </p:sp>
      <p:sp>
        <p:nvSpPr>
          <p:cNvPr id="5" name="Text 2"/>
          <p:cNvSpPr/>
          <p:nvPr/>
        </p:nvSpPr>
        <p:spPr>
          <a:xfrm>
            <a:off x="1013103" y="3386138"/>
            <a:ext cx="6076950" cy="1080492"/>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Mengakhiri kelaparan di seluruh dunia dan memastikan setiap orang memiliki akses terhadap pangan yang aman, bergizi, dan cukup sepanjang tahun.</a:t>
            </a:r>
            <a:endParaRPr lang="en-US" sz="1750" dirty="0"/>
          </a:p>
        </p:txBody>
      </p:sp>
      <p:pic>
        <p:nvPicPr>
          <p:cNvPr id="6" name="Image 1" descr="preencoded.png"/>
          <p:cNvPicPr>
            <a:picLocks noChangeAspect="1"/>
          </p:cNvPicPr>
          <p:nvPr/>
        </p:nvPicPr>
        <p:blipFill>
          <a:blip r:embed="rId4"/>
          <a:stretch>
            <a:fillRect/>
          </a:stretch>
        </p:blipFill>
        <p:spPr>
          <a:xfrm>
            <a:off x="7315200" y="1773555"/>
            <a:ext cx="6527244" cy="900589"/>
          </a:xfrm>
          <a:prstGeom prst="rect">
            <a:avLst/>
          </a:prstGeom>
        </p:spPr>
      </p:pic>
      <p:sp>
        <p:nvSpPr>
          <p:cNvPr id="7" name="Text 3"/>
          <p:cNvSpPr/>
          <p:nvPr/>
        </p:nvSpPr>
        <p:spPr>
          <a:xfrm>
            <a:off x="7540347" y="2899291"/>
            <a:ext cx="3558540" cy="3518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Capai Ketahanan Pangan</a:t>
            </a:r>
            <a:endParaRPr lang="en-US" sz="2200" dirty="0"/>
          </a:p>
        </p:txBody>
      </p:sp>
      <p:sp>
        <p:nvSpPr>
          <p:cNvPr id="8" name="Text 4"/>
          <p:cNvSpPr/>
          <p:nvPr/>
        </p:nvSpPr>
        <p:spPr>
          <a:xfrm>
            <a:off x="7540347" y="3386138"/>
            <a:ext cx="6076950" cy="1080492"/>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Mewujudkan ketahanan pangan global dengan menjamin pasokan pangan yang stabil dan terjangkau bagi semua.</a:t>
            </a:r>
            <a:endParaRPr lang="en-US" sz="1750" dirty="0"/>
          </a:p>
        </p:txBody>
      </p:sp>
      <p:pic>
        <p:nvPicPr>
          <p:cNvPr id="9" name="Image 2" descr="preencoded.png"/>
          <p:cNvPicPr>
            <a:picLocks noChangeAspect="1"/>
          </p:cNvPicPr>
          <p:nvPr/>
        </p:nvPicPr>
        <p:blipFill>
          <a:blip r:embed="rId5"/>
          <a:stretch>
            <a:fillRect/>
          </a:stretch>
        </p:blipFill>
        <p:spPr>
          <a:xfrm>
            <a:off x="787956" y="4691777"/>
            <a:ext cx="6527244" cy="900589"/>
          </a:xfrm>
          <a:prstGeom prst="rect">
            <a:avLst/>
          </a:prstGeom>
        </p:spPr>
      </p:pic>
      <p:sp>
        <p:nvSpPr>
          <p:cNvPr id="10" name="Text 5"/>
          <p:cNvSpPr/>
          <p:nvPr/>
        </p:nvSpPr>
        <p:spPr>
          <a:xfrm>
            <a:off x="1013103" y="5817513"/>
            <a:ext cx="2814399" cy="3518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Perbaiki Nutrisi</a:t>
            </a:r>
            <a:endParaRPr lang="en-US" sz="2200" dirty="0"/>
          </a:p>
        </p:txBody>
      </p:sp>
      <p:sp>
        <p:nvSpPr>
          <p:cNvPr id="11" name="Text 6"/>
          <p:cNvSpPr/>
          <p:nvPr/>
        </p:nvSpPr>
        <p:spPr>
          <a:xfrm>
            <a:off x="1013103" y="6304359"/>
            <a:ext cx="6076950" cy="1080492"/>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Memperbaiki nutrisi, terutama pada anak-anak dan kelompok rentan, serta mengakhiri segala bentuk malnutrisi.</a:t>
            </a:r>
            <a:endParaRPr lang="en-US" sz="1750" dirty="0"/>
          </a:p>
        </p:txBody>
      </p:sp>
      <p:pic>
        <p:nvPicPr>
          <p:cNvPr id="12" name="Image 3" descr="preencoded.png"/>
          <p:cNvPicPr>
            <a:picLocks noChangeAspect="1"/>
          </p:cNvPicPr>
          <p:nvPr/>
        </p:nvPicPr>
        <p:blipFill>
          <a:blip r:embed="rId6"/>
          <a:stretch>
            <a:fillRect/>
          </a:stretch>
        </p:blipFill>
        <p:spPr>
          <a:xfrm>
            <a:off x="7315200" y="4691777"/>
            <a:ext cx="6527244" cy="900589"/>
          </a:xfrm>
          <a:prstGeom prst="rect">
            <a:avLst/>
          </a:prstGeom>
        </p:spPr>
      </p:pic>
      <p:sp>
        <p:nvSpPr>
          <p:cNvPr id="13" name="Text 7"/>
          <p:cNvSpPr/>
          <p:nvPr/>
        </p:nvSpPr>
        <p:spPr>
          <a:xfrm>
            <a:off x="7540347" y="5817513"/>
            <a:ext cx="3470434" cy="3518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Pertanian Berkelanjutan</a:t>
            </a:r>
            <a:endParaRPr lang="en-US" sz="2200" dirty="0"/>
          </a:p>
        </p:txBody>
      </p:sp>
      <p:sp>
        <p:nvSpPr>
          <p:cNvPr id="14" name="Text 8"/>
          <p:cNvSpPr/>
          <p:nvPr/>
        </p:nvSpPr>
        <p:spPr>
          <a:xfrm>
            <a:off x="7540347" y="6304359"/>
            <a:ext cx="6076950" cy="1080492"/>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Mempromosikan praktik pertanian berkelanjutan untuk meningkatkan produktivitas dan pendapatan petani kecil.</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896660"/>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Solusi Berkelanjutan untuk Mengakhiri Kelaparan</a:t>
            </a:r>
            <a:endParaRPr lang="en-US" sz="4450" dirty="0"/>
          </a:p>
        </p:txBody>
      </p:sp>
      <p:sp>
        <p:nvSpPr>
          <p:cNvPr id="3" name="Text 1"/>
          <p:cNvSpPr/>
          <p:nvPr/>
        </p:nvSpPr>
        <p:spPr>
          <a:xfrm>
            <a:off x="793790" y="3902154"/>
            <a:ext cx="3785235" cy="708660"/>
          </a:xfrm>
          <a:prstGeom prst="rect">
            <a:avLst/>
          </a:prstGeom>
          <a:noFill/>
          <a:ln/>
        </p:spPr>
        <p:txBody>
          <a:bodyPr wrap="square" lIns="0" tIns="0" rIns="0" bIns="0" rtlCol="0" anchor="t"/>
          <a:lstStyle/>
          <a:p>
            <a:pPr marL="0" indent="0" algn="r">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Tingkatkan Produksi Pangan</a:t>
            </a:r>
            <a:endParaRPr lang="en-US" sz="2200" dirty="0"/>
          </a:p>
        </p:txBody>
      </p:sp>
      <p:sp>
        <p:nvSpPr>
          <p:cNvPr id="4" name="Text 2"/>
          <p:cNvSpPr/>
          <p:nvPr/>
        </p:nvSpPr>
        <p:spPr>
          <a:xfrm>
            <a:off x="793790" y="4746903"/>
            <a:ext cx="3785235" cy="1451610"/>
          </a:xfrm>
          <a:prstGeom prst="rect">
            <a:avLst/>
          </a:prstGeom>
          <a:noFill/>
          <a:ln/>
        </p:spPr>
        <p:txBody>
          <a:bodyPr wrap="square" lIns="0" tIns="0" rIns="0" bIns="0" rtlCol="0" anchor="t"/>
          <a:lstStyle/>
          <a:p>
            <a:pPr marL="0" indent="0" algn="r">
              <a:lnSpc>
                <a:spcPts val="2850"/>
              </a:lnSpc>
              <a:buNone/>
            </a:pPr>
            <a:r>
              <a:rPr lang="en-US" sz="1750" dirty="0">
                <a:solidFill>
                  <a:srgbClr val="61615C"/>
                </a:solidFill>
                <a:latin typeface="Tomorrow" pitchFamily="34" charset="0"/>
                <a:ea typeface="Tomorrow" pitchFamily="34" charset="-122"/>
                <a:cs typeface="Tomorrow" pitchFamily="34" charset="-120"/>
              </a:rPr>
              <a:t>Menerapkan metode pertanian ramah lingkungan dan efisien untuk meningkatkan hasil panen secara berkelanjutan.</a:t>
            </a:r>
            <a:endParaRPr lang="en-US" sz="1750" dirty="0"/>
          </a:p>
        </p:txBody>
      </p:sp>
      <p:pic>
        <p:nvPicPr>
          <p:cNvPr id="5" name="Image 0" descr="preencoded.png"/>
          <p:cNvPicPr>
            <a:picLocks noChangeAspect="1"/>
          </p:cNvPicPr>
          <p:nvPr/>
        </p:nvPicPr>
        <p:blipFill>
          <a:blip r:embed="rId3"/>
          <a:stretch>
            <a:fillRect/>
          </a:stretch>
        </p:blipFill>
        <p:spPr>
          <a:xfrm>
            <a:off x="5032653" y="276784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5571411" y="4563428"/>
            <a:ext cx="339328" cy="424220"/>
          </a:xfrm>
          <a:prstGeom prst="rect">
            <a:avLst/>
          </a:prstGeom>
        </p:spPr>
      </p:pic>
      <p:sp>
        <p:nvSpPr>
          <p:cNvPr id="7" name="Text 3"/>
          <p:cNvSpPr/>
          <p:nvPr/>
        </p:nvSpPr>
        <p:spPr>
          <a:xfrm>
            <a:off x="9937790" y="2943701"/>
            <a:ext cx="3441621"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Kurangi Limbah Pangan</a:t>
            </a:r>
            <a:endParaRPr lang="en-US" sz="2200" dirty="0"/>
          </a:p>
        </p:txBody>
      </p:sp>
      <p:sp>
        <p:nvSpPr>
          <p:cNvPr id="8" name="Text 4"/>
          <p:cNvSpPr/>
          <p:nvPr/>
        </p:nvSpPr>
        <p:spPr>
          <a:xfrm>
            <a:off x="9937790" y="3434120"/>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Mengurangi limbah pangan yang mencapai miliaran dolar setiap tahun melalui edukasi dan inovasi.</a:t>
            </a:r>
            <a:endParaRPr lang="en-US" sz="1750" dirty="0"/>
          </a:p>
        </p:txBody>
      </p:sp>
      <p:pic>
        <p:nvPicPr>
          <p:cNvPr id="9" name="Image 2" descr="preencoded.png"/>
          <p:cNvPicPr>
            <a:picLocks noChangeAspect="1"/>
          </p:cNvPicPr>
          <p:nvPr/>
        </p:nvPicPr>
        <p:blipFill>
          <a:blip r:embed="rId5"/>
          <a:stretch>
            <a:fillRect/>
          </a:stretch>
        </p:blipFill>
        <p:spPr>
          <a:xfrm>
            <a:off x="5032653" y="276784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170307" y="3612356"/>
            <a:ext cx="339328" cy="424220"/>
          </a:xfrm>
          <a:prstGeom prst="rect">
            <a:avLst/>
          </a:prstGeom>
        </p:spPr>
      </p:pic>
      <p:sp>
        <p:nvSpPr>
          <p:cNvPr id="11" name="Text 5"/>
          <p:cNvSpPr/>
          <p:nvPr/>
        </p:nvSpPr>
        <p:spPr>
          <a:xfrm>
            <a:off x="9937790" y="521481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Perkuat Distribusi</a:t>
            </a:r>
            <a:endParaRPr lang="en-US" sz="2200" dirty="0"/>
          </a:p>
        </p:txBody>
      </p:sp>
      <p:sp>
        <p:nvSpPr>
          <p:cNvPr id="12" name="Text 6"/>
          <p:cNvSpPr/>
          <p:nvPr/>
        </p:nvSpPr>
        <p:spPr>
          <a:xfrm>
            <a:off x="9937790" y="5705237"/>
            <a:ext cx="3898821"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Memperkuat sistem distribusi pangan agar tepat sasaran dan menjangkau kelompok rentan yang paling membutuhkan.</a:t>
            </a:r>
            <a:endParaRPr lang="en-US" sz="1750" dirty="0"/>
          </a:p>
        </p:txBody>
      </p:sp>
      <p:pic>
        <p:nvPicPr>
          <p:cNvPr id="13" name="Image 4" descr="preencoded.png"/>
          <p:cNvPicPr>
            <a:picLocks noChangeAspect="1"/>
          </p:cNvPicPr>
          <p:nvPr/>
        </p:nvPicPr>
        <p:blipFill>
          <a:blip r:embed="rId7"/>
          <a:stretch>
            <a:fillRect/>
          </a:stretch>
        </p:blipFill>
        <p:spPr>
          <a:xfrm>
            <a:off x="5032653" y="276784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7694533" y="6338530"/>
            <a:ext cx="339328" cy="4242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164074"/>
            <a:ext cx="8089702"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Peran Teknologi dan Inovasi</a:t>
            </a:r>
            <a:endParaRPr lang="en-US" sz="4450" dirty="0"/>
          </a:p>
        </p:txBody>
      </p:sp>
      <p:pic>
        <p:nvPicPr>
          <p:cNvPr id="3" name="Image 0" descr="preencoded.png"/>
          <p:cNvPicPr>
            <a:picLocks noChangeAspect="1"/>
          </p:cNvPicPr>
          <p:nvPr/>
        </p:nvPicPr>
        <p:blipFill>
          <a:blip r:embed="rId3"/>
          <a:stretch>
            <a:fillRect/>
          </a:stretch>
        </p:blipFill>
        <p:spPr>
          <a:xfrm>
            <a:off x="793790" y="2326481"/>
            <a:ext cx="4158615" cy="2570202"/>
          </a:xfrm>
          <a:prstGeom prst="rect">
            <a:avLst/>
          </a:prstGeom>
        </p:spPr>
      </p:pic>
      <p:sp>
        <p:nvSpPr>
          <p:cNvPr id="4" name="Text 1"/>
          <p:cNvSpPr/>
          <p:nvPr/>
        </p:nvSpPr>
        <p:spPr>
          <a:xfrm>
            <a:off x="793790" y="5123498"/>
            <a:ext cx="3682127"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Varietas Tanaman Unggul</a:t>
            </a:r>
            <a:endParaRPr lang="en-US" sz="2200" dirty="0"/>
          </a:p>
        </p:txBody>
      </p:sp>
      <p:sp>
        <p:nvSpPr>
          <p:cNvPr id="5" name="Text 2"/>
          <p:cNvSpPr/>
          <p:nvPr/>
        </p:nvSpPr>
        <p:spPr>
          <a:xfrm>
            <a:off x="793790" y="5613916"/>
            <a:ext cx="4158615"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Pengembangan varietas tanaman tahan iklim ekstrem dan bernutrisi tinggi untuk meningkatkan ketahanan pangan.</a:t>
            </a:r>
            <a:endParaRPr lang="en-US" sz="1750" dirty="0"/>
          </a:p>
        </p:txBody>
      </p:sp>
      <p:pic>
        <p:nvPicPr>
          <p:cNvPr id="6" name="Image 1" descr="preencoded.png"/>
          <p:cNvPicPr>
            <a:picLocks noChangeAspect="1"/>
          </p:cNvPicPr>
          <p:nvPr/>
        </p:nvPicPr>
        <p:blipFill>
          <a:blip r:embed="rId4"/>
          <a:stretch>
            <a:fillRect/>
          </a:stretch>
        </p:blipFill>
        <p:spPr>
          <a:xfrm>
            <a:off x="5235893" y="2326481"/>
            <a:ext cx="4158615" cy="2570202"/>
          </a:xfrm>
          <a:prstGeom prst="rect">
            <a:avLst/>
          </a:prstGeom>
        </p:spPr>
      </p:pic>
      <p:sp>
        <p:nvSpPr>
          <p:cNvPr id="7" name="Text 3"/>
          <p:cNvSpPr/>
          <p:nvPr/>
        </p:nvSpPr>
        <p:spPr>
          <a:xfrm>
            <a:off x="5235893" y="5123498"/>
            <a:ext cx="3059549"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Digitalisasi Pertanian</a:t>
            </a:r>
            <a:endParaRPr lang="en-US" sz="2200" dirty="0"/>
          </a:p>
        </p:txBody>
      </p:sp>
      <p:sp>
        <p:nvSpPr>
          <p:cNvPr id="8" name="Text 4"/>
          <p:cNvSpPr/>
          <p:nvPr/>
        </p:nvSpPr>
        <p:spPr>
          <a:xfrm>
            <a:off x="5235893" y="5613916"/>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Pemanfaatan teknologi digital untuk memantau produksi, cuaca, dan kebutuhan pangan secara real-time.</a:t>
            </a:r>
            <a:endParaRPr lang="en-US" sz="1750" dirty="0"/>
          </a:p>
        </p:txBody>
      </p:sp>
      <p:pic>
        <p:nvPicPr>
          <p:cNvPr id="9" name="Image 2" descr="preencoded.png"/>
          <p:cNvPicPr>
            <a:picLocks noChangeAspect="1"/>
          </p:cNvPicPr>
          <p:nvPr/>
        </p:nvPicPr>
        <p:blipFill>
          <a:blip r:embed="rId5"/>
          <a:stretch>
            <a:fillRect/>
          </a:stretch>
        </p:blipFill>
        <p:spPr>
          <a:xfrm>
            <a:off x="9677995" y="2326481"/>
            <a:ext cx="4158615" cy="2570202"/>
          </a:xfrm>
          <a:prstGeom prst="rect">
            <a:avLst/>
          </a:prstGeom>
        </p:spPr>
      </p:pic>
      <p:sp>
        <p:nvSpPr>
          <p:cNvPr id="10" name="Text 5"/>
          <p:cNvSpPr/>
          <p:nvPr/>
        </p:nvSpPr>
        <p:spPr>
          <a:xfrm>
            <a:off x="9677995" y="5123498"/>
            <a:ext cx="3384590"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Edukasi Gizi Komunitas</a:t>
            </a:r>
            <a:endParaRPr lang="en-US" sz="2200" dirty="0"/>
          </a:p>
        </p:txBody>
      </p:sp>
      <p:sp>
        <p:nvSpPr>
          <p:cNvPr id="11" name="Text 6"/>
          <p:cNvSpPr/>
          <p:nvPr/>
        </p:nvSpPr>
        <p:spPr>
          <a:xfrm>
            <a:off x="9677995" y="5613916"/>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Program edukasi gizi dan pola makan sehat di komunitas untuk meningkatkan kesadaran masyarakat.</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700689"/>
            <a:ext cx="8261390"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Apa yang Bisa Kita Lakukan?</a:t>
            </a:r>
            <a:endParaRPr lang="en-US" sz="4450" dirty="0"/>
          </a:p>
        </p:txBody>
      </p:sp>
      <p:sp>
        <p:nvSpPr>
          <p:cNvPr id="3" name="Shape 1"/>
          <p:cNvSpPr/>
          <p:nvPr/>
        </p:nvSpPr>
        <p:spPr>
          <a:xfrm>
            <a:off x="793790" y="2863096"/>
            <a:ext cx="4196358" cy="3665815"/>
          </a:xfrm>
          <a:prstGeom prst="roundRect">
            <a:avLst>
              <a:gd name="adj" fmla="val 928"/>
            </a:avLst>
          </a:prstGeom>
          <a:solidFill>
            <a:srgbClr val="F0EAEA"/>
          </a:solidFill>
          <a:ln/>
        </p:spPr>
        <p:txBody>
          <a:bodyPr/>
          <a:lstStyle/>
          <a:p>
            <a:endParaRPr lang="en-US"/>
          </a:p>
        </p:txBody>
      </p:sp>
      <p:sp>
        <p:nvSpPr>
          <p:cNvPr id="4" name="Shape 2"/>
          <p:cNvSpPr/>
          <p:nvPr/>
        </p:nvSpPr>
        <p:spPr>
          <a:xfrm>
            <a:off x="1020604" y="3089910"/>
            <a:ext cx="680442" cy="680442"/>
          </a:xfrm>
          <a:prstGeom prst="roundRect">
            <a:avLst>
              <a:gd name="adj" fmla="val 13436980"/>
            </a:avLst>
          </a:prstGeom>
          <a:solidFill>
            <a:srgbClr val="1D1D1B"/>
          </a:solidFill>
          <a:ln/>
        </p:spPr>
        <p:txBody>
          <a:bodyPr/>
          <a:lstStyle/>
          <a:p>
            <a:endParaRPr lang="en-US"/>
          </a:p>
        </p:txBody>
      </p:sp>
      <p:pic>
        <p:nvPicPr>
          <p:cNvPr id="5" name="Image 0" descr="preencoded.png"/>
          <p:cNvPicPr>
            <a:picLocks noChangeAspect="1"/>
          </p:cNvPicPr>
          <p:nvPr/>
        </p:nvPicPr>
        <p:blipFill>
          <a:blip r:embed="rId3"/>
          <a:stretch>
            <a:fillRect/>
          </a:stretch>
        </p:blipFill>
        <p:spPr>
          <a:xfrm>
            <a:off x="1207770" y="3238738"/>
            <a:ext cx="306110" cy="382667"/>
          </a:xfrm>
          <a:prstGeom prst="rect">
            <a:avLst/>
          </a:prstGeom>
        </p:spPr>
      </p:pic>
      <p:sp>
        <p:nvSpPr>
          <p:cNvPr id="6" name="Text 3"/>
          <p:cNvSpPr/>
          <p:nvPr/>
        </p:nvSpPr>
        <p:spPr>
          <a:xfrm>
            <a:off x="1020604" y="39971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Dukung Program</a:t>
            </a:r>
            <a:endParaRPr lang="en-US" sz="2200" dirty="0"/>
          </a:p>
        </p:txBody>
      </p:sp>
      <p:sp>
        <p:nvSpPr>
          <p:cNvPr id="7" name="Text 4"/>
          <p:cNvSpPr/>
          <p:nvPr/>
        </p:nvSpPr>
        <p:spPr>
          <a:xfrm>
            <a:off x="1020604" y="4487585"/>
            <a:ext cx="3742730"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Mendukung program pemerintah dan organisasi kemanusiaan yang fokus pada ketahanan pangan dan bantuan langsung.</a:t>
            </a:r>
            <a:endParaRPr lang="en-US" sz="1750" dirty="0"/>
          </a:p>
        </p:txBody>
      </p:sp>
      <p:sp>
        <p:nvSpPr>
          <p:cNvPr id="8" name="Shape 5"/>
          <p:cNvSpPr/>
          <p:nvPr/>
        </p:nvSpPr>
        <p:spPr>
          <a:xfrm>
            <a:off x="5216962" y="2863096"/>
            <a:ext cx="4196358" cy="3665815"/>
          </a:xfrm>
          <a:prstGeom prst="roundRect">
            <a:avLst>
              <a:gd name="adj" fmla="val 928"/>
            </a:avLst>
          </a:prstGeom>
          <a:solidFill>
            <a:srgbClr val="F0EAEA"/>
          </a:solidFill>
          <a:ln/>
        </p:spPr>
        <p:txBody>
          <a:bodyPr/>
          <a:lstStyle/>
          <a:p>
            <a:endParaRPr lang="en-US"/>
          </a:p>
        </p:txBody>
      </p:sp>
      <p:sp>
        <p:nvSpPr>
          <p:cNvPr id="9" name="Shape 6"/>
          <p:cNvSpPr/>
          <p:nvPr/>
        </p:nvSpPr>
        <p:spPr>
          <a:xfrm>
            <a:off x="5443776" y="3089910"/>
            <a:ext cx="680442" cy="680442"/>
          </a:xfrm>
          <a:prstGeom prst="roundRect">
            <a:avLst>
              <a:gd name="adj" fmla="val 13436980"/>
            </a:avLst>
          </a:prstGeom>
          <a:solidFill>
            <a:srgbClr val="1D1D1B"/>
          </a:solidFill>
          <a:ln/>
        </p:spPr>
        <p:txBody>
          <a:bodyPr/>
          <a:lstStyle/>
          <a:p>
            <a:endParaRPr lang="en-US"/>
          </a:p>
        </p:txBody>
      </p:sp>
      <p:pic>
        <p:nvPicPr>
          <p:cNvPr id="10" name="Image 1" descr="preencoded.png"/>
          <p:cNvPicPr>
            <a:picLocks noChangeAspect="1"/>
          </p:cNvPicPr>
          <p:nvPr/>
        </p:nvPicPr>
        <p:blipFill>
          <a:blip r:embed="rId4"/>
          <a:stretch>
            <a:fillRect/>
          </a:stretch>
        </p:blipFill>
        <p:spPr>
          <a:xfrm>
            <a:off x="5630942" y="3238738"/>
            <a:ext cx="306110" cy="382667"/>
          </a:xfrm>
          <a:prstGeom prst="rect">
            <a:avLst/>
          </a:prstGeom>
        </p:spPr>
      </p:pic>
      <p:sp>
        <p:nvSpPr>
          <p:cNvPr id="11" name="Text 7"/>
          <p:cNvSpPr/>
          <p:nvPr/>
        </p:nvSpPr>
        <p:spPr>
          <a:xfrm>
            <a:off x="5443776" y="3997166"/>
            <a:ext cx="3038356"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Kurangi Pemborosan</a:t>
            </a:r>
            <a:endParaRPr lang="en-US" sz="2200" dirty="0"/>
          </a:p>
        </p:txBody>
      </p:sp>
      <p:sp>
        <p:nvSpPr>
          <p:cNvPr id="12" name="Text 8"/>
          <p:cNvSpPr/>
          <p:nvPr/>
        </p:nvSpPr>
        <p:spPr>
          <a:xfrm>
            <a:off x="5443776" y="4487585"/>
            <a:ext cx="3742730"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Mengurangi pemborosan makanan di rumah dan lingkungan sekitar dengan perencanaan dan penyimpanan yang baik.</a:t>
            </a:r>
            <a:endParaRPr lang="en-US" sz="1750" dirty="0"/>
          </a:p>
        </p:txBody>
      </p:sp>
      <p:sp>
        <p:nvSpPr>
          <p:cNvPr id="13" name="Shape 9"/>
          <p:cNvSpPr/>
          <p:nvPr/>
        </p:nvSpPr>
        <p:spPr>
          <a:xfrm>
            <a:off x="9640133" y="2863096"/>
            <a:ext cx="4196358" cy="3665815"/>
          </a:xfrm>
          <a:prstGeom prst="roundRect">
            <a:avLst>
              <a:gd name="adj" fmla="val 928"/>
            </a:avLst>
          </a:prstGeom>
          <a:solidFill>
            <a:srgbClr val="F0EAEA"/>
          </a:solidFill>
          <a:ln/>
        </p:spPr>
        <p:txBody>
          <a:bodyPr/>
          <a:lstStyle/>
          <a:p>
            <a:endParaRPr lang="en-US"/>
          </a:p>
        </p:txBody>
      </p:sp>
      <p:sp>
        <p:nvSpPr>
          <p:cNvPr id="14" name="Shape 10"/>
          <p:cNvSpPr/>
          <p:nvPr/>
        </p:nvSpPr>
        <p:spPr>
          <a:xfrm>
            <a:off x="9866948" y="3089910"/>
            <a:ext cx="680442" cy="680442"/>
          </a:xfrm>
          <a:prstGeom prst="roundRect">
            <a:avLst>
              <a:gd name="adj" fmla="val 13436980"/>
            </a:avLst>
          </a:prstGeom>
          <a:solidFill>
            <a:srgbClr val="1D1D1B"/>
          </a:solidFill>
          <a:ln/>
        </p:spPr>
        <p:txBody>
          <a:bodyPr/>
          <a:lstStyle/>
          <a:p>
            <a:endParaRPr lang="en-US"/>
          </a:p>
        </p:txBody>
      </p:sp>
      <p:pic>
        <p:nvPicPr>
          <p:cNvPr id="15" name="Image 2" descr="preencoded.png"/>
          <p:cNvPicPr>
            <a:picLocks noChangeAspect="1"/>
          </p:cNvPicPr>
          <p:nvPr/>
        </p:nvPicPr>
        <p:blipFill>
          <a:blip r:embed="rId5"/>
          <a:stretch>
            <a:fillRect/>
          </a:stretch>
        </p:blipFill>
        <p:spPr>
          <a:xfrm>
            <a:off x="10054114" y="3238738"/>
            <a:ext cx="306110" cy="382667"/>
          </a:xfrm>
          <a:prstGeom prst="rect">
            <a:avLst/>
          </a:prstGeom>
        </p:spPr>
      </p:pic>
      <p:sp>
        <p:nvSpPr>
          <p:cNvPr id="16" name="Text 11"/>
          <p:cNvSpPr/>
          <p:nvPr/>
        </p:nvSpPr>
        <p:spPr>
          <a:xfrm>
            <a:off x="9866948" y="3997166"/>
            <a:ext cx="3200162"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Tingkatkan Kesadaran</a:t>
            </a:r>
            <a:endParaRPr lang="en-US" sz="2200" dirty="0"/>
          </a:p>
        </p:txBody>
      </p:sp>
      <p:sp>
        <p:nvSpPr>
          <p:cNvPr id="17" name="Text 12"/>
          <p:cNvSpPr/>
          <p:nvPr/>
        </p:nvSpPr>
        <p:spPr>
          <a:xfrm>
            <a:off x="9866948" y="4487585"/>
            <a:ext cx="3742730"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Meningkatkan kesadaran akan pentingnya gizi seimbang dan pola makan sehat untuk diri sendiri dan keluarga.</a:t>
            </a:r>
            <a:endParaRPr lang="en-US" sz="1750" dirty="0"/>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14</TotalTime>
  <Words>3362</Words>
  <Application>Microsoft Macintosh PowerPoint</Application>
  <PresentationFormat>Custom</PresentationFormat>
  <Paragraphs>370</Paragraphs>
  <Slides>46</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Tomorrow Light</vt:lpstr>
      <vt:lpstr>Arial</vt:lpstr>
      <vt:lpstr>Tomorrow</vt:lpstr>
      <vt:lpstr>Tomorrow Semi Bold</vt:lpstr>
      <vt:lpstr>Gill Sans MT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Datu Jatmiko</cp:lastModifiedBy>
  <cp:revision>8</cp:revision>
  <dcterms:created xsi:type="dcterms:W3CDTF">2025-08-06T03:28:41Z</dcterms:created>
  <dcterms:modified xsi:type="dcterms:W3CDTF">2025-08-06T04:47:10Z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2068680</vt:lpwstr>
  </property>
  <property fmtid="{D5CDD505-2E9C-101B-9397-08002B2CF9AE}" pid="3" name="NXPowerLiteSettings">
    <vt:lpwstr>F7000400038000</vt:lpwstr>
  </property>
  <property fmtid="{D5CDD505-2E9C-101B-9397-08002B2CF9AE}" pid="4" name="NXPowerLiteVersion">
    <vt:lpwstr>S10.9.0</vt:lpwstr>
  </property>
</Properties>
</file>