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ADLaM Display"/>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g2TzWQk5cSYUZ7OpVx1vRUiuru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DLaMDisplay-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1792288" y="612775"/>
            <a:ext cx="5486400" cy="4114800"/>
          </a:xfrm>
          <a:prstGeom prst="rect">
            <a:avLst/>
          </a:prstGeom>
          <a:noFill/>
          <a:ln>
            <a:noFill/>
          </a:ln>
        </p:spPr>
      </p:sp>
      <p:sp>
        <p:nvSpPr>
          <p:cNvPr id="64" name="Google Shape;64;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doi.org/10.3390/su12041383" TargetMode="External"/><Relationship Id="rId4" Type="http://schemas.openxmlformats.org/officeDocument/2006/relationships/hyperlink" Target="https://www.salamyogyakarta.com/melihat-bagaimana-pendidikan-kritis-dan-demokratis-di-sanggar-anak-alam/" TargetMode="External"/><Relationship Id="rId5" Type="http://schemas.openxmlformats.org/officeDocument/2006/relationships/hyperlink" Target="https://aksaramaya.com/green-school-bali-tempat-belajar-asyik-dan-paling-unik-di-bali/" TargetMode="External"/><Relationship Id="rId6" Type="http://schemas.openxmlformats.org/officeDocument/2006/relationships/hyperlink" Target="https://www.kbqt.org/" TargetMode="External"/><Relationship Id="rId7" Type="http://schemas.openxmlformats.org/officeDocument/2006/relationships/hyperlink" Target="https://sdgs.bappenas.go.id/17-goals/goal-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2693987"/>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33333"/>
              </a:buClr>
              <a:buSzPts val="5400"/>
              <a:buFont typeface="Arial"/>
              <a:buNone/>
            </a:pPr>
            <a:r>
              <a:rPr b="1" lang="en-ID" sz="5400">
                <a:solidFill>
                  <a:srgbClr val="333333"/>
                </a:solidFill>
                <a:latin typeface="Arial"/>
                <a:ea typeface="Arial"/>
                <a:cs typeface="Arial"/>
                <a:sym typeface="Arial"/>
              </a:rPr>
              <a:t>Peran Pendidikan dalam Pembangunan Berkelanjutan</a:t>
            </a:r>
            <a:r>
              <a:rPr b="1" lang="en-ID" sz="5400"/>
              <a:t> </a:t>
            </a:r>
            <a:endParaRPr b="1" sz="5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0"/>
          <p:cNvSpPr txBox="1"/>
          <p:nvPr>
            <p:ph type="title"/>
          </p:nvPr>
        </p:nvSpPr>
        <p:spPr>
          <a:xfrm>
            <a:off x="457200" y="195943"/>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ID"/>
              <a:t>Target SDGs 4</a:t>
            </a:r>
            <a:endParaRPr/>
          </a:p>
        </p:txBody>
      </p:sp>
      <p:pic>
        <p:nvPicPr>
          <p:cNvPr descr="Sebuah gambar berisi teks, cuplikan layar, Situs, Laman internet&#10;&#10;Konten yang dihasilkan AI mungkin salah." id="215" name="Google Shape;215;p10"/>
          <p:cNvPicPr preferRelativeResize="0"/>
          <p:nvPr/>
        </p:nvPicPr>
        <p:blipFill rotWithShape="1">
          <a:blip r:embed="rId3">
            <a:alphaModFix/>
          </a:blip>
          <a:srcRect b="4244" l="4945" r="6147" t="58025"/>
          <a:stretch/>
        </p:blipFill>
        <p:spPr>
          <a:xfrm>
            <a:off x="1071153" y="1576909"/>
            <a:ext cx="7399247" cy="2042136"/>
          </a:xfrm>
          <a:prstGeom prst="rect">
            <a:avLst/>
          </a:prstGeom>
          <a:noFill/>
          <a:ln>
            <a:noFill/>
          </a:ln>
        </p:spPr>
      </p:pic>
      <p:pic>
        <p:nvPicPr>
          <p:cNvPr descr="Sebuah gambar berisi teks, cuplikan layar, Situs, Laman internet&#10;&#10;Konten yang dihasilkan AI mungkin salah." id="216" name="Google Shape;216;p10"/>
          <p:cNvPicPr preferRelativeResize="0"/>
          <p:nvPr/>
        </p:nvPicPr>
        <p:blipFill rotWithShape="1">
          <a:blip r:embed="rId4">
            <a:alphaModFix/>
          </a:blip>
          <a:srcRect b="37946" l="4585" r="4800" t="27941"/>
          <a:stretch/>
        </p:blipFill>
        <p:spPr>
          <a:xfrm>
            <a:off x="1037510" y="3794760"/>
            <a:ext cx="7432889" cy="17242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ID" sz="2400"/>
              <a:t>Sinergi Pendidikan (Formal, Nonformal, dan Informal)dalam Mewujudkan Pembelajaran Berkelanjutan</a:t>
            </a:r>
            <a:endParaRPr b="1" sz="2400"/>
          </a:p>
        </p:txBody>
      </p:sp>
      <p:sp>
        <p:nvSpPr>
          <p:cNvPr id="222" name="Google Shape;222;p11"/>
          <p:cNvSpPr txBox="1"/>
          <p:nvPr>
            <p:ph idx="1" type="body"/>
          </p:nvPr>
        </p:nvSpPr>
        <p:spPr>
          <a:xfrm>
            <a:off x="298799" y="1679400"/>
            <a:ext cx="8533143" cy="4706886"/>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1800"/>
              <a:buNone/>
            </a:pPr>
            <a:r>
              <a:rPr lang="en-ID" sz="1800"/>
              <a:t>“</a:t>
            </a:r>
            <a:r>
              <a:rPr i="1" lang="en-ID" sz="1800"/>
              <a:t>Education must not only prepare individuals for work, but also for life, responsibility, and sustainability.” </a:t>
            </a:r>
            <a:r>
              <a:rPr lang="en-ID" sz="1800"/>
              <a:t>— UNESCO, 2016</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400"/>
              </a:spcBef>
              <a:spcAft>
                <a:spcPts val="0"/>
              </a:spcAft>
              <a:buClr>
                <a:schemeClr val="dk1"/>
              </a:buClr>
              <a:buSzPts val="2000"/>
              <a:buNone/>
            </a:pPr>
            <a:r>
              <a:rPr lang="en-ID" sz="2000"/>
              <a:t>-Ketiganya tidak bisa berjalan sendiri jika ingin membentuk generasi yang utuh secara pengetahuan, sikap, dan keterampilan untuk keberlanjutan.</a:t>
            </a:r>
            <a:endParaRPr/>
          </a:p>
          <a:p>
            <a:pPr indent="0" lvl="0" marL="0" rtl="0" algn="l">
              <a:spcBef>
                <a:spcPts val="400"/>
              </a:spcBef>
              <a:spcAft>
                <a:spcPts val="0"/>
              </a:spcAft>
              <a:buClr>
                <a:schemeClr val="dk1"/>
              </a:buClr>
              <a:buSzPts val="2000"/>
              <a:buNone/>
            </a:pPr>
            <a:r>
              <a:rPr lang="en-ID" sz="2000"/>
              <a:t>-Kombinasi ini melahirkan pembelajaran holistik dan transformatif yang menjadi landasan dari </a:t>
            </a:r>
            <a:r>
              <a:rPr i="1" lang="en-ID" sz="2000"/>
              <a:t>Education for Sustainable Development (ESD).</a:t>
            </a:r>
            <a:endParaRPr/>
          </a:p>
          <a:p>
            <a:pPr indent="-139700" lvl="0" marL="342900" rtl="0" algn="l">
              <a:spcBef>
                <a:spcPts val="640"/>
              </a:spcBef>
              <a:spcAft>
                <a:spcPts val="0"/>
              </a:spcAft>
              <a:buClr>
                <a:schemeClr val="dk1"/>
              </a:buClr>
              <a:buSzPts val="3200"/>
              <a:buNone/>
            </a:pPr>
            <a:r>
              <a:t/>
            </a:r>
            <a:endParaRPr/>
          </a:p>
        </p:txBody>
      </p:sp>
      <p:pic>
        <p:nvPicPr>
          <p:cNvPr id="223" name="Google Shape;223;p11"/>
          <p:cNvPicPr preferRelativeResize="0"/>
          <p:nvPr/>
        </p:nvPicPr>
        <p:blipFill rotWithShape="1">
          <a:blip r:embed="rId3">
            <a:alphaModFix/>
          </a:blip>
          <a:srcRect b="0" l="0" r="0" t="0"/>
          <a:stretch/>
        </p:blipFill>
        <p:spPr>
          <a:xfrm>
            <a:off x="2994136" y="2501912"/>
            <a:ext cx="2758664" cy="22383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txBox="1"/>
          <p:nvPr>
            <p:ph idx="1" type="body"/>
          </p:nvPr>
        </p:nvSpPr>
        <p:spPr>
          <a:xfrm>
            <a:off x="548640" y="646611"/>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b="1" lang="en-ID" sz="1800"/>
              <a:t>Pendidikan Formal</a:t>
            </a:r>
            <a:endParaRPr sz="1800"/>
          </a:p>
          <a:p>
            <a:pPr indent="-342900" lvl="0" marL="342900" rtl="0" algn="l">
              <a:spcBef>
                <a:spcPts val="360"/>
              </a:spcBef>
              <a:spcAft>
                <a:spcPts val="0"/>
              </a:spcAft>
              <a:buClr>
                <a:schemeClr val="dk1"/>
              </a:buClr>
              <a:buSzPts val="1800"/>
              <a:buChar char="•"/>
            </a:pPr>
            <a:r>
              <a:rPr lang="en-ID" sz="1800"/>
              <a:t>Diselenggarakan secara sistematis oleh lembaga resmi: sekolah, universitas.</a:t>
            </a:r>
            <a:endParaRPr/>
          </a:p>
          <a:p>
            <a:pPr indent="-342900" lvl="0" marL="342900" rtl="0" algn="l">
              <a:spcBef>
                <a:spcPts val="360"/>
              </a:spcBef>
              <a:spcAft>
                <a:spcPts val="0"/>
              </a:spcAft>
              <a:buClr>
                <a:schemeClr val="dk1"/>
              </a:buClr>
              <a:buSzPts val="1800"/>
              <a:buChar char="•"/>
            </a:pPr>
            <a:r>
              <a:rPr lang="en-ID" sz="1800"/>
              <a:t>Menyediakan kurikulum yang terstruktur dan sertifikat (ijazah)</a:t>
            </a:r>
            <a:endParaRPr/>
          </a:p>
          <a:p>
            <a:pPr indent="-342900" lvl="0" marL="342900" rtl="0" algn="l">
              <a:spcBef>
                <a:spcPts val="360"/>
              </a:spcBef>
              <a:spcAft>
                <a:spcPts val="0"/>
              </a:spcAft>
              <a:buClr>
                <a:schemeClr val="dk1"/>
              </a:buClr>
              <a:buSzPts val="1800"/>
              <a:buChar char="•"/>
            </a:pPr>
            <a:r>
              <a:rPr lang="en-ID" sz="1800"/>
              <a:t>Peran: mentransfer pengetahuan, membentuk kompetensi akademik dan keterampilan kritis.</a:t>
            </a:r>
            <a:endParaRPr/>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rPr b="1" lang="en-ID" sz="1800"/>
              <a:t>Pendidikan Nonformal</a:t>
            </a:r>
            <a:endParaRPr sz="1800"/>
          </a:p>
          <a:p>
            <a:pPr indent="-342900" lvl="0" marL="342900" rtl="0" algn="l">
              <a:spcBef>
                <a:spcPts val="360"/>
              </a:spcBef>
              <a:spcAft>
                <a:spcPts val="0"/>
              </a:spcAft>
              <a:buClr>
                <a:schemeClr val="dk1"/>
              </a:buClr>
              <a:buSzPts val="1800"/>
              <a:buChar char="•"/>
            </a:pPr>
            <a:r>
              <a:rPr lang="en-ID" sz="1800"/>
              <a:t>Diselenggarakan di luar jalur sekolah, seperti kursus, pelatihan masyarakat, kegiatan LSM.</a:t>
            </a:r>
            <a:endParaRPr/>
          </a:p>
          <a:p>
            <a:pPr indent="-342900" lvl="0" marL="342900" rtl="0" algn="l">
              <a:spcBef>
                <a:spcPts val="360"/>
              </a:spcBef>
              <a:spcAft>
                <a:spcPts val="0"/>
              </a:spcAft>
              <a:buClr>
                <a:schemeClr val="dk1"/>
              </a:buClr>
              <a:buSzPts val="1800"/>
              <a:buChar char="•"/>
            </a:pPr>
            <a:r>
              <a:rPr lang="en-ID" sz="1800"/>
              <a:t>Fleksibel dan sering berbasis kebutuhan lokal.</a:t>
            </a:r>
            <a:endParaRPr/>
          </a:p>
          <a:p>
            <a:pPr indent="-342900" lvl="0" marL="342900" rtl="0" algn="l">
              <a:spcBef>
                <a:spcPts val="360"/>
              </a:spcBef>
              <a:spcAft>
                <a:spcPts val="0"/>
              </a:spcAft>
              <a:buClr>
                <a:schemeClr val="dk1"/>
              </a:buClr>
              <a:buSzPts val="1800"/>
              <a:buChar char="•"/>
            </a:pPr>
            <a:r>
              <a:rPr lang="en-ID" sz="1800"/>
              <a:t>Peran: memperkuat keterampilan hidup (life skills), kewirausahaan, dan kesadaran lingkungan.</a:t>
            </a:r>
            <a:endParaRPr/>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rPr b="1" lang="en-ID" sz="1800"/>
              <a:t>Pendidikan Informal</a:t>
            </a:r>
            <a:endParaRPr sz="1800"/>
          </a:p>
          <a:p>
            <a:pPr indent="-342900" lvl="0" marL="342900" rtl="0" algn="l">
              <a:spcBef>
                <a:spcPts val="360"/>
              </a:spcBef>
              <a:spcAft>
                <a:spcPts val="0"/>
              </a:spcAft>
              <a:buClr>
                <a:schemeClr val="dk1"/>
              </a:buClr>
              <a:buSzPts val="1800"/>
              <a:buChar char="•"/>
            </a:pPr>
            <a:r>
              <a:rPr lang="en-ID" sz="1800"/>
              <a:t>Terjadi sepanjang hayat melalui pengalaman, keluarga, media, komunitas.</a:t>
            </a:r>
            <a:endParaRPr/>
          </a:p>
          <a:p>
            <a:pPr indent="-342900" lvl="0" marL="342900" rtl="0" algn="l">
              <a:spcBef>
                <a:spcPts val="360"/>
              </a:spcBef>
              <a:spcAft>
                <a:spcPts val="0"/>
              </a:spcAft>
              <a:buClr>
                <a:schemeClr val="dk1"/>
              </a:buClr>
              <a:buSzPts val="1800"/>
              <a:buChar char="•"/>
            </a:pPr>
            <a:r>
              <a:rPr lang="en-ID" sz="1800"/>
              <a:t>Tidak terstruktur, tetapi sangat kuat dalam membentuk sikap dan nilai.</a:t>
            </a:r>
            <a:endParaRPr/>
          </a:p>
          <a:p>
            <a:pPr indent="-342900" lvl="0" marL="342900" rtl="0" algn="l">
              <a:spcBef>
                <a:spcPts val="360"/>
              </a:spcBef>
              <a:spcAft>
                <a:spcPts val="0"/>
              </a:spcAft>
              <a:buClr>
                <a:schemeClr val="dk1"/>
              </a:buClr>
              <a:buSzPts val="1800"/>
              <a:buChar char="•"/>
            </a:pPr>
            <a:r>
              <a:rPr lang="en-ID" sz="1800"/>
              <a:t>Peran: menanamkan nilai keberlanjutan dalam keseharian (seperti gaya hidup hijau, empati sosial).</a:t>
            </a:r>
            <a:endParaRPr/>
          </a:p>
          <a:p>
            <a:pPr indent="-228600" lvl="0" marL="342900" rtl="0" algn="l">
              <a:spcBef>
                <a:spcPts val="360"/>
              </a:spcBef>
              <a:spcAft>
                <a:spcPts val="0"/>
              </a:spcAft>
              <a:buClr>
                <a:schemeClr val="dk1"/>
              </a:buClr>
              <a:buSzPts val="1800"/>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3"/>
          <p:cNvSpPr txBox="1"/>
          <p:nvPr>
            <p:ph type="title"/>
          </p:nvPr>
        </p:nvSpPr>
        <p:spPr>
          <a:xfrm>
            <a:off x="1300038" y="115612"/>
            <a:ext cx="6865951" cy="71132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ADLaM Display"/>
              <a:buNone/>
            </a:pPr>
            <a:r>
              <a:rPr lang="en-ID" sz="4000">
                <a:latin typeface="ADLaM Display"/>
                <a:ea typeface="ADLaM Display"/>
                <a:cs typeface="ADLaM Display"/>
                <a:sym typeface="ADLaM Display"/>
              </a:rPr>
              <a:t>Praktik Baik</a:t>
            </a:r>
            <a:endParaRPr sz="4000">
              <a:latin typeface="ADLaM Display"/>
              <a:ea typeface="ADLaM Display"/>
              <a:cs typeface="ADLaM Display"/>
              <a:sym typeface="ADLaM Display"/>
            </a:endParaRPr>
          </a:p>
        </p:txBody>
      </p:sp>
      <p:grpSp>
        <p:nvGrpSpPr>
          <p:cNvPr id="234" name="Google Shape;234;p13"/>
          <p:cNvGrpSpPr/>
          <p:nvPr/>
        </p:nvGrpSpPr>
        <p:grpSpPr>
          <a:xfrm>
            <a:off x="457201" y="1075441"/>
            <a:ext cx="8229598" cy="5048706"/>
            <a:chOff x="1" y="2015"/>
            <a:chExt cx="8229598" cy="5048706"/>
          </a:xfrm>
        </p:grpSpPr>
        <p:sp>
          <p:nvSpPr>
            <p:cNvPr id="235" name="Google Shape;235;p13"/>
            <p:cNvSpPr/>
            <p:nvPr/>
          </p:nvSpPr>
          <p:spPr>
            <a:xfrm rot="5400000">
              <a:off x="-271633" y="273649"/>
              <a:ext cx="1810893" cy="1267625"/>
            </a:xfrm>
            <a:prstGeom prst="chevron">
              <a:avLst>
                <a:gd fmla="val 50000" name="adj"/>
              </a:avLst>
            </a:prstGeom>
            <a:solidFill>
              <a:srgbClr val="BF504D"/>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txBox="1"/>
            <p:nvPr/>
          </p:nvSpPr>
          <p:spPr>
            <a:xfrm>
              <a:off x="2" y="635828"/>
              <a:ext cx="1267625" cy="543268"/>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chemeClr val="dk1"/>
                </a:buClr>
                <a:buSzPts val="3500"/>
                <a:buFont typeface="Calibri"/>
                <a:buNone/>
              </a:pPr>
              <a:r>
                <a:t/>
              </a:r>
              <a:endParaRPr b="0" i="0" sz="3500" u="none" cap="none" strike="noStrike">
                <a:solidFill>
                  <a:schemeClr val="lt1"/>
                </a:solidFill>
                <a:latin typeface="Calibri"/>
                <a:ea typeface="Calibri"/>
                <a:cs typeface="Calibri"/>
                <a:sym typeface="Calibri"/>
              </a:endParaRPr>
            </a:p>
          </p:txBody>
        </p:sp>
        <p:sp>
          <p:nvSpPr>
            <p:cNvPr id="237" name="Google Shape;237;p13"/>
            <p:cNvSpPr/>
            <p:nvPr/>
          </p:nvSpPr>
          <p:spPr>
            <a:xfrm rot="5400000">
              <a:off x="4160072" y="-2890431"/>
              <a:ext cx="1177080" cy="6961974"/>
            </a:xfrm>
            <a:prstGeom prst="round2SameRect">
              <a:avLst>
                <a:gd fmla="val 16667" name="adj1"/>
                <a:gd fmla="val 0" name="adj2"/>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txBox="1"/>
            <p:nvPr/>
          </p:nvSpPr>
          <p:spPr>
            <a:xfrm>
              <a:off x="1267625" y="59476"/>
              <a:ext cx="6904514" cy="1062160"/>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chemeClr val="dk1"/>
                </a:buClr>
                <a:buSzPts val="2600"/>
                <a:buFont typeface="Calibri"/>
                <a:buChar char="•"/>
              </a:pPr>
              <a:r>
                <a:rPr b="0" i="0" lang="en-ID" sz="2600" u="none" cap="none" strike="noStrike">
                  <a:solidFill>
                    <a:schemeClr val="dk1"/>
                  </a:solidFill>
                  <a:latin typeface="Calibri"/>
                  <a:ea typeface="Calibri"/>
                  <a:cs typeface="Calibri"/>
                  <a:sym typeface="Calibri"/>
                </a:rPr>
                <a:t>Sekolah menjalin kerja sama dengan komunitas lokal (nonformal) untuk pelestarian lingkungan.</a:t>
              </a:r>
              <a:endParaRPr/>
            </a:p>
          </p:txBody>
        </p:sp>
        <p:sp>
          <p:nvSpPr>
            <p:cNvPr id="239" name="Google Shape;239;p13"/>
            <p:cNvSpPr/>
            <p:nvPr/>
          </p:nvSpPr>
          <p:spPr>
            <a:xfrm rot="5400000">
              <a:off x="-271633" y="1892555"/>
              <a:ext cx="1810893" cy="1267625"/>
            </a:xfrm>
            <a:prstGeom prst="chevron">
              <a:avLst>
                <a:gd fmla="val 50000" name="adj"/>
              </a:avLst>
            </a:prstGeom>
            <a:solidFill>
              <a:schemeClr val="accent3"/>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txBox="1"/>
            <p:nvPr/>
          </p:nvSpPr>
          <p:spPr>
            <a:xfrm>
              <a:off x="2" y="2254734"/>
              <a:ext cx="1267625" cy="543268"/>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chemeClr val="dk1"/>
                </a:buClr>
                <a:buSzPts val="3500"/>
                <a:buFont typeface="Calibri"/>
                <a:buNone/>
              </a:pPr>
              <a:r>
                <a:t/>
              </a:r>
              <a:endParaRPr b="0" i="0" sz="3500" u="none" cap="none" strike="noStrike">
                <a:solidFill>
                  <a:schemeClr val="lt1"/>
                </a:solidFill>
                <a:latin typeface="Calibri"/>
                <a:ea typeface="Calibri"/>
                <a:cs typeface="Calibri"/>
                <a:sym typeface="Calibri"/>
              </a:endParaRPr>
            </a:p>
          </p:txBody>
        </p:sp>
        <p:sp>
          <p:nvSpPr>
            <p:cNvPr id="241" name="Google Shape;241;p13"/>
            <p:cNvSpPr/>
            <p:nvPr/>
          </p:nvSpPr>
          <p:spPr>
            <a:xfrm rot="5400000">
              <a:off x="4160072" y="-1271525"/>
              <a:ext cx="1177080" cy="6961974"/>
            </a:xfrm>
            <a:prstGeom prst="round2SameRect">
              <a:avLst>
                <a:gd fmla="val 16667" name="adj1"/>
                <a:gd fmla="val 0" name="adj2"/>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txBox="1"/>
            <p:nvPr/>
          </p:nvSpPr>
          <p:spPr>
            <a:xfrm>
              <a:off x="1267625" y="1678382"/>
              <a:ext cx="6904514" cy="1062160"/>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chemeClr val="dk1"/>
                </a:buClr>
                <a:buSzPts val="2600"/>
                <a:buFont typeface="Calibri"/>
                <a:buChar char="•"/>
              </a:pPr>
              <a:r>
                <a:rPr b="0" i="0" lang="en-ID" sz="2600" u="none" cap="none" strike="noStrike">
                  <a:solidFill>
                    <a:schemeClr val="dk1"/>
                  </a:solidFill>
                  <a:latin typeface="Calibri"/>
                  <a:ea typeface="Calibri"/>
                  <a:cs typeface="Calibri"/>
                  <a:sym typeface="Calibri"/>
                </a:rPr>
                <a:t>Mahasiswa membuat vlog edukatif (informal) tentang konsumsi ramah lingkungan.</a:t>
              </a:r>
              <a:endParaRPr/>
            </a:p>
          </p:txBody>
        </p:sp>
        <p:sp>
          <p:nvSpPr>
            <p:cNvPr id="243" name="Google Shape;243;p13"/>
            <p:cNvSpPr/>
            <p:nvPr/>
          </p:nvSpPr>
          <p:spPr>
            <a:xfrm rot="5400000">
              <a:off x="-271633" y="3511462"/>
              <a:ext cx="1810893" cy="1267625"/>
            </a:xfrm>
            <a:prstGeom prst="chevron">
              <a:avLst>
                <a:gd fmla="val 50000" name="adj"/>
              </a:avLst>
            </a:prstGeom>
            <a:solidFill>
              <a:schemeClr val="accent4"/>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txBox="1"/>
            <p:nvPr/>
          </p:nvSpPr>
          <p:spPr>
            <a:xfrm>
              <a:off x="2" y="3873641"/>
              <a:ext cx="1267625" cy="543268"/>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chemeClr val="dk1"/>
                </a:buClr>
                <a:buSzPts val="3500"/>
                <a:buFont typeface="Calibri"/>
                <a:buNone/>
              </a:pPr>
              <a:r>
                <a:t/>
              </a:r>
              <a:endParaRPr b="0" i="0" sz="3500" u="none" cap="none" strike="noStrike">
                <a:solidFill>
                  <a:schemeClr val="lt1"/>
                </a:solidFill>
                <a:latin typeface="Calibri"/>
                <a:ea typeface="Calibri"/>
                <a:cs typeface="Calibri"/>
                <a:sym typeface="Calibri"/>
              </a:endParaRPr>
            </a:p>
          </p:txBody>
        </p:sp>
        <p:sp>
          <p:nvSpPr>
            <p:cNvPr id="245" name="Google Shape;245;p13"/>
            <p:cNvSpPr/>
            <p:nvPr/>
          </p:nvSpPr>
          <p:spPr>
            <a:xfrm rot="5400000">
              <a:off x="4160072" y="347380"/>
              <a:ext cx="1177080" cy="6961974"/>
            </a:xfrm>
            <a:prstGeom prst="round2SameRect">
              <a:avLst>
                <a:gd fmla="val 16667" name="adj1"/>
                <a:gd fmla="val 0" name="adj2"/>
              </a:avLst>
            </a:prstGeom>
            <a:solidFill>
              <a:schemeClr val="lt1">
                <a:alpha val="8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txBox="1"/>
            <p:nvPr/>
          </p:nvSpPr>
          <p:spPr>
            <a:xfrm>
              <a:off x="1267625" y="3297287"/>
              <a:ext cx="6904514" cy="1062160"/>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chemeClr val="dk1"/>
                </a:buClr>
                <a:buSzPts val="2600"/>
                <a:buFont typeface="Calibri"/>
                <a:buChar char="•"/>
              </a:pPr>
              <a:r>
                <a:rPr b="0" i="0" lang="en-ID" sz="2600" u="none" cap="none" strike="noStrike">
                  <a:solidFill>
                    <a:schemeClr val="dk1"/>
                  </a:solidFill>
                  <a:latin typeface="Calibri"/>
                  <a:ea typeface="Calibri"/>
                  <a:cs typeface="Calibri"/>
                  <a:sym typeface="Calibri"/>
                </a:rPr>
                <a:t>Guru melibatkan keluarga dalam program literasi di rumah masing-masing siswa.</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type="title"/>
          </p:nvPr>
        </p:nvSpPr>
        <p:spPr>
          <a:xfrm>
            <a:off x="4572000" y="934752"/>
            <a:ext cx="3599579" cy="73730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000"/>
              <a:buFont typeface="Calibri"/>
              <a:buNone/>
            </a:pPr>
            <a:r>
              <a:rPr lang="en-ID" sz="2000"/>
              <a:t>Pendidikan Berbasis Kehidupan dan Lingkungan</a:t>
            </a:r>
            <a:endParaRPr sz="2000"/>
          </a:p>
        </p:txBody>
      </p:sp>
      <p:pic>
        <p:nvPicPr>
          <p:cNvPr descr="A group of people sitting at tables&#10;&#10;AI-generated content may be incorrect." id="252" name="Google Shape;252;p14"/>
          <p:cNvPicPr preferRelativeResize="0"/>
          <p:nvPr/>
        </p:nvPicPr>
        <p:blipFill rotWithShape="1">
          <a:blip r:embed="rId3">
            <a:alphaModFix/>
          </a:blip>
          <a:srcRect b="0" l="0" r="0" t="0"/>
          <a:stretch/>
        </p:blipFill>
        <p:spPr>
          <a:xfrm>
            <a:off x="527386" y="1673538"/>
            <a:ext cx="3583036" cy="3341180"/>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53" name="Google Shape;253;p14"/>
          <p:cNvSpPr txBox="1"/>
          <p:nvPr>
            <p:ph idx="1" type="body"/>
          </p:nvPr>
        </p:nvSpPr>
        <p:spPr>
          <a:xfrm>
            <a:off x="4421221" y="1984443"/>
            <a:ext cx="4094129" cy="41925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None/>
            </a:pPr>
            <a:r>
              <a:rPr i="1" lang="en-ID" sz="1600"/>
              <a:t>Green School Bali </a:t>
            </a:r>
            <a:r>
              <a:rPr lang="en-ID" sz="1600"/>
              <a:t>mengintegrasikan kurikulum formal dengan pembelajaran nonformal dan informal:</a:t>
            </a:r>
            <a:endParaRPr/>
          </a:p>
          <a:p>
            <a:pPr indent="0" lvl="0" marL="0" rtl="0" algn="l">
              <a:spcBef>
                <a:spcPts val="320"/>
              </a:spcBef>
              <a:spcAft>
                <a:spcPts val="0"/>
              </a:spcAft>
              <a:buClr>
                <a:schemeClr val="dk1"/>
              </a:buClr>
              <a:buSzPts val="1600"/>
              <a:buNone/>
            </a:pPr>
            <a:r>
              <a:rPr lang="en-ID" sz="1600"/>
              <a:t>Formal: pelajaran akademik terstruktur.</a:t>
            </a:r>
            <a:endParaRPr/>
          </a:p>
          <a:p>
            <a:pPr indent="0" lvl="0" marL="0" rtl="0" algn="l">
              <a:spcBef>
                <a:spcPts val="320"/>
              </a:spcBef>
              <a:spcAft>
                <a:spcPts val="0"/>
              </a:spcAft>
              <a:buClr>
                <a:schemeClr val="dk1"/>
              </a:buClr>
              <a:buSzPts val="1600"/>
              <a:buNone/>
            </a:pPr>
            <a:r>
              <a:rPr lang="en-ID" sz="1600"/>
              <a:t>Nonformal: pembelajaran praktik seperti berkebun, arsitektur bambu, dan proyek energi terbarukan.</a:t>
            </a:r>
            <a:endParaRPr/>
          </a:p>
          <a:p>
            <a:pPr indent="0" lvl="0" marL="0" rtl="0" algn="l">
              <a:spcBef>
                <a:spcPts val="320"/>
              </a:spcBef>
              <a:spcAft>
                <a:spcPts val="0"/>
              </a:spcAft>
              <a:buClr>
                <a:schemeClr val="dk1"/>
              </a:buClr>
              <a:buSzPts val="1600"/>
              <a:buNone/>
            </a:pPr>
            <a:r>
              <a:rPr lang="en-ID" sz="1600"/>
              <a:t>Informal: pembentukan nilai keberlanjutan melalui gaya hidup sekolah dan hubungan sehari-hari dengan lingkungan alam sekitar.</a:t>
            </a:r>
            <a:endParaRPr/>
          </a:p>
          <a:p>
            <a:pPr indent="0" lvl="0" marL="0" rtl="0" algn="l">
              <a:spcBef>
                <a:spcPts val="320"/>
              </a:spcBef>
              <a:spcAft>
                <a:spcPts val="0"/>
              </a:spcAft>
              <a:buClr>
                <a:schemeClr val="dk1"/>
              </a:buClr>
              <a:buSzPts val="1600"/>
              <a:buNone/>
            </a:pPr>
            <a:r>
              <a:rPr lang="en-ID" sz="1600"/>
              <a:t>Sekolah ini menjadi model pendidikan holistik berkelanjutan yang menggerakkan siswa untuk berpikir dan bertindak secara bertanggung jawab terhadap keberlangsungan kehidupan manusia di lingkungannya</a:t>
            </a:r>
            <a:endParaRPr sz="1600"/>
          </a:p>
        </p:txBody>
      </p:sp>
      <p:sp>
        <p:nvSpPr>
          <p:cNvPr id="254" name="Google Shape;254;p14"/>
          <p:cNvSpPr txBox="1"/>
          <p:nvPr/>
        </p:nvSpPr>
        <p:spPr>
          <a:xfrm>
            <a:off x="510843" y="738624"/>
            <a:ext cx="3599579" cy="737307"/>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2000"/>
              <a:buFont typeface="Calibri"/>
              <a:buNone/>
            </a:pPr>
            <a:r>
              <a:rPr b="0" i="0" lang="en-ID" sz="2000" u="none" cap="none" strike="noStrike">
                <a:solidFill>
                  <a:schemeClr val="dk1"/>
                </a:solidFill>
                <a:latin typeface="Calibri"/>
                <a:ea typeface="Calibri"/>
                <a:cs typeface="Calibri"/>
                <a:sym typeface="Calibri"/>
              </a:rPr>
              <a:t>Contoh integrasi yang telah dilakukan</a:t>
            </a:r>
            <a:endParaRPr b="0" i="0" sz="2000" u="none" cap="none" strike="noStrike">
              <a:solidFill>
                <a:schemeClr val="dk1"/>
              </a:solidFill>
              <a:latin typeface="Calibri"/>
              <a:ea typeface="Calibri"/>
              <a:cs typeface="Calibri"/>
              <a:sym typeface="Calibri"/>
            </a:endParaRPr>
          </a:p>
        </p:txBody>
      </p:sp>
      <p:sp>
        <p:nvSpPr>
          <p:cNvPr id="255" name="Google Shape;255;p14"/>
          <p:cNvSpPr txBox="1"/>
          <p:nvPr/>
        </p:nvSpPr>
        <p:spPr>
          <a:xfrm>
            <a:off x="903112" y="5091187"/>
            <a:ext cx="309288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D" sz="1000" u="none" cap="none" strike="noStrike">
                <a:solidFill>
                  <a:srgbClr val="FF0000"/>
                </a:solidFill>
                <a:latin typeface="Calibri"/>
                <a:ea typeface="Calibri"/>
                <a:cs typeface="Calibri"/>
                <a:sym typeface="Calibri"/>
              </a:rPr>
              <a:t>https://aksaramaya.com/green-school-bali-tempat-belajar-asyik-dan-paling-unik-di-bali/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5"/>
          <p:cNvSpPr txBox="1"/>
          <p:nvPr>
            <p:ph type="title"/>
          </p:nvPr>
        </p:nvSpPr>
        <p:spPr>
          <a:xfrm>
            <a:off x="504000" y="115580"/>
            <a:ext cx="7160400" cy="105043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D"/>
              <a:t>Studi Kasus</a:t>
            </a:r>
            <a:endParaRPr/>
          </a:p>
        </p:txBody>
      </p:sp>
      <p:sp>
        <p:nvSpPr>
          <p:cNvPr id="261" name="Google Shape;261;p15"/>
          <p:cNvSpPr txBox="1"/>
          <p:nvPr>
            <p:ph idx="1" type="body"/>
          </p:nvPr>
        </p:nvSpPr>
        <p:spPr>
          <a:xfrm>
            <a:off x="288000" y="928800"/>
            <a:ext cx="8660057" cy="476318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1800"/>
              <a:buNone/>
            </a:pPr>
            <a:r>
              <a:rPr lang="en-ID" sz="1800"/>
              <a:t>Sanggar Anak Alam &amp; Komunitas Qoryah Thaybah</a:t>
            </a:r>
            <a:endParaRPr sz="1800"/>
          </a:p>
          <a:p>
            <a:pPr indent="0" lvl="0" marL="0" rtl="0" algn="l">
              <a:spcBef>
                <a:spcPts val="360"/>
              </a:spcBef>
              <a:spcAft>
                <a:spcPts val="0"/>
              </a:spcAft>
              <a:buClr>
                <a:schemeClr val="dk1"/>
              </a:buClr>
              <a:buSzPts val="1800"/>
              <a:buNone/>
            </a:pPr>
            <a:r>
              <a:rPr lang="en-ID" sz="1800"/>
              <a:t>Kasus: </a:t>
            </a:r>
            <a:endParaRPr/>
          </a:p>
          <a:p>
            <a:pPr indent="0" lvl="0" marL="0" rtl="0" algn="l">
              <a:spcBef>
                <a:spcPts val="360"/>
              </a:spcBef>
              <a:spcAft>
                <a:spcPts val="0"/>
              </a:spcAft>
              <a:buClr>
                <a:schemeClr val="dk1"/>
              </a:buClr>
              <a:buSzPts val="1800"/>
              <a:buNone/>
            </a:pPr>
            <a:r>
              <a:rPr lang="en-ID" sz="1800"/>
              <a:t>Masyarakat rendah pendapatan sehingga kurang akses Pendidikan</a:t>
            </a:r>
            <a:endParaRPr/>
          </a:p>
          <a:p>
            <a:pPr indent="0" lvl="0" marL="0" rtl="0" algn="l">
              <a:spcBef>
                <a:spcPts val="360"/>
              </a:spcBef>
              <a:spcAft>
                <a:spcPts val="0"/>
              </a:spcAft>
              <a:buClr>
                <a:schemeClr val="dk1"/>
              </a:buClr>
              <a:buSzPts val="1800"/>
              <a:buNone/>
            </a:pPr>
            <a:r>
              <a:rPr lang="en-ID" sz="1800"/>
              <a:t>Kurang tersedianya sekolah berbasis inklusi </a:t>
            </a:r>
            <a:endParaRPr/>
          </a:p>
          <a:p>
            <a:pPr indent="0" lvl="0" marL="0" rtl="0" algn="l">
              <a:spcBef>
                <a:spcPts val="360"/>
              </a:spcBef>
              <a:spcAft>
                <a:spcPts val="0"/>
              </a:spcAft>
              <a:buClr>
                <a:schemeClr val="dk1"/>
              </a:buClr>
              <a:buSzPts val="1800"/>
              <a:buNone/>
            </a:pPr>
            <a:r>
              <a:rPr lang="en-ID" sz="1800"/>
              <a:t>Komunitas non‑formal “Sanggar Anak Alam” (Yogyakarta) dan Qoryah Thaybah (Salatiga) yang meningkatkan </a:t>
            </a:r>
            <a:r>
              <a:rPr i="1" lang="en-ID" sz="1800"/>
              <a:t>inclusivity</a:t>
            </a:r>
            <a:r>
              <a:rPr lang="en-ID" sz="1800"/>
              <a:t> dan akses bagi masyarakat rendah pendapatan</a:t>
            </a:r>
            <a:endParaRPr sz="1800"/>
          </a:p>
          <a:p>
            <a:pPr indent="-139700" lvl="0" marL="342900" rtl="0" algn="l">
              <a:spcBef>
                <a:spcPts val="640"/>
              </a:spcBef>
              <a:spcAft>
                <a:spcPts val="0"/>
              </a:spcAft>
              <a:buClr>
                <a:schemeClr val="dk1"/>
              </a:buClr>
              <a:buSzPts val="3200"/>
              <a:buNone/>
            </a:pPr>
            <a:r>
              <a:t/>
            </a:r>
            <a:endParaRPr/>
          </a:p>
        </p:txBody>
      </p:sp>
      <p:pic>
        <p:nvPicPr>
          <p:cNvPr id="262" name="Google Shape;262;p15"/>
          <p:cNvPicPr preferRelativeResize="0"/>
          <p:nvPr/>
        </p:nvPicPr>
        <p:blipFill rotWithShape="1">
          <a:blip r:embed="rId3">
            <a:alphaModFix/>
          </a:blip>
          <a:srcRect b="0" l="0" r="0" t="0"/>
          <a:stretch/>
        </p:blipFill>
        <p:spPr>
          <a:xfrm>
            <a:off x="504000" y="2994113"/>
            <a:ext cx="3708806" cy="2935087"/>
          </a:xfrm>
          <a:prstGeom prst="rect">
            <a:avLst/>
          </a:prstGeom>
          <a:noFill/>
          <a:ln>
            <a:noFill/>
          </a:ln>
        </p:spPr>
      </p:pic>
      <p:pic>
        <p:nvPicPr>
          <p:cNvPr id="263" name="Google Shape;263;p15"/>
          <p:cNvPicPr preferRelativeResize="0"/>
          <p:nvPr/>
        </p:nvPicPr>
        <p:blipFill rotWithShape="1">
          <a:blip r:embed="rId4">
            <a:alphaModFix/>
          </a:blip>
          <a:srcRect b="0" l="0" r="0" t="0"/>
          <a:stretch/>
        </p:blipFill>
        <p:spPr>
          <a:xfrm>
            <a:off x="4748773" y="3859504"/>
            <a:ext cx="3891227" cy="20696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ID"/>
              <a:t>Dinamika (Tantangan)</a:t>
            </a:r>
            <a:endParaRPr/>
          </a:p>
        </p:txBody>
      </p:sp>
      <p:grpSp>
        <p:nvGrpSpPr>
          <p:cNvPr id="269" name="Google Shape;269;p16"/>
          <p:cNvGrpSpPr/>
          <p:nvPr/>
        </p:nvGrpSpPr>
        <p:grpSpPr>
          <a:xfrm>
            <a:off x="-4916219" y="549523"/>
            <a:ext cx="13797494" cy="6590755"/>
            <a:chOff x="-5535419" y="-847477"/>
            <a:chExt cx="13797494" cy="6590755"/>
          </a:xfrm>
        </p:grpSpPr>
        <p:sp>
          <p:nvSpPr>
            <p:cNvPr id="270" name="Google Shape;270;p16"/>
            <p:cNvSpPr/>
            <p:nvPr/>
          </p:nvSpPr>
          <p:spPr>
            <a:xfrm>
              <a:off x="-5535419" y="-847477"/>
              <a:ext cx="6590755" cy="6590755"/>
            </a:xfrm>
            <a:prstGeom prst="blockArc">
              <a:avLst>
                <a:gd fmla="val 18900000" name="adj1"/>
                <a:gd fmla="val 2700000" name="adj2"/>
                <a:gd fmla="val 328" name="adj3"/>
              </a:avLst>
            </a:pr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a:off x="393349" y="257812"/>
              <a:ext cx="7868726" cy="515429"/>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txBox="1"/>
            <p:nvPr/>
          </p:nvSpPr>
          <p:spPr>
            <a:xfrm>
              <a:off x="393349" y="257812"/>
              <a:ext cx="7868726" cy="515429"/>
            </a:xfrm>
            <a:prstGeom prst="rect">
              <a:avLst/>
            </a:prstGeom>
            <a:noFill/>
            <a:ln>
              <a:noFill/>
            </a:ln>
          </p:spPr>
          <p:txBody>
            <a:bodyPr anchorCtr="0" anchor="ctr" bIns="55875" lIns="409100" spcFirstLastPara="1" rIns="55875" wrap="square" tIns="55875">
              <a:noAutofit/>
            </a:bodyPr>
            <a:lstStyle/>
            <a:p>
              <a:pPr indent="0" lvl="0" marL="0" marR="0" rtl="0" algn="l">
                <a:lnSpc>
                  <a:spcPct val="90000"/>
                </a:lnSpc>
                <a:spcBef>
                  <a:spcPts val="0"/>
                </a:spcBef>
                <a:spcAft>
                  <a:spcPts val="0"/>
                </a:spcAft>
                <a:buClr>
                  <a:schemeClr val="lt1"/>
                </a:buClr>
                <a:buSzPts val="2200"/>
                <a:buFont typeface="Calibri"/>
                <a:buNone/>
              </a:pPr>
              <a:r>
                <a:rPr lang="en-ID" sz="2200">
                  <a:solidFill>
                    <a:schemeClr val="lt1"/>
                  </a:solidFill>
                  <a:latin typeface="Calibri"/>
                  <a:ea typeface="Calibri"/>
                  <a:cs typeface="Calibri"/>
                  <a:sym typeface="Calibri"/>
                </a:rPr>
                <a:t>Pengakuan legal untuk non‑formal</a:t>
              </a:r>
              <a:endParaRPr/>
            </a:p>
          </p:txBody>
        </p:sp>
        <p:sp>
          <p:nvSpPr>
            <p:cNvPr id="273" name="Google Shape;273;p16"/>
            <p:cNvSpPr/>
            <p:nvPr/>
          </p:nvSpPr>
          <p:spPr>
            <a:xfrm>
              <a:off x="71206" y="193384"/>
              <a:ext cx="644287" cy="644287"/>
            </a:xfrm>
            <a:prstGeom prst="ellipse">
              <a:avLst/>
            </a:prstGeom>
            <a:solidFill>
              <a:schemeClr val="lt1"/>
            </a:solid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a:off x="817326" y="1030859"/>
              <a:ext cx="7444749" cy="515429"/>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txBox="1"/>
            <p:nvPr/>
          </p:nvSpPr>
          <p:spPr>
            <a:xfrm>
              <a:off x="817326" y="1030859"/>
              <a:ext cx="7444749" cy="515429"/>
            </a:xfrm>
            <a:prstGeom prst="rect">
              <a:avLst/>
            </a:prstGeom>
            <a:noFill/>
            <a:ln>
              <a:noFill/>
            </a:ln>
          </p:spPr>
          <p:txBody>
            <a:bodyPr anchorCtr="0" anchor="ctr" bIns="55875" lIns="409100" spcFirstLastPara="1" rIns="55875" wrap="square" tIns="55875">
              <a:noAutofit/>
            </a:bodyPr>
            <a:lstStyle/>
            <a:p>
              <a:pPr indent="0" lvl="0" marL="0" marR="0" rtl="0" algn="l">
                <a:lnSpc>
                  <a:spcPct val="90000"/>
                </a:lnSpc>
                <a:spcBef>
                  <a:spcPts val="0"/>
                </a:spcBef>
                <a:spcAft>
                  <a:spcPts val="0"/>
                </a:spcAft>
                <a:buClr>
                  <a:schemeClr val="lt1"/>
                </a:buClr>
                <a:buSzPts val="2200"/>
                <a:buFont typeface="Calibri"/>
                <a:buNone/>
              </a:pPr>
              <a:r>
                <a:rPr lang="en-ID" sz="2200">
                  <a:solidFill>
                    <a:schemeClr val="lt1"/>
                  </a:solidFill>
                  <a:latin typeface="Calibri"/>
                  <a:ea typeface="Calibri"/>
                  <a:cs typeface="Calibri"/>
                  <a:sym typeface="Calibri"/>
                </a:rPr>
                <a:t>kualitas tak terstandar</a:t>
              </a:r>
              <a:endParaRPr sz="2200">
                <a:solidFill>
                  <a:schemeClr val="lt1"/>
                </a:solidFill>
                <a:latin typeface="Calibri"/>
                <a:ea typeface="Calibri"/>
                <a:cs typeface="Calibri"/>
                <a:sym typeface="Calibri"/>
              </a:endParaRPr>
            </a:p>
          </p:txBody>
        </p:sp>
        <p:sp>
          <p:nvSpPr>
            <p:cNvPr id="276" name="Google Shape;276;p16"/>
            <p:cNvSpPr/>
            <p:nvPr/>
          </p:nvSpPr>
          <p:spPr>
            <a:xfrm>
              <a:off x="495182" y="966430"/>
              <a:ext cx="644287" cy="644287"/>
            </a:xfrm>
            <a:prstGeom prst="ellipse">
              <a:avLst/>
            </a:prstGeom>
            <a:solidFill>
              <a:schemeClr val="lt1"/>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a:off x="1011199" y="1803906"/>
              <a:ext cx="7250876" cy="515429"/>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txBox="1"/>
            <p:nvPr/>
          </p:nvSpPr>
          <p:spPr>
            <a:xfrm>
              <a:off x="1011199" y="1803906"/>
              <a:ext cx="7250876" cy="515429"/>
            </a:xfrm>
            <a:prstGeom prst="rect">
              <a:avLst/>
            </a:prstGeom>
            <a:noFill/>
            <a:ln>
              <a:noFill/>
            </a:ln>
          </p:spPr>
          <p:txBody>
            <a:bodyPr anchorCtr="0" anchor="ctr" bIns="55875" lIns="409100" spcFirstLastPara="1" rIns="55875" wrap="square" tIns="55875">
              <a:noAutofit/>
            </a:bodyPr>
            <a:lstStyle/>
            <a:p>
              <a:pPr indent="0" lvl="0" marL="0" marR="0" rtl="0" algn="l">
                <a:lnSpc>
                  <a:spcPct val="90000"/>
                </a:lnSpc>
                <a:spcBef>
                  <a:spcPts val="0"/>
                </a:spcBef>
                <a:spcAft>
                  <a:spcPts val="0"/>
                </a:spcAft>
                <a:buClr>
                  <a:schemeClr val="lt1"/>
                </a:buClr>
                <a:buSzPts val="2200"/>
                <a:buFont typeface="Calibri"/>
                <a:buNone/>
              </a:pPr>
              <a:r>
                <a:rPr lang="en-ID" sz="2200">
                  <a:solidFill>
                    <a:schemeClr val="lt1"/>
                  </a:solidFill>
                  <a:latin typeface="Calibri"/>
                  <a:ea typeface="Calibri"/>
                  <a:cs typeface="Calibri"/>
                  <a:sym typeface="Calibri"/>
                </a:rPr>
                <a:t>keterbatasan akses pendidikan informal di kelompok rentan</a:t>
              </a:r>
              <a:endParaRPr sz="2200">
                <a:solidFill>
                  <a:schemeClr val="lt1"/>
                </a:solidFill>
                <a:latin typeface="Calibri"/>
                <a:ea typeface="Calibri"/>
                <a:cs typeface="Calibri"/>
                <a:sym typeface="Calibri"/>
              </a:endParaRPr>
            </a:p>
          </p:txBody>
        </p:sp>
        <p:sp>
          <p:nvSpPr>
            <p:cNvPr id="279" name="Google Shape;279;p16"/>
            <p:cNvSpPr/>
            <p:nvPr/>
          </p:nvSpPr>
          <p:spPr>
            <a:xfrm>
              <a:off x="689056" y="1739477"/>
              <a:ext cx="644287" cy="644287"/>
            </a:xfrm>
            <a:prstGeom prst="ellipse">
              <a:avLst/>
            </a:prstGeom>
            <a:solidFill>
              <a:schemeClr val="lt1"/>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1011199" y="2576463"/>
              <a:ext cx="7250876" cy="515429"/>
            </a:xfrm>
            <a:prstGeom prst="rect">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txBox="1"/>
            <p:nvPr/>
          </p:nvSpPr>
          <p:spPr>
            <a:xfrm>
              <a:off x="1011199" y="2576463"/>
              <a:ext cx="7250876" cy="515429"/>
            </a:xfrm>
            <a:prstGeom prst="rect">
              <a:avLst/>
            </a:prstGeom>
            <a:noFill/>
            <a:ln>
              <a:noFill/>
            </a:ln>
          </p:spPr>
          <p:txBody>
            <a:bodyPr anchorCtr="0" anchor="ctr" bIns="55875" lIns="409100" spcFirstLastPara="1" rIns="55875" wrap="square" tIns="55875">
              <a:noAutofit/>
            </a:bodyPr>
            <a:lstStyle/>
            <a:p>
              <a:pPr indent="0" lvl="0" marL="0" marR="0" rtl="0" algn="l">
                <a:lnSpc>
                  <a:spcPct val="90000"/>
                </a:lnSpc>
                <a:spcBef>
                  <a:spcPts val="0"/>
                </a:spcBef>
                <a:spcAft>
                  <a:spcPts val="0"/>
                </a:spcAft>
                <a:buClr>
                  <a:schemeClr val="lt1"/>
                </a:buClr>
                <a:buSzPts val="2200"/>
                <a:buFont typeface="Calibri"/>
                <a:buNone/>
              </a:pPr>
              <a:r>
                <a:rPr lang="en-ID" sz="2200">
                  <a:solidFill>
                    <a:schemeClr val="lt1"/>
                  </a:solidFill>
                  <a:latin typeface="Calibri"/>
                  <a:ea typeface="Calibri"/>
                  <a:cs typeface="Calibri"/>
                  <a:sym typeface="Calibri"/>
                </a:rPr>
                <a:t>keterbatasan akses pendidikan informal di kelompok rentan</a:t>
              </a:r>
              <a:endParaRPr sz="2200">
                <a:solidFill>
                  <a:schemeClr val="lt1"/>
                </a:solidFill>
                <a:latin typeface="Calibri"/>
                <a:ea typeface="Calibri"/>
                <a:cs typeface="Calibri"/>
                <a:sym typeface="Calibri"/>
              </a:endParaRPr>
            </a:p>
          </p:txBody>
        </p:sp>
        <p:sp>
          <p:nvSpPr>
            <p:cNvPr id="282" name="Google Shape;282;p16"/>
            <p:cNvSpPr/>
            <p:nvPr/>
          </p:nvSpPr>
          <p:spPr>
            <a:xfrm>
              <a:off x="689056" y="2512034"/>
              <a:ext cx="644287" cy="644287"/>
            </a:xfrm>
            <a:prstGeom prst="ellipse">
              <a:avLst/>
            </a:prstGeom>
            <a:solidFill>
              <a:schemeClr val="lt1"/>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817326" y="3349510"/>
              <a:ext cx="7444749" cy="515429"/>
            </a:xfrm>
            <a:prstGeom prst="rect">
              <a:avLst/>
            </a:prstGeom>
            <a:solidFill>
              <a:srgbClr val="F795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txBox="1"/>
            <p:nvPr/>
          </p:nvSpPr>
          <p:spPr>
            <a:xfrm>
              <a:off x="817326" y="3349510"/>
              <a:ext cx="7444749" cy="515429"/>
            </a:xfrm>
            <a:prstGeom prst="rect">
              <a:avLst/>
            </a:prstGeom>
            <a:noFill/>
            <a:ln>
              <a:noFill/>
            </a:ln>
          </p:spPr>
          <p:txBody>
            <a:bodyPr anchorCtr="0" anchor="ctr" bIns="55875" lIns="409100" spcFirstLastPara="1" rIns="55875" wrap="square" tIns="55875">
              <a:noAutofit/>
            </a:bodyPr>
            <a:lstStyle/>
            <a:p>
              <a:pPr indent="0" lvl="0" marL="0" marR="0" rtl="0" algn="l">
                <a:lnSpc>
                  <a:spcPct val="90000"/>
                </a:lnSpc>
                <a:spcBef>
                  <a:spcPts val="0"/>
                </a:spcBef>
                <a:spcAft>
                  <a:spcPts val="0"/>
                </a:spcAft>
                <a:buClr>
                  <a:schemeClr val="lt1"/>
                </a:buClr>
                <a:buSzPts val="2200"/>
                <a:buFont typeface="Calibri"/>
                <a:buNone/>
              </a:pPr>
              <a:r>
                <a:rPr lang="en-ID" sz="2200">
                  <a:solidFill>
                    <a:schemeClr val="lt1"/>
                  </a:solidFill>
                  <a:latin typeface="Calibri"/>
                  <a:ea typeface="Calibri"/>
                  <a:cs typeface="Calibri"/>
                  <a:sym typeface="Calibri"/>
                </a:rPr>
                <a:t>Rendahnya literasi SDGs di kalangan pendidik.</a:t>
              </a:r>
              <a:endParaRPr/>
            </a:p>
          </p:txBody>
        </p:sp>
        <p:sp>
          <p:nvSpPr>
            <p:cNvPr id="285" name="Google Shape;285;p16"/>
            <p:cNvSpPr/>
            <p:nvPr/>
          </p:nvSpPr>
          <p:spPr>
            <a:xfrm>
              <a:off x="495182" y="3285081"/>
              <a:ext cx="644287" cy="644287"/>
            </a:xfrm>
            <a:prstGeom prst="ellipse">
              <a:avLst/>
            </a:prstGeom>
            <a:solidFill>
              <a:schemeClr val="lt1"/>
            </a:solidFill>
            <a:ln cap="flat" cmpd="sng" w="25400">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393349" y="4122557"/>
              <a:ext cx="7868726" cy="515429"/>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txBox="1"/>
            <p:nvPr/>
          </p:nvSpPr>
          <p:spPr>
            <a:xfrm>
              <a:off x="393349" y="4122557"/>
              <a:ext cx="7868726" cy="515429"/>
            </a:xfrm>
            <a:prstGeom prst="rect">
              <a:avLst/>
            </a:prstGeom>
            <a:noFill/>
            <a:ln>
              <a:noFill/>
            </a:ln>
          </p:spPr>
          <p:txBody>
            <a:bodyPr anchorCtr="0" anchor="ctr" bIns="55875" lIns="409100" spcFirstLastPara="1" rIns="55875" wrap="square" tIns="55875">
              <a:noAutofit/>
            </a:bodyPr>
            <a:lstStyle/>
            <a:p>
              <a:pPr indent="0" lvl="0" marL="0" marR="0" rtl="0" algn="l">
                <a:lnSpc>
                  <a:spcPct val="90000"/>
                </a:lnSpc>
                <a:spcBef>
                  <a:spcPts val="0"/>
                </a:spcBef>
                <a:spcAft>
                  <a:spcPts val="0"/>
                </a:spcAft>
                <a:buClr>
                  <a:schemeClr val="lt1"/>
                </a:buClr>
                <a:buSzPts val="2200"/>
                <a:buFont typeface="Calibri"/>
                <a:buNone/>
              </a:pPr>
              <a:r>
                <a:rPr lang="en-ID" sz="2200">
                  <a:solidFill>
                    <a:schemeClr val="lt1"/>
                  </a:solidFill>
                  <a:latin typeface="Calibri"/>
                  <a:ea typeface="Calibri"/>
                  <a:cs typeface="Calibri"/>
                  <a:sym typeface="Calibri"/>
                </a:rPr>
                <a:t>Rendahnya literasi SDGs di kalangan pendidik.</a:t>
              </a:r>
              <a:endParaRPr sz="2200">
                <a:solidFill>
                  <a:schemeClr val="lt1"/>
                </a:solidFill>
                <a:latin typeface="Calibri"/>
                <a:ea typeface="Calibri"/>
                <a:cs typeface="Calibri"/>
                <a:sym typeface="Calibri"/>
              </a:endParaRPr>
            </a:p>
          </p:txBody>
        </p:sp>
        <p:sp>
          <p:nvSpPr>
            <p:cNvPr id="288" name="Google Shape;288;p16"/>
            <p:cNvSpPr/>
            <p:nvPr/>
          </p:nvSpPr>
          <p:spPr>
            <a:xfrm>
              <a:off x="71206" y="4058128"/>
              <a:ext cx="644287" cy="644287"/>
            </a:xfrm>
            <a:prstGeom prst="ellipse">
              <a:avLst/>
            </a:prstGeom>
            <a:solidFill>
              <a:schemeClr val="lt1"/>
            </a:solid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b="1" lang="en-ID" sz="3200"/>
              <a:t>Refleksi Kritis :</a:t>
            </a:r>
            <a:br>
              <a:rPr b="1" lang="en-ID" sz="3200"/>
            </a:br>
            <a:r>
              <a:rPr b="1" lang="en-ID" sz="3200"/>
              <a:t>Menjadikan Pendidikan sebagai Gerakan SDGs</a:t>
            </a:r>
            <a:endParaRPr sz="3200"/>
          </a:p>
        </p:txBody>
      </p:sp>
      <p:sp>
        <p:nvSpPr>
          <p:cNvPr id="294" name="Google Shape;294;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Clr>
                <a:schemeClr val="dk1"/>
              </a:buClr>
              <a:buSzPct val="100000"/>
              <a:buNone/>
            </a:pPr>
            <a:r>
              <a:rPr lang="en-ID"/>
              <a:t>Diskusi</a:t>
            </a:r>
            <a:endParaRPr/>
          </a:p>
          <a:p>
            <a:pPr indent="-514350" lvl="0" marL="514350" rtl="0" algn="l">
              <a:spcBef>
                <a:spcPts val="592"/>
              </a:spcBef>
              <a:spcAft>
                <a:spcPts val="0"/>
              </a:spcAft>
              <a:buClr>
                <a:schemeClr val="dk1"/>
              </a:buClr>
              <a:buSzPct val="100000"/>
              <a:buAutoNum type="arabicPeriod"/>
            </a:pPr>
            <a:r>
              <a:rPr lang="en-ID"/>
              <a:t>Apakah lembaga pendidikan di Indonesia sudah menerapkan prinsip SDGs? Jelaskan contohnya.</a:t>
            </a:r>
            <a:endParaRPr/>
          </a:p>
          <a:p>
            <a:pPr indent="-514350" lvl="0" marL="514350" rtl="0" algn="l">
              <a:spcBef>
                <a:spcPts val="592"/>
              </a:spcBef>
              <a:spcAft>
                <a:spcPts val="0"/>
              </a:spcAft>
              <a:buClr>
                <a:schemeClr val="dk1"/>
              </a:buClr>
              <a:buSzPct val="100000"/>
              <a:buAutoNum type="arabicPeriod"/>
            </a:pPr>
            <a:r>
              <a:rPr lang="en-ID"/>
              <a:t>Bagaimana dosen dan guru dapat menjadi </a:t>
            </a:r>
            <a:r>
              <a:rPr i="1" lang="en-ID"/>
              <a:t>agent of change</a:t>
            </a:r>
            <a:r>
              <a:rPr lang="en-ID"/>
              <a:t> dalam pendidikan berkelanjutan?</a:t>
            </a:r>
            <a:endParaRPr/>
          </a:p>
          <a:p>
            <a:pPr indent="-514350" lvl="0" marL="514350" rtl="0" algn="l">
              <a:spcBef>
                <a:spcPts val="592"/>
              </a:spcBef>
              <a:spcAft>
                <a:spcPts val="0"/>
              </a:spcAft>
              <a:buClr>
                <a:schemeClr val="dk1"/>
              </a:buClr>
              <a:buSzPct val="100000"/>
              <a:buAutoNum type="arabicPeriod"/>
            </a:pPr>
            <a:r>
              <a:rPr lang="en-ID"/>
              <a:t>Apa peran mahasiswa dalam mendukung pencapaian SDGs di lingkungan kampus atau sekolah?</a:t>
            </a:r>
            <a:endParaRPr/>
          </a:p>
          <a:p>
            <a:pPr indent="0" lvl="0" marL="0" rtl="0" algn="l">
              <a:spcBef>
                <a:spcPts val="592"/>
              </a:spcBef>
              <a:spcAft>
                <a:spcPts val="0"/>
              </a:spcAft>
              <a:buClr>
                <a:schemeClr val="dk1"/>
              </a:buClr>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ID"/>
              <a:t>Referensi</a:t>
            </a:r>
            <a:endParaRPr b="1"/>
          </a:p>
        </p:txBody>
      </p:sp>
      <p:sp>
        <p:nvSpPr>
          <p:cNvPr id="300" name="Google Shape;300;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Font typeface="Noto Sans Symbols"/>
              <a:buChar char="⮚"/>
            </a:pPr>
            <a:r>
              <a:rPr lang="en-ID" sz="2000"/>
              <a:t>Tohani, Entoh.2014. Peranan Pendidikan dalam Pembangunan. Yogyakarta: UNY Press </a:t>
            </a:r>
            <a:endParaRPr sz="2000"/>
          </a:p>
          <a:p>
            <a:pPr indent="-342900" lvl="0" marL="342900" rtl="0" algn="l">
              <a:spcBef>
                <a:spcPts val="340"/>
              </a:spcBef>
              <a:spcAft>
                <a:spcPts val="0"/>
              </a:spcAft>
              <a:buClr>
                <a:schemeClr val="dk1"/>
              </a:buClr>
              <a:buSzPct val="100000"/>
              <a:buFont typeface="Noto Sans Symbols"/>
              <a:buChar char="⮚"/>
            </a:pPr>
            <a:r>
              <a:rPr lang="en-ID" sz="2000"/>
              <a:t>UNESCO (2017). Education for Sustainable Development Goals: Learning Objectives. </a:t>
            </a:r>
            <a:endParaRPr/>
          </a:p>
          <a:p>
            <a:pPr indent="-342900" lvl="0" marL="342900" rtl="0" algn="l">
              <a:spcBef>
                <a:spcPts val="340"/>
              </a:spcBef>
              <a:spcAft>
                <a:spcPts val="0"/>
              </a:spcAft>
              <a:buClr>
                <a:schemeClr val="dk1"/>
              </a:buClr>
              <a:buSzPct val="100000"/>
              <a:buFont typeface="Noto Sans Symbols"/>
              <a:buChar char="⮚"/>
            </a:pPr>
            <a:r>
              <a:rPr lang="en-ID" sz="2000"/>
              <a:t>Jaya, H., Hambali, M., &amp; Fakhrurrozi, F. (2023). Transformasi pendidikan: peran pendidikan berkelanjutan dalam menghadapi tantangan abad ke-21. </a:t>
            </a:r>
            <a:r>
              <a:rPr i="1" lang="en-ID" sz="2000"/>
              <a:t>Jurnal Review Pendidikan Dan Pengajaran</a:t>
            </a:r>
            <a:r>
              <a:rPr lang="en-ID" sz="2000"/>
              <a:t>, </a:t>
            </a:r>
            <a:r>
              <a:rPr i="1" lang="en-ID" sz="2000"/>
              <a:t>6</a:t>
            </a:r>
            <a:r>
              <a:rPr lang="en-ID" sz="2000"/>
              <a:t>(4), 2416-2422.</a:t>
            </a:r>
            <a:endParaRPr/>
          </a:p>
          <a:p>
            <a:pPr indent="-342900" lvl="0" marL="342900" rtl="0" algn="l">
              <a:spcBef>
                <a:spcPts val="340"/>
              </a:spcBef>
              <a:spcAft>
                <a:spcPts val="0"/>
              </a:spcAft>
              <a:buClr>
                <a:schemeClr val="dk1"/>
              </a:buClr>
              <a:buSzPct val="100000"/>
              <a:buFont typeface="Noto Sans Symbols"/>
              <a:buChar char="⮚"/>
            </a:pPr>
            <a:r>
              <a:rPr lang="en-ID" sz="2000"/>
              <a:t>Ragadhita, R., Fiandini, M., Al Husaeni, D. N., &amp; Nandiyanto, A. B. D. (2026). Sustainable development goals (SDGs) in engineering education: Definitions, research trends, bibliometric insights, and strategic approaches. </a:t>
            </a:r>
            <a:r>
              <a:rPr i="1" lang="en-ID" sz="2000"/>
              <a:t>Indonesian Journal of Science and Technology</a:t>
            </a:r>
            <a:r>
              <a:rPr lang="en-ID" sz="2000"/>
              <a:t>, </a:t>
            </a:r>
            <a:r>
              <a:rPr i="1" lang="en-ID" sz="2000"/>
              <a:t>11</a:t>
            </a:r>
            <a:r>
              <a:rPr lang="en-ID" sz="2000"/>
              <a:t>(1), 1-26.</a:t>
            </a:r>
            <a:endParaRPr sz="2000"/>
          </a:p>
          <a:p>
            <a:pPr indent="-342900" lvl="0" marL="342900" rtl="0" algn="l">
              <a:spcBef>
                <a:spcPts val="340"/>
              </a:spcBef>
              <a:spcAft>
                <a:spcPts val="0"/>
              </a:spcAft>
              <a:buClr>
                <a:srgbClr val="222222"/>
              </a:buClr>
              <a:buSzPct val="100000"/>
              <a:buFont typeface="Noto Sans Symbols"/>
              <a:buChar char="⮚"/>
            </a:pPr>
            <a:r>
              <a:rPr b="0" i="0" lang="en-ID" sz="2000" u="none" strike="noStrike">
                <a:solidFill>
                  <a:srgbClr val="222222"/>
                </a:solidFill>
              </a:rPr>
              <a:t>Edwards, D. B., Jr., Sustarsic, M., Chiba, M., McCormick, M., Goo, M., &amp; Perriton, S. (2020). Achieving and Monitoring Education for Sustainable Development and Global Citizenship: A Systematic Review of the Literature. </a:t>
            </a:r>
            <a:r>
              <a:rPr b="0" i="1" lang="en-ID" sz="2000" u="none" strike="noStrike">
                <a:solidFill>
                  <a:srgbClr val="222222"/>
                </a:solidFill>
              </a:rPr>
              <a:t>Sustainability</a:t>
            </a:r>
            <a:r>
              <a:rPr b="0" i="0" lang="en-ID" sz="2000" u="none" strike="noStrike">
                <a:solidFill>
                  <a:srgbClr val="222222"/>
                </a:solidFill>
              </a:rPr>
              <a:t>, </a:t>
            </a:r>
            <a:r>
              <a:rPr b="0" i="1" lang="en-ID" sz="2000" u="none" strike="noStrike">
                <a:solidFill>
                  <a:srgbClr val="222222"/>
                </a:solidFill>
              </a:rPr>
              <a:t>12</a:t>
            </a:r>
            <a:r>
              <a:rPr b="0" i="0" lang="en-ID" sz="2000" u="none" strike="noStrike">
                <a:solidFill>
                  <a:srgbClr val="222222"/>
                </a:solidFill>
              </a:rPr>
              <a:t>(4), 1383. </a:t>
            </a:r>
            <a:r>
              <a:rPr b="0" i="0" lang="en-ID" sz="2000" u="sng" strike="noStrike">
                <a:solidFill>
                  <a:srgbClr val="222222"/>
                </a:solidFill>
                <a:hlinkClick r:id="rId3">
                  <a:extLst>
                    <a:ext uri="{A12FA001-AC4F-418D-AE19-62706E023703}">
                      <ahyp:hlinkClr val="tx"/>
                    </a:ext>
                  </a:extLst>
                </a:hlinkClick>
              </a:rPr>
              <a:t>https://doi.org/10.3390/su12041383</a:t>
            </a:r>
            <a:r>
              <a:rPr b="0" i="0" lang="en-ID" sz="2000" u="none" strike="noStrike">
                <a:solidFill>
                  <a:srgbClr val="222222"/>
                </a:solidFill>
              </a:rPr>
              <a:t> </a:t>
            </a:r>
            <a:endParaRPr sz="2000"/>
          </a:p>
          <a:p>
            <a:pPr indent="-342900" lvl="0" marL="342900" rtl="0" algn="l">
              <a:spcBef>
                <a:spcPts val="340"/>
              </a:spcBef>
              <a:spcAft>
                <a:spcPts val="0"/>
              </a:spcAft>
              <a:buClr>
                <a:schemeClr val="dk1"/>
              </a:buClr>
              <a:buSzPct val="100000"/>
              <a:buFont typeface="Noto Sans Symbols"/>
              <a:buChar char="⮚"/>
            </a:pPr>
            <a:r>
              <a:rPr lang="en-ID" sz="2000" u="sng">
                <a:solidFill>
                  <a:schemeClr val="hlink"/>
                </a:solidFill>
                <a:hlinkClick r:id="rId4"/>
              </a:rPr>
              <a:t>https://www.salamyogyakarta.com/melihat-bagaimana-pendidikan-kritis-dan-demokratis-di-sanggar-anak-alam/</a:t>
            </a:r>
            <a:endParaRPr sz="2000"/>
          </a:p>
          <a:p>
            <a:pPr indent="-342900" lvl="0" marL="342900" rtl="0" algn="l">
              <a:spcBef>
                <a:spcPts val="340"/>
              </a:spcBef>
              <a:spcAft>
                <a:spcPts val="0"/>
              </a:spcAft>
              <a:buClr>
                <a:schemeClr val="dk1"/>
              </a:buClr>
              <a:buSzPct val="100000"/>
              <a:buFont typeface="Noto Sans Symbols"/>
              <a:buChar char="⮚"/>
            </a:pPr>
            <a:r>
              <a:rPr lang="en-ID" sz="2000" u="sng">
                <a:solidFill>
                  <a:schemeClr val="hlink"/>
                </a:solidFill>
                <a:hlinkClick r:id="rId5"/>
              </a:rPr>
              <a:t>https://aksaramaya.com/green-school-bali-tempat-belajar-asyik-dan-paling-unik-di-bali/</a:t>
            </a:r>
            <a:endParaRPr sz="2000"/>
          </a:p>
          <a:p>
            <a:pPr indent="-342900" lvl="0" marL="342900" rtl="0" algn="l">
              <a:spcBef>
                <a:spcPts val="340"/>
              </a:spcBef>
              <a:spcAft>
                <a:spcPts val="0"/>
              </a:spcAft>
              <a:buClr>
                <a:schemeClr val="dk1"/>
              </a:buClr>
              <a:buSzPct val="100000"/>
              <a:buFont typeface="Noto Sans Symbols"/>
              <a:buChar char="⮚"/>
            </a:pPr>
            <a:r>
              <a:rPr lang="en-ID" sz="2000" u="sng">
                <a:solidFill>
                  <a:schemeClr val="hlink"/>
                </a:solidFill>
                <a:hlinkClick r:id="rId6"/>
              </a:rPr>
              <a:t>https://www.kbqt.org/</a:t>
            </a:r>
            <a:endParaRPr sz="2000"/>
          </a:p>
          <a:p>
            <a:pPr indent="-342900" lvl="0" marL="342900" rtl="0" algn="l">
              <a:spcBef>
                <a:spcPts val="340"/>
              </a:spcBef>
              <a:spcAft>
                <a:spcPts val="0"/>
              </a:spcAft>
              <a:buClr>
                <a:schemeClr val="dk1"/>
              </a:buClr>
              <a:buSzPct val="100000"/>
              <a:buFont typeface="Noto Sans Symbols"/>
              <a:buChar char="⮚"/>
            </a:pPr>
            <a:r>
              <a:rPr lang="en-ID" sz="2000" u="sng">
                <a:solidFill>
                  <a:schemeClr val="hlink"/>
                </a:solidFill>
                <a:hlinkClick r:id="rId7"/>
              </a:rPr>
              <a:t>https://sdgs.bappenas.go.id/17-goals/goal-4/</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265814" y="0"/>
            <a:ext cx="861237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Calibri"/>
              <a:buNone/>
            </a:pPr>
            <a:r>
              <a:rPr b="1" lang="en-ID" sz="4000"/>
              <a:t>Peran Lembaga Pendidikan dalam SDGs</a:t>
            </a:r>
            <a:endParaRPr/>
          </a:p>
        </p:txBody>
      </p:sp>
      <p:sp>
        <p:nvSpPr>
          <p:cNvPr id="90" name="Google Shape;90;p2"/>
          <p:cNvSpPr txBox="1"/>
          <p:nvPr>
            <p:ph idx="1" type="body"/>
          </p:nvPr>
        </p:nvSpPr>
        <p:spPr>
          <a:xfrm>
            <a:off x="361507" y="986464"/>
            <a:ext cx="6943060" cy="66453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b="1" lang="en-ID" sz="2800" u="sng"/>
              <a:t>Pendidikan Formal</a:t>
            </a:r>
            <a:endParaRPr b="1" sz="2800" u="sng"/>
          </a:p>
          <a:p>
            <a:pPr indent="0" lvl="0" marL="0" rtl="0" algn="l">
              <a:spcBef>
                <a:spcPts val="560"/>
              </a:spcBef>
              <a:spcAft>
                <a:spcPts val="0"/>
              </a:spcAft>
              <a:buClr>
                <a:schemeClr val="dk1"/>
              </a:buClr>
              <a:buSzPts val="2800"/>
              <a:buNone/>
            </a:pPr>
            <a:r>
              <a:t/>
            </a:r>
            <a:endParaRPr sz="2800"/>
          </a:p>
        </p:txBody>
      </p:sp>
      <p:grpSp>
        <p:nvGrpSpPr>
          <p:cNvPr id="91" name="Google Shape;91;p2"/>
          <p:cNvGrpSpPr/>
          <p:nvPr/>
        </p:nvGrpSpPr>
        <p:grpSpPr>
          <a:xfrm>
            <a:off x="545804" y="1705875"/>
            <a:ext cx="8140994" cy="4884596"/>
            <a:chOff x="0" y="54876"/>
            <a:chExt cx="8140994" cy="4884596"/>
          </a:xfrm>
        </p:grpSpPr>
        <p:sp>
          <p:nvSpPr>
            <p:cNvPr id="92" name="Google Shape;92;p2"/>
            <p:cNvSpPr/>
            <p:nvPr/>
          </p:nvSpPr>
          <p:spPr>
            <a:xfrm>
              <a:off x="0" y="54876"/>
              <a:ext cx="4884596" cy="4884596"/>
            </a:xfrm>
            <a:prstGeom prst="pie">
              <a:avLst>
                <a:gd fmla="val 5400000" name="adj1"/>
                <a:gd fmla="val 16200000" name="adj2"/>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2442298" y="54876"/>
              <a:ext cx="5698696" cy="4884596"/>
            </a:xfrm>
            <a:prstGeom prst="rect">
              <a:avLst/>
            </a:prstGeom>
            <a:solidFill>
              <a:schemeClr val="lt1">
                <a:alpha val="89803"/>
              </a:schemeClr>
            </a:solid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txBox="1"/>
            <p:nvPr/>
          </p:nvSpPr>
          <p:spPr>
            <a:xfrm>
              <a:off x="2442298" y="54876"/>
              <a:ext cx="2849348" cy="1465382"/>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dk1"/>
                </a:buClr>
                <a:buSzPts val="2900"/>
                <a:buFont typeface="Calibri"/>
                <a:buNone/>
              </a:pPr>
              <a:r>
                <a:rPr b="0" i="0" lang="en-ID" sz="2900" u="none" cap="none" strike="noStrike">
                  <a:solidFill>
                    <a:schemeClr val="dk1"/>
                  </a:solidFill>
                  <a:latin typeface="Calibri"/>
                  <a:ea typeface="Calibri"/>
                  <a:cs typeface="Calibri"/>
                  <a:sym typeface="Calibri"/>
                </a:rPr>
                <a:t>Pendidikan Dasar dan Menengah</a:t>
              </a:r>
              <a:endParaRPr/>
            </a:p>
          </p:txBody>
        </p:sp>
        <p:sp>
          <p:nvSpPr>
            <p:cNvPr id="95" name="Google Shape;95;p2"/>
            <p:cNvSpPr/>
            <p:nvPr/>
          </p:nvSpPr>
          <p:spPr>
            <a:xfrm>
              <a:off x="854806" y="1520258"/>
              <a:ext cx="3174984" cy="3174984"/>
            </a:xfrm>
            <a:prstGeom prst="pie">
              <a:avLst>
                <a:gd fmla="val 5400000" name="adj1"/>
                <a:gd fmla="val 16200000" name="adj2"/>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2442298" y="1520258"/>
              <a:ext cx="5698696" cy="3174984"/>
            </a:xfrm>
            <a:prstGeom prst="rect">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txBox="1"/>
            <p:nvPr/>
          </p:nvSpPr>
          <p:spPr>
            <a:xfrm>
              <a:off x="2442298" y="1520258"/>
              <a:ext cx="2849348" cy="1465377"/>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dk1"/>
                </a:buClr>
                <a:buSzPts val="2900"/>
                <a:buFont typeface="Calibri"/>
                <a:buNone/>
              </a:pPr>
              <a:r>
                <a:rPr b="0" i="0" lang="en-ID" sz="2900" u="none" cap="none" strike="noStrike">
                  <a:solidFill>
                    <a:schemeClr val="dk1"/>
                  </a:solidFill>
                  <a:latin typeface="Calibri"/>
                  <a:ea typeface="Calibri"/>
                  <a:cs typeface="Calibri"/>
                  <a:sym typeface="Calibri"/>
                </a:rPr>
                <a:t>Pendidikan Tinggi</a:t>
              </a:r>
              <a:endParaRPr/>
            </a:p>
          </p:txBody>
        </p:sp>
        <p:sp>
          <p:nvSpPr>
            <p:cNvPr id="98" name="Google Shape;98;p2"/>
            <p:cNvSpPr/>
            <p:nvPr/>
          </p:nvSpPr>
          <p:spPr>
            <a:xfrm>
              <a:off x="1709609" y="2985635"/>
              <a:ext cx="1465377" cy="1465377"/>
            </a:xfrm>
            <a:prstGeom prst="pie">
              <a:avLst>
                <a:gd fmla="val 5400000" name="adj1"/>
                <a:gd fmla="val 16200000" name="adj2"/>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442298" y="2985635"/>
              <a:ext cx="5698696" cy="1465377"/>
            </a:xfrm>
            <a:prstGeom prst="rect">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txBox="1"/>
            <p:nvPr/>
          </p:nvSpPr>
          <p:spPr>
            <a:xfrm>
              <a:off x="2442298" y="2985635"/>
              <a:ext cx="2849348" cy="1465377"/>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dk1"/>
                </a:buClr>
                <a:buSzPts val="2900"/>
                <a:buFont typeface="Calibri"/>
                <a:buNone/>
              </a:pPr>
              <a:r>
                <a:rPr b="0" i="0" lang="en-ID" sz="2900" u="none" cap="none" strike="noStrike">
                  <a:solidFill>
                    <a:schemeClr val="dk1"/>
                  </a:solidFill>
                  <a:latin typeface="Calibri"/>
                  <a:ea typeface="Calibri"/>
                  <a:cs typeface="Calibri"/>
                  <a:sym typeface="Calibri"/>
                </a:rPr>
                <a:t>Pendidikan Vokasi</a:t>
              </a:r>
              <a:endParaRPr/>
            </a:p>
          </p:txBody>
        </p:sp>
        <p:sp>
          <p:nvSpPr>
            <p:cNvPr id="101" name="Google Shape;101;p2"/>
            <p:cNvSpPr/>
            <p:nvPr/>
          </p:nvSpPr>
          <p:spPr>
            <a:xfrm>
              <a:off x="5291646" y="54876"/>
              <a:ext cx="2849348" cy="14653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txBox="1"/>
            <p:nvPr/>
          </p:nvSpPr>
          <p:spPr>
            <a:xfrm>
              <a:off x="5291646" y="54876"/>
              <a:ext cx="2849348" cy="1465382"/>
            </a:xfrm>
            <a:prstGeom prst="rect">
              <a:avLst/>
            </a:prstGeom>
            <a:noFill/>
            <a:ln>
              <a:noFill/>
            </a:ln>
          </p:spPr>
          <p:txBody>
            <a:bodyPr anchorCtr="0" anchor="ctr" bIns="60950" lIns="60950" spcFirstLastPara="1" rIns="60950" wrap="square" tIns="60950">
              <a:noAutofit/>
            </a:bodyPr>
            <a:lstStyle/>
            <a:p>
              <a:pPr indent="-171450" lvl="1" marL="171450" marR="0" rtl="0" algn="l">
                <a:lnSpc>
                  <a:spcPct val="90000"/>
                </a:lnSpc>
                <a:spcBef>
                  <a:spcPts val="0"/>
                </a:spcBef>
                <a:spcAft>
                  <a:spcPts val="0"/>
                </a:spcAft>
                <a:buClr>
                  <a:schemeClr val="dk1"/>
                </a:buClr>
                <a:buSzPts val="1600"/>
                <a:buFont typeface="Noto Sans Symbols"/>
                <a:buChar char="⮚"/>
              </a:pPr>
              <a:r>
                <a:rPr b="0" i="0" lang="en-ID" sz="1600" u="none" cap="none" strike="noStrike">
                  <a:solidFill>
                    <a:schemeClr val="dk1"/>
                  </a:solidFill>
                  <a:latin typeface="Calibri"/>
                  <a:ea typeface="Calibri"/>
                  <a:cs typeface="Calibri"/>
                  <a:sym typeface="Calibri"/>
                </a:rPr>
                <a:t>Memastikan semua anak, baik laki-laki maupun perempuan, menyelesaikan pendidikan dasar dan menengah yang berkualitas, relevan, dan inklusif</a:t>
              </a:r>
              <a:endParaRPr b="0" i="0" sz="1600" u="none" cap="none" strike="noStrike">
                <a:solidFill>
                  <a:schemeClr val="dk1"/>
                </a:solidFill>
                <a:latin typeface="Calibri"/>
                <a:ea typeface="Calibri"/>
                <a:cs typeface="Calibri"/>
                <a:sym typeface="Calibri"/>
              </a:endParaRPr>
            </a:p>
          </p:txBody>
        </p:sp>
        <p:sp>
          <p:nvSpPr>
            <p:cNvPr id="103" name="Google Shape;103;p2"/>
            <p:cNvSpPr/>
            <p:nvPr/>
          </p:nvSpPr>
          <p:spPr>
            <a:xfrm>
              <a:off x="5291646" y="1520258"/>
              <a:ext cx="2849348" cy="14653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5291646" y="1520258"/>
              <a:ext cx="2849348" cy="1465377"/>
            </a:xfrm>
            <a:prstGeom prst="rect">
              <a:avLst/>
            </a:prstGeom>
            <a:noFill/>
            <a:ln>
              <a:noFill/>
            </a:ln>
          </p:spPr>
          <p:txBody>
            <a:bodyPr anchorCtr="0" anchor="ctr" bIns="60950" lIns="60950" spcFirstLastPara="1" rIns="60950" wrap="square" tIns="60950">
              <a:noAutofit/>
            </a:bodyPr>
            <a:lstStyle/>
            <a:p>
              <a:pPr indent="-171450" lvl="1" marL="171450" marR="0" rtl="0" algn="l">
                <a:lnSpc>
                  <a:spcPct val="90000"/>
                </a:lnSpc>
                <a:spcBef>
                  <a:spcPts val="0"/>
                </a:spcBef>
                <a:spcAft>
                  <a:spcPts val="0"/>
                </a:spcAft>
                <a:buClr>
                  <a:schemeClr val="dk1"/>
                </a:buClr>
                <a:buSzPts val="1600"/>
                <a:buFont typeface="Noto Sans Symbols"/>
                <a:buChar char="⮚"/>
              </a:pPr>
              <a:r>
                <a:rPr b="0" i="0" lang="en-ID" sz="1600" u="none" cap="none" strike="noStrike">
                  <a:solidFill>
                    <a:schemeClr val="dk1"/>
                  </a:solidFill>
                  <a:latin typeface="Calibri"/>
                  <a:ea typeface="Calibri"/>
                  <a:cs typeface="Calibri"/>
                  <a:sym typeface="Calibri"/>
                </a:rPr>
                <a:t>Meningkatkan kualitas pendidikan tinggi untuk menghasilkan lulusan yang kompeten dan inovatif, serta mampu berkontribusi pada pembangunan berkelanjutan</a:t>
              </a:r>
              <a:endParaRPr b="0" i="0" sz="1600" u="none" cap="none" strike="noStrike">
                <a:solidFill>
                  <a:schemeClr val="dk1"/>
                </a:solidFill>
                <a:latin typeface="Calibri"/>
                <a:ea typeface="Calibri"/>
                <a:cs typeface="Calibri"/>
                <a:sym typeface="Calibri"/>
              </a:endParaRPr>
            </a:p>
          </p:txBody>
        </p:sp>
        <p:sp>
          <p:nvSpPr>
            <p:cNvPr id="105" name="Google Shape;105;p2"/>
            <p:cNvSpPr/>
            <p:nvPr/>
          </p:nvSpPr>
          <p:spPr>
            <a:xfrm>
              <a:off x="5291646" y="2985635"/>
              <a:ext cx="2849348" cy="14653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txBox="1"/>
            <p:nvPr/>
          </p:nvSpPr>
          <p:spPr>
            <a:xfrm>
              <a:off x="5291646" y="2985635"/>
              <a:ext cx="2849348" cy="1465377"/>
            </a:xfrm>
            <a:prstGeom prst="rect">
              <a:avLst/>
            </a:prstGeom>
            <a:noFill/>
            <a:ln>
              <a:noFill/>
            </a:ln>
          </p:spPr>
          <p:txBody>
            <a:bodyPr anchorCtr="0" anchor="ctr" bIns="60950" lIns="60950" spcFirstLastPara="1" rIns="60950" wrap="square" tIns="60950">
              <a:noAutofit/>
            </a:bodyPr>
            <a:lstStyle/>
            <a:p>
              <a:pPr indent="-171450" lvl="1" marL="171450" marR="0" rtl="0" algn="l">
                <a:lnSpc>
                  <a:spcPct val="90000"/>
                </a:lnSpc>
                <a:spcBef>
                  <a:spcPts val="0"/>
                </a:spcBef>
                <a:spcAft>
                  <a:spcPts val="0"/>
                </a:spcAft>
                <a:buClr>
                  <a:schemeClr val="dk1"/>
                </a:buClr>
                <a:buSzPts val="1600"/>
                <a:buFont typeface="Noto Sans Symbols"/>
                <a:buChar char="⮚"/>
              </a:pPr>
              <a:r>
                <a:rPr b="0" i="0" lang="en-ID" sz="1600" u="none" cap="none" strike="noStrike">
                  <a:solidFill>
                    <a:schemeClr val="dk1"/>
                  </a:solidFill>
                  <a:latin typeface="Calibri"/>
                  <a:ea typeface="Calibri"/>
                  <a:cs typeface="Calibri"/>
                  <a:sym typeface="Calibri"/>
                </a:rPr>
                <a:t>Menyiapkan tenaga kerja terampil yang dibutuhkan oleh berbagai sektor industri, mendukung pertumbuhan ekonomi yang berkelanjutan</a:t>
              </a:r>
              <a:endParaRPr b="0" i="0" sz="16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265814" y="0"/>
            <a:ext cx="861237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Calibri"/>
              <a:buNone/>
            </a:pPr>
            <a:r>
              <a:rPr b="1" lang="en-ID" sz="4000"/>
              <a:t>Peran Lembaga Pendidikan dalam SDGs</a:t>
            </a:r>
            <a:endParaRPr/>
          </a:p>
        </p:txBody>
      </p:sp>
      <p:sp>
        <p:nvSpPr>
          <p:cNvPr id="112" name="Google Shape;112;p3"/>
          <p:cNvSpPr txBox="1"/>
          <p:nvPr>
            <p:ph idx="1" type="body"/>
          </p:nvPr>
        </p:nvSpPr>
        <p:spPr>
          <a:xfrm>
            <a:off x="361507" y="986464"/>
            <a:ext cx="6943060" cy="66453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b="1" lang="en-ID" sz="2800" u="sng"/>
              <a:t>Pendidikan Nonformal</a:t>
            </a:r>
            <a:endParaRPr b="1" sz="2800" u="sng"/>
          </a:p>
          <a:p>
            <a:pPr indent="0" lvl="0" marL="0" rtl="0" algn="l">
              <a:spcBef>
                <a:spcPts val="560"/>
              </a:spcBef>
              <a:spcAft>
                <a:spcPts val="0"/>
              </a:spcAft>
              <a:buClr>
                <a:schemeClr val="dk1"/>
              </a:buClr>
              <a:buSzPts val="2800"/>
              <a:buNone/>
            </a:pPr>
            <a:r>
              <a:t/>
            </a:r>
            <a:endParaRPr sz="2800"/>
          </a:p>
        </p:txBody>
      </p:sp>
      <p:grpSp>
        <p:nvGrpSpPr>
          <p:cNvPr id="113" name="Google Shape;113;p3"/>
          <p:cNvGrpSpPr/>
          <p:nvPr/>
        </p:nvGrpSpPr>
        <p:grpSpPr>
          <a:xfrm>
            <a:off x="545804" y="1650999"/>
            <a:ext cx="8140994" cy="4994348"/>
            <a:chOff x="0" y="0"/>
            <a:chExt cx="8140994" cy="4994348"/>
          </a:xfrm>
        </p:grpSpPr>
        <p:sp>
          <p:nvSpPr>
            <p:cNvPr id="114" name="Google Shape;114;p3"/>
            <p:cNvSpPr/>
            <p:nvPr/>
          </p:nvSpPr>
          <p:spPr>
            <a:xfrm>
              <a:off x="3256398" y="0"/>
              <a:ext cx="4884596" cy="1560734"/>
            </a:xfrm>
            <a:prstGeom prst="rightArrow">
              <a:avLst>
                <a:gd fmla="val 75000" name="adj1"/>
                <a:gd fmla="val 50000" name="adj2"/>
              </a:avLst>
            </a:prstGeom>
            <a:solidFill>
              <a:srgbClr val="E7CFCF">
                <a:alpha val="89803"/>
              </a:srgbClr>
            </a:solidFill>
            <a:ln cap="flat" cmpd="sng" w="25400">
              <a:solidFill>
                <a:srgbClr val="E7CF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txBox="1"/>
            <p:nvPr/>
          </p:nvSpPr>
          <p:spPr>
            <a:xfrm>
              <a:off x="3256398" y="195092"/>
              <a:ext cx="4299321" cy="1170550"/>
            </a:xfrm>
            <a:prstGeom prst="rect">
              <a:avLst/>
            </a:prstGeom>
            <a:noFill/>
            <a:ln>
              <a:noFill/>
            </a:ln>
          </p:spPr>
          <p:txBody>
            <a:bodyPr anchorCtr="0" anchor="t" bIns="12700" lIns="12700"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Noto Sans Symbols"/>
                <a:buChar char="⮚"/>
              </a:pPr>
              <a:r>
                <a:rPr b="0" i="0" lang="en-ID" sz="2000" u="none" cap="none" strike="noStrike">
                  <a:solidFill>
                    <a:schemeClr val="dk1"/>
                  </a:solidFill>
                  <a:latin typeface="Calibri"/>
                  <a:ea typeface="Calibri"/>
                  <a:cs typeface="Calibri"/>
                  <a:sym typeface="Calibri"/>
                </a:rPr>
                <a:t>Memberikan pelatihan dan kursus keterampilan bagi masyarakat untuk meningkatkan mata pencaharian dan kualitas hidup</a:t>
              </a:r>
              <a:endParaRPr b="0" i="0" sz="2000" u="none" cap="none" strike="noStrike">
                <a:solidFill>
                  <a:schemeClr val="dk1"/>
                </a:solidFill>
                <a:latin typeface="Calibri"/>
                <a:ea typeface="Calibri"/>
                <a:cs typeface="Calibri"/>
                <a:sym typeface="Calibri"/>
              </a:endParaRPr>
            </a:p>
          </p:txBody>
        </p:sp>
        <p:sp>
          <p:nvSpPr>
            <p:cNvPr id="116" name="Google Shape;116;p3"/>
            <p:cNvSpPr/>
            <p:nvPr/>
          </p:nvSpPr>
          <p:spPr>
            <a:xfrm>
              <a:off x="0" y="0"/>
              <a:ext cx="3256398" cy="1560734"/>
            </a:xfrm>
            <a:prstGeom prst="roundRect">
              <a:avLst>
                <a:gd fmla="val 16667"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txBox="1"/>
            <p:nvPr/>
          </p:nvSpPr>
          <p:spPr>
            <a:xfrm>
              <a:off x="76189" y="76189"/>
              <a:ext cx="3104020" cy="1408356"/>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n-ID" sz="2900" u="none" cap="none" strike="noStrike">
                  <a:solidFill>
                    <a:schemeClr val="lt1"/>
                  </a:solidFill>
                  <a:latin typeface="Calibri"/>
                  <a:ea typeface="Calibri"/>
                  <a:cs typeface="Calibri"/>
                  <a:sym typeface="Calibri"/>
                </a:rPr>
                <a:t>Pendidikan Masyarakat</a:t>
              </a:r>
              <a:endParaRPr/>
            </a:p>
          </p:txBody>
        </p:sp>
        <p:sp>
          <p:nvSpPr>
            <p:cNvPr id="118" name="Google Shape;118;p3"/>
            <p:cNvSpPr/>
            <p:nvPr/>
          </p:nvSpPr>
          <p:spPr>
            <a:xfrm>
              <a:off x="3256398" y="1716807"/>
              <a:ext cx="4884596" cy="1560734"/>
            </a:xfrm>
            <a:prstGeom prst="rightArrow">
              <a:avLst>
                <a:gd fmla="val 75000" name="adj1"/>
                <a:gd fmla="val 50000" name="adj2"/>
              </a:avLst>
            </a:prstGeom>
            <a:solidFill>
              <a:srgbClr val="E5DECE">
                <a:alpha val="89803"/>
              </a:srgbClr>
            </a:solidFill>
            <a:ln cap="flat" cmpd="sng" w="25400">
              <a:solidFill>
                <a:srgbClr val="E5DEC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txBox="1"/>
            <p:nvPr/>
          </p:nvSpPr>
          <p:spPr>
            <a:xfrm>
              <a:off x="3256398" y="1911899"/>
              <a:ext cx="4299321" cy="1170550"/>
            </a:xfrm>
            <a:prstGeom prst="rect">
              <a:avLst/>
            </a:prstGeom>
            <a:noFill/>
            <a:ln>
              <a:noFill/>
            </a:ln>
          </p:spPr>
          <p:txBody>
            <a:bodyPr anchorCtr="0" anchor="t" bIns="12700" lIns="12700"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Noto Sans Symbols"/>
                <a:buChar char="⮚"/>
              </a:pPr>
              <a:r>
                <a:rPr b="0" i="0" lang="en-ID" sz="2000" u="none" cap="none" strike="noStrike">
                  <a:solidFill>
                    <a:schemeClr val="dk1"/>
                  </a:solidFill>
                  <a:latin typeface="Calibri"/>
                  <a:ea typeface="Calibri"/>
                  <a:cs typeface="Calibri"/>
                  <a:sym typeface="Calibri"/>
                </a:rPr>
                <a:t>Meningkatkan kesadaran masyarakat tentang isu-isu lingkungan dan pentingnya pelestarian lingkungan melalui berbagai program dan kegiatan</a:t>
              </a:r>
              <a:endParaRPr b="0" i="0" sz="2000" u="none" cap="none" strike="noStrike">
                <a:solidFill>
                  <a:schemeClr val="dk1"/>
                </a:solidFill>
                <a:latin typeface="Calibri"/>
                <a:ea typeface="Calibri"/>
                <a:cs typeface="Calibri"/>
                <a:sym typeface="Calibri"/>
              </a:endParaRPr>
            </a:p>
          </p:txBody>
        </p:sp>
        <p:sp>
          <p:nvSpPr>
            <p:cNvPr id="120" name="Google Shape;120;p3"/>
            <p:cNvSpPr/>
            <p:nvPr/>
          </p:nvSpPr>
          <p:spPr>
            <a:xfrm>
              <a:off x="0" y="1716807"/>
              <a:ext cx="3256398" cy="1560734"/>
            </a:xfrm>
            <a:prstGeom prst="roundRect">
              <a:avLst>
                <a:gd fmla="val 16667" name="adj"/>
              </a:avLst>
            </a:prstGeom>
            <a:solidFill>
              <a:srgbClr val="BB995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txBox="1"/>
            <p:nvPr/>
          </p:nvSpPr>
          <p:spPr>
            <a:xfrm>
              <a:off x="76189" y="1792996"/>
              <a:ext cx="3104020" cy="1408356"/>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n-ID" sz="2900" u="none" cap="none" strike="noStrike">
                  <a:solidFill>
                    <a:schemeClr val="lt1"/>
                  </a:solidFill>
                  <a:latin typeface="Calibri"/>
                  <a:ea typeface="Calibri"/>
                  <a:cs typeface="Calibri"/>
                  <a:sym typeface="Calibri"/>
                </a:rPr>
                <a:t>Pendidikan Lingkungan</a:t>
              </a:r>
              <a:endParaRPr/>
            </a:p>
          </p:txBody>
        </p:sp>
        <p:sp>
          <p:nvSpPr>
            <p:cNvPr id="122" name="Google Shape;122;p3"/>
            <p:cNvSpPr/>
            <p:nvPr/>
          </p:nvSpPr>
          <p:spPr>
            <a:xfrm>
              <a:off x="3256398" y="3433614"/>
              <a:ext cx="4884596" cy="1560734"/>
            </a:xfrm>
            <a:prstGeom prst="rightArrow">
              <a:avLst>
                <a:gd fmla="val 75000" name="adj1"/>
                <a:gd fmla="val 50000" name="adj2"/>
              </a:avLst>
            </a:prstGeom>
            <a:solidFill>
              <a:srgbClr val="DCE4CF">
                <a:alpha val="89803"/>
              </a:srgbClr>
            </a:solidFill>
            <a:ln cap="flat" cmpd="sng" w="25400">
              <a:solidFill>
                <a:srgbClr val="DCE4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txBox="1"/>
            <p:nvPr/>
          </p:nvSpPr>
          <p:spPr>
            <a:xfrm>
              <a:off x="3256398" y="3628706"/>
              <a:ext cx="4299321" cy="1170550"/>
            </a:xfrm>
            <a:prstGeom prst="rect">
              <a:avLst/>
            </a:prstGeom>
            <a:noFill/>
            <a:ln>
              <a:noFill/>
            </a:ln>
          </p:spPr>
          <p:txBody>
            <a:bodyPr anchorCtr="0" anchor="t" bIns="12700" lIns="12700"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Noto Sans Symbols"/>
                <a:buChar char="⮚"/>
              </a:pPr>
              <a:r>
                <a:rPr b="0" i="0" lang="en-ID" sz="2000" u="none" cap="none" strike="noStrike">
                  <a:solidFill>
                    <a:schemeClr val="dk1"/>
                  </a:solidFill>
                  <a:latin typeface="Calibri"/>
                  <a:ea typeface="Calibri"/>
                  <a:cs typeface="Calibri"/>
                  <a:sym typeface="Calibri"/>
                </a:rPr>
                <a:t>Membangun kesadaran dan partisipasi masyarakat dalam proses pembangunan, termasuk dalam pencapaian SDGs</a:t>
              </a:r>
              <a:endParaRPr b="0" i="0" sz="2000" u="none" cap="none" strike="noStrike">
                <a:solidFill>
                  <a:schemeClr val="dk1"/>
                </a:solidFill>
                <a:latin typeface="Calibri"/>
                <a:ea typeface="Calibri"/>
                <a:cs typeface="Calibri"/>
                <a:sym typeface="Calibri"/>
              </a:endParaRPr>
            </a:p>
          </p:txBody>
        </p:sp>
        <p:sp>
          <p:nvSpPr>
            <p:cNvPr id="124" name="Google Shape;124;p3"/>
            <p:cNvSpPr/>
            <p:nvPr/>
          </p:nvSpPr>
          <p:spPr>
            <a:xfrm>
              <a:off x="0" y="3433614"/>
              <a:ext cx="3256398" cy="1560734"/>
            </a:xfrm>
            <a:prstGeom prst="roundRect">
              <a:avLst>
                <a:gd fmla="val 16667" name="adj"/>
              </a:avLst>
            </a:prstGeom>
            <a:solidFill>
              <a:srgbClr val="99B95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txBox="1"/>
            <p:nvPr/>
          </p:nvSpPr>
          <p:spPr>
            <a:xfrm>
              <a:off x="76189" y="3509803"/>
              <a:ext cx="3104020" cy="1408356"/>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Calibri"/>
                <a:buNone/>
              </a:pPr>
              <a:r>
                <a:rPr b="0" i="0" lang="en-ID" sz="2900" u="none" cap="none" strike="noStrike">
                  <a:solidFill>
                    <a:schemeClr val="lt1"/>
                  </a:solidFill>
                  <a:latin typeface="Calibri"/>
                  <a:ea typeface="Calibri"/>
                  <a:cs typeface="Calibri"/>
                  <a:sym typeface="Calibri"/>
                </a:rPr>
                <a:t>Pendidikan Kewarganegaraan</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type="title"/>
          </p:nvPr>
        </p:nvSpPr>
        <p:spPr>
          <a:xfrm>
            <a:off x="265814" y="0"/>
            <a:ext cx="861237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Calibri"/>
              <a:buNone/>
            </a:pPr>
            <a:r>
              <a:rPr b="1" lang="en-ID" sz="4000"/>
              <a:t>Peran Lembaga Pendidikan dalam SDGs</a:t>
            </a:r>
            <a:endParaRPr/>
          </a:p>
        </p:txBody>
      </p:sp>
      <p:sp>
        <p:nvSpPr>
          <p:cNvPr id="131" name="Google Shape;131;p4"/>
          <p:cNvSpPr txBox="1"/>
          <p:nvPr>
            <p:ph idx="1" type="body"/>
          </p:nvPr>
        </p:nvSpPr>
        <p:spPr>
          <a:xfrm>
            <a:off x="361507" y="986464"/>
            <a:ext cx="6943060" cy="66453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b="1" lang="en-ID" sz="2800" u="sng"/>
              <a:t>Pendidikan Informal</a:t>
            </a:r>
            <a:endParaRPr b="1" sz="2800" u="sng"/>
          </a:p>
          <a:p>
            <a:pPr indent="0" lvl="0" marL="0" rtl="0" algn="l">
              <a:spcBef>
                <a:spcPts val="560"/>
              </a:spcBef>
              <a:spcAft>
                <a:spcPts val="0"/>
              </a:spcAft>
              <a:buClr>
                <a:schemeClr val="dk1"/>
              </a:buClr>
              <a:buSzPts val="2800"/>
              <a:buNone/>
            </a:pPr>
            <a:r>
              <a:t/>
            </a:r>
            <a:endParaRPr sz="2800"/>
          </a:p>
        </p:txBody>
      </p:sp>
      <p:grpSp>
        <p:nvGrpSpPr>
          <p:cNvPr id="132" name="Google Shape;132;p4"/>
          <p:cNvGrpSpPr/>
          <p:nvPr/>
        </p:nvGrpSpPr>
        <p:grpSpPr>
          <a:xfrm>
            <a:off x="1382760" y="1652640"/>
            <a:ext cx="6467081" cy="4991066"/>
            <a:chOff x="836956" y="1641"/>
            <a:chExt cx="6467081" cy="4991066"/>
          </a:xfrm>
        </p:grpSpPr>
        <p:sp>
          <p:nvSpPr>
            <p:cNvPr id="133" name="Google Shape;133;p4"/>
            <p:cNvSpPr/>
            <p:nvPr/>
          </p:nvSpPr>
          <p:spPr>
            <a:xfrm>
              <a:off x="836956" y="1641"/>
              <a:ext cx="3804166" cy="1521666"/>
            </a:xfrm>
            <a:prstGeom prst="chevron">
              <a:avLst>
                <a:gd fmla="val 5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txBox="1"/>
            <p:nvPr/>
          </p:nvSpPr>
          <p:spPr>
            <a:xfrm>
              <a:off x="1597789" y="1641"/>
              <a:ext cx="2282500" cy="1521666"/>
            </a:xfrm>
            <a:prstGeom prst="rect">
              <a:avLst/>
            </a:prstGeom>
            <a:noFill/>
            <a:ln>
              <a:noFill/>
            </a:ln>
          </p:spPr>
          <p:txBody>
            <a:bodyPr anchorCtr="0" anchor="ctr" bIns="19675" lIns="39350" spcFirstLastPara="1" rIns="0" wrap="square" tIns="19675">
              <a:noAutofit/>
            </a:bodyPr>
            <a:lstStyle/>
            <a:p>
              <a:pPr indent="0" lvl="0" marL="0" marR="0" rtl="0" algn="ctr">
                <a:lnSpc>
                  <a:spcPct val="90000"/>
                </a:lnSpc>
                <a:spcBef>
                  <a:spcPts val="0"/>
                </a:spcBef>
                <a:spcAft>
                  <a:spcPts val="0"/>
                </a:spcAft>
                <a:buClr>
                  <a:schemeClr val="lt1"/>
                </a:buClr>
                <a:buSzPts val="3100"/>
                <a:buFont typeface="Calibri"/>
                <a:buNone/>
              </a:pPr>
              <a:r>
                <a:rPr b="0" i="0" lang="en-ID" sz="3100" u="none" cap="none" strike="noStrike">
                  <a:solidFill>
                    <a:schemeClr val="lt1"/>
                  </a:solidFill>
                  <a:latin typeface="Calibri"/>
                  <a:ea typeface="Calibri"/>
                  <a:cs typeface="Calibri"/>
                  <a:sym typeface="Calibri"/>
                </a:rPr>
                <a:t>Pendidikan Keluarga</a:t>
              </a:r>
              <a:endParaRPr/>
            </a:p>
          </p:txBody>
        </p:sp>
        <p:sp>
          <p:nvSpPr>
            <p:cNvPr id="135" name="Google Shape;135;p4"/>
            <p:cNvSpPr/>
            <p:nvPr/>
          </p:nvSpPr>
          <p:spPr>
            <a:xfrm>
              <a:off x="4146580" y="130983"/>
              <a:ext cx="3157457" cy="1262983"/>
            </a:xfrm>
            <a:prstGeom prst="chevron">
              <a:avLst>
                <a:gd fmla="val 50000" name="adj"/>
              </a:avLst>
            </a:prstGeom>
            <a:solidFill>
              <a:srgbClr val="DDE5D0">
                <a:alpha val="89803"/>
              </a:srgbClr>
            </a:solidFill>
            <a:ln cap="flat" cmpd="sng" w="25400">
              <a:solidFill>
                <a:srgbClr val="DDE5D0">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txBox="1"/>
            <p:nvPr/>
          </p:nvSpPr>
          <p:spPr>
            <a:xfrm>
              <a:off x="4778072" y="130983"/>
              <a:ext cx="1894474" cy="1262983"/>
            </a:xfrm>
            <a:prstGeom prst="rect">
              <a:avLst/>
            </a:prstGeom>
            <a:noFill/>
            <a:ln>
              <a:noFill/>
            </a:ln>
          </p:spPr>
          <p:txBody>
            <a:bodyPr anchorCtr="0" anchor="ctr" bIns="7600" lIns="15225" spcFirstLastPara="1" rIns="0" wrap="square" tIns="7600">
              <a:noAutofit/>
            </a:bodyPr>
            <a:lstStyle/>
            <a:p>
              <a:pPr indent="0" lvl="0" marL="0" marR="0" rtl="0" algn="ctr">
                <a:lnSpc>
                  <a:spcPct val="90000"/>
                </a:lnSpc>
                <a:spcBef>
                  <a:spcPts val="0"/>
                </a:spcBef>
                <a:spcAft>
                  <a:spcPts val="0"/>
                </a:spcAft>
                <a:buClr>
                  <a:schemeClr val="dk1"/>
                </a:buClr>
                <a:buSzPts val="1200"/>
                <a:buFont typeface="Noto Sans Symbols"/>
                <a:buNone/>
              </a:pPr>
              <a:r>
                <a:rPr b="0" i="0" lang="en-ID" sz="1200" u="none" cap="none" strike="noStrike">
                  <a:solidFill>
                    <a:schemeClr val="dk1"/>
                  </a:solidFill>
                  <a:latin typeface="Calibri"/>
                  <a:ea typeface="Calibri"/>
                  <a:cs typeface="Calibri"/>
                  <a:sym typeface="Calibri"/>
                </a:rPr>
                <a:t>Membentuk nilai-nilai dasar, seperti pentingnya pendidikan, kesehatan, dan lingkungan, sejak usia dini</a:t>
              </a:r>
              <a:endParaRPr b="0" i="0" sz="1200" u="none" cap="none" strike="noStrike">
                <a:solidFill>
                  <a:schemeClr val="dk1"/>
                </a:solidFill>
                <a:latin typeface="Calibri"/>
                <a:ea typeface="Calibri"/>
                <a:cs typeface="Calibri"/>
                <a:sym typeface="Calibri"/>
              </a:endParaRPr>
            </a:p>
          </p:txBody>
        </p:sp>
        <p:sp>
          <p:nvSpPr>
            <p:cNvPr id="137" name="Google Shape;137;p4"/>
            <p:cNvSpPr/>
            <p:nvPr/>
          </p:nvSpPr>
          <p:spPr>
            <a:xfrm>
              <a:off x="836956" y="1736341"/>
              <a:ext cx="3804166" cy="1521666"/>
            </a:xfrm>
            <a:prstGeom prst="chevron">
              <a:avLst>
                <a:gd fmla="val 50000" name="adj"/>
              </a:avLst>
            </a:prstGeom>
            <a:solidFill>
              <a:srgbClr val="5DAEA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txBox="1"/>
            <p:nvPr/>
          </p:nvSpPr>
          <p:spPr>
            <a:xfrm>
              <a:off x="1597789" y="1736341"/>
              <a:ext cx="2282500" cy="1521666"/>
            </a:xfrm>
            <a:prstGeom prst="rect">
              <a:avLst/>
            </a:prstGeom>
            <a:noFill/>
            <a:ln>
              <a:noFill/>
            </a:ln>
          </p:spPr>
          <p:txBody>
            <a:bodyPr anchorCtr="0" anchor="ctr" bIns="19675" lIns="39350" spcFirstLastPara="1" rIns="0" wrap="square" tIns="19675">
              <a:noAutofit/>
            </a:bodyPr>
            <a:lstStyle/>
            <a:p>
              <a:pPr indent="0" lvl="0" marL="0" marR="0" rtl="0" algn="ctr">
                <a:lnSpc>
                  <a:spcPct val="90000"/>
                </a:lnSpc>
                <a:spcBef>
                  <a:spcPts val="0"/>
                </a:spcBef>
                <a:spcAft>
                  <a:spcPts val="0"/>
                </a:spcAft>
                <a:buClr>
                  <a:schemeClr val="lt1"/>
                </a:buClr>
                <a:buSzPts val="3100"/>
                <a:buFont typeface="Calibri"/>
                <a:buNone/>
              </a:pPr>
              <a:r>
                <a:rPr b="0" i="0" lang="en-ID" sz="3100" u="none" cap="none" strike="noStrike">
                  <a:solidFill>
                    <a:schemeClr val="lt1"/>
                  </a:solidFill>
                  <a:latin typeface="Calibri"/>
                  <a:ea typeface="Calibri"/>
                  <a:cs typeface="Calibri"/>
                  <a:sym typeface="Calibri"/>
                </a:rPr>
                <a:t>Pendidikan Media Sosial dan Teknologi</a:t>
              </a:r>
              <a:endParaRPr/>
            </a:p>
          </p:txBody>
        </p:sp>
        <p:sp>
          <p:nvSpPr>
            <p:cNvPr id="139" name="Google Shape;139;p4"/>
            <p:cNvSpPr/>
            <p:nvPr/>
          </p:nvSpPr>
          <p:spPr>
            <a:xfrm>
              <a:off x="4146580" y="1865682"/>
              <a:ext cx="3157457" cy="1262983"/>
            </a:xfrm>
            <a:prstGeom prst="chevron">
              <a:avLst>
                <a:gd fmla="val 50000" name="adj"/>
              </a:avLst>
            </a:prstGeom>
            <a:solidFill>
              <a:srgbClr val="D0E1DF">
                <a:alpha val="89803"/>
              </a:srgbClr>
            </a:solidFill>
            <a:ln cap="flat" cmpd="sng" w="25400">
              <a:solidFill>
                <a:srgbClr val="D0E1D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txBox="1"/>
            <p:nvPr/>
          </p:nvSpPr>
          <p:spPr>
            <a:xfrm>
              <a:off x="4778072" y="1865682"/>
              <a:ext cx="1894474" cy="1262983"/>
            </a:xfrm>
            <a:prstGeom prst="rect">
              <a:avLst/>
            </a:prstGeom>
            <a:noFill/>
            <a:ln>
              <a:noFill/>
            </a:ln>
          </p:spPr>
          <p:txBody>
            <a:bodyPr anchorCtr="0" anchor="ctr" bIns="7600" lIns="15225" spcFirstLastPara="1" rIns="0" wrap="square" tIns="7600">
              <a:noAutofit/>
            </a:bodyPr>
            <a:lstStyle/>
            <a:p>
              <a:pPr indent="0" lvl="0" marL="0" marR="0" rtl="0" algn="ctr">
                <a:lnSpc>
                  <a:spcPct val="90000"/>
                </a:lnSpc>
                <a:spcBef>
                  <a:spcPts val="0"/>
                </a:spcBef>
                <a:spcAft>
                  <a:spcPts val="0"/>
                </a:spcAft>
                <a:buClr>
                  <a:schemeClr val="dk1"/>
                </a:buClr>
                <a:buSzPts val="1200"/>
                <a:buFont typeface="Noto Sans Symbols"/>
                <a:buNone/>
              </a:pPr>
              <a:r>
                <a:rPr b="0" i="0" lang="en-ID" sz="1200" u="none" cap="none" strike="noStrike">
                  <a:solidFill>
                    <a:schemeClr val="dk1"/>
                  </a:solidFill>
                  <a:latin typeface="Calibri"/>
                  <a:ea typeface="Calibri"/>
                  <a:cs typeface="Calibri"/>
                  <a:sym typeface="Calibri"/>
                </a:rPr>
                <a:t>Memanfaatkan media sosial dan teknologi untuk menyebarkan informasi tentang SDGs dan mendorong partisipasi masyarakat</a:t>
              </a:r>
              <a:endParaRPr b="0" i="0" sz="1200" u="none" cap="none" strike="noStrike">
                <a:solidFill>
                  <a:schemeClr val="dk1"/>
                </a:solidFill>
                <a:latin typeface="Calibri"/>
                <a:ea typeface="Calibri"/>
                <a:cs typeface="Calibri"/>
                <a:sym typeface="Calibri"/>
              </a:endParaRPr>
            </a:p>
          </p:txBody>
        </p:sp>
        <p:sp>
          <p:nvSpPr>
            <p:cNvPr id="141" name="Google Shape;141;p4"/>
            <p:cNvSpPr/>
            <p:nvPr/>
          </p:nvSpPr>
          <p:spPr>
            <a:xfrm>
              <a:off x="836956" y="3471041"/>
              <a:ext cx="3804166" cy="1521666"/>
            </a:xfrm>
            <a:prstGeom prst="chevron">
              <a:avLst>
                <a:gd fmla="val 50000" name="adj"/>
              </a:avLst>
            </a:prstGeom>
            <a:solidFill>
              <a:srgbClr val="7F63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nvSpPr>
          <p:spPr>
            <a:xfrm>
              <a:off x="1597789" y="3471041"/>
              <a:ext cx="2282500" cy="1521666"/>
            </a:xfrm>
            <a:prstGeom prst="rect">
              <a:avLst/>
            </a:prstGeom>
            <a:noFill/>
            <a:ln>
              <a:noFill/>
            </a:ln>
          </p:spPr>
          <p:txBody>
            <a:bodyPr anchorCtr="0" anchor="ctr" bIns="19675" lIns="39350" spcFirstLastPara="1" rIns="0" wrap="square" tIns="19675">
              <a:noAutofit/>
            </a:bodyPr>
            <a:lstStyle/>
            <a:p>
              <a:pPr indent="0" lvl="0" marL="0" marR="0" rtl="0" algn="ctr">
                <a:lnSpc>
                  <a:spcPct val="90000"/>
                </a:lnSpc>
                <a:spcBef>
                  <a:spcPts val="0"/>
                </a:spcBef>
                <a:spcAft>
                  <a:spcPts val="0"/>
                </a:spcAft>
                <a:buClr>
                  <a:schemeClr val="lt1"/>
                </a:buClr>
                <a:buSzPts val="3100"/>
                <a:buFont typeface="Calibri"/>
                <a:buNone/>
              </a:pPr>
              <a:r>
                <a:rPr b="0" i="0" lang="en-ID" sz="3100" u="none" cap="none" strike="noStrike">
                  <a:solidFill>
                    <a:schemeClr val="lt1"/>
                  </a:solidFill>
                  <a:latin typeface="Calibri"/>
                  <a:ea typeface="Calibri"/>
                  <a:cs typeface="Calibri"/>
                  <a:sym typeface="Calibri"/>
                </a:rPr>
                <a:t>Pendidikan Berbasis Pengalaman</a:t>
              </a:r>
              <a:endParaRPr/>
            </a:p>
          </p:txBody>
        </p:sp>
        <p:sp>
          <p:nvSpPr>
            <p:cNvPr id="143" name="Google Shape;143;p4"/>
            <p:cNvSpPr/>
            <p:nvPr/>
          </p:nvSpPr>
          <p:spPr>
            <a:xfrm>
              <a:off x="4146580" y="3600382"/>
              <a:ext cx="3157457" cy="1262983"/>
            </a:xfrm>
            <a:prstGeom prst="chevron">
              <a:avLst>
                <a:gd fmla="val 50000" name="adj"/>
              </a:avLst>
            </a:prstGeom>
            <a:solidFill>
              <a:srgbClr val="D6D0DE">
                <a:alpha val="89803"/>
              </a:srgbClr>
            </a:solidFill>
            <a:ln cap="flat" cmpd="sng" w="25400">
              <a:solidFill>
                <a:srgbClr val="D6D0D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4778072" y="3600382"/>
              <a:ext cx="1894474" cy="1262983"/>
            </a:xfrm>
            <a:prstGeom prst="rect">
              <a:avLst/>
            </a:prstGeom>
            <a:noFill/>
            <a:ln>
              <a:noFill/>
            </a:ln>
          </p:spPr>
          <p:txBody>
            <a:bodyPr anchorCtr="0" anchor="ctr" bIns="7600" lIns="15225" spcFirstLastPara="1" rIns="0" wrap="square" tIns="7600">
              <a:noAutofit/>
            </a:bodyPr>
            <a:lstStyle/>
            <a:p>
              <a:pPr indent="0" lvl="0" marL="0" marR="0" rtl="0" algn="ctr">
                <a:lnSpc>
                  <a:spcPct val="90000"/>
                </a:lnSpc>
                <a:spcBef>
                  <a:spcPts val="0"/>
                </a:spcBef>
                <a:spcAft>
                  <a:spcPts val="0"/>
                </a:spcAft>
                <a:buClr>
                  <a:schemeClr val="dk1"/>
                </a:buClr>
                <a:buSzPts val="1200"/>
                <a:buFont typeface="Noto Sans Symbols"/>
                <a:buNone/>
              </a:pPr>
              <a:r>
                <a:rPr b="0" i="0" lang="en-ID" sz="1200" u="none" cap="none" strike="noStrike">
                  <a:solidFill>
                    <a:schemeClr val="dk1"/>
                  </a:solidFill>
                  <a:latin typeface="Calibri"/>
                  <a:ea typeface="Calibri"/>
                  <a:cs typeface="Calibri"/>
                  <a:sym typeface="Calibri"/>
                </a:rPr>
                <a:t>Meningkatkan kesadaran dan kepedulian terhadap isu-isu keberlanjutan melalui pengalaman langsung, seperti kunjungan ke lokasi proyek pembangunan berkelanjutan</a:t>
              </a:r>
              <a:endParaRPr b="0" i="0" sz="12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b="1" lang="en-ID" sz="4000"/>
              <a:t>Pengantar SDGs &amp; Pendidikan</a:t>
            </a:r>
            <a:endParaRPr/>
          </a:p>
        </p:txBody>
      </p:sp>
      <p:sp>
        <p:nvSpPr>
          <p:cNvPr id="150" name="Google Shape;150;p5"/>
          <p:cNvSpPr txBox="1"/>
          <p:nvPr>
            <p:ph idx="1" type="body"/>
          </p:nvPr>
        </p:nvSpPr>
        <p:spPr>
          <a:xfrm>
            <a:off x="457200" y="1260566"/>
            <a:ext cx="8229600" cy="5074920"/>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Clr>
                <a:srgbClr val="000000"/>
              </a:buClr>
              <a:buSzPct val="100000"/>
              <a:buNone/>
            </a:pPr>
            <a:r>
              <a:rPr b="0" i="0" lang="en-ID" sz="2800" u="none" strike="noStrike">
                <a:solidFill>
                  <a:srgbClr val="000000"/>
                </a:solidFill>
                <a:latin typeface="Arial"/>
                <a:ea typeface="Arial"/>
                <a:cs typeface="Arial"/>
                <a:sym typeface="Arial"/>
              </a:rPr>
              <a:t>SDGs 4 berbunyi:</a:t>
            </a:r>
            <a:endParaRPr b="0" i="1" sz="2800" u="none" strike="noStrike">
              <a:solidFill>
                <a:srgbClr val="000000"/>
              </a:solidFill>
            </a:endParaRPr>
          </a:p>
          <a:p>
            <a:pPr indent="0" lvl="0" marL="0" rtl="0" algn="ctr">
              <a:spcBef>
                <a:spcPts val="518"/>
              </a:spcBef>
              <a:spcAft>
                <a:spcPts val="0"/>
              </a:spcAft>
              <a:buClr>
                <a:srgbClr val="000000"/>
              </a:buClr>
              <a:buSzPct val="100000"/>
              <a:buNone/>
            </a:pPr>
            <a:r>
              <a:rPr b="0" i="1" lang="en-ID" sz="2800" u="none" strike="noStrike">
                <a:solidFill>
                  <a:srgbClr val="000000"/>
                </a:solidFill>
              </a:rPr>
              <a:t>“Ensure inclusive and equitable quality education and promote lifelong learning opportunities for all.”</a:t>
            </a:r>
            <a:br>
              <a:rPr lang="en-ID" sz="2800"/>
            </a:br>
            <a:r>
              <a:rPr b="1" i="0" lang="en-ID" sz="2800" u="none" strike="noStrike">
                <a:solidFill>
                  <a:srgbClr val="000000"/>
                </a:solidFill>
              </a:rPr>
              <a:t>“Menjamin pendidikan yang inklusif dan berkualitas serta mendukung kesempatan belajar sepanjang hayat bagi semua orang.”</a:t>
            </a:r>
            <a:endParaRPr sz="2800"/>
          </a:p>
          <a:p>
            <a:pPr indent="0" lvl="0" marL="0" rtl="0" algn="l">
              <a:spcBef>
                <a:spcPts val="518"/>
              </a:spcBef>
              <a:spcAft>
                <a:spcPts val="0"/>
              </a:spcAft>
              <a:buClr>
                <a:schemeClr val="dk1"/>
              </a:buClr>
              <a:buSzPct val="100000"/>
              <a:buNone/>
            </a:pPr>
            <a:r>
              <a:t/>
            </a:r>
            <a:endParaRPr sz="2800"/>
          </a:p>
          <a:p>
            <a:pPr indent="0" lvl="0" marL="0" rtl="0" algn="l">
              <a:spcBef>
                <a:spcPts val="518"/>
              </a:spcBef>
              <a:spcAft>
                <a:spcPts val="0"/>
              </a:spcAft>
              <a:buClr>
                <a:schemeClr val="dk1"/>
              </a:buClr>
              <a:buSzPct val="100000"/>
              <a:buNone/>
            </a:pPr>
            <a:r>
              <a:t/>
            </a:r>
            <a:endParaRPr sz="2800"/>
          </a:p>
          <a:p>
            <a:pPr indent="0" lvl="0" marL="0" rtl="0" algn="ctr">
              <a:spcBef>
                <a:spcPts val="444"/>
              </a:spcBef>
              <a:spcAft>
                <a:spcPts val="0"/>
              </a:spcAft>
              <a:buClr>
                <a:srgbClr val="000000"/>
              </a:buClr>
              <a:buSzPct val="100000"/>
              <a:buNone/>
            </a:pPr>
            <a:r>
              <a:rPr b="0" i="0" lang="en-ID" sz="2400" u="none" strike="noStrike">
                <a:solidFill>
                  <a:srgbClr val="000000"/>
                </a:solidFill>
                <a:latin typeface="Arial"/>
                <a:ea typeface="Arial"/>
                <a:cs typeface="Arial"/>
                <a:sym typeface="Arial"/>
              </a:rPr>
              <a:t>Artinya: </a:t>
            </a:r>
            <a:r>
              <a:rPr lang="en-ID" sz="2400">
                <a:solidFill>
                  <a:srgbClr val="000000"/>
                </a:solidFill>
                <a:latin typeface="Arial"/>
                <a:ea typeface="Arial"/>
                <a:cs typeface="Arial"/>
                <a:sym typeface="Arial"/>
              </a:rPr>
              <a:t>P</a:t>
            </a:r>
            <a:r>
              <a:rPr b="0" i="0" lang="en-ID" sz="2400" u="none" strike="noStrike">
                <a:solidFill>
                  <a:srgbClr val="000000"/>
                </a:solidFill>
                <a:latin typeface="Arial"/>
                <a:ea typeface="Arial"/>
                <a:cs typeface="Arial"/>
                <a:sym typeface="Arial"/>
              </a:rPr>
              <a:t>endidikan tidak hanya harus tersedia, tetapi juga harus adil, bermutu, relevan, dan bisa diakses oleh siapa saja, termasuk mereka yang selama ini terpinggirkan (perempuan, anak-anak miskin, penyandang disabilitas, dan masyarakat pedesaan atau terpencil)</a:t>
            </a:r>
            <a:endParaRPr sz="2400"/>
          </a:p>
        </p:txBody>
      </p:sp>
      <p:sp>
        <p:nvSpPr>
          <p:cNvPr id="151" name="Google Shape;151;p5"/>
          <p:cNvSpPr/>
          <p:nvPr/>
        </p:nvSpPr>
        <p:spPr>
          <a:xfrm>
            <a:off x="4173583" y="3798026"/>
            <a:ext cx="796834" cy="862149"/>
          </a:xfrm>
          <a:prstGeom prst="downArrow">
            <a:avLst>
              <a:gd fmla="val 50000" name="adj1"/>
              <a:gd fmla="val 50000" name="adj2"/>
            </a:avLst>
          </a:prstGeom>
          <a:solidFill>
            <a:schemeClr val="dk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000"/>
              <a:buFont typeface="Calibri"/>
              <a:buNone/>
            </a:pPr>
            <a:r>
              <a:rPr b="1" i="0" lang="en-ID" sz="4000" u="none" cap="none" strike="noStrike">
                <a:solidFill>
                  <a:schemeClr val="dk1"/>
                </a:solidFill>
                <a:latin typeface="Calibri"/>
                <a:ea typeface="Calibri"/>
                <a:cs typeface="Calibri"/>
                <a:sym typeface="Calibri"/>
              </a:rPr>
              <a:t>Jenis-Jenis Lembaga Pendidikan</a:t>
            </a:r>
            <a:endParaRPr/>
          </a:p>
        </p:txBody>
      </p:sp>
      <p:grpSp>
        <p:nvGrpSpPr>
          <p:cNvPr id="157" name="Google Shape;157;p6"/>
          <p:cNvGrpSpPr/>
          <p:nvPr/>
        </p:nvGrpSpPr>
        <p:grpSpPr>
          <a:xfrm>
            <a:off x="457199" y="1170748"/>
            <a:ext cx="8229598" cy="5267617"/>
            <a:chOff x="0" y="27748"/>
            <a:chExt cx="8229598" cy="5267617"/>
          </a:xfrm>
        </p:grpSpPr>
        <p:sp>
          <p:nvSpPr>
            <p:cNvPr id="158" name="Google Shape;158;p6"/>
            <p:cNvSpPr/>
            <p:nvPr/>
          </p:nvSpPr>
          <p:spPr>
            <a:xfrm>
              <a:off x="1976749" y="3301572"/>
              <a:ext cx="2312517" cy="1993793"/>
            </a:xfrm>
            <a:prstGeom prst="hexagon">
              <a:avLst>
                <a:gd fmla="val 25000" name="adj"/>
                <a:gd fmla="val 115470" name="vf"/>
              </a:avLst>
            </a:prstGeom>
            <a:solidFill>
              <a:schemeClr val="accent4"/>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txBox="1"/>
            <p:nvPr/>
          </p:nvSpPr>
          <p:spPr>
            <a:xfrm>
              <a:off x="2335608" y="3610971"/>
              <a:ext cx="1594799" cy="1374995"/>
            </a:xfrm>
            <a:prstGeom prst="rect">
              <a:avLst/>
            </a:prstGeom>
            <a:noFill/>
            <a:ln>
              <a:noFill/>
            </a:ln>
          </p:spPr>
          <p:txBody>
            <a:bodyPr anchorCtr="0" anchor="ctr" bIns="35550" lIns="0" spcFirstLastPara="1" rIns="0" wrap="square" tIns="35550">
              <a:noAutofit/>
            </a:bodyPr>
            <a:lstStyle/>
            <a:p>
              <a:pPr indent="0" lvl="0" marL="0" marR="0" rtl="0" algn="ctr">
                <a:lnSpc>
                  <a:spcPct val="90000"/>
                </a:lnSpc>
                <a:spcBef>
                  <a:spcPts val="0"/>
                </a:spcBef>
                <a:spcAft>
                  <a:spcPts val="0"/>
                </a:spcAft>
                <a:buClr>
                  <a:schemeClr val="lt1"/>
                </a:buClr>
                <a:buSzPts val="2800"/>
                <a:buFont typeface="Calibri"/>
                <a:buNone/>
              </a:pPr>
              <a:r>
                <a:rPr b="0" i="0" lang="en-ID" sz="2800" u="none" cap="none" strike="noStrike">
                  <a:solidFill>
                    <a:schemeClr val="lt1"/>
                  </a:solidFill>
                  <a:latin typeface="Calibri"/>
                  <a:ea typeface="Calibri"/>
                  <a:cs typeface="Calibri"/>
                  <a:sym typeface="Calibri"/>
                </a:rPr>
                <a:t>Informal</a:t>
              </a:r>
              <a:endParaRPr/>
            </a:p>
          </p:txBody>
        </p:sp>
        <p:sp>
          <p:nvSpPr>
            <p:cNvPr id="160" name="Google Shape;160;p6"/>
            <p:cNvSpPr/>
            <p:nvPr/>
          </p:nvSpPr>
          <p:spPr>
            <a:xfrm>
              <a:off x="2036825" y="4181791"/>
              <a:ext cx="270753" cy="233355"/>
            </a:xfrm>
            <a:prstGeom prst="hexagon">
              <a:avLst>
                <a:gd fmla="val 25000" name="adj"/>
                <a:gd fmla="val 115470" name="vf"/>
              </a:avLst>
            </a:prstGeom>
            <a:solidFill>
              <a:schemeClr val="lt1"/>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0" y="2230665"/>
              <a:ext cx="2312517" cy="1993793"/>
            </a:xfrm>
            <a:prstGeom prst="hexagon">
              <a:avLst>
                <a:gd fmla="val 25000" name="adj"/>
                <a:gd fmla="val 115470" name="vf"/>
              </a:avLst>
            </a:prstGeom>
            <a:blipFill rotWithShape="1">
              <a:blip r:embed="rId3">
                <a:alphaModFix/>
              </a:blip>
              <a:stretch>
                <a:fillRect b="0" l="-24998" r="-24998" t="0"/>
              </a:stretch>
            </a:blip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1574322" y="3961078"/>
              <a:ext cx="270753" cy="233355"/>
            </a:xfrm>
            <a:prstGeom prst="hexagon">
              <a:avLst>
                <a:gd fmla="val 25000" name="adj"/>
                <a:gd fmla="val 115470" name="vf"/>
              </a:avLst>
            </a:prstGeom>
            <a:solidFill>
              <a:schemeClr val="lt1"/>
            </a:solidFill>
            <a:ln cap="flat" cmpd="sng" w="25400">
              <a:solidFill>
                <a:srgbClr val="6C5E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3946915" y="2206961"/>
              <a:ext cx="2312517" cy="1993793"/>
            </a:xfrm>
            <a:prstGeom prst="hexagon">
              <a:avLst>
                <a:gd fmla="val 25000" name="adj"/>
                <a:gd fmla="val 115470" name="vf"/>
              </a:avLst>
            </a:prstGeom>
            <a:solidFill>
              <a:srgbClr val="5665B3"/>
            </a:solidFill>
            <a:ln cap="flat" cmpd="sng" w="25400">
              <a:solidFill>
                <a:srgbClr val="5665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txBox="1"/>
            <p:nvPr/>
          </p:nvSpPr>
          <p:spPr>
            <a:xfrm>
              <a:off x="4305774" y="2516360"/>
              <a:ext cx="1594799" cy="1374995"/>
            </a:xfrm>
            <a:prstGeom prst="rect">
              <a:avLst/>
            </a:prstGeom>
            <a:noFill/>
            <a:ln>
              <a:noFill/>
            </a:ln>
          </p:spPr>
          <p:txBody>
            <a:bodyPr anchorCtr="0" anchor="ctr" bIns="35550" lIns="0" spcFirstLastPara="1" rIns="0" wrap="square" tIns="35550">
              <a:noAutofit/>
            </a:bodyPr>
            <a:lstStyle/>
            <a:p>
              <a:pPr indent="0" lvl="0" marL="0" marR="0" rtl="0" algn="ctr">
                <a:lnSpc>
                  <a:spcPct val="90000"/>
                </a:lnSpc>
                <a:spcBef>
                  <a:spcPts val="0"/>
                </a:spcBef>
                <a:spcAft>
                  <a:spcPts val="0"/>
                </a:spcAft>
                <a:buClr>
                  <a:schemeClr val="lt1"/>
                </a:buClr>
                <a:buSzPts val="2800"/>
                <a:buFont typeface="Calibri"/>
                <a:buNone/>
              </a:pPr>
              <a:r>
                <a:rPr b="0" i="0" lang="en-ID" sz="2800" u="none" cap="none" strike="noStrike">
                  <a:solidFill>
                    <a:schemeClr val="lt1"/>
                  </a:solidFill>
                  <a:latin typeface="Calibri"/>
                  <a:ea typeface="Calibri"/>
                  <a:cs typeface="Calibri"/>
                  <a:sym typeface="Calibri"/>
                </a:rPr>
                <a:t>Nonformal</a:t>
              </a:r>
              <a:endParaRPr/>
            </a:p>
          </p:txBody>
        </p:sp>
        <p:sp>
          <p:nvSpPr>
            <p:cNvPr id="165" name="Google Shape;165;p6"/>
            <p:cNvSpPr/>
            <p:nvPr/>
          </p:nvSpPr>
          <p:spPr>
            <a:xfrm>
              <a:off x="5527821" y="3935266"/>
              <a:ext cx="270753" cy="233355"/>
            </a:xfrm>
            <a:prstGeom prst="hexagon">
              <a:avLst>
                <a:gd fmla="val 25000" name="adj"/>
                <a:gd fmla="val 115470" name="vf"/>
              </a:avLst>
            </a:prstGeom>
            <a:solidFill>
              <a:schemeClr val="lt1"/>
            </a:solidFill>
            <a:ln cap="flat" cmpd="sng" w="25400">
              <a:solidFill>
                <a:srgbClr val="585B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a:off x="5917081" y="3301572"/>
              <a:ext cx="2312517" cy="1993793"/>
            </a:xfrm>
            <a:prstGeom prst="hexagon">
              <a:avLst>
                <a:gd fmla="val 25000" name="adj"/>
                <a:gd fmla="val 115470" name="vf"/>
              </a:avLst>
            </a:prstGeom>
            <a:blipFill rotWithShape="1">
              <a:blip r:embed="rId4">
                <a:alphaModFix/>
              </a:blip>
              <a:stretch>
                <a:fillRect b="0" l="-26998" r="-26998" t="0"/>
              </a:stretch>
            </a:blipFill>
            <a:ln cap="flat" cmpd="sng" w="25400">
              <a:solidFill>
                <a:srgbClr val="5665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a:off x="5977157" y="4181791"/>
              <a:ext cx="270753" cy="233355"/>
            </a:xfrm>
            <a:prstGeom prst="hexagon">
              <a:avLst>
                <a:gd fmla="val 25000" name="adj"/>
                <a:gd fmla="val 115470" name="vf"/>
              </a:avLst>
            </a:prstGeom>
            <a:solidFill>
              <a:schemeClr val="lt1"/>
            </a:solidFill>
            <a:ln cap="flat" cmpd="sng" w="25400">
              <a:solidFill>
                <a:srgbClr val="5370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1976749" y="1117091"/>
              <a:ext cx="2312517" cy="1993793"/>
            </a:xfrm>
            <a:prstGeom prst="hexagon">
              <a:avLst>
                <a:gd fmla="val 25000" name="adj"/>
                <a:gd fmla="val 115470" name="vf"/>
              </a:avLst>
            </a:prstGeom>
            <a:solidFill>
              <a:srgbClr val="4AA9C5"/>
            </a:solidFill>
            <a:ln cap="flat" cmpd="sng" w="25400">
              <a:solidFill>
                <a:srgbClr val="4AA9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txBox="1"/>
            <p:nvPr/>
          </p:nvSpPr>
          <p:spPr>
            <a:xfrm>
              <a:off x="2335608" y="1426490"/>
              <a:ext cx="1594799" cy="1374995"/>
            </a:xfrm>
            <a:prstGeom prst="rect">
              <a:avLst/>
            </a:prstGeom>
            <a:noFill/>
            <a:ln>
              <a:noFill/>
            </a:ln>
          </p:spPr>
          <p:txBody>
            <a:bodyPr anchorCtr="0" anchor="ctr" bIns="35550" lIns="0" spcFirstLastPara="1" rIns="0" wrap="square" tIns="35550">
              <a:noAutofit/>
            </a:bodyPr>
            <a:lstStyle/>
            <a:p>
              <a:pPr indent="0" lvl="0" marL="0" marR="0" rtl="0" algn="ctr">
                <a:lnSpc>
                  <a:spcPct val="90000"/>
                </a:lnSpc>
                <a:spcBef>
                  <a:spcPts val="0"/>
                </a:spcBef>
                <a:spcAft>
                  <a:spcPts val="0"/>
                </a:spcAft>
                <a:buClr>
                  <a:schemeClr val="lt1"/>
                </a:buClr>
                <a:buSzPts val="2800"/>
                <a:buFont typeface="Calibri"/>
                <a:buNone/>
              </a:pPr>
              <a:r>
                <a:rPr b="0" i="0" lang="en-ID" sz="2800" u="none" cap="none" strike="noStrike">
                  <a:solidFill>
                    <a:schemeClr val="lt1"/>
                  </a:solidFill>
                  <a:latin typeface="Calibri"/>
                  <a:ea typeface="Calibri"/>
                  <a:cs typeface="Calibri"/>
                  <a:sym typeface="Calibri"/>
                </a:rPr>
                <a:t>Formal</a:t>
              </a:r>
              <a:endParaRPr/>
            </a:p>
          </p:txBody>
        </p:sp>
        <p:sp>
          <p:nvSpPr>
            <p:cNvPr id="170" name="Google Shape;170;p6"/>
            <p:cNvSpPr/>
            <p:nvPr/>
          </p:nvSpPr>
          <p:spPr>
            <a:xfrm>
              <a:off x="3544488" y="1160285"/>
              <a:ext cx="270753" cy="233355"/>
            </a:xfrm>
            <a:prstGeom prst="hexagon">
              <a:avLst>
                <a:gd fmla="val 25000" name="adj"/>
                <a:gd fmla="val 115470" name="vf"/>
              </a:avLst>
            </a:prstGeom>
            <a:solidFill>
              <a:schemeClr val="lt1"/>
            </a:solidFill>
            <a:ln cap="flat" cmpd="sng" w="25400">
              <a:solidFill>
                <a:srgbClr val="4F8A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3946915" y="27748"/>
              <a:ext cx="2312517" cy="1993793"/>
            </a:xfrm>
            <a:prstGeom prst="hexagon">
              <a:avLst>
                <a:gd fmla="val 25000" name="adj"/>
                <a:gd fmla="val 115470" name="vf"/>
              </a:avLst>
            </a:prstGeom>
            <a:blipFill rotWithShape="1">
              <a:blip r:embed="rId5">
                <a:alphaModFix/>
              </a:blip>
              <a:stretch>
                <a:fillRect b="0" l="-26998" r="-26998" t="0"/>
              </a:stretch>
            </a:blipFill>
            <a:ln cap="flat" cmpd="sng" w="25400">
              <a:solidFill>
                <a:srgbClr val="4AA9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4015221" y="903226"/>
              <a:ext cx="270753" cy="233355"/>
            </a:xfrm>
            <a:prstGeom prst="hexagon">
              <a:avLst>
                <a:gd fmla="val 25000" name="adj"/>
                <a:gd fmla="val 115470" name="vf"/>
              </a:avLst>
            </a:prstGeom>
            <a:solidFill>
              <a:schemeClr val="lt1"/>
            </a:solidFill>
            <a:ln cap="flat" cmpd="sng" w="25400">
              <a:solidFill>
                <a:srgbClr val="4AA9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txBox="1"/>
          <p:nvPr>
            <p:ph type="title"/>
          </p:nvPr>
        </p:nvSpPr>
        <p:spPr>
          <a:xfrm>
            <a:off x="228600" y="0"/>
            <a:ext cx="8686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b="1" lang="en-ID" sz="3600"/>
              <a:t>Fungsi Masing-Masing Lembaga Pendidikan</a:t>
            </a:r>
            <a:endParaRPr b="1" sz="3600"/>
          </a:p>
        </p:txBody>
      </p:sp>
      <p:grpSp>
        <p:nvGrpSpPr>
          <p:cNvPr id="178" name="Google Shape;178;p7"/>
          <p:cNvGrpSpPr/>
          <p:nvPr/>
        </p:nvGrpSpPr>
        <p:grpSpPr>
          <a:xfrm>
            <a:off x="483010" y="1142999"/>
            <a:ext cx="8192156" cy="5342860"/>
            <a:chOff x="1001" y="-1"/>
            <a:chExt cx="8192156" cy="5342860"/>
          </a:xfrm>
        </p:grpSpPr>
        <p:sp>
          <p:nvSpPr>
            <p:cNvPr id="179" name="Google Shape;179;p7"/>
            <p:cNvSpPr/>
            <p:nvPr/>
          </p:nvSpPr>
          <p:spPr>
            <a:xfrm rot="-5400000">
              <a:off x="-1370087" y="1371087"/>
              <a:ext cx="5342860" cy="2600684"/>
            </a:xfrm>
            <a:prstGeom prst="flowChartManualOperation">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txBox="1"/>
            <p:nvPr/>
          </p:nvSpPr>
          <p:spPr>
            <a:xfrm>
              <a:off x="1001" y="1068571"/>
              <a:ext cx="2600684" cy="3205716"/>
            </a:xfrm>
            <a:prstGeom prst="rect">
              <a:avLst/>
            </a:prstGeom>
            <a:noFill/>
            <a:ln>
              <a:noFill/>
            </a:ln>
          </p:spPr>
          <p:txBody>
            <a:bodyPr anchorCtr="0" anchor="t" bIns="0" lIns="88900" spcFirstLastPara="1" rIns="91825" wrap="square" tIns="0">
              <a:noAutofit/>
            </a:bodyPr>
            <a:lstStyle/>
            <a:p>
              <a:pPr indent="0" lvl="0" marL="0" marR="0" rtl="0" algn="l">
                <a:lnSpc>
                  <a:spcPct val="90000"/>
                </a:lnSpc>
                <a:spcBef>
                  <a:spcPts val="0"/>
                </a:spcBef>
                <a:spcAft>
                  <a:spcPts val="0"/>
                </a:spcAft>
                <a:buClr>
                  <a:schemeClr val="lt1"/>
                </a:buClr>
                <a:buSzPts val="1400"/>
                <a:buFont typeface="Calibri"/>
                <a:buNone/>
              </a:pPr>
              <a:r>
                <a:rPr b="1" i="0" lang="en-ID" sz="1400" u="sng" cap="none" strike="noStrike">
                  <a:solidFill>
                    <a:schemeClr val="lt1"/>
                  </a:solidFill>
                  <a:latin typeface="Calibri"/>
                  <a:ea typeface="Calibri"/>
                  <a:cs typeface="Calibri"/>
                  <a:sym typeface="Calibri"/>
                </a:rPr>
                <a:t>Formal</a:t>
              </a:r>
              <a:endParaRPr/>
            </a:p>
            <a:p>
              <a:pPr indent="-69850" lvl="1" marL="57150" marR="0" rtl="0" algn="l">
                <a:lnSpc>
                  <a:spcPct val="90000"/>
                </a:lnSpc>
                <a:spcBef>
                  <a:spcPts val="490"/>
                </a:spcBef>
                <a:spcAft>
                  <a:spcPts val="0"/>
                </a:spcAft>
                <a:buClr>
                  <a:schemeClr val="lt1"/>
                </a:buClr>
                <a:buSzPts val="1100"/>
                <a:buFont typeface="Noto Sans Symbols"/>
                <a:buChar char="✔"/>
              </a:pPr>
              <a:r>
                <a:rPr b="0" i="0" lang="en-ID" sz="1100" u="none" cap="none" strike="noStrike">
                  <a:solidFill>
                    <a:schemeClr val="lt1"/>
                  </a:solidFill>
                  <a:latin typeface="Calibri"/>
                  <a:ea typeface="Calibri"/>
                  <a:cs typeface="Calibri"/>
                  <a:sym typeface="Calibri"/>
                </a:rPr>
                <a:t>Dasar Akademik dan Karakter</a:t>
              </a:r>
              <a:endParaRPr/>
            </a:p>
            <a:p>
              <a:pPr indent="-57150" lvl="1" marL="57150" marR="0" rtl="0" algn="l">
                <a:lnSpc>
                  <a:spcPct val="90000"/>
                </a:lnSpc>
                <a:spcBef>
                  <a:spcPts val="165"/>
                </a:spcBef>
                <a:spcAft>
                  <a:spcPts val="0"/>
                </a:spcAft>
                <a:buClr>
                  <a:schemeClr val="dk1"/>
                </a:buClr>
                <a:buSzPts val="1100"/>
                <a:buFont typeface="Noto Sans Symbols"/>
                <a:buNone/>
              </a:pPr>
              <a:r>
                <a:t/>
              </a:r>
              <a:endParaRPr b="0" i="0" sz="1100" u="none" cap="none" strike="noStrike">
                <a:solidFill>
                  <a:schemeClr val="lt1"/>
                </a:solidFill>
                <a:latin typeface="Calibri"/>
                <a:ea typeface="Calibri"/>
                <a:cs typeface="Calibri"/>
                <a:sym typeface="Calibri"/>
              </a:endParaRPr>
            </a:p>
            <a:p>
              <a:pPr indent="-69850" lvl="1" marL="57150" marR="0" rtl="0" algn="l">
                <a:lnSpc>
                  <a:spcPct val="90000"/>
                </a:lnSpc>
                <a:spcBef>
                  <a:spcPts val="165"/>
                </a:spcBef>
                <a:spcAft>
                  <a:spcPts val="0"/>
                </a:spcAft>
                <a:buClr>
                  <a:schemeClr val="lt1"/>
                </a:buClr>
                <a:buSzPts val="1100"/>
                <a:buFont typeface="Noto Sans Symbols"/>
                <a:buChar char="✔"/>
              </a:pPr>
              <a:r>
                <a:rPr b="0" i="0" lang="en-ID" sz="1100" u="none" cap="none" strike="noStrike">
                  <a:solidFill>
                    <a:schemeClr val="lt1"/>
                  </a:solidFill>
                  <a:latin typeface="Calibri"/>
                  <a:ea typeface="Calibri"/>
                  <a:cs typeface="Calibri"/>
                  <a:sym typeface="Calibri"/>
                </a:rPr>
                <a:t>Pendidikan formal mencakup jenjang pendidikan yang terstruktur seperti sekolah dan perguruan tinggi. Lembaga ini berperan penting dalam membangun dasar pengetahuan akademik, keterampilan intelektual, serta karakter moral peserta didik melalui kurikulum resmi dan sistem evaluasi yang sistematis.</a:t>
              </a:r>
              <a:endParaRPr/>
            </a:p>
            <a:p>
              <a:pPr indent="-57150" lvl="1" marL="57150" marR="0" rtl="0" algn="l">
                <a:lnSpc>
                  <a:spcPct val="90000"/>
                </a:lnSpc>
                <a:spcBef>
                  <a:spcPts val="165"/>
                </a:spcBef>
                <a:spcAft>
                  <a:spcPts val="0"/>
                </a:spcAft>
                <a:buClr>
                  <a:schemeClr val="dk1"/>
                </a:buClr>
                <a:buSzPts val="1100"/>
                <a:buFont typeface="Noto Sans Symbols"/>
                <a:buNone/>
              </a:pPr>
              <a:r>
                <a:t/>
              </a:r>
              <a:endParaRPr b="0" i="0" sz="1100" u="none" cap="none" strike="noStrike">
                <a:solidFill>
                  <a:schemeClr val="lt1"/>
                </a:solidFill>
                <a:latin typeface="Calibri"/>
                <a:ea typeface="Calibri"/>
                <a:cs typeface="Calibri"/>
                <a:sym typeface="Calibri"/>
              </a:endParaRPr>
            </a:p>
            <a:p>
              <a:pPr indent="-57150" lvl="1" marL="57150" marR="0" rtl="0" algn="l">
                <a:lnSpc>
                  <a:spcPct val="90000"/>
                </a:lnSpc>
                <a:spcBef>
                  <a:spcPts val="165"/>
                </a:spcBef>
                <a:spcAft>
                  <a:spcPts val="0"/>
                </a:spcAft>
                <a:buClr>
                  <a:schemeClr val="lt1"/>
                </a:buClr>
                <a:buSzPts val="1100"/>
                <a:buFont typeface="Calibri"/>
                <a:buNone/>
              </a:pPr>
              <a:r>
                <a:rPr b="0" i="0" lang="en-ID" sz="1100" u="none" cap="none" strike="noStrike">
                  <a:solidFill>
                    <a:schemeClr val="lt1"/>
                  </a:solidFill>
                  <a:latin typeface="Calibri"/>
                  <a:ea typeface="Calibri"/>
                  <a:cs typeface="Calibri"/>
                  <a:sym typeface="Calibri"/>
                </a:rPr>
                <a:t>Contoh kontribusi: Menyediakan pendidikan dasar-menengah gratis (target 4.1), memfasilitasi pendidikan tinggi yang inklusif (target 4.3)</a:t>
              </a:r>
              <a:endParaRPr/>
            </a:p>
          </p:txBody>
        </p:sp>
        <p:sp>
          <p:nvSpPr>
            <p:cNvPr id="181" name="Google Shape;181;p7"/>
            <p:cNvSpPr/>
            <p:nvPr/>
          </p:nvSpPr>
          <p:spPr>
            <a:xfrm rot="-5400000">
              <a:off x="1425648" y="1371087"/>
              <a:ext cx="5342860" cy="2600684"/>
            </a:xfrm>
            <a:prstGeom prst="flowChartManualOperation">
              <a:avLst/>
            </a:prstGeom>
            <a:solidFill>
              <a:srgbClr val="5DAEA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txBox="1"/>
            <p:nvPr/>
          </p:nvSpPr>
          <p:spPr>
            <a:xfrm>
              <a:off x="2796736" y="1068571"/>
              <a:ext cx="2600684" cy="3205716"/>
            </a:xfrm>
            <a:prstGeom prst="rect">
              <a:avLst/>
            </a:prstGeom>
            <a:noFill/>
            <a:ln>
              <a:noFill/>
            </a:ln>
          </p:spPr>
          <p:txBody>
            <a:bodyPr anchorCtr="0" anchor="t" bIns="0" lIns="88900" spcFirstLastPara="1" rIns="91825" wrap="square" tIns="0">
              <a:noAutofit/>
            </a:bodyPr>
            <a:lstStyle/>
            <a:p>
              <a:pPr indent="0" lvl="0" marL="0" marR="0" rtl="0" algn="l">
                <a:lnSpc>
                  <a:spcPct val="90000"/>
                </a:lnSpc>
                <a:spcBef>
                  <a:spcPts val="0"/>
                </a:spcBef>
                <a:spcAft>
                  <a:spcPts val="0"/>
                </a:spcAft>
                <a:buClr>
                  <a:schemeClr val="lt1"/>
                </a:buClr>
                <a:buSzPts val="1400"/>
                <a:buFont typeface="Calibri"/>
                <a:buNone/>
              </a:pPr>
              <a:r>
                <a:rPr b="1" i="0" lang="en-ID" sz="1400" u="sng" cap="none" strike="noStrike">
                  <a:solidFill>
                    <a:schemeClr val="lt1"/>
                  </a:solidFill>
                  <a:latin typeface="Calibri"/>
                  <a:ea typeface="Calibri"/>
                  <a:cs typeface="Calibri"/>
                  <a:sym typeface="Calibri"/>
                </a:rPr>
                <a:t>Nonformal</a:t>
              </a:r>
              <a:endParaRPr/>
            </a:p>
            <a:p>
              <a:pPr indent="-69850" lvl="1" marL="57150" marR="0" rtl="0" algn="l">
                <a:lnSpc>
                  <a:spcPct val="90000"/>
                </a:lnSpc>
                <a:spcBef>
                  <a:spcPts val="490"/>
                </a:spcBef>
                <a:spcAft>
                  <a:spcPts val="0"/>
                </a:spcAft>
                <a:buClr>
                  <a:schemeClr val="lt1"/>
                </a:buClr>
                <a:buSzPts val="1100"/>
                <a:buFont typeface="Noto Sans Symbols"/>
                <a:buChar char="✔"/>
              </a:pPr>
              <a:r>
                <a:rPr b="0" i="0" lang="en-ID" sz="1100" u="none" cap="none" strike="noStrike">
                  <a:solidFill>
                    <a:schemeClr val="lt1"/>
                  </a:solidFill>
                  <a:latin typeface="Calibri"/>
                  <a:ea typeface="Calibri"/>
                  <a:cs typeface="Calibri"/>
                  <a:sym typeface="Calibri"/>
                </a:rPr>
                <a:t>Akses dan Life Skills</a:t>
              </a:r>
              <a:endParaRPr b="0" i="0" sz="1100" u="none" cap="none" strike="noStrike">
                <a:solidFill>
                  <a:schemeClr val="lt1"/>
                </a:solidFill>
                <a:latin typeface="Calibri"/>
                <a:ea typeface="Calibri"/>
                <a:cs typeface="Calibri"/>
                <a:sym typeface="Calibri"/>
              </a:endParaRPr>
            </a:p>
            <a:p>
              <a:pPr indent="-57150" lvl="1" marL="57150" marR="0" rtl="0" algn="l">
                <a:lnSpc>
                  <a:spcPct val="90000"/>
                </a:lnSpc>
                <a:spcBef>
                  <a:spcPts val="165"/>
                </a:spcBef>
                <a:spcAft>
                  <a:spcPts val="0"/>
                </a:spcAft>
                <a:buClr>
                  <a:schemeClr val="dk1"/>
                </a:buClr>
                <a:buSzPts val="1100"/>
                <a:buFont typeface="Noto Sans Symbols"/>
                <a:buNone/>
              </a:pPr>
              <a:r>
                <a:t/>
              </a:r>
              <a:endParaRPr b="0" i="0" sz="1100" u="none" cap="none" strike="noStrike">
                <a:solidFill>
                  <a:schemeClr val="lt1"/>
                </a:solidFill>
                <a:latin typeface="Calibri"/>
                <a:ea typeface="Calibri"/>
                <a:cs typeface="Calibri"/>
                <a:sym typeface="Calibri"/>
              </a:endParaRPr>
            </a:p>
            <a:p>
              <a:pPr indent="-69850" lvl="1" marL="57150" marR="0" rtl="0" algn="l">
                <a:lnSpc>
                  <a:spcPct val="90000"/>
                </a:lnSpc>
                <a:spcBef>
                  <a:spcPts val="165"/>
                </a:spcBef>
                <a:spcAft>
                  <a:spcPts val="0"/>
                </a:spcAft>
                <a:buClr>
                  <a:schemeClr val="lt1"/>
                </a:buClr>
                <a:buSzPts val="1100"/>
                <a:buFont typeface="Noto Sans Symbols"/>
                <a:buChar char="✔"/>
              </a:pPr>
              <a:r>
                <a:rPr b="0" i="0" lang="en-ID" sz="1100" u="none" cap="none" strike="noStrike">
                  <a:solidFill>
                    <a:schemeClr val="lt1"/>
                  </a:solidFill>
                  <a:latin typeface="Calibri"/>
                  <a:ea typeface="Calibri"/>
                  <a:cs typeface="Calibri"/>
                  <a:sym typeface="Calibri"/>
                </a:rPr>
                <a:t>Pendidikan non-formal menjangkau masyarakat yang tidak dapat mengakses pendidikan formal, atau membutuhkan pelatihan keterampilan tertentu. Lembaga seperti PKBM, kursus, dan pelatihan kerja menyediakan life skills, keterampilan vokasional, serta alternatif pendidikan yang fleksibel dan kontekstual.</a:t>
              </a:r>
              <a:endParaRPr/>
            </a:p>
            <a:p>
              <a:pPr indent="-57150" lvl="1" marL="57150" marR="0" rtl="0" algn="l">
                <a:lnSpc>
                  <a:spcPct val="90000"/>
                </a:lnSpc>
                <a:spcBef>
                  <a:spcPts val="165"/>
                </a:spcBef>
                <a:spcAft>
                  <a:spcPts val="0"/>
                </a:spcAft>
                <a:buClr>
                  <a:schemeClr val="dk1"/>
                </a:buClr>
                <a:buSzPts val="1100"/>
                <a:buFont typeface="Noto Sans Symbols"/>
                <a:buNone/>
              </a:pPr>
              <a:r>
                <a:t/>
              </a:r>
              <a:endParaRPr b="0" i="0" sz="1100" u="none" cap="none" strike="noStrike">
                <a:solidFill>
                  <a:schemeClr val="lt1"/>
                </a:solidFill>
                <a:latin typeface="Calibri"/>
                <a:ea typeface="Calibri"/>
                <a:cs typeface="Calibri"/>
                <a:sym typeface="Calibri"/>
              </a:endParaRPr>
            </a:p>
            <a:p>
              <a:pPr indent="-57150" lvl="1" marL="57150" marR="0" rtl="0" algn="l">
                <a:lnSpc>
                  <a:spcPct val="90000"/>
                </a:lnSpc>
                <a:spcBef>
                  <a:spcPts val="165"/>
                </a:spcBef>
                <a:spcAft>
                  <a:spcPts val="0"/>
                </a:spcAft>
                <a:buClr>
                  <a:schemeClr val="lt1"/>
                </a:buClr>
                <a:buSzPts val="1100"/>
                <a:buFont typeface="Calibri"/>
                <a:buNone/>
              </a:pPr>
              <a:r>
                <a:rPr b="0" i="0" lang="en-ID" sz="1100" u="none" cap="none" strike="noStrike">
                  <a:solidFill>
                    <a:schemeClr val="lt1"/>
                  </a:solidFill>
                  <a:latin typeface="Calibri"/>
                  <a:ea typeface="Calibri"/>
                  <a:cs typeface="Calibri"/>
                  <a:sym typeface="Calibri"/>
                </a:rPr>
                <a:t>Contoh kontribusi: Mendukung literasi dan numerasi orang dewasa (4.6), meningkatkan keterampilan kerja (4.4)</a:t>
              </a:r>
              <a:endParaRPr/>
            </a:p>
          </p:txBody>
        </p:sp>
        <p:sp>
          <p:nvSpPr>
            <p:cNvPr id="183" name="Google Shape;183;p7"/>
            <p:cNvSpPr/>
            <p:nvPr/>
          </p:nvSpPr>
          <p:spPr>
            <a:xfrm rot="-5400000">
              <a:off x="4221385" y="1371087"/>
              <a:ext cx="5342860" cy="2600684"/>
            </a:xfrm>
            <a:prstGeom prst="flowChartManualOperation">
              <a:avLst/>
            </a:prstGeom>
            <a:solidFill>
              <a:srgbClr val="7F63A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txBox="1"/>
            <p:nvPr/>
          </p:nvSpPr>
          <p:spPr>
            <a:xfrm>
              <a:off x="5592473" y="1068571"/>
              <a:ext cx="2600684" cy="3205716"/>
            </a:xfrm>
            <a:prstGeom prst="rect">
              <a:avLst/>
            </a:prstGeom>
            <a:noFill/>
            <a:ln>
              <a:noFill/>
            </a:ln>
          </p:spPr>
          <p:txBody>
            <a:bodyPr anchorCtr="0" anchor="t" bIns="0" lIns="88900" spcFirstLastPara="1" rIns="91825" wrap="square" tIns="0">
              <a:noAutofit/>
            </a:bodyPr>
            <a:lstStyle/>
            <a:p>
              <a:pPr indent="0" lvl="0" marL="0" marR="0" rtl="0" algn="l">
                <a:lnSpc>
                  <a:spcPct val="90000"/>
                </a:lnSpc>
                <a:spcBef>
                  <a:spcPts val="0"/>
                </a:spcBef>
                <a:spcAft>
                  <a:spcPts val="0"/>
                </a:spcAft>
                <a:buClr>
                  <a:schemeClr val="lt1"/>
                </a:buClr>
                <a:buSzPts val="1400"/>
                <a:buFont typeface="Calibri"/>
                <a:buNone/>
              </a:pPr>
              <a:r>
                <a:rPr b="1" i="0" lang="en-ID" sz="1400" u="sng" cap="none" strike="noStrike">
                  <a:solidFill>
                    <a:schemeClr val="lt1"/>
                  </a:solidFill>
                  <a:latin typeface="Calibri"/>
                  <a:ea typeface="Calibri"/>
                  <a:cs typeface="Calibri"/>
                  <a:sym typeface="Calibri"/>
                </a:rPr>
                <a:t>Informal</a:t>
              </a:r>
              <a:endParaRPr/>
            </a:p>
            <a:p>
              <a:pPr indent="-69850" lvl="1" marL="57150" marR="0" rtl="0" algn="l">
                <a:lnSpc>
                  <a:spcPct val="90000"/>
                </a:lnSpc>
                <a:spcBef>
                  <a:spcPts val="490"/>
                </a:spcBef>
                <a:spcAft>
                  <a:spcPts val="0"/>
                </a:spcAft>
                <a:buClr>
                  <a:schemeClr val="lt1"/>
                </a:buClr>
                <a:buSzPts val="1100"/>
                <a:buFont typeface="Noto Sans Symbols"/>
                <a:buChar char="✔"/>
              </a:pPr>
              <a:r>
                <a:rPr b="0" i="0" lang="en-ID" sz="1100" u="none" cap="none" strike="noStrike">
                  <a:solidFill>
                    <a:schemeClr val="lt1"/>
                  </a:solidFill>
                  <a:latin typeface="Calibri"/>
                  <a:ea typeface="Calibri"/>
                  <a:cs typeface="Calibri"/>
                  <a:sym typeface="Calibri"/>
                </a:rPr>
                <a:t>Nilai dan Pembelajaran Sepanjang Hayat</a:t>
              </a:r>
              <a:endParaRPr/>
            </a:p>
            <a:p>
              <a:pPr indent="-57150" lvl="1" marL="57150" marR="0" rtl="0" algn="l">
                <a:lnSpc>
                  <a:spcPct val="90000"/>
                </a:lnSpc>
                <a:spcBef>
                  <a:spcPts val="165"/>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a:p>
              <a:pPr indent="-69850" lvl="1" marL="57150" marR="0" rtl="0" algn="l">
                <a:lnSpc>
                  <a:spcPct val="90000"/>
                </a:lnSpc>
                <a:spcBef>
                  <a:spcPts val="165"/>
                </a:spcBef>
                <a:spcAft>
                  <a:spcPts val="0"/>
                </a:spcAft>
                <a:buClr>
                  <a:schemeClr val="lt1"/>
                </a:buClr>
                <a:buSzPts val="1100"/>
                <a:buFont typeface="Noto Sans Symbols"/>
                <a:buChar char="✔"/>
              </a:pPr>
              <a:r>
                <a:rPr b="0" i="0" lang="en-ID" sz="1100" u="none" cap="none" strike="noStrike">
                  <a:solidFill>
                    <a:schemeClr val="lt1"/>
                  </a:solidFill>
                  <a:latin typeface="Calibri"/>
                  <a:ea typeface="Calibri"/>
                  <a:cs typeface="Calibri"/>
                  <a:sym typeface="Calibri"/>
                </a:rPr>
                <a:t>Pendidikan informal terjadi dalam kehidupan sehari-hari, seperti di lingkungan keluarga, komunitas, atau media. Pendidikan ini menanamkan nilai-nilai budaya, etika, tanggung jawab sosial, serta menumbuhkan semangat belajar sepanjang hayat yang sejalan dengan pembangunan berkelanjutan.</a:t>
              </a:r>
              <a:endParaRPr/>
            </a:p>
            <a:p>
              <a:pPr indent="0" lvl="1" marL="57150" marR="0" rtl="0" algn="l">
                <a:lnSpc>
                  <a:spcPct val="90000"/>
                </a:lnSpc>
                <a:spcBef>
                  <a:spcPts val="165"/>
                </a:spcBef>
                <a:spcAft>
                  <a:spcPts val="0"/>
                </a:spcAft>
                <a:buClr>
                  <a:schemeClr val="dk1"/>
                </a:buClr>
                <a:buSzPts val="1100"/>
                <a:buFont typeface="Noto Sans Symbols"/>
                <a:buNone/>
              </a:pPr>
              <a:r>
                <a:t/>
              </a:r>
              <a:endParaRPr b="0" i="0" sz="1100" u="none" cap="none" strike="noStrike">
                <a:solidFill>
                  <a:schemeClr val="lt1"/>
                </a:solidFill>
                <a:latin typeface="Calibri"/>
                <a:ea typeface="Calibri"/>
                <a:cs typeface="Calibri"/>
                <a:sym typeface="Calibri"/>
              </a:endParaRPr>
            </a:p>
            <a:p>
              <a:pPr indent="-57150" lvl="1" marL="57150" marR="0" rtl="0" algn="l">
                <a:lnSpc>
                  <a:spcPct val="90000"/>
                </a:lnSpc>
                <a:spcBef>
                  <a:spcPts val="165"/>
                </a:spcBef>
                <a:spcAft>
                  <a:spcPts val="0"/>
                </a:spcAft>
                <a:buClr>
                  <a:schemeClr val="lt1"/>
                </a:buClr>
                <a:buSzPts val="1100"/>
                <a:buFont typeface="Calibri"/>
                <a:buNone/>
              </a:pPr>
              <a:r>
                <a:rPr b="0" i="0" lang="en-ID" sz="1100" u="none" cap="none" strike="noStrike">
                  <a:solidFill>
                    <a:schemeClr val="lt1"/>
                  </a:solidFill>
                  <a:latin typeface="Calibri"/>
                  <a:ea typeface="Calibri"/>
                  <a:cs typeface="Calibri"/>
                  <a:sym typeface="Calibri"/>
                </a:rPr>
                <a:t>Contoh kontribusi: Mengembangkan kesadaran lingkungan, toleransi, dan global citizenship (4.7)</a:t>
              </a:r>
              <a:endParaRPr/>
            </a:p>
            <a:p>
              <a:pPr indent="0" lvl="1" marL="57150" marR="0" rtl="0" algn="l">
                <a:lnSpc>
                  <a:spcPct val="90000"/>
                </a:lnSpc>
                <a:spcBef>
                  <a:spcPts val="165"/>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b="1" lang="en-ID" sz="4000"/>
              <a:t>Kontribusi Terhadap SDGs</a:t>
            </a:r>
            <a:endParaRPr/>
          </a:p>
        </p:txBody>
      </p:sp>
      <p:grpSp>
        <p:nvGrpSpPr>
          <p:cNvPr id="190" name="Google Shape;190;p8"/>
          <p:cNvGrpSpPr/>
          <p:nvPr/>
        </p:nvGrpSpPr>
        <p:grpSpPr>
          <a:xfrm>
            <a:off x="459771" y="1475496"/>
            <a:ext cx="8224456" cy="4656599"/>
            <a:chOff x="2571" y="332497"/>
            <a:chExt cx="8224456" cy="4656599"/>
          </a:xfrm>
        </p:grpSpPr>
        <p:sp>
          <p:nvSpPr>
            <p:cNvPr id="191" name="Google Shape;191;p8"/>
            <p:cNvSpPr/>
            <p:nvPr/>
          </p:nvSpPr>
          <p:spPr>
            <a:xfrm>
              <a:off x="2571" y="332497"/>
              <a:ext cx="2507456" cy="374400"/>
            </a:xfrm>
            <a:prstGeom prst="rect">
              <a:avLst/>
            </a:prstGeom>
            <a:solidFill>
              <a:srgbClr val="BF504D"/>
            </a:solid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txBox="1"/>
            <p:nvPr/>
          </p:nvSpPr>
          <p:spPr>
            <a:xfrm>
              <a:off x="2571" y="332497"/>
              <a:ext cx="2507456" cy="374400"/>
            </a:xfrm>
            <a:prstGeom prst="rect">
              <a:avLst/>
            </a:prstGeom>
            <a:noFill/>
            <a:ln>
              <a:noFill/>
            </a:ln>
          </p:spPr>
          <p:txBody>
            <a:bodyPr anchorCtr="0" anchor="ctr" bIns="52825" lIns="92450" spcFirstLastPara="1" rIns="92450" wrap="square" tIns="52825">
              <a:noAutofit/>
            </a:bodyPr>
            <a:lstStyle/>
            <a:p>
              <a:pPr indent="0" lvl="0" marL="0" marR="0" rtl="0" algn="ctr">
                <a:lnSpc>
                  <a:spcPct val="90000"/>
                </a:lnSpc>
                <a:spcBef>
                  <a:spcPts val="0"/>
                </a:spcBef>
                <a:spcAft>
                  <a:spcPts val="0"/>
                </a:spcAft>
                <a:buClr>
                  <a:schemeClr val="lt1"/>
                </a:buClr>
                <a:buSzPts val="1300"/>
                <a:buFont typeface="Calibri"/>
                <a:buNone/>
              </a:pPr>
              <a:r>
                <a:rPr b="0" i="0" lang="en-ID" sz="1300" u="none" cap="none" strike="noStrike">
                  <a:solidFill>
                    <a:schemeClr val="lt1"/>
                  </a:solidFill>
                  <a:latin typeface="Calibri"/>
                  <a:ea typeface="Calibri"/>
                  <a:cs typeface="Calibri"/>
                  <a:sym typeface="Calibri"/>
                </a:rPr>
                <a:t>Formal</a:t>
              </a:r>
              <a:endParaRPr/>
            </a:p>
          </p:txBody>
        </p:sp>
        <p:sp>
          <p:nvSpPr>
            <p:cNvPr id="193" name="Google Shape;193;p8"/>
            <p:cNvSpPr/>
            <p:nvPr/>
          </p:nvSpPr>
          <p:spPr>
            <a:xfrm>
              <a:off x="2571" y="706897"/>
              <a:ext cx="2507456" cy="4282199"/>
            </a:xfrm>
            <a:prstGeom prst="rect">
              <a:avLst/>
            </a:prstGeom>
            <a:solidFill>
              <a:srgbClr val="E7CFCF">
                <a:alpha val="89803"/>
              </a:srgbClr>
            </a:solidFill>
            <a:ln cap="flat" cmpd="sng" w="25400">
              <a:solidFill>
                <a:srgbClr val="E7CF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txBox="1"/>
            <p:nvPr/>
          </p:nvSpPr>
          <p:spPr>
            <a:xfrm>
              <a:off x="2571" y="706897"/>
              <a:ext cx="2507456" cy="4282199"/>
            </a:xfrm>
            <a:prstGeom prst="rect">
              <a:avLst/>
            </a:prstGeom>
            <a:noFill/>
            <a:ln>
              <a:noFill/>
            </a:ln>
          </p:spPr>
          <p:txBody>
            <a:bodyPr anchorCtr="0" anchor="t" bIns="104000" lIns="69325" spcFirstLastPara="1" rIns="92450" wrap="square" tIns="69325">
              <a:noAutofit/>
            </a:bodyPr>
            <a:lstStyle/>
            <a:p>
              <a:pPr indent="-114300" lvl="1" marL="114300" marR="0" rtl="0" algn="l">
                <a:lnSpc>
                  <a:spcPct val="90000"/>
                </a:lnSpc>
                <a:spcBef>
                  <a:spcPts val="0"/>
                </a:spcBef>
                <a:spcAft>
                  <a:spcPts val="0"/>
                </a:spcAft>
                <a:buClr>
                  <a:schemeClr val="dk1"/>
                </a:buClr>
                <a:buSzPts val="1300"/>
                <a:buFont typeface="Calibri"/>
                <a:buNone/>
              </a:pPr>
              <a:r>
                <a:rPr b="0" i="0" lang="en-ID" sz="1300" u="none" cap="none" strike="noStrike">
                  <a:solidFill>
                    <a:schemeClr val="dk1"/>
                  </a:solidFill>
                  <a:latin typeface="Calibri"/>
                  <a:ea typeface="Calibri"/>
                  <a:cs typeface="Calibri"/>
                  <a:sym typeface="Calibri"/>
                </a:rPr>
                <a:t>SDG 4: Memberikan akses terhadap pendidikan dasar hingga tinggi yang berkualitas dan merata.</a:t>
              </a:r>
              <a:endParaRPr/>
            </a:p>
            <a:p>
              <a:pPr indent="-114300" lvl="1" marL="114300" marR="0" rtl="0" algn="l">
                <a:lnSpc>
                  <a:spcPct val="90000"/>
                </a:lnSpc>
                <a:spcBef>
                  <a:spcPts val="195"/>
                </a:spcBef>
                <a:spcAft>
                  <a:spcPts val="0"/>
                </a:spcAft>
                <a:buClr>
                  <a:schemeClr val="dk1"/>
                </a:buClr>
                <a:buSzPts val="1300"/>
                <a:buFont typeface="Calibri"/>
                <a:buNone/>
              </a:pPr>
              <a:r>
                <a:rPr b="0" i="0" lang="en-ID" sz="1300" u="none" cap="none" strike="noStrike">
                  <a:solidFill>
                    <a:schemeClr val="dk1"/>
                  </a:solidFill>
                  <a:latin typeface="Calibri"/>
                  <a:ea typeface="Calibri"/>
                  <a:cs typeface="Calibri"/>
                  <a:sym typeface="Calibri"/>
                </a:rPr>
                <a:t>SDG 5 (Kesetaraan Gender): Pendidikan formal memberdayakan perempuan melalui pendidikan, yang terbukti mengurangi ketimpangan sosial dan ekonomi (UNESCO, 2021).</a:t>
              </a:r>
              <a:endParaRPr/>
            </a:p>
            <a:p>
              <a:pPr indent="-114300" lvl="1" marL="114300" marR="0" rtl="0" algn="l">
                <a:lnSpc>
                  <a:spcPct val="90000"/>
                </a:lnSpc>
                <a:spcBef>
                  <a:spcPts val="195"/>
                </a:spcBef>
                <a:spcAft>
                  <a:spcPts val="0"/>
                </a:spcAft>
                <a:buClr>
                  <a:schemeClr val="dk1"/>
                </a:buClr>
                <a:buSzPts val="1300"/>
                <a:buFont typeface="Calibri"/>
                <a:buNone/>
              </a:pPr>
              <a:r>
                <a:rPr b="0" i="0" lang="en-ID" sz="1300" u="none" cap="none" strike="noStrike">
                  <a:solidFill>
                    <a:schemeClr val="dk1"/>
                  </a:solidFill>
                  <a:latin typeface="Calibri"/>
                  <a:ea typeface="Calibri"/>
                  <a:cs typeface="Calibri"/>
                  <a:sym typeface="Calibri"/>
                </a:rPr>
                <a:t>SDG 8 (Pekerjaan Layak dan Pertumbuhan Ekonomi): Lulusan pendidikan formal cenderung memiliki peluang kerja lebih baik, yang mendorong produktivitas dan pertumbuhan ekonomi (ILO, 2020).</a:t>
              </a:r>
              <a:endParaRPr/>
            </a:p>
            <a:p>
              <a:pPr indent="-114300" lvl="1" marL="114300" marR="0" rtl="0" algn="l">
                <a:lnSpc>
                  <a:spcPct val="90000"/>
                </a:lnSpc>
                <a:spcBef>
                  <a:spcPts val="195"/>
                </a:spcBef>
                <a:spcAft>
                  <a:spcPts val="0"/>
                </a:spcAft>
                <a:buClr>
                  <a:schemeClr val="dk1"/>
                </a:buClr>
                <a:buSzPts val="1300"/>
                <a:buFont typeface="Calibri"/>
                <a:buNone/>
              </a:pPr>
              <a:r>
                <a:rPr b="0" i="0" lang="en-ID" sz="1300" u="none" cap="none" strike="noStrike">
                  <a:solidFill>
                    <a:schemeClr val="dk1"/>
                  </a:solidFill>
                  <a:latin typeface="Calibri"/>
                  <a:ea typeface="Calibri"/>
                  <a:cs typeface="Calibri"/>
                  <a:sym typeface="Calibri"/>
                </a:rPr>
                <a:t>SDG 9 (Inovasi dan Infrastruktur): Institusi pendidikan tinggi menjadi pusat inovasi, riset, dan pengembangan teknologi.</a:t>
              </a:r>
              <a:endParaRPr/>
            </a:p>
          </p:txBody>
        </p:sp>
        <p:sp>
          <p:nvSpPr>
            <p:cNvPr id="195" name="Google Shape;195;p8"/>
            <p:cNvSpPr/>
            <p:nvPr/>
          </p:nvSpPr>
          <p:spPr>
            <a:xfrm>
              <a:off x="2861071" y="332497"/>
              <a:ext cx="2507456" cy="374400"/>
            </a:xfrm>
            <a:prstGeom prst="rect">
              <a:avLst/>
            </a:prstGeom>
            <a:solidFill>
              <a:srgbClr val="BB9952"/>
            </a:solidFill>
            <a:ln cap="flat" cmpd="sng" w="25400">
              <a:solidFill>
                <a:srgbClr val="BB995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txBox="1"/>
            <p:nvPr/>
          </p:nvSpPr>
          <p:spPr>
            <a:xfrm>
              <a:off x="2861071" y="332497"/>
              <a:ext cx="2507456" cy="374400"/>
            </a:xfrm>
            <a:prstGeom prst="rect">
              <a:avLst/>
            </a:prstGeom>
            <a:noFill/>
            <a:ln>
              <a:noFill/>
            </a:ln>
          </p:spPr>
          <p:txBody>
            <a:bodyPr anchorCtr="0" anchor="ctr" bIns="52825" lIns="92450" spcFirstLastPara="1" rIns="92450" wrap="square" tIns="52825">
              <a:noAutofit/>
            </a:bodyPr>
            <a:lstStyle/>
            <a:p>
              <a:pPr indent="0" lvl="0" marL="0" marR="0" rtl="0" algn="ctr">
                <a:lnSpc>
                  <a:spcPct val="90000"/>
                </a:lnSpc>
                <a:spcBef>
                  <a:spcPts val="0"/>
                </a:spcBef>
                <a:spcAft>
                  <a:spcPts val="0"/>
                </a:spcAft>
                <a:buClr>
                  <a:schemeClr val="lt1"/>
                </a:buClr>
                <a:buSzPts val="1300"/>
                <a:buFont typeface="Calibri"/>
                <a:buNone/>
              </a:pPr>
              <a:r>
                <a:rPr b="0" i="0" lang="en-ID" sz="1300" u="none" cap="none" strike="noStrike">
                  <a:solidFill>
                    <a:schemeClr val="lt1"/>
                  </a:solidFill>
                  <a:latin typeface="Calibri"/>
                  <a:ea typeface="Calibri"/>
                  <a:cs typeface="Calibri"/>
                  <a:sym typeface="Calibri"/>
                </a:rPr>
                <a:t>Nonformal</a:t>
              </a:r>
              <a:endParaRPr/>
            </a:p>
          </p:txBody>
        </p:sp>
        <p:sp>
          <p:nvSpPr>
            <p:cNvPr id="197" name="Google Shape;197;p8"/>
            <p:cNvSpPr/>
            <p:nvPr/>
          </p:nvSpPr>
          <p:spPr>
            <a:xfrm>
              <a:off x="2861071" y="706897"/>
              <a:ext cx="2507456" cy="4282199"/>
            </a:xfrm>
            <a:prstGeom prst="rect">
              <a:avLst/>
            </a:prstGeom>
            <a:solidFill>
              <a:srgbClr val="E5DECE">
                <a:alpha val="89803"/>
              </a:srgbClr>
            </a:solidFill>
            <a:ln cap="flat" cmpd="sng" w="25400">
              <a:solidFill>
                <a:srgbClr val="E5DEC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txBox="1"/>
            <p:nvPr/>
          </p:nvSpPr>
          <p:spPr>
            <a:xfrm>
              <a:off x="2861071" y="706897"/>
              <a:ext cx="2507456" cy="4282199"/>
            </a:xfrm>
            <a:prstGeom prst="rect">
              <a:avLst/>
            </a:prstGeom>
            <a:noFill/>
            <a:ln>
              <a:noFill/>
            </a:ln>
          </p:spPr>
          <p:txBody>
            <a:bodyPr anchorCtr="0" anchor="t" bIns="104000" lIns="69325" spcFirstLastPara="1" rIns="92450" wrap="square" tIns="69325">
              <a:noAutofit/>
            </a:bodyPr>
            <a:lstStyle/>
            <a:p>
              <a:pPr indent="-114300" lvl="1" marL="114300" marR="0" rtl="0" algn="l">
                <a:lnSpc>
                  <a:spcPct val="90000"/>
                </a:lnSpc>
                <a:spcBef>
                  <a:spcPts val="0"/>
                </a:spcBef>
                <a:spcAft>
                  <a:spcPts val="0"/>
                </a:spcAft>
                <a:buClr>
                  <a:schemeClr val="dk1"/>
                </a:buClr>
                <a:buSzPts val="1300"/>
                <a:buFont typeface="Calibri"/>
                <a:buNone/>
              </a:pPr>
              <a:r>
                <a:rPr b="0" i="0" lang="en-ID" sz="1300" u="none" cap="none" strike="noStrike">
                  <a:solidFill>
                    <a:schemeClr val="dk1"/>
                  </a:solidFill>
                  <a:latin typeface="Calibri"/>
                  <a:ea typeface="Calibri"/>
                  <a:cs typeface="Calibri"/>
                  <a:sym typeface="Calibri"/>
                </a:rPr>
                <a:t>Target 4.3: Memastikan akses yang setara terhadap pendidikan teknis dan vokasi, termasuk bagi remaja dan dewasa.</a:t>
              </a:r>
              <a:endParaRPr/>
            </a:p>
            <a:p>
              <a:pPr indent="-114300" lvl="1" marL="114300" marR="0" rtl="0" algn="l">
                <a:lnSpc>
                  <a:spcPct val="90000"/>
                </a:lnSpc>
                <a:spcBef>
                  <a:spcPts val="195"/>
                </a:spcBef>
                <a:spcAft>
                  <a:spcPts val="0"/>
                </a:spcAft>
                <a:buClr>
                  <a:schemeClr val="dk1"/>
                </a:buClr>
                <a:buSzPts val="1300"/>
                <a:buFont typeface="Calibri"/>
                <a:buNone/>
              </a:pPr>
              <a:r>
                <a:rPr b="0" i="0" lang="en-ID" sz="1300" u="none" cap="none" strike="noStrike">
                  <a:solidFill>
                    <a:schemeClr val="dk1"/>
                  </a:solidFill>
                  <a:latin typeface="Calibri"/>
                  <a:ea typeface="Calibri"/>
                  <a:cs typeface="Calibri"/>
                  <a:sym typeface="Calibri"/>
                </a:rPr>
                <a:t>Target 4.4: Meningkatkan jumlah orang yang memiliki keterampilan teknis dan vokasional untuk bekerja, berwirausaha, dan berinovasi.</a:t>
              </a:r>
              <a:endParaRPr/>
            </a:p>
          </p:txBody>
        </p:sp>
        <p:sp>
          <p:nvSpPr>
            <p:cNvPr id="199" name="Google Shape;199;p8"/>
            <p:cNvSpPr/>
            <p:nvPr/>
          </p:nvSpPr>
          <p:spPr>
            <a:xfrm>
              <a:off x="5719571" y="332497"/>
              <a:ext cx="2507456" cy="374400"/>
            </a:xfrm>
            <a:prstGeom prst="rect">
              <a:avLst/>
            </a:prstGeom>
            <a:solidFill>
              <a:srgbClr val="99B958"/>
            </a:solidFill>
            <a:ln cap="flat" cmpd="sng" w="25400">
              <a:solidFill>
                <a:srgbClr val="99B9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txBox="1"/>
            <p:nvPr/>
          </p:nvSpPr>
          <p:spPr>
            <a:xfrm>
              <a:off x="5719571" y="332497"/>
              <a:ext cx="2507456" cy="374400"/>
            </a:xfrm>
            <a:prstGeom prst="rect">
              <a:avLst/>
            </a:prstGeom>
            <a:noFill/>
            <a:ln>
              <a:noFill/>
            </a:ln>
          </p:spPr>
          <p:txBody>
            <a:bodyPr anchorCtr="0" anchor="ctr" bIns="52825" lIns="92450" spcFirstLastPara="1" rIns="92450" wrap="square" tIns="52825">
              <a:noAutofit/>
            </a:bodyPr>
            <a:lstStyle/>
            <a:p>
              <a:pPr indent="0" lvl="0" marL="0" marR="0" rtl="0" algn="ctr">
                <a:lnSpc>
                  <a:spcPct val="90000"/>
                </a:lnSpc>
                <a:spcBef>
                  <a:spcPts val="0"/>
                </a:spcBef>
                <a:spcAft>
                  <a:spcPts val="0"/>
                </a:spcAft>
                <a:buClr>
                  <a:schemeClr val="lt1"/>
                </a:buClr>
                <a:buSzPts val="1300"/>
                <a:buFont typeface="Calibri"/>
                <a:buNone/>
              </a:pPr>
              <a:r>
                <a:rPr b="0" i="0" lang="en-ID" sz="1300" u="none" cap="none" strike="noStrike">
                  <a:solidFill>
                    <a:schemeClr val="lt1"/>
                  </a:solidFill>
                  <a:latin typeface="Calibri"/>
                  <a:ea typeface="Calibri"/>
                  <a:cs typeface="Calibri"/>
                  <a:sym typeface="Calibri"/>
                </a:rPr>
                <a:t>Informal</a:t>
              </a:r>
              <a:endParaRPr/>
            </a:p>
          </p:txBody>
        </p:sp>
        <p:sp>
          <p:nvSpPr>
            <p:cNvPr id="201" name="Google Shape;201;p8"/>
            <p:cNvSpPr/>
            <p:nvPr/>
          </p:nvSpPr>
          <p:spPr>
            <a:xfrm>
              <a:off x="5719571" y="706897"/>
              <a:ext cx="2507456" cy="4282199"/>
            </a:xfrm>
            <a:prstGeom prst="rect">
              <a:avLst/>
            </a:prstGeom>
            <a:solidFill>
              <a:srgbClr val="DCE4CF">
                <a:alpha val="89803"/>
              </a:srgbClr>
            </a:solidFill>
            <a:ln cap="flat" cmpd="sng" w="25400">
              <a:solidFill>
                <a:srgbClr val="DCE4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txBox="1"/>
            <p:nvPr/>
          </p:nvSpPr>
          <p:spPr>
            <a:xfrm>
              <a:off x="5719571" y="706897"/>
              <a:ext cx="2507456" cy="4282199"/>
            </a:xfrm>
            <a:prstGeom prst="rect">
              <a:avLst/>
            </a:prstGeom>
            <a:noFill/>
            <a:ln>
              <a:noFill/>
            </a:ln>
          </p:spPr>
          <p:txBody>
            <a:bodyPr anchorCtr="0" anchor="t" bIns="104000" lIns="69325" spcFirstLastPara="1" rIns="92450" wrap="square" tIns="69325">
              <a:noAutofit/>
            </a:bodyPr>
            <a:lstStyle/>
            <a:p>
              <a:pPr indent="-114300" lvl="1" marL="114300" marR="0" rtl="0" algn="l">
                <a:lnSpc>
                  <a:spcPct val="90000"/>
                </a:lnSpc>
                <a:spcBef>
                  <a:spcPts val="0"/>
                </a:spcBef>
                <a:spcAft>
                  <a:spcPts val="0"/>
                </a:spcAft>
                <a:buClr>
                  <a:schemeClr val="dk1"/>
                </a:buClr>
                <a:buSzPts val="1300"/>
                <a:buFont typeface="Calibri"/>
                <a:buNone/>
              </a:pPr>
              <a:r>
                <a:rPr b="0" i="0" lang="en-ID" sz="1300" u="none" cap="none" strike="noStrike">
                  <a:solidFill>
                    <a:schemeClr val="dk1"/>
                  </a:solidFill>
                  <a:latin typeface="Calibri"/>
                  <a:ea typeface="Calibri"/>
                  <a:cs typeface="Calibri"/>
                  <a:sym typeface="Calibri"/>
                </a:rPr>
                <a:t>Target 4.7: Menanamkan nilai-nilai global citizenship, keberagaman budaya, kesetaraan gender, dan pembangunan berkelanjutan.</a:t>
              </a:r>
              <a:endParaRPr/>
            </a:p>
            <a:p>
              <a:pPr indent="-114300" lvl="1" marL="114300" marR="0" rtl="0" algn="l">
                <a:lnSpc>
                  <a:spcPct val="90000"/>
                </a:lnSpc>
                <a:spcBef>
                  <a:spcPts val="195"/>
                </a:spcBef>
                <a:spcAft>
                  <a:spcPts val="0"/>
                </a:spcAft>
                <a:buClr>
                  <a:schemeClr val="dk1"/>
                </a:buClr>
                <a:buSzPts val="1300"/>
                <a:buFont typeface="Calibri"/>
                <a:buNone/>
              </a:pPr>
              <a:r>
                <a:rPr b="0" i="0" lang="en-ID" sz="1300" u="none" cap="none" strike="noStrike">
                  <a:solidFill>
                    <a:schemeClr val="dk1"/>
                  </a:solidFill>
                  <a:latin typeface="Calibri"/>
                  <a:ea typeface="Calibri"/>
                  <a:cs typeface="Calibri"/>
                  <a:sym typeface="Calibri"/>
                </a:rPr>
                <a:t>Mendorong sikap pembelajaran sepanjang hayat, yaitu kemampuan individu untuk terus belajar secara mandiri dalam menghadapi perubahan zaman.</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txBox="1"/>
          <p:nvPr>
            <p:ph type="title"/>
          </p:nvPr>
        </p:nvSpPr>
        <p:spPr>
          <a:xfrm>
            <a:off x="457200" y="-16835"/>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ID"/>
              <a:t>Target SDGs 4</a:t>
            </a:r>
            <a:endParaRPr/>
          </a:p>
        </p:txBody>
      </p:sp>
      <p:pic>
        <p:nvPicPr>
          <p:cNvPr descr="Sebuah gambar berisi teks, komputer, cuplikan layar, Situs&#10;&#10;Konten yang dihasilkan AI mungkin salah." id="208" name="Google Shape;208;p9"/>
          <p:cNvPicPr preferRelativeResize="0"/>
          <p:nvPr>
            <p:ph idx="1" type="body"/>
          </p:nvPr>
        </p:nvPicPr>
        <p:blipFill rotWithShape="1">
          <a:blip r:embed="rId3">
            <a:alphaModFix/>
          </a:blip>
          <a:srcRect b="9517" l="4764" r="5327" t="31315"/>
          <a:stretch/>
        </p:blipFill>
        <p:spPr>
          <a:xfrm>
            <a:off x="933992" y="1195250"/>
            <a:ext cx="7470928" cy="3197370"/>
          </a:xfrm>
          <a:prstGeom prst="rect">
            <a:avLst/>
          </a:prstGeom>
          <a:noFill/>
          <a:ln>
            <a:noFill/>
          </a:ln>
        </p:spPr>
      </p:pic>
      <p:pic>
        <p:nvPicPr>
          <p:cNvPr descr="Sebuah gambar berisi teks, cuplikan layar, Situs, Laman internet&#10;&#10;Konten yang dihasilkan AI mungkin salah." id="209" name="Google Shape;209;p9"/>
          <p:cNvPicPr preferRelativeResize="0"/>
          <p:nvPr/>
        </p:nvPicPr>
        <p:blipFill rotWithShape="1">
          <a:blip r:embed="rId4">
            <a:alphaModFix/>
          </a:blip>
          <a:srcRect b="45450" l="4538" r="6722" t="26649"/>
          <a:stretch/>
        </p:blipFill>
        <p:spPr>
          <a:xfrm>
            <a:off x="933992" y="4638054"/>
            <a:ext cx="7470928" cy="15276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2013-01-27T09:14:16Z</dcterms:created>
</cp:coreProperties>
</file>