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16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19" roundtripDataSignature="AMtx7mj9awtkhtyKwVUMrS7ZMgNzCl/yR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4" d="100"/>
          <a:sy n="64" d="100"/>
        </p:scale>
        <p:origin x="73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customschemas.google.com/relationships/presentationmetadata" Target="meta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014966094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" name="Google Shape;104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85960378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" name="Google Shape;246;p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7" name="Google Shape;247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10222818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" name="Google Shape;261;p1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2" name="Google Shape;262;p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87001103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1" name="Google Shape;271;p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2" name="Google Shape;272;p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99377113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0" name="Google Shape;280;p1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81" name="Google Shape;281;p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0717262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9" name="Google Shape;289;p1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0" name="Google Shape;290;p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85236204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5" name="Google Shape;11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47499945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8" name="Google Shape;138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81707328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Google Shape;157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8" name="Google Shape;158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00661612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2" name="Google Shape;172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31457438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Google Shape;191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2" name="Google Shape;192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85852397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Google Shape;20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7" name="Google Shape;20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60767011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" name="Google Shape;221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2" name="Google Shape;222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86140280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" name="Google Shape;232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3" name="Google Shape;233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4560594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16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Twentieth Century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16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4" name="Google Shape;14;p1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1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1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D"/>
              <a:t>‹#›</a:t>
            </a:fld>
            <a:endParaRPr/>
          </a:p>
        </p:txBody>
      </p:sp>
      <p:sp>
        <p:nvSpPr>
          <p:cNvPr id="17" name="Google Shape;17;p16"/>
          <p:cNvSpPr/>
          <p:nvPr/>
        </p:nvSpPr>
        <p:spPr>
          <a:xfrm>
            <a:off x="10208695" y="1"/>
            <a:ext cx="1135066" cy="477997"/>
          </a:xfrm>
          <a:custGeom>
            <a:avLst/>
            <a:gdLst/>
            <a:ahLst/>
            <a:cxnLst/>
            <a:rect l="l" t="t" r="r" b="b"/>
            <a:pathLst>
              <a:path w="1135066" h="477997" extrusionOk="0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venir"/>
              <a:buNone/>
            </a:pPr>
            <a:endParaRPr sz="180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" name="Google Shape;18;p16"/>
          <p:cNvSpPr/>
          <p:nvPr/>
        </p:nvSpPr>
        <p:spPr>
          <a:xfrm flipH="1">
            <a:off x="555710" y="1064829"/>
            <a:ext cx="4083433" cy="4083433"/>
          </a:xfrm>
          <a:prstGeom prst="arc">
            <a:avLst>
              <a:gd name="adj1" fmla="val 16200000"/>
              <a:gd name="adj2" fmla="val 0"/>
            </a:avLst>
          </a:prstGeom>
          <a:noFill/>
          <a:ln w="127000" cap="rnd" cmpd="sng">
            <a:solidFill>
              <a:schemeClr val="accent4"/>
            </a:solidFill>
            <a:prstDash val="dash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venir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25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8" name="Google Shape;88;p25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9" name="Google Shape;89;p2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0" name="Google Shape;90;p2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1" name="Google Shape;91;p2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D"/>
              <a:t>‹#›</a:t>
            </a:fld>
            <a:endParaRPr/>
          </a:p>
        </p:txBody>
      </p:sp>
      <p:sp>
        <p:nvSpPr>
          <p:cNvPr id="92" name="Google Shape;92;p25"/>
          <p:cNvSpPr/>
          <p:nvPr/>
        </p:nvSpPr>
        <p:spPr>
          <a:xfrm rot="-5400000">
            <a:off x="-388933" y="4841194"/>
            <a:ext cx="1737401" cy="959536"/>
          </a:xfrm>
          <a:custGeom>
            <a:avLst/>
            <a:gdLst/>
            <a:ahLst/>
            <a:cxnLst/>
            <a:rect l="l" t="t" r="r" b="b"/>
            <a:pathLst>
              <a:path w="1737401" h="959536" extrusionOk="0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venir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3" name="Google Shape;93;p25"/>
          <p:cNvSpPr/>
          <p:nvPr/>
        </p:nvSpPr>
        <p:spPr>
          <a:xfrm>
            <a:off x="10494433" y="2"/>
            <a:ext cx="849328" cy="357668"/>
          </a:xfrm>
          <a:custGeom>
            <a:avLst/>
            <a:gdLst/>
            <a:ahLst/>
            <a:cxnLst/>
            <a:rect l="l" t="t" r="r" b="b"/>
            <a:pathLst>
              <a:path w="1135066" h="477997" extrusionOk="0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venir"/>
              <a:buNone/>
            </a:pPr>
            <a:endParaRPr sz="180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26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6" name="Google Shape;96;p26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97" name="Google Shape;97;p2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8" name="Google Shape;98;p2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9" name="Google Shape;99;p2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D"/>
              <a:t>‹#›</a:t>
            </a:fld>
            <a:endParaRPr/>
          </a:p>
        </p:txBody>
      </p:sp>
      <p:sp>
        <p:nvSpPr>
          <p:cNvPr id="100" name="Google Shape;100;p26"/>
          <p:cNvSpPr/>
          <p:nvPr/>
        </p:nvSpPr>
        <p:spPr>
          <a:xfrm rot="-5400000">
            <a:off x="-388933" y="4841194"/>
            <a:ext cx="1737401" cy="959536"/>
          </a:xfrm>
          <a:custGeom>
            <a:avLst/>
            <a:gdLst/>
            <a:ahLst/>
            <a:cxnLst/>
            <a:rect l="l" t="t" r="r" b="b"/>
            <a:pathLst>
              <a:path w="1737401" h="959536" extrusionOk="0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venir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1" name="Google Shape;101;p26"/>
          <p:cNvSpPr/>
          <p:nvPr/>
        </p:nvSpPr>
        <p:spPr>
          <a:xfrm>
            <a:off x="10494433" y="2"/>
            <a:ext cx="849328" cy="357668"/>
          </a:xfrm>
          <a:custGeom>
            <a:avLst/>
            <a:gdLst/>
            <a:ahLst/>
            <a:cxnLst/>
            <a:rect l="l" t="t" r="r" b="b"/>
            <a:pathLst>
              <a:path w="1135066" h="477997" extrusionOk="0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venir"/>
              <a:buNone/>
            </a:pPr>
            <a:endParaRPr sz="180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17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17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38597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2" name="Google Shape;22;p1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1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4" name="Google Shape;24;p1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D"/>
              <a:t>‹#›</a:t>
            </a:fld>
            <a:endParaRPr/>
          </a:p>
        </p:txBody>
      </p:sp>
      <p:sp>
        <p:nvSpPr>
          <p:cNvPr id="25" name="Google Shape;25;p17"/>
          <p:cNvSpPr/>
          <p:nvPr/>
        </p:nvSpPr>
        <p:spPr>
          <a:xfrm>
            <a:off x="10494433" y="2"/>
            <a:ext cx="849328" cy="357668"/>
          </a:xfrm>
          <a:custGeom>
            <a:avLst/>
            <a:gdLst/>
            <a:ahLst/>
            <a:cxnLst/>
            <a:rect l="l" t="t" r="r" b="b"/>
            <a:pathLst>
              <a:path w="1135066" h="477997" extrusionOk="0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venir"/>
              <a:buNone/>
            </a:pPr>
            <a:endParaRPr sz="180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" name="Google Shape;26;p17"/>
          <p:cNvSpPr/>
          <p:nvPr/>
        </p:nvSpPr>
        <p:spPr>
          <a:xfrm flipH="1">
            <a:off x="123536" y="5717905"/>
            <a:ext cx="1771609" cy="1140095"/>
          </a:xfrm>
          <a:custGeom>
            <a:avLst/>
            <a:gdLst/>
            <a:ahLst/>
            <a:cxnLst/>
            <a:rect l="l" t="t" r="r" b="b"/>
            <a:pathLst>
              <a:path w="1771609" h="1140095" extrusionOk="0">
                <a:moveTo>
                  <a:pt x="1561721" y="763041"/>
                </a:moveTo>
                <a:cubicBezTo>
                  <a:pt x="1585506" y="760324"/>
                  <a:pt x="1609722" y="771249"/>
                  <a:pt x="1623024" y="792810"/>
                </a:cubicBezTo>
                <a:cubicBezTo>
                  <a:pt x="1656300" y="850065"/>
                  <a:pt x="1685920" y="909291"/>
                  <a:pt x="1711735" y="970132"/>
                </a:cubicBezTo>
                <a:lnTo>
                  <a:pt x="1771609" y="1140095"/>
                </a:lnTo>
                <a:lnTo>
                  <a:pt x="1637225" y="1140095"/>
                </a:lnTo>
                <a:lnTo>
                  <a:pt x="1594820" y="1019711"/>
                </a:lnTo>
                <a:cubicBezTo>
                  <a:pt x="1571072" y="963753"/>
                  <a:pt x="1543818" y="909282"/>
                  <a:pt x="1513200" y="856627"/>
                </a:cubicBezTo>
                <a:cubicBezTo>
                  <a:pt x="1496379" y="825834"/>
                  <a:pt x="1507704" y="787236"/>
                  <a:pt x="1538499" y="770415"/>
                </a:cubicBezTo>
                <a:cubicBezTo>
                  <a:pt x="1545912" y="766367"/>
                  <a:pt x="1553792" y="763946"/>
                  <a:pt x="1561721" y="763041"/>
                </a:cubicBezTo>
                <a:close/>
                <a:moveTo>
                  <a:pt x="933455" y="161309"/>
                </a:moveTo>
                <a:cubicBezTo>
                  <a:pt x="941693" y="161855"/>
                  <a:pt x="949959" y="164025"/>
                  <a:pt x="957797" y="167970"/>
                </a:cubicBezTo>
                <a:cubicBezTo>
                  <a:pt x="1076184" y="227289"/>
                  <a:pt x="1186759" y="301068"/>
                  <a:pt x="1286982" y="387616"/>
                </a:cubicBezTo>
                <a:cubicBezTo>
                  <a:pt x="1313547" y="410457"/>
                  <a:pt x="1316566" y="450510"/>
                  <a:pt x="1293725" y="477075"/>
                </a:cubicBezTo>
                <a:cubicBezTo>
                  <a:pt x="1281638" y="491137"/>
                  <a:pt x="1263998" y="499204"/>
                  <a:pt x="1245453" y="499154"/>
                </a:cubicBezTo>
                <a:lnTo>
                  <a:pt x="1245167" y="499154"/>
                </a:lnTo>
                <a:cubicBezTo>
                  <a:pt x="1229965" y="499301"/>
                  <a:pt x="1215220" y="493956"/>
                  <a:pt x="1203638" y="484104"/>
                </a:cubicBezTo>
                <a:cubicBezTo>
                  <a:pt x="1111407" y="404300"/>
                  <a:pt x="1009633" y="336248"/>
                  <a:pt x="900647" y="281508"/>
                </a:cubicBezTo>
                <a:cubicBezTo>
                  <a:pt x="869295" y="265726"/>
                  <a:pt x="856672" y="227516"/>
                  <a:pt x="872454" y="196164"/>
                </a:cubicBezTo>
                <a:cubicBezTo>
                  <a:pt x="884290" y="172650"/>
                  <a:pt x="908742" y="159670"/>
                  <a:pt x="933455" y="161309"/>
                </a:cubicBezTo>
                <a:close/>
                <a:moveTo>
                  <a:pt x="256260" y="29"/>
                </a:moveTo>
                <a:cubicBezTo>
                  <a:pt x="322331" y="427"/>
                  <a:pt x="388378" y="4909"/>
                  <a:pt x="454020" y="13474"/>
                </a:cubicBezTo>
                <a:cubicBezTo>
                  <a:pt x="488793" y="17752"/>
                  <a:pt x="513514" y="49409"/>
                  <a:pt x="509236" y="84182"/>
                </a:cubicBezTo>
                <a:cubicBezTo>
                  <a:pt x="505303" y="116151"/>
                  <a:pt x="478038" y="140098"/>
                  <a:pt x="445829" y="139871"/>
                </a:cubicBezTo>
                <a:cubicBezTo>
                  <a:pt x="443027" y="139899"/>
                  <a:pt x="440227" y="139740"/>
                  <a:pt x="437447" y="139395"/>
                </a:cubicBezTo>
                <a:cubicBezTo>
                  <a:pt x="316592" y="123615"/>
                  <a:pt x="194247" y="122878"/>
                  <a:pt x="73211" y="137204"/>
                </a:cubicBezTo>
                <a:cubicBezTo>
                  <a:pt x="38532" y="142545"/>
                  <a:pt x="6090" y="118762"/>
                  <a:pt x="749" y="84082"/>
                </a:cubicBezTo>
                <a:cubicBezTo>
                  <a:pt x="-4591" y="49403"/>
                  <a:pt x="19192" y="16961"/>
                  <a:pt x="53871" y="11621"/>
                </a:cubicBezTo>
                <a:cubicBezTo>
                  <a:pt x="55358" y="11392"/>
                  <a:pt x="56852" y="11216"/>
                  <a:pt x="58352" y="11093"/>
                </a:cubicBezTo>
                <a:cubicBezTo>
                  <a:pt x="124093" y="3319"/>
                  <a:pt x="190189" y="-369"/>
                  <a:pt x="256260" y="29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venir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18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Twentieth Century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18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1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1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1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D"/>
              <a:t>‹#›</a:t>
            </a:fld>
            <a:endParaRPr/>
          </a:p>
        </p:txBody>
      </p:sp>
      <p:sp>
        <p:nvSpPr>
          <p:cNvPr id="33" name="Google Shape;33;p18"/>
          <p:cNvSpPr/>
          <p:nvPr/>
        </p:nvSpPr>
        <p:spPr>
          <a:xfrm>
            <a:off x="10208695" y="1"/>
            <a:ext cx="1135066" cy="477997"/>
          </a:xfrm>
          <a:custGeom>
            <a:avLst/>
            <a:gdLst/>
            <a:ahLst/>
            <a:cxnLst/>
            <a:rect l="l" t="t" r="r" b="b"/>
            <a:pathLst>
              <a:path w="1135066" h="477997" extrusionOk="0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venir"/>
              <a:buNone/>
            </a:pPr>
            <a:endParaRPr sz="180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" name="Google Shape;34;p18"/>
          <p:cNvSpPr/>
          <p:nvPr/>
        </p:nvSpPr>
        <p:spPr>
          <a:xfrm flipH="1">
            <a:off x="555710" y="1064829"/>
            <a:ext cx="4083433" cy="4083433"/>
          </a:xfrm>
          <a:prstGeom prst="arc">
            <a:avLst>
              <a:gd name="adj1" fmla="val 16200000"/>
              <a:gd name="adj2" fmla="val 0"/>
            </a:avLst>
          </a:prstGeom>
          <a:noFill/>
          <a:ln w="127000" cap="rnd" cmpd="sng">
            <a:solidFill>
              <a:schemeClr val="accent4"/>
            </a:solidFill>
            <a:prstDash val="dash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venir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19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7" name="Google Shape;37;p19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8" name="Google Shape;38;p19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9" name="Google Shape;39;p1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0" name="Google Shape;40;p1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" name="Google Shape;41;p1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D"/>
              <a:t>‹#›</a:t>
            </a:fld>
            <a:endParaRPr/>
          </a:p>
        </p:txBody>
      </p:sp>
      <p:sp>
        <p:nvSpPr>
          <p:cNvPr id="42" name="Google Shape;42;p19"/>
          <p:cNvSpPr/>
          <p:nvPr/>
        </p:nvSpPr>
        <p:spPr>
          <a:xfrm rot="-5400000">
            <a:off x="-388933" y="4841194"/>
            <a:ext cx="1737401" cy="959536"/>
          </a:xfrm>
          <a:custGeom>
            <a:avLst/>
            <a:gdLst/>
            <a:ahLst/>
            <a:cxnLst/>
            <a:rect l="l" t="t" r="r" b="b"/>
            <a:pathLst>
              <a:path w="1737401" h="959536" extrusionOk="0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venir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3" name="Google Shape;43;p19"/>
          <p:cNvSpPr/>
          <p:nvPr/>
        </p:nvSpPr>
        <p:spPr>
          <a:xfrm>
            <a:off x="10494433" y="2"/>
            <a:ext cx="849328" cy="357668"/>
          </a:xfrm>
          <a:custGeom>
            <a:avLst/>
            <a:gdLst/>
            <a:ahLst/>
            <a:cxnLst/>
            <a:rect l="l" t="t" r="r" b="b"/>
            <a:pathLst>
              <a:path w="1135066" h="477997" extrusionOk="0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venir"/>
              <a:buNone/>
            </a:pPr>
            <a:endParaRPr sz="180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20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6" name="Google Shape;46;p20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7" name="Google Shape;47;p20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8" name="Google Shape;48;p20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9" name="Google Shape;49;p20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0" name="Google Shape;50;p2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2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2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D"/>
              <a:t>‹#›</a:t>
            </a:fld>
            <a:endParaRPr/>
          </a:p>
        </p:txBody>
      </p:sp>
      <p:sp>
        <p:nvSpPr>
          <p:cNvPr id="53" name="Google Shape;53;p20"/>
          <p:cNvSpPr/>
          <p:nvPr/>
        </p:nvSpPr>
        <p:spPr>
          <a:xfrm rot="-5400000">
            <a:off x="-388933" y="4841194"/>
            <a:ext cx="1737401" cy="959536"/>
          </a:xfrm>
          <a:custGeom>
            <a:avLst/>
            <a:gdLst/>
            <a:ahLst/>
            <a:cxnLst/>
            <a:rect l="l" t="t" r="r" b="b"/>
            <a:pathLst>
              <a:path w="1737401" h="959536" extrusionOk="0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venir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4" name="Google Shape;54;p20"/>
          <p:cNvSpPr/>
          <p:nvPr/>
        </p:nvSpPr>
        <p:spPr>
          <a:xfrm>
            <a:off x="10494433" y="2"/>
            <a:ext cx="849328" cy="357668"/>
          </a:xfrm>
          <a:custGeom>
            <a:avLst/>
            <a:gdLst/>
            <a:ahLst/>
            <a:cxnLst/>
            <a:rect l="l" t="t" r="r" b="b"/>
            <a:pathLst>
              <a:path w="1135066" h="477997" extrusionOk="0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venir"/>
              <a:buNone/>
            </a:pPr>
            <a:endParaRPr sz="180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2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2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8" name="Google Shape;58;p2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2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D"/>
              <a:t>‹#›</a:t>
            </a:fld>
            <a:endParaRPr/>
          </a:p>
        </p:txBody>
      </p:sp>
      <p:sp>
        <p:nvSpPr>
          <p:cNvPr id="60" name="Google Shape;60;p21"/>
          <p:cNvSpPr/>
          <p:nvPr/>
        </p:nvSpPr>
        <p:spPr>
          <a:xfrm rot="-5400000">
            <a:off x="-388933" y="4841194"/>
            <a:ext cx="1737401" cy="959536"/>
          </a:xfrm>
          <a:custGeom>
            <a:avLst/>
            <a:gdLst/>
            <a:ahLst/>
            <a:cxnLst/>
            <a:rect l="l" t="t" r="r" b="b"/>
            <a:pathLst>
              <a:path w="1737401" h="959536" extrusionOk="0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venir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1" name="Google Shape;61;p21"/>
          <p:cNvSpPr/>
          <p:nvPr/>
        </p:nvSpPr>
        <p:spPr>
          <a:xfrm>
            <a:off x="10494433" y="2"/>
            <a:ext cx="849328" cy="357668"/>
          </a:xfrm>
          <a:custGeom>
            <a:avLst/>
            <a:gdLst/>
            <a:ahLst/>
            <a:cxnLst/>
            <a:rect l="l" t="t" r="r" b="b"/>
            <a:pathLst>
              <a:path w="1135066" h="477997" extrusionOk="0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venir"/>
              <a:buNone/>
            </a:pPr>
            <a:endParaRPr sz="180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2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2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5" name="Google Shape;65;p2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D"/>
              <a:t>‹#›</a:t>
            </a:fld>
            <a:endParaRPr/>
          </a:p>
        </p:txBody>
      </p:sp>
      <p:sp>
        <p:nvSpPr>
          <p:cNvPr id="66" name="Google Shape;66;p22"/>
          <p:cNvSpPr/>
          <p:nvPr/>
        </p:nvSpPr>
        <p:spPr>
          <a:xfrm rot="-5400000">
            <a:off x="-388933" y="4841194"/>
            <a:ext cx="1737401" cy="959536"/>
          </a:xfrm>
          <a:custGeom>
            <a:avLst/>
            <a:gdLst/>
            <a:ahLst/>
            <a:cxnLst/>
            <a:rect l="l" t="t" r="r" b="b"/>
            <a:pathLst>
              <a:path w="1737401" h="959536" extrusionOk="0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venir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7" name="Google Shape;67;p22"/>
          <p:cNvSpPr/>
          <p:nvPr/>
        </p:nvSpPr>
        <p:spPr>
          <a:xfrm>
            <a:off x="10494433" y="2"/>
            <a:ext cx="849328" cy="357668"/>
          </a:xfrm>
          <a:custGeom>
            <a:avLst/>
            <a:gdLst/>
            <a:ahLst/>
            <a:cxnLst/>
            <a:rect l="l" t="t" r="r" b="b"/>
            <a:pathLst>
              <a:path w="1135066" h="477997" extrusionOk="0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venir"/>
              <a:buNone/>
            </a:pPr>
            <a:endParaRPr sz="180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23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wentieth Century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23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71" name="Google Shape;71;p23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72" name="Google Shape;72;p2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2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2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D"/>
              <a:t>‹#›</a:t>
            </a:fld>
            <a:endParaRPr/>
          </a:p>
        </p:txBody>
      </p:sp>
      <p:sp>
        <p:nvSpPr>
          <p:cNvPr id="75" name="Google Shape;75;p23"/>
          <p:cNvSpPr/>
          <p:nvPr/>
        </p:nvSpPr>
        <p:spPr>
          <a:xfrm rot="-5400000">
            <a:off x="-388933" y="4841194"/>
            <a:ext cx="1737401" cy="959536"/>
          </a:xfrm>
          <a:custGeom>
            <a:avLst/>
            <a:gdLst/>
            <a:ahLst/>
            <a:cxnLst/>
            <a:rect l="l" t="t" r="r" b="b"/>
            <a:pathLst>
              <a:path w="1737401" h="959536" extrusionOk="0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venir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6" name="Google Shape;76;p23"/>
          <p:cNvSpPr/>
          <p:nvPr/>
        </p:nvSpPr>
        <p:spPr>
          <a:xfrm>
            <a:off x="10494433" y="2"/>
            <a:ext cx="849328" cy="357668"/>
          </a:xfrm>
          <a:custGeom>
            <a:avLst/>
            <a:gdLst/>
            <a:ahLst/>
            <a:cxnLst/>
            <a:rect l="l" t="t" r="r" b="b"/>
            <a:pathLst>
              <a:path w="1135066" h="477997" extrusionOk="0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venir"/>
              <a:buNone/>
            </a:pPr>
            <a:endParaRPr sz="180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24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wentieth Century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24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80" name="Google Shape;80;p24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81" name="Google Shape;81;p2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2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2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D"/>
              <a:t>‹#›</a:t>
            </a:fld>
            <a:endParaRPr/>
          </a:p>
        </p:txBody>
      </p:sp>
      <p:sp>
        <p:nvSpPr>
          <p:cNvPr id="84" name="Google Shape;84;p24"/>
          <p:cNvSpPr/>
          <p:nvPr/>
        </p:nvSpPr>
        <p:spPr>
          <a:xfrm rot="-5400000">
            <a:off x="-388933" y="4841194"/>
            <a:ext cx="1737401" cy="959536"/>
          </a:xfrm>
          <a:custGeom>
            <a:avLst/>
            <a:gdLst/>
            <a:ahLst/>
            <a:cxnLst/>
            <a:rect l="l" t="t" r="r" b="b"/>
            <a:pathLst>
              <a:path w="1737401" h="959536" extrusionOk="0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venir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5" name="Google Shape;85;p24"/>
          <p:cNvSpPr/>
          <p:nvPr/>
        </p:nvSpPr>
        <p:spPr>
          <a:xfrm>
            <a:off x="10494433" y="2"/>
            <a:ext cx="849328" cy="357668"/>
          </a:xfrm>
          <a:custGeom>
            <a:avLst/>
            <a:gdLst/>
            <a:ahLst/>
            <a:cxnLst/>
            <a:rect l="l" t="t" r="r" b="b"/>
            <a:pathLst>
              <a:path w="1135066" h="477997" extrusionOk="0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venir"/>
              <a:buNone/>
            </a:pPr>
            <a:endParaRPr sz="180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5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Twentieth Century"/>
              <a:buNone/>
              <a:defRPr sz="4400" b="0" i="0" u="none" strike="noStrike" cap="non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15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defRPr>
            </a:lvl9pPr>
          </a:lstStyle>
          <a:p>
            <a:endParaRPr/>
          </a:p>
        </p:txBody>
      </p:sp>
      <p:sp>
        <p:nvSpPr>
          <p:cNvPr id="8" name="Google Shape;8;p1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Avenir"/>
                <a:ea typeface="Avenir"/>
                <a:cs typeface="Avenir"/>
                <a:sym typeface="Avenir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defRPr>
            </a:lvl9pPr>
          </a:lstStyle>
          <a:p>
            <a:endParaRPr/>
          </a:p>
        </p:txBody>
      </p:sp>
      <p:sp>
        <p:nvSpPr>
          <p:cNvPr id="9" name="Google Shape;9;p1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Avenir"/>
                <a:ea typeface="Avenir"/>
                <a:cs typeface="Avenir"/>
                <a:sym typeface="Avenir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defRPr>
            </a:lvl9pPr>
          </a:lstStyle>
          <a:p>
            <a:endParaRPr/>
          </a:p>
        </p:txBody>
      </p:sp>
      <p:sp>
        <p:nvSpPr>
          <p:cNvPr id="10" name="Google Shape;10;p1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Avenir"/>
                <a:ea typeface="Avenir"/>
                <a:cs typeface="Avenir"/>
                <a:sym typeface="Avenir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Avenir"/>
                <a:ea typeface="Avenir"/>
                <a:cs typeface="Avenir"/>
                <a:sym typeface="Avenir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Avenir"/>
                <a:ea typeface="Avenir"/>
                <a:cs typeface="Avenir"/>
                <a:sym typeface="Avenir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Avenir"/>
                <a:ea typeface="Avenir"/>
                <a:cs typeface="Avenir"/>
                <a:sym typeface="Avenir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Avenir"/>
                <a:ea typeface="Avenir"/>
                <a:cs typeface="Avenir"/>
                <a:sym typeface="Avenir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Avenir"/>
                <a:ea typeface="Avenir"/>
                <a:cs typeface="Avenir"/>
                <a:sym typeface="Avenir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Avenir"/>
                <a:ea typeface="Avenir"/>
                <a:cs typeface="Avenir"/>
                <a:sym typeface="Avenir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Avenir"/>
                <a:ea typeface="Avenir"/>
                <a:cs typeface="Avenir"/>
                <a:sym typeface="Avenir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Avenir"/>
                <a:ea typeface="Avenir"/>
                <a:cs typeface="Avenir"/>
                <a:sym typeface="Avenir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D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6" name="Google Shape;106;p1"/>
          <p:cNvPicPr preferRelativeResize="0"/>
          <p:nvPr/>
        </p:nvPicPr>
        <p:blipFill rotWithShape="1">
          <a:blip r:embed="rId3">
            <a:alphaModFix/>
          </a:blip>
          <a:srcRect l="2296" r="4602"/>
          <a:stretch/>
        </p:blipFill>
        <p:spPr>
          <a:xfrm>
            <a:off x="5101771" y="10"/>
            <a:ext cx="7094361" cy="6857989"/>
          </a:xfrm>
          <a:prstGeom prst="rect">
            <a:avLst/>
          </a:prstGeom>
          <a:noFill/>
          <a:ln>
            <a:noFill/>
          </a:ln>
        </p:spPr>
      </p:pic>
      <p:sp>
        <p:nvSpPr>
          <p:cNvPr id="107" name="Google Shape;107;p1"/>
          <p:cNvSpPr/>
          <p:nvPr/>
        </p:nvSpPr>
        <p:spPr>
          <a:xfrm>
            <a:off x="0" y="-4"/>
            <a:ext cx="5272088" cy="685800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venir"/>
              <a:buNone/>
            </a:pPr>
            <a:endParaRPr sz="180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8" name="Google Shape;108;p1"/>
          <p:cNvSpPr/>
          <p:nvPr/>
        </p:nvSpPr>
        <p:spPr>
          <a:xfrm rot="303011">
            <a:off x="1718653" y="700861"/>
            <a:ext cx="2987899" cy="2987899"/>
          </a:xfrm>
          <a:prstGeom prst="arc">
            <a:avLst>
              <a:gd name="adj1" fmla="val 14612914"/>
              <a:gd name="adj2" fmla="val 0"/>
            </a:avLst>
          </a:prstGeom>
          <a:noFill/>
          <a:ln w="127000" cap="rnd" cmpd="sng">
            <a:solidFill>
              <a:srgbClr val="11B2EB"/>
            </a:solidFill>
            <a:prstDash val="dash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venir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9" name="Google Shape;109;p1"/>
          <p:cNvSpPr txBox="1">
            <a:spLocks noGrp="1"/>
          </p:cNvSpPr>
          <p:nvPr>
            <p:ph type="ctrTitle"/>
          </p:nvPr>
        </p:nvSpPr>
        <p:spPr>
          <a:xfrm>
            <a:off x="643467" y="795509"/>
            <a:ext cx="4092525" cy="27986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700"/>
              <a:buFont typeface="Twentieth Century"/>
              <a:buNone/>
            </a:pPr>
            <a:r>
              <a:rPr lang="en-ID" sz="4700">
                <a:solidFill>
                  <a:srgbClr val="FFFFFF"/>
                </a:solidFill>
              </a:rPr>
              <a:t>PENDIDIKAN SEBAGAI PUSAT PERADABAN</a:t>
            </a:r>
            <a:endParaRPr/>
          </a:p>
        </p:txBody>
      </p:sp>
      <p:sp>
        <p:nvSpPr>
          <p:cNvPr id="110" name="Google Shape;110;p1"/>
          <p:cNvSpPr txBox="1">
            <a:spLocks noGrp="1"/>
          </p:cNvSpPr>
          <p:nvPr>
            <p:ph type="subTitle" idx="1"/>
          </p:nvPr>
        </p:nvSpPr>
        <p:spPr>
          <a:xfrm>
            <a:off x="643467" y="3686187"/>
            <a:ext cx="4092525" cy="22925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</a:pPr>
            <a:endParaRPr/>
          </a:p>
        </p:txBody>
      </p:sp>
      <p:sp>
        <p:nvSpPr>
          <p:cNvPr id="111" name="Google Shape;111;p1"/>
          <p:cNvSpPr/>
          <p:nvPr/>
        </p:nvSpPr>
        <p:spPr>
          <a:xfrm>
            <a:off x="1201186" y="4626633"/>
            <a:ext cx="491961" cy="491961"/>
          </a:xfrm>
          <a:prstGeom prst="ellipse">
            <a:avLst/>
          </a:prstGeom>
          <a:solidFill>
            <a:srgbClr val="11B2EB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venir"/>
              <a:buNone/>
            </a:pPr>
            <a:endParaRPr sz="180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2" name="Google Shape;112;p1"/>
          <p:cNvSpPr/>
          <p:nvPr/>
        </p:nvSpPr>
        <p:spPr>
          <a:xfrm>
            <a:off x="4927932" y="5011563"/>
            <a:ext cx="731558" cy="731558"/>
          </a:xfrm>
          <a:prstGeom prst="rect">
            <a:avLst/>
          </a:prstGeom>
          <a:noFill/>
          <a:ln w="127000" cap="flat" cmpd="sng">
            <a:solidFill>
              <a:srgbClr val="11B2EB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venir"/>
              <a:buNone/>
            </a:pPr>
            <a:endParaRPr sz="180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9" name="Google Shape;249;p1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venir"/>
              <a:buNone/>
            </a:pPr>
            <a:endParaRPr sz="180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0" name="Google Shape;250;p10"/>
          <p:cNvSpPr/>
          <p:nvPr/>
        </p:nvSpPr>
        <p:spPr>
          <a:xfrm>
            <a:off x="0" y="0"/>
            <a:ext cx="4522573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venir"/>
              <a:buNone/>
            </a:pPr>
            <a:endParaRPr sz="180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1" name="Google Shape;251;p10"/>
          <p:cNvSpPr/>
          <p:nvPr/>
        </p:nvSpPr>
        <p:spPr>
          <a:xfrm rot="-853893">
            <a:off x="2906963" y="1348064"/>
            <a:ext cx="2987899" cy="2987899"/>
          </a:xfrm>
          <a:prstGeom prst="arc">
            <a:avLst>
              <a:gd name="adj1" fmla="val 14612914"/>
              <a:gd name="adj2" fmla="val 0"/>
            </a:avLst>
          </a:prstGeom>
          <a:noFill/>
          <a:ln w="127000" cap="rnd" cmpd="sng">
            <a:solidFill>
              <a:srgbClr val="11B2EB"/>
            </a:solidFill>
            <a:prstDash val="dash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venir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2" name="Google Shape;252;p10"/>
          <p:cNvSpPr txBox="1">
            <a:spLocks noGrp="1"/>
          </p:cNvSpPr>
          <p:nvPr>
            <p:ph type="title"/>
          </p:nvPr>
        </p:nvSpPr>
        <p:spPr>
          <a:xfrm>
            <a:off x="838200" y="643467"/>
            <a:ext cx="3096126" cy="55710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100"/>
              <a:buFont typeface="Twentieth Century"/>
              <a:buNone/>
            </a:pPr>
            <a:r>
              <a:rPr lang="en-ID" sz="4100">
                <a:solidFill>
                  <a:srgbClr val="FFFFFF"/>
                </a:solidFill>
              </a:rPr>
              <a:t>Indikatornya :</a:t>
            </a:r>
            <a:endParaRPr/>
          </a:p>
        </p:txBody>
      </p:sp>
      <p:grpSp>
        <p:nvGrpSpPr>
          <p:cNvPr id="253" name="Google Shape;253;p10"/>
          <p:cNvGrpSpPr/>
          <p:nvPr/>
        </p:nvGrpSpPr>
        <p:grpSpPr>
          <a:xfrm>
            <a:off x="5237018" y="653693"/>
            <a:ext cx="6303729" cy="5560838"/>
            <a:chOff x="0" y="0"/>
            <a:chExt cx="6303729" cy="5560838"/>
          </a:xfrm>
        </p:grpSpPr>
        <p:cxnSp>
          <p:nvCxnSpPr>
            <p:cNvPr id="254" name="Google Shape;254;p10"/>
            <p:cNvCxnSpPr/>
            <p:nvPr/>
          </p:nvCxnSpPr>
          <p:spPr>
            <a:xfrm>
              <a:off x="0" y="0"/>
              <a:ext cx="6303729" cy="0"/>
            </a:xfrm>
            <a:prstGeom prst="straightConnector1">
              <a:avLst/>
            </a:prstGeom>
            <a:solidFill>
              <a:srgbClr val="5DCCF3"/>
            </a:solidFill>
            <a:ln w="12700" cap="flat" cmpd="sng">
              <a:solidFill>
                <a:srgbClr val="5DCCF3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sp>
          <p:nvSpPr>
            <p:cNvPr id="255" name="Google Shape;255;p10"/>
            <p:cNvSpPr/>
            <p:nvPr/>
          </p:nvSpPr>
          <p:spPr>
            <a:xfrm>
              <a:off x="0" y="0"/>
              <a:ext cx="6303729" cy="2780419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6" name="Google Shape;256;p10"/>
            <p:cNvSpPr txBox="1"/>
            <p:nvPr/>
          </p:nvSpPr>
          <p:spPr>
            <a:xfrm>
              <a:off x="0" y="0"/>
              <a:ext cx="6303729" cy="2780419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18100" tIns="118100" rIns="118100" bIns="118100" anchor="t" anchorCtr="0">
              <a:noAutofit/>
            </a:bodyPr>
            <a:lstStyle/>
            <a:p>
              <a:pPr marL="0" marR="0" lvl="0" indent="0" algn="l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3100"/>
                <a:buFont typeface="Avenir"/>
                <a:buNone/>
              </a:pPr>
              <a:r>
                <a:rPr lang="en-ID" sz="3100" b="0" i="0" u="none" strike="noStrike" cap="none">
                  <a:solidFill>
                    <a:schemeClr val="dk1"/>
                  </a:solidFill>
                  <a:latin typeface="Avenir"/>
                  <a:ea typeface="Avenir"/>
                  <a:cs typeface="Avenir"/>
                  <a:sym typeface="Avenir"/>
                </a:rPr>
                <a:t>Tingkat kehidupan layak masyarakat, terutama dalam hal pendapatan, akses terhadap sumber daya, keamanan pangan, kesehatan, dan pendidikan. </a:t>
              </a:r>
              <a:endParaRPr sz="3100" b="0" i="0" u="none" strike="noStrike" cap="none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cxnSp>
          <p:nvCxnSpPr>
            <p:cNvPr id="257" name="Google Shape;257;p10"/>
            <p:cNvCxnSpPr/>
            <p:nvPr/>
          </p:nvCxnSpPr>
          <p:spPr>
            <a:xfrm>
              <a:off x="0" y="2780419"/>
              <a:ext cx="6303729" cy="0"/>
            </a:xfrm>
            <a:prstGeom prst="straightConnector1">
              <a:avLst/>
            </a:prstGeom>
            <a:solidFill>
              <a:srgbClr val="A6E950"/>
            </a:solidFill>
            <a:ln w="12700" cap="flat" cmpd="sng">
              <a:solidFill>
                <a:srgbClr val="A6E950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sp>
          <p:nvSpPr>
            <p:cNvPr id="258" name="Google Shape;258;p10"/>
            <p:cNvSpPr/>
            <p:nvPr/>
          </p:nvSpPr>
          <p:spPr>
            <a:xfrm>
              <a:off x="0" y="2780419"/>
              <a:ext cx="6303729" cy="2780419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9" name="Google Shape;259;p10"/>
            <p:cNvSpPr txBox="1"/>
            <p:nvPr/>
          </p:nvSpPr>
          <p:spPr>
            <a:xfrm>
              <a:off x="0" y="2780419"/>
              <a:ext cx="6303729" cy="2780419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18100" tIns="118100" rIns="118100" bIns="118100" anchor="t" anchorCtr="0">
              <a:noAutofit/>
            </a:bodyPr>
            <a:lstStyle/>
            <a:p>
              <a:pPr marL="0" marR="0" lvl="0" indent="0" algn="l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3100"/>
                <a:buFont typeface="Avenir"/>
                <a:buNone/>
              </a:pPr>
              <a:r>
                <a:rPr lang="en-ID" sz="3100" b="0" i="0" u="none" strike="noStrike" cap="none">
                  <a:solidFill>
                    <a:schemeClr val="dk1"/>
                  </a:solidFill>
                  <a:latin typeface="Avenir"/>
                  <a:ea typeface="Avenir"/>
                  <a:cs typeface="Avenir"/>
                  <a:sym typeface="Avenir"/>
                </a:rPr>
                <a:t>Kesejahteraan tidak hanya dilihat dari segi ekonomi, tetapi juga dari aspek sosial dan kultural yang mendukung kehidupan yang bermartabat.</a:t>
              </a:r>
              <a:endParaRPr sz="3100" b="0" i="0" u="none" strike="noStrike" cap="none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4" name="Google Shape;264;p1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venir"/>
              <a:buNone/>
            </a:pPr>
            <a:endParaRPr sz="180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5" name="Google Shape;265;p11"/>
          <p:cNvSpPr/>
          <p:nvPr/>
        </p:nvSpPr>
        <p:spPr>
          <a:xfrm>
            <a:off x="9519137" y="5486400"/>
            <a:ext cx="2672863" cy="1371600"/>
          </a:xfrm>
          <a:custGeom>
            <a:avLst/>
            <a:gdLst/>
            <a:ahLst/>
            <a:cxnLst/>
            <a:rect l="l" t="t" r="r" b="b"/>
            <a:pathLst>
              <a:path w="2672863" h="1371600" extrusionOk="0">
                <a:moveTo>
                  <a:pt x="1721734" y="0"/>
                </a:moveTo>
                <a:cubicBezTo>
                  <a:pt x="2026863" y="0"/>
                  <a:pt x="2313937" y="77299"/>
                  <a:pt x="2564444" y="213382"/>
                </a:cubicBezTo>
                <a:lnTo>
                  <a:pt x="2672863" y="279248"/>
                </a:lnTo>
                <a:lnTo>
                  <a:pt x="2672863" y="1371600"/>
                </a:lnTo>
                <a:lnTo>
                  <a:pt x="0" y="1371600"/>
                </a:lnTo>
                <a:lnTo>
                  <a:pt x="33268" y="1242216"/>
                </a:lnTo>
                <a:cubicBezTo>
                  <a:pt x="257110" y="522539"/>
                  <a:pt x="928399" y="0"/>
                  <a:pt x="1721734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venir"/>
              <a:buNone/>
            </a:pPr>
            <a:endParaRPr sz="180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66" name="Google Shape;266;p11" descr="Carp Streamer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6541053" y="953955"/>
            <a:ext cx="4777381" cy="4777381"/>
          </a:xfrm>
          <a:custGeom>
            <a:avLst/>
            <a:gdLst/>
            <a:ahLst/>
            <a:cxnLst/>
            <a:rect l="l" t="t" r="r" b="b"/>
            <a:pathLst>
              <a:path w="4777381" h="5643794" extrusionOk="0">
                <a:moveTo>
                  <a:pt x="143704" y="0"/>
                </a:moveTo>
                <a:lnTo>
                  <a:pt x="4633677" y="0"/>
                </a:lnTo>
                <a:cubicBezTo>
                  <a:pt x="4713043" y="0"/>
                  <a:pt x="4777381" y="64338"/>
                  <a:pt x="4777381" y="143704"/>
                </a:cubicBezTo>
                <a:lnTo>
                  <a:pt x="4777381" y="5500090"/>
                </a:lnTo>
                <a:cubicBezTo>
                  <a:pt x="4777381" y="5579456"/>
                  <a:pt x="4713043" y="5643794"/>
                  <a:pt x="4633677" y="5643794"/>
                </a:cubicBezTo>
                <a:lnTo>
                  <a:pt x="143704" y="5643794"/>
                </a:lnTo>
                <a:cubicBezTo>
                  <a:pt x="64338" y="5643794"/>
                  <a:pt x="0" y="5579456"/>
                  <a:pt x="0" y="5500090"/>
                </a:cubicBezTo>
                <a:lnTo>
                  <a:pt x="0" y="143704"/>
                </a:lnTo>
                <a:cubicBezTo>
                  <a:pt x="0" y="64338"/>
                  <a:pt x="64338" y="0"/>
                  <a:pt x="143704" y="0"/>
                </a:cubicBezTo>
                <a:close/>
              </a:path>
            </a:pathLst>
          </a:custGeom>
          <a:noFill/>
          <a:ln>
            <a:noFill/>
          </a:ln>
        </p:spPr>
      </p:pic>
      <p:sp>
        <p:nvSpPr>
          <p:cNvPr id="267" name="Google Shape;267;p11"/>
          <p:cNvSpPr/>
          <p:nvPr/>
        </p:nvSpPr>
        <p:spPr>
          <a:xfrm>
            <a:off x="4602050" y="650160"/>
            <a:ext cx="2987899" cy="2987899"/>
          </a:xfrm>
          <a:prstGeom prst="arc">
            <a:avLst>
              <a:gd name="adj1" fmla="val 14441841"/>
              <a:gd name="adj2" fmla="val 0"/>
            </a:avLst>
          </a:prstGeom>
          <a:noFill/>
          <a:ln w="127000" cap="rnd" cmpd="sng">
            <a:solidFill>
              <a:schemeClr val="accent4"/>
            </a:solidFill>
            <a:prstDash val="dash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venir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8" name="Google Shape;268;p11"/>
          <p:cNvSpPr txBox="1">
            <a:spLocks noGrp="1"/>
          </p:cNvSpPr>
          <p:nvPr>
            <p:ph type="title"/>
          </p:nvPr>
        </p:nvSpPr>
        <p:spPr>
          <a:xfrm>
            <a:off x="838201" y="479493"/>
            <a:ext cx="52578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Twentieth Century"/>
              <a:buNone/>
            </a:pPr>
            <a:r>
              <a:rPr lang="en-ID"/>
              <a:t>2. Dimensi kekuasaan atau politik</a:t>
            </a:r>
            <a:endParaRPr/>
          </a:p>
        </p:txBody>
      </p:sp>
      <p:sp>
        <p:nvSpPr>
          <p:cNvPr id="269" name="Google Shape;269;p11"/>
          <p:cNvSpPr txBox="1">
            <a:spLocks noGrp="1"/>
          </p:cNvSpPr>
          <p:nvPr>
            <p:ph type="body" idx="1"/>
          </p:nvPr>
        </p:nvSpPr>
        <p:spPr>
          <a:xfrm>
            <a:off x="838201" y="1984443"/>
            <a:ext cx="5257800" cy="41925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57200" lvl="0" indent="-457200" algn="just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AutoNum type="alphaLcPeriod"/>
            </a:pPr>
            <a:r>
              <a:rPr lang="en-ID" sz="2000" i="0" u="none" strike="noStrike">
                <a:latin typeface="Times New Roman"/>
                <a:ea typeface="Times New Roman"/>
                <a:cs typeface="Times New Roman"/>
                <a:sym typeface="Times New Roman"/>
              </a:rPr>
              <a:t>Dimensi kekuasaan atau politik berkaitan dengan cara pengambilan keputusan, distribusi kekuasaan, keterlibatan masyarakat dalam proses politik, dan tata kelola pemerintahan.</a:t>
            </a:r>
            <a:endParaRPr/>
          </a:p>
          <a:p>
            <a:pPr marL="457200" lvl="0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AutoNum type="alphaLcPeriod"/>
            </a:pPr>
            <a:r>
              <a:rPr lang="en-ID" sz="2000">
                <a:latin typeface="Times New Roman"/>
                <a:ea typeface="Times New Roman"/>
                <a:cs typeface="Times New Roman"/>
                <a:sym typeface="Times New Roman"/>
              </a:rPr>
              <a:t>Unsur-unsur dalam dimensi politik: </a:t>
            </a:r>
            <a:endParaRPr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en-ID" sz="2000">
                <a:latin typeface="Times New Roman"/>
                <a:ea typeface="Times New Roman"/>
                <a:cs typeface="Times New Roman"/>
                <a:sym typeface="Times New Roman"/>
              </a:rPr>
              <a:t>Partisipasi masyarakat</a:t>
            </a:r>
            <a:endParaRPr sz="20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en-ID" sz="2000" i="0" u="none" strike="noStrike">
                <a:latin typeface="Times New Roman"/>
                <a:ea typeface="Times New Roman"/>
                <a:cs typeface="Times New Roman"/>
                <a:sym typeface="Times New Roman"/>
              </a:rPr>
              <a:t>Transparansi dan Akuntabilitas Pemerintah Desa</a:t>
            </a:r>
            <a:endParaRPr sz="2000" i="0" u="none" strike="noStrike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en-ID" sz="2000">
                <a:latin typeface="Times New Roman"/>
                <a:ea typeface="Times New Roman"/>
                <a:cs typeface="Times New Roman"/>
                <a:sym typeface="Times New Roman"/>
              </a:rPr>
              <a:t>Keadilan dan inklusivitas</a:t>
            </a:r>
            <a:endParaRPr sz="20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en-ID" sz="2000">
                <a:latin typeface="Times New Roman"/>
                <a:ea typeface="Times New Roman"/>
                <a:cs typeface="Times New Roman"/>
                <a:sym typeface="Times New Roman"/>
              </a:rPr>
              <a:t>Kelembagaan politik yang kuat</a:t>
            </a:r>
            <a:endParaRPr sz="20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en-ID" sz="2000">
                <a:latin typeface="Times New Roman"/>
                <a:ea typeface="Times New Roman"/>
                <a:cs typeface="Times New Roman"/>
                <a:sym typeface="Times New Roman"/>
              </a:rPr>
              <a:t>Kedaulatan desa </a:t>
            </a:r>
            <a:endParaRPr sz="20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6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26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26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26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26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26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4" name="Google Shape;274;p12"/>
          <p:cNvSpPr/>
          <p:nvPr/>
        </p:nvSpPr>
        <p:spPr>
          <a:xfrm>
            <a:off x="3048" y="4293"/>
            <a:ext cx="12188952" cy="6858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venir"/>
              <a:buNone/>
            </a:pPr>
            <a:endParaRPr sz="180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5" name="Google Shape;275;p12"/>
          <p:cNvSpPr/>
          <p:nvPr/>
        </p:nvSpPr>
        <p:spPr>
          <a:xfrm>
            <a:off x="0" y="-4"/>
            <a:ext cx="4167268" cy="685800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venir"/>
              <a:buNone/>
            </a:pPr>
            <a:endParaRPr sz="180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6" name="Google Shape;276;p12"/>
          <p:cNvSpPr txBox="1">
            <a:spLocks noGrp="1"/>
          </p:cNvSpPr>
          <p:nvPr>
            <p:ph type="title"/>
          </p:nvPr>
        </p:nvSpPr>
        <p:spPr>
          <a:xfrm>
            <a:off x="686834" y="591344"/>
            <a:ext cx="3480434" cy="558561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400"/>
              <a:buFont typeface="Twentieth Century"/>
              <a:buNone/>
            </a:pPr>
            <a:r>
              <a:rPr lang="en-ID">
                <a:solidFill>
                  <a:srgbClr val="FFFFFF"/>
                </a:solidFill>
              </a:rPr>
              <a:t>3. Dimensi jati diri atau social - kultural</a:t>
            </a:r>
            <a:endParaRPr>
              <a:solidFill>
                <a:srgbClr val="FFFFFF"/>
              </a:solidFill>
            </a:endParaRPr>
          </a:p>
        </p:txBody>
      </p:sp>
      <p:sp>
        <p:nvSpPr>
          <p:cNvPr id="277" name="Google Shape;277;p12"/>
          <p:cNvSpPr txBox="1">
            <a:spLocks noGrp="1"/>
          </p:cNvSpPr>
          <p:nvPr>
            <p:ph type="body" idx="1"/>
          </p:nvPr>
        </p:nvSpPr>
        <p:spPr>
          <a:xfrm>
            <a:off x="4447308" y="591344"/>
            <a:ext cx="6906491" cy="558561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228600" lvl="0" indent="-228600" algn="just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ID" b="0" i="0" u="none" strike="noStrike">
                <a:latin typeface="Arial"/>
                <a:ea typeface="Arial"/>
                <a:cs typeface="Arial"/>
                <a:sym typeface="Arial"/>
              </a:rPr>
              <a:t>Dimensi ini mencakup </a:t>
            </a:r>
            <a:r>
              <a:rPr lang="en-ID" b="1" i="0" u="none" strike="noStrike"/>
              <a:t>nilai-nilai, tradisi, identitas budaya, dan kohesi sosial</a:t>
            </a:r>
            <a:r>
              <a:rPr lang="en-ID" b="0" i="0" u="none" strike="noStrike">
                <a:latin typeface="Arial"/>
                <a:ea typeface="Arial"/>
                <a:cs typeface="Arial"/>
                <a:sym typeface="Arial"/>
              </a:rPr>
              <a:t> yang membentuk karakter masyarakat desa.</a:t>
            </a:r>
            <a:endParaRPr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ID">
                <a:latin typeface="Arial"/>
                <a:ea typeface="Arial"/>
                <a:cs typeface="Arial"/>
                <a:sym typeface="Arial"/>
              </a:rPr>
              <a:t>Unsur-unsur dalam dimensi ini:</a:t>
            </a:r>
            <a:endParaRPr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Noto Sans Symbols"/>
              <a:buChar char="⮚"/>
            </a:pPr>
            <a:r>
              <a:rPr lang="en-ID">
                <a:latin typeface="Arial"/>
                <a:ea typeface="Arial"/>
                <a:cs typeface="Arial"/>
                <a:sym typeface="Arial"/>
              </a:rPr>
              <a:t>Identitas budaya local</a:t>
            </a:r>
            <a:endParaRPr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Noto Sans Symbols"/>
              <a:buChar char="⮚"/>
            </a:pPr>
            <a:r>
              <a:rPr lang="en-ID">
                <a:latin typeface="Arial"/>
                <a:ea typeface="Arial"/>
                <a:cs typeface="Arial"/>
                <a:sym typeface="Arial"/>
              </a:rPr>
              <a:t>Kohesi sosial</a:t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Noto Sans Symbols"/>
              <a:buChar char="⮚"/>
            </a:pPr>
            <a:r>
              <a:rPr lang="en-ID">
                <a:latin typeface="Arial"/>
                <a:ea typeface="Arial"/>
                <a:cs typeface="Arial"/>
                <a:sym typeface="Arial"/>
              </a:rPr>
              <a:t>Lembaga sosial adat</a:t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Noto Sans Symbols"/>
              <a:buChar char="⮚"/>
            </a:pPr>
            <a:r>
              <a:rPr lang="en-ID">
                <a:latin typeface="Arial"/>
                <a:ea typeface="Arial"/>
                <a:cs typeface="Arial"/>
                <a:sym typeface="Arial"/>
              </a:rPr>
              <a:t>Budaya gotong royong dan partisipasi sosial</a:t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Noto Sans Symbols"/>
              <a:buChar char="⮚"/>
            </a:pPr>
            <a:r>
              <a:rPr lang="en-ID">
                <a:latin typeface="Arial"/>
                <a:ea typeface="Arial"/>
                <a:cs typeface="Arial"/>
                <a:sym typeface="Arial"/>
              </a:rPr>
              <a:t>Toleransi dan keberagaman </a:t>
            </a:r>
            <a:endParaRPr/>
          </a:p>
        </p:txBody>
      </p:sp>
      <p:sp>
        <p:nvSpPr>
          <p:cNvPr id="278" name="Google Shape;278;p12"/>
          <p:cNvSpPr/>
          <p:nvPr/>
        </p:nvSpPr>
        <p:spPr>
          <a:xfrm rot="10800000" flipH="1">
            <a:off x="7550402" y="2455479"/>
            <a:ext cx="4083433" cy="4083433"/>
          </a:xfrm>
          <a:prstGeom prst="arc">
            <a:avLst>
              <a:gd name="adj1" fmla="val 16200000"/>
              <a:gd name="adj2" fmla="val 0"/>
            </a:avLst>
          </a:prstGeom>
          <a:noFill/>
          <a:ln w="127000" cap="rnd" cmpd="sng">
            <a:solidFill>
              <a:schemeClr val="accent4"/>
            </a:solidFill>
            <a:prstDash val="dash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venir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7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7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7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7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7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7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3" name="Google Shape;283;p13"/>
          <p:cNvSpPr/>
          <p:nvPr/>
        </p:nvSpPr>
        <p:spPr>
          <a:xfrm>
            <a:off x="3048" y="4293"/>
            <a:ext cx="12188952" cy="6858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venir"/>
              <a:buNone/>
            </a:pPr>
            <a:endParaRPr sz="180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4" name="Google Shape;284;p13"/>
          <p:cNvSpPr/>
          <p:nvPr/>
        </p:nvSpPr>
        <p:spPr>
          <a:xfrm>
            <a:off x="0" y="-4"/>
            <a:ext cx="4167268" cy="685800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venir"/>
              <a:buNone/>
            </a:pPr>
            <a:endParaRPr sz="180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5" name="Google Shape;285;p13"/>
          <p:cNvSpPr txBox="1">
            <a:spLocks noGrp="1"/>
          </p:cNvSpPr>
          <p:nvPr>
            <p:ph type="title"/>
          </p:nvPr>
        </p:nvSpPr>
        <p:spPr>
          <a:xfrm>
            <a:off x="686834" y="591344"/>
            <a:ext cx="3200400" cy="558561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700"/>
              <a:buFont typeface="Arial"/>
              <a:buNone/>
            </a:pPr>
            <a:r>
              <a:rPr lang="en-ID" sz="37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Hubungan dialektis pendidikan dengan pembangunan </a:t>
            </a:r>
            <a:endParaRPr sz="3700">
              <a:solidFill>
                <a:srgbClr val="FFFFFF"/>
              </a:solidFill>
            </a:endParaRPr>
          </a:p>
        </p:txBody>
      </p:sp>
      <p:sp>
        <p:nvSpPr>
          <p:cNvPr id="286" name="Google Shape;286;p13"/>
          <p:cNvSpPr txBox="1">
            <a:spLocks noGrp="1"/>
          </p:cNvSpPr>
          <p:nvPr>
            <p:ph type="body" idx="1"/>
          </p:nvPr>
        </p:nvSpPr>
        <p:spPr>
          <a:xfrm>
            <a:off x="4447308" y="591344"/>
            <a:ext cx="6906491" cy="558561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22860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Noto Sans Symbols"/>
              <a:buChar char="⮚"/>
            </a:pPr>
            <a:r>
              <a:rPr lang="en-ID" sz="2000"/>
              <a:t>Pendidikan dipahami dalam posisi sentral</a:t>
            </a:r>
            <a:endParaRPr sz="2000"/>
          </a:p>
          <a:p>
            <a:pPr marL="228600" lvl="0" indent="-228600" algn="just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Noto Sans Symbols"/>
              <a:buChar char="⮚"/>
            </a:pPr>
            <a:r>
              <a:rPr lang="en-ID" sz="2000"/>
              <a:t>Pendidikan tidak hanya bergantung pada lingkungan, karena Pendidikan menghasilkan manusia, dan manusia terdidik memiliki potensi dan peluang untuk mempengaruhi dimensi-dimensi Pembangunan</a:t>
            </a:r>
            <a:endParaRPr/>
          </a:p>
          <a:p>
            <a:pPr marL="228600" lvl="0" indent="-228600" algn="just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Noto Sans Symbols"/>
              <a:buChar char="⮚"/>
            </a:pPr>
            <a:r>
              <a:rPr lang="en-ID" sz="2000"/>
              <a:t>Penyelenggaraan dan pelaksanaan Pendidikan dipengaruhi oleh kondisi ekonomi keluarga, masyarakat dan komitmen pemerintah terhadap dunia Pendidikan.</a:t>
            </a:r>
            <a:endParaRPr/>
          </a:p>
          <a:p>
            <a:pPr marL="228600" lvl="0" indent="-228600" algn="just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Noto Sans Symbols"/>
              <a:buChar char="⮚"/>
            </a:pPr>
            <a:r>
              <a:rPr lang="en-ID" sz="2000"/>
              <a:t>Pendidikan menghasilkan lulusan perpengalaman, berketerampilan dan etos kerja yang lebih baik sehingga potensial untuk berperan aktif dalam Pembangunan ekonomi. </a:t>
            </a:r>
            <a:endParaRPr/>
          </a:p>
          <a:p>
            <a:pPr marL="228600" lvl="0" indent="-228600" algn="just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Noto Sans Symbols"/>
              <a:buChar char="⮚"/>
            </a:pPr>
            <a:r>
              <a:rPr lang="en-ID" sz="2000"/>
              <a:t>Dari sisi social budaya, Pendidikan berbasis pada social budaya masyarakat agar peserta didik tidak tercerabut dari akar budayanya.</a:t>
            </a:r>
            <a:endParaRPr/>
          </a:p>
        </p:txBody>
      </p:sp>
      <p:sp>
        <p:nvSpPr>
          <p:cNvPr id="287" name="Google Shape;287;p13"/>
          <p:cNvSpPr/>
          <p:nvPr/>
        </p:nvSpPr>
        <p:spPr>
          <a:xfrm rot="10800000" flipH="1">
            <a:off x="7550402" y="2455479"/>
            <a:ext cx="4083433" cy="4083433"/>
          </a:xfrm>
          <a:prstGeom prst="arc">
            <a:avLst>
              <a:gd name="adj1" fmla="val 16200000"/>
              <a:gd name="adj2" fmla="val 0"/>
            </a:avLst>
          </a:prstGeom>
          <a:noFill/>
          <a:ln w="127000" cap="rnd" cmpd="sng">
            <a:solidFill>
              <a:schemeClr val="accent4"/>
            </a:solidFill>
            <a:prstDash val="dash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venir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8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8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8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8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" name="Google Shape;292;p14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venir"/>
              <a:buNone/>
            </a:pPr>
            <a:endParaRPr sz="180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3" name="Google Shape;293;p14"/>
          <p:cNvSpPr/>
          <p:nvPr/>
        </p:nvSpPr>
        <p:spPr>
          <a:xfrm>
            <a:off x="0" y="0"/>
            <a:ext cx="4522573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venir"/>
              <a:buNone/>
            </a:pPr>
            <a:endParaRPr sz="180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4" name="Google Shape;294;p14"/>
          <p:cNvSpPr/>
          <p:nvPr/>
        </p:nvSpPr>
        <p:spPr>
          <a:xfrm rot="-853893">
            <a:off x="2906963" y="1348064"/>
            <a:ext cx="2987899" cy="2987899"/>
          </a:xfrm>
          <a:prstGeom prst="arc">
            <a:avLst>
              <a:gd name="adj1" fmla="val 14612914"/>
              <a:gd name="adj2" fmla="val 0"/>
            </a:avLst>
          </a:prstGeom>
          <a:noFill/>
          <a:ln w="127000" cap="rnd" cmpd="sng">
            <a:solidFill>
              <a:srgbClr val="11B2EB"/>
            </a:solidFill>
            <a:prstDash val="dash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venir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5" name="Google Shape;295;p14"/>
          <p:cNvSpPr txBox="1">
            <a:spLocks noGrp="1"/>
          </p:cNvSpPr>
          <p:nvPr>
            <p:ph type="title"/>
          </p:nvPr>
        </p:nvSpPr>
        <p:spPr>
          <a:xfrm>
            <a:off x="838200" y="643467"/>
            <a:ext cx="2951205" cy="55710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400"/>
              <a:buFont typeface="Twentieth Century"/>
              <a:buNone/>
            </a:pPr>
            <a:r>
              <a:rPr lang="en-ID">
                <a:solidFill>
                  <a:srgbClr val="FFFFFF"/>
                </a:solidFill>
              </a:rPr>
              <a:t>Referensi </a:t>
            </a:r>
            <a:endParaRPr/>
          </a:p>
        </p:txBody>
      </p:sp>
      <p:grpSp>
        <p:nvGrpSpPr>
          <p:cNvPr id="296" name="Google Shape;296;p14"/>
          <p:cNvGrpSpPr/>
          <p:nvPr/>
        </p:nvGrpSpPr>
        <p:grpSpPr>
          <a:xfrm>
            <a:off x="5237018" y="653693"/>
            <a:ext cx="6303729" cy="5560838"/>
            <a:chOff x="0" y="0"/>
            <a:chExt cx="6303729" cy="5560838"/>
          </a:xfrm>
        </p:grpSpPr>
        <p:cxnSp>
          <p:nvCxnSpPr>
            <p:cNvPr id="297" name="Google Shape;297;p14"/>
            <p:cNvCxnSpPr/>
            <p:nvPr/>
          </p:nvCxnSpPr>
          <p:spPr>
            <a:xfrm>
              <a:off x="0" y="0"/>
              <a:ext cx="6303729" cy="0"/>
            </a:xfrm>
            <a:prstGeom prst="straightConnector1">
              <a:avLst/>
            </a:prstGeom>
            <a:solidFill>
              <a:schemeClr val="dk2"/>
            </a:solidFill>
            <a:ln w="12700" cap="flat" cmpd="sng">
              <a:solidFill>
                <a:schemeClr val="dk2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sp>
          <p:nvSpPr>
            <p:cNvPr id="298" name="Google Shape;298;p14"/>
            <p:cNvSpPr/>
            <p:nvPr/>
          </p:nvSpPr>
          <p:spPr>
            <a:xfrm>
              <a:off x="0" y="0"/>
              <a:ext cx="6303729" cy="2780419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9" name="Google Shape;299;p14"/>
            <p:cNvSpPr txBox="1"/>
            <p:nvPr/>
          </p:nvSpPr>
          <p:spPr>
            <a:xfrm>
              <a:off x="0" y="0"/>
              <a:ext cx="6303729" cy="2780419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37150" tIns="137150" rIns="137150" bIns="137150" anchor="t" anchorCtr="0">
              <a:noAutofit/>
            </a:bodyPr>
            <a:lstStyle/>
            <a:p>
              <a:pPr marL="0" marR="0" lvl="0" indent="0" algn="l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3600"/>
                <a:buFont typeface="Avenir"/>
                <a:buNone/>
              </a:pPr>
              <a:r>
                <a:rPr lang="en-ID" sz="3600" b="0" i="0" u="none" strike="noStrike" cap="none">
                  <a:solidFill>
                    <a:schemeClr val="dk1"/>
                  </a:solidFill>
                  <a:latin typeface="Avenir"/>
                  <a:ea typeface="Avenir"/>
                  <a:cs typeface="Avenir"/>
                  <a:sym typeface="Avenir"/>
                </a:rPr>
                <a:t>Tohani, Entoh.2014. Peranan Pendidikan dalam Pembangunan. Yogyakarta : UNY Press</a:t>
              </a:r>
              <a:endParaRPr sz="3600" b="0" i="0" u="none" strike="noStrike" cap="none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cxnSp>
          <p:nvCxnSpPr>
            <p:cNvPr id="300" name="Google Shape;300;p14"/>
            <p:cNvCxnSpPr/>
            <p:nvPr/>
          </p:nvCxnSpPr>
          <p:spPr>
            <a:xfrm>
              <a:off x="0" y="2780419"/>
              <a:ext cx="6303729" cy="0"/>
            </a:xfrm>
            <a:prstGeom prst="straightConnector1">
              <a:avLst/>
            </a:prstGeom>
            <a:solidFill>
              <a:schemeClr val="dk2"/>
            </a:solidFill>
            <a:ln w="12700" cap="flat" cmpd="sng">
              <a:solidFill>
                <a:schemeClr val="dk2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sp>
          <p:nvSpPr>
            <p:cNvPr id="301" name="Google Shape;301;p14"/>
            <p:cNvSpPr/>
            <p:nvPr/>
          </p:nvSpPr>
          <p:spPr>
            <a:xfrm>
              <a:off x="0" y="2780419"/>
              <a:ext cx="6303729" cy="2780419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2" name="Google Shape;302;p14"/>
            <p:cNvSpPr txBox="1"/>
            <p:nvPr/>
          </p:nvSpPr>
          <p:spPr>
            <a:xfrm>
              <a:off x="0" y="2780419"/>
              <a:ext cx="6303729" cy="2780419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37150" tIns="137150" rIns="137150" bIns="137150" anchor="t" anchorCtr="0">
              <a:noAutofit/>
            </a:bodyPr>
            <a:lstStyle/>
            <a:p>
              <a:pPr marL="0" marR="0" lvl="0" indent="0" algn="l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3600"/>
                <a:buFont typeface="Avenir"/>
                <a:buNone/>
              </a:pPr>
              <a:r>
                <a:rPr lang="en-ID" sz="3600" b="0" i="0" u="none" strike="noStrike" cap="none">
                  <a:solidFill>
                    <a:schemeClr val="dk1"/>
                  </a:solidFill>
                  <a:latin typeface="Avenir"/>
                  <a:ea typeface="Avenir"/>
                  <a:cs typeface="Avenir"/>
                  <a:sym typeface="Avenir"/>
                </a:rPr>
                <a:t>Asian Development Bank. 2001. education and national development in Asia-trends, issues, policies, and strategies. Manila:ADB</a:t>
              </a:r>
              <a:endParaRPr sz="3600" b="0" i="0" u="none" strike="noStrike" cap="none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2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venir"/>
              <a:buNone/>
            </a:pPr>
            <a:endParaRPr sz="180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8" name="Google Shape;118;p2"/>
          <p:cNvSpPr/>
          <p:nvPr/>
        </p:nvSpPr>
        <p:spPr>
          <a:xfrm>
            <a:off x="0" y="0"/>
            <a:ext cx="4522573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venir"/>
              <a:buNone/>
            </a:pPr>
            <a:endParaRPr sz="180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9" name="Google Shape;119;p2"/>
          <p:cNvSpPr/>
          <p:nvPr/>
        </p:nvSpPr>
        <p:spPr>
          <a:xfrm rot="-853893">
            <a:off x="2906963" y="1348064"/>
            <a:ext cx="2987899" cy="2987899"/>
          </a:xfrm>
          <a:prstGeom prst="arc">
            <a:avLst>
              <a:gd name="adj1" fmla="val 14612914"/>
              <a:gd name="adj2" fmla="val 0"/>
            </a:avLst>
          </a:prstGeom>
          <a:noFill/>
          <a:ln w="127000" cap="rnd" cmpd="sng">
            <a:solidFill>
              <a:srgbClr val="11B2EB"/>
            </a:solidFill>
            <a:prstDash val="dash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venir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0" name="Google Shape;120;p2"/>
          <p:cNvSpPr txBox="1">
            <a:spLocks noGrp="1"/>
          </p:cNvSpPr>
          <p:nvPr>
            <p:ph type="title"/>
          </p:nvPr>
        </p:nvSpPr>
        <p:spPr>
          <a:xfrm>
            <a:off x="838200" y="643467"/>
            <a:ext cx="2951205" cy="55710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400"/>
              <a:buFont typeface="Twentieth Century"/>
              <a:buNone/>
            </a:pPr>
            <a:r>
              <a:rPr lang="en-ID" b="1" i="0" u="none" strike="noStrike">
                <a:solidFill>
                  <a:srgbClr val="FFFFFF"/>
                </a:solidFill>
              </a:rPr>
              <a:t/>
            </a:r>
            <a:br>
              <a:rPr lang="en-ID" b="1" i="0" u="none" strike="noStrike">
                <a:solidFill>
                  <a:srgbClr val="FFFFFF"/>
                </a:solidFill>
              </a:rPr>
            </a:br>
            <a:endParaRPr>
              <a:solidFill>
                <a:srgbClr val="FFFFFF"/>
              </a:solidFill>
            </a:endParaRPr>
          </a:p>
        </p:txBody>
      </p:sp>
      <p:grpSp>
        <p:nvGrpSpPr>
          <p:cNvPr id="121" name="Google Shape;121;p2"/>
          <p:cNvGrpSpPr/>
          <p:nvPr/>
        </p:nvGrpSpPr>
        <p:grpSpPr>
          <a:xfrm>
            <a:off x="5237018" y="653693"/>
            <a:ext cx="6303728" cy="5560838"/>
            <a:chOff x="0" y="0"/>
            <a:chExt cx="6303728" cy="5560838"/>
          </a:xfrm>
        </p:grpSpPr>
        <p:sp>
          <p:nvSpPr>
            <p:cNvPr id="122" name="Google Shape;122;p2"/>
            <p:cNvSpPr/>
            <p:nvPr/>
          </p:nvSpPr>
          <p:spPr>
            <a:xfrm>
              <a:off x="0" y="0"/>
              <a:ext cx="5042983" cy="1223384"/>
            </a:xfrm>
            <a:prstGeom prst="roundRect">
              <a:avLst>
                <a:gd name="adj" fmla="val 10000"/>
              </a:avLst>
            </a:prstGeom>
            <a:solidFill>
              <a:srgbClr val="5DCCF3"/>
            </a:solidFill>
            <a:ln w="12700" cap="flat" cmpd="sng">
              <a:solidFill>
                <a:schemeClr val="lt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" name="Google Shape;123;p2"/>
            <p:cNvSpPr txBox="1"/>
            <p:nvPr/>
          </p:nvSpPr>
          <p:spPr>
            <a:xfrm>
              <a:off x="35832" y="35832"/>
              <a:ext cx="3619479" cy="115172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87625" tIns="87625" rIns="87625" bIns="87625" anchor="ctr" anchorCtr="0">
              <a:noAutofit/>
            </a:bodyPr>
            <a:lstStyle/>
            <a:p>
              <a:pPr marL="0" marR="0" lvl="0" indent="0" algn="l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300"/>
                <a:buFont typeface="Avenir"/>
                <a:buNone/>
              </a:pPr>
              <a:r>
                <a:rPr lang="en-ID" sz="2300" b="0" i="0" u="none" strike="noStrike" cap="none">
                  <a:solidFill>
                    <a:schemeClr val="lt1"/>
                  </a:solidFill>
                  <a:latin typeface="Avenir"/>
                  <a:ea typeface="Avenir"/>
                  <a:cs typeface="Avenir"/>
                  <a:sym typeface="Avenir"/>
                </a:rPr>
                <a:t>Pendidikan sebagai landasan peradaban: </a:t>
              </a:r>
              <a:endParaRPr sz="2300" b="0" i="0" u="none" strike="noStrike" cap="none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124" name="Google Shape;124;p2"/>
            <p:cNvSpPr/>
            <p:nvPr/>
          </p:nvSpPr>
          <p:spPr>
            <a:xfrm>
              <a:off x="422349" y="1445818"/>
              <a:ext cx="5042983" cy="1223384"/>
            </a:xfrm>
            <a:prstGeom prst="roundRect">
              <a:avLst>
                <a:gd name="adj" fmla="val 10000"/>
              </a:avLst>
            </a:prstGeom>
            <a:solidFill>
              <a:schemeClr val="accent3"/>
            </a:solidFill>
            <a:ln w="12700" cap="flat" cmpd="sng">
              <a:solidFill>
                <a:schemeClr val="lt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" name="Google Shape;125;p2"/>
            <p:cNvSpPr txBox="1"/>
            <p:nvPr/>
          </p:nvSpPr>
          <p:spPr>
            <a:xfrm>
              <a:off x="458181" y="1481650"/>
              <a:ext cx="3753769" cy="115172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87625" tIns="87625" rIns="87625" bIns="87625" anchor="ctr" anchorCtr="0">
              <a:noAutofit/>
            </a:bodyPr>
            <a:lstStyle/>
            <a:p>
              <a:pPr marL="0" marR="0" lvl="0" indent="0" algn="l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300"/>
                <a:buFont typeface="Avenir"/>
                <a:buNone/>
              </a:pPr>
              <a:r>
                <a:rPr lang="en-ID" sz="2300" b="0" i="0" u="none" strike="noStrike" cap="none">
                  <a:solidFill>
                    <a:schemeClr val="lt1"/>
                  </a:solidFill>
                  <a:latin typeface="Avenir"/>
                  <a:ea typeface="Avenir"/>
                  <a:cs typeface="Avenir"/>
                  <a:sym typeface="Avenir"/>
                </a:rPr>
                <a:t>Menanamkan nilai-nilai budaya, etika, dan norma sosial.</a:t>
              </a:r>
              <a:endParaRPr sz="2300" b="0" i="0" u="none" strike="noStrike" cap="none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126" name="Google Shape;126;p2"/>
            <p:cNvSpPr/>
            <p:nvPr/>
          </p:nvSpPr>
          <p:spPr>
            <a:xfrm>
              <a:off x="838395" y="2891636"/>
              <a:ext cx="5042983" cy="1223384"/>
            </a:xfrm>
            <a:prstGeom prst="roundRect">
              <a:avLst>
                <a:gd name="adj" fmla="val 10000"/>
              </a:avLst>
            </a:prstGeom>
            <a:solidFill>
              <a:srgbClr val="5BCDAF"/>
            </a:solidFill>
            <a:ln w="12700" cap="flat" cmpd="sng">
              <a:solidFill>
                <a:schemeClr val="lt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" name="Google Shape;127;p2"/>
            <p:cNvSpPr txBox="1"/>
            <p:nvPr/>
          </p:nvSpPr>
          <p:spPr>
            <a:xfrm>
              <a:off x="874227" y="2927468"/>
              <a:ext cx="3760073" cy="115172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87625" tIns="87625" rIns="87625" bIns="87625" anchor="ctr" anchorCtr="0">
              <a:noAutofit/>
            </a:bodyPr>
            <a:lstStyle/>
            <a:p>
              <a:pPr marL="0" marR="0" lvl="0" indent="0" algn="l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300"/>
                <a:buFont typeface="Avenir"/>
                <a:buNone/>
              </a:pPr>
              <a:r>
                <a:rPr lang="en-ID" sz="2300" b="0" i="0" u="none" strike="noStrike" cap="none">
                  <a:solidFill>
                    <a:schemeClr val="lt1"/>
                  </a:solidFill>
                  <a:latin typeface="Avenir"/>
                  <a:ea typeface="Avenir"/>
                  <a:cs typeface="Avenir"/>
                  <a:sym typeface="Avenir"/>
                </a:rPr>
                <a:t>Membentuk karakter dan jati diri bangsa.</a:t>
              </a:r>
              <a:endParaRPr sz="2300" b="0" i="0" u="none" strike="noStrike" cap="none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128" name="Google Shape;128;p2"/>
            <p:cNvSpPr/>
            <p:nvPr/>
          </p:nvSpPr>
          <p:spPr>
            <a:xfrm>
              <a:off x="1260745" y="4337454"/>
              <a:ext cx="5042983" cy="1223384"/>
            </a:xfrm>
            <a:prstGeom prst="roundRect">
              <a:avLst>
                <a:gd name="adj" fmla="val 10000"/>
              </a:avLst>
            </a:prstGeom>
            <a:solidFill>
              <a:srgbClr val="FE7F20"/>
            </a:solidFill>
            <a:ln w="12700" cap="flat" cmpd="sng">
              <a:solidFill>
                <a:schemeClr val="lt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" name="Google Shape;129;p2"/>
            <p:cNvSpPr txBox="1"/>
            <p:nvPr/>
          </p:nvSpPr>
          <p:spPr>
            <a:xfrm>
              <a:off x="1296577" y="4373286"/>
              <a:ext cx="3753769" cy="115172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87625" tIns="87625" rIns="87625" bIns="87625" anchor="ctr" anchorCtr="0">
              <a:noAutofit/>
            </a:bodyPr>
            <a:lstStyle/>
            <a:p>
              <a:pPr marL="0" marR="0" lvl="0" indent="0" algn="l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300"/>
                <a:buFont typeface="Avenir"/>
                <a:buNone/>
              </a:pPr>
              <a:r>
                <a:rPr lang="en-ID" sz="2300" b="0" i="0" u="none" strike="noStrike" cap="none">
                  <a:solidFill>
                    <a:schemeClr val="lt1"/>
                  </a:solidFill>
                  <a:latin typeface="Avenir"/>
                  <a:ea typeface="Avenir"/>
                  <a:cs typeface="Avenir"/>
                  <a:sym typeface="Avenir"/>
                </a:rPr>
                <a:t>Memperkuat identitas dan keberlangsungan peradaban.</a:t>
              </a:r>
              <a:endParaRPr sz="2300" b="0" i="0" u="none" strike="noStrike" cap="none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130" name="Google Shape;130;p2"/>
            <p:cNvSpPr/>
            <p:nvPr/>
          </p:nvSpPr>
          <p:spPr>
            <a:xfrm>
              <a:off x="4247783" y="937001"/>
              <a:ext cx="795199" cy="795199"/>
            </a:xfrm>
            <a:prstGeom prst="downArrow">
              <a:avLst>
                <a:gd name="adj1" fmla="val 55000"/>
                <a:gd name="adj2" fmla="val 45000"/>
              </a:avLst>
            </a:prstGeom>
            <a:solidFill>
              <a:srgbClr val="D0ECFA">
                <a:alpha val="89803"/>
              </a:srgbClr>
            </a:solidFill>
            <a:ln w="12700" cap="flat" cmpd="sng">
              <a:solidFill>
                <a:srgbClr val="D0ECFA">
                  <a:alpha val="89803"/>
                </a:srgbClr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1" name="Google Shape;131;p2"/>
            <p:cNvSpPr txBox="1"/>
            <p:nvPr/>
          </p:nvSpPr>
          <p:spPr>
            <a:xfrm>
              <a:off x="4426703" y="937001"/>
              <a:ext cx="437359" cy="59838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3600"/>
                <a:buFont typeface="Avenir"/>
                <a:buNone/>
              </a:pPr>
              <a:endParaRPr sz="3600" b="0" i="0" u="none" strike="noStrike" cap="none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132" name="Google Shape;132;p2"/>
            <p:cNvSpPr/>
            <p:nvPr/>
          </p:nvSpPr>
          <p:spPr>
            <a:xfrm>
              <a:off x="4670133" y="2382819"/>
              <a:ext cx="795199" cy="795199"/>
            </a:xfrm>
            <a:prstGeom prst="downArrow">
              <a:avLst>
                <a:gd name="adj1" fmla="val 55000"/>
                <a:gd name="adj2" fmla="val 45000"/>
              </a:avLst>
            </a:prstGeom>
            <a:solidFill>
              <a:srgbClr val="E1F7CF">
                <a:alpha val="89803"/>
              </a:srgbClr>
            </a:solidFill>
            <a:ln w="12700" cap="flat" cmpd="sng">
              <a:solidFill>
                <a:srgbClr val="E1F7CF">
                  <a:alpha val="89803"/>
                </a:srgbClr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3" name="Google Shape;133;p2"/>
            <p:cNvSpPr txBox="1"/>
            <p:nvPr/>
          </p:nvSpPr>
          <p:spPr>
            <a:xfrm>
              <a:off x="4849053" y="2382819"/>
              <a:ext cx="437359" cy="59838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3600"/>
                <a:buFont typeface="Avenir"/>
                <a:buNone/>
              </a:pPr>
              <a:endParaRPr sz="3600" b="0" i="0" u="none" strike="noStrike" cap="none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134" name="Google Shape;134;p2"/>
            <p:cNvSpPr/>
            <p:nvPr/>
          </p:nvSpPr>
          <p:spPr>
            <a:xfrm>
              <a:off x="5086179" y="3828637"/>
              <a:ext cx="795199" cy="795199"/>
            </a:xfrm>
            <a:prstGeom prst="downArrow">
              <a:avLst>
                <a:gd name="adj1" fmla="val 55000"/>
                <a:gd name="adj2" fmla="val 45000"/>
              </a:avLst>
            </a:prstGeom>
            <a:solidFill>
              <a:srgbClr val="D1EDE3">
                <a:alpha val="89803"/>
              </a:srgbClr>
            </a:solidFill>
            <a:ln w="12700" cap="flat" cmpd="sng">
              <a:solidFill>
                <a:srgbClr val="D1EDE3">
                  <a:alpha val="89803"/>
                </a:srgbClr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" name="Google Shape;135;p2"/>
            <p:cNvSpPr txBox="1"/>
            <p:nvPr/>
          </p:nvSpPr>
          <p:spPr>
            <a:xfrm>
              <a:off x="5265099" y="3828637"/>
              <a:ext cx="437359" cy="59838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3600"/>
                <a:buFont typeface="Avenir"/>
                <a:buNone/>
              </a:pPr>
              <a:endParaRPr sz="3600" b="0" i="0" u="none" strike="noStrike" cap="none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</p:grp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venir"/>
              <a:buNone/>
            </a:pPr>
            <a:endParaRPr sz="180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1" name="Google Shape;141;p3"/>
          <p:cNvSpPr txBox="1">
            <a:spLocks noGrp="1"/>
          </p:cNvSpPr>
          <p:nvPr>
            <p:ph type="title"/>
          </p:nvPr>
        </p:nvSpPr>
        <p:spPr>
          <a:xfrm>
            <a:off x="838200" y="459863"/>
            <a:ext cx="10515600" cy="10045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400"/>
              <a:buFont typeface="Twentieth Century"/>
              <a:buNone/>
            </a:pPr>
            <a:r>
              <a:rPr lang="en-ID">
                <a:solidFill>
                  <a:srgbClr val="FFFFFF"/>
                </a:solidFill>
              </a:rPr>
              <a:t>Transfer dan inovasi pengetahuan </a:t>
            </a:r>
            <a:endParaRPr/>
          </a:p>
        </p:txBody>
      </p:sp>
      <p:sp>
        <p:nvSpPr>
          <p:cNvPr id="142" name="Google Shape;142;p3"/>
          <p:cNvSpPr/>
          <p:nvPr/>
        </p:nvSpPr>
        <p:spPr>
          <a:xfrm>
            <a:off x="579496" y="1587970"/>
            <a:ext cx="11033008" cy="4768380"/>
          </a:xfrm>
          <a:prstGeom prst="roundRect">
            <a:avLst>
              <a:gd name="adj" fmla="val 3174"/>
            </a:avLst>
          </a:prstGeom>
          <a:solidFill>
            <a:schemeClr val="lt1">
              <a:alpha val="94901"/>
            </a:scheme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venir"/>
              <a:buNone/>
            </a:pPr>
            <a:endParaRPr sz="180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143" name="Google Shape;143;p3"/>
          <p:cNvGrpSpPr/>
          <p:nvPr/>
        </p:nvGrpSpPr>
        <p:grpSpPr>
          <a:xfrm>
            <a:off x="913968" y="2379080"/>
            <a:ext cx="10364063" cy="3195000"/>
            <a:chOff x="75768" y="578169"/>
            <a:chExt cx="10364063" cy="3195000"/>
          </a:xfrm>
        </p:grpSpPr>
        <p:sp>
          <p:nvSpPr>
            <p:cNvPr id="144" name="Google Shape;144;p3"/>
            <p:cNvSpPr/>
            <p:nvPr/>
          </p:nvSpPr>
          <p:spPr>
            <a:xfrm>
              <a:off x="679050" y="578169"/>
              <a:ext cx="1887187" cy="1887187"/>
            </a:xfrm>
            <a:prstGeom prst="ellipse">
              <a:avLst/>
            </a:prstGeom>
            <a:solidFill>
              <a:srgbClr val="5DCC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" name="Google Shape;145;p3"/>
            <p:cNvSpPr/>
            <p:nvPr/>
          </p:nvSpPr>
          <p:spPr>
            <a:xfrm>
              <a:off x="1081237" y="980356"/>
              <a:ext cx="1082812" cy="1082812"/>
            </a:xfrm>
            <a:prstGeom prst="rect">
              <a:avLst/>
            </a:prstGeom>
            <a:blipFill rotWithShape="1">
              <a:blip r:embed="rId3">
                <a:alphaModFix/>
              </a:blip>
              <a:stretch>
                <a:fillRect/>
              </a:stretch>
            </a:blip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" name="Google Shape;146;p3"/>
            <p:cNvSpPr/>
            <p:nvPr/>
          </p:nvSpPr>
          <p:spPr>
            <a:xfrm>
              <a:off x="75768" y="3053169"/>
              <a:ext cx="3093750" cy="7200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" name="Google Shape;147;p3"/>
            <p:cNvSpPr txBox="1"/>
            <p:nvPr/>
          </p:nvSpPr>
          <p:spPr>
            <a:xfrm>
              <a:off x="75768" y="3053169"/>
              <a:ext cx="3093750" cy="7200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700"/>
                <a:buFont typeface="Avenir"/>
                <a:buNone/>
              </a:pPr>
              <a:r>
                <a:rPr lang="en-ID" sz="1700" b="0" i="0" u="none" strike="noStrike" cap="none">
                  <a:solidFill>
                    <a:schemeClr val="dk1"/>
                  </a:solidFill>
                  <a:latin typeface="Avenir"/>
                  <a:ea typeface="Avenir"/>
                  <a:cs typeface="Avenir"/>
                  <a:sym typeface="Avenir"/>
                </a:rPr>
                <a:t>MELESTARIKAN DAN MENGEMBANGKAN ILMU PENGETAHUAN.</a:t>
              </a:r>
              <a:endParaRPr sz="1700" b="0" i="0" u="none" strike="noStrike" cap="none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148" name="Google Shape;148;p3"/>
            <p:cNvSpPr/>
            <p:nvPr/>
          </p:nvSpPr>
          <p:spPr>
            <a:xfrm>
              <a:off x="4314206" y="578169"/>
              <a:ext cx="1887187" cy="1887187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9" name="Google Shape;149;p3"/>
            <p:cNvSpPr/>
            <p:nvPr/>
          </p:nvSpPr>
          <p:spPr>
            <a:xfrm>
              <a:off x="4716393" y="980356"/>
              <a:ext cx="1082812" cy="1082812"/>
            </a:xfrm>
            <a:prstGeom prst="rect">
              <a:avLst/>
            </a:prstGeom>
            <a:blipFill rotWithShape="1">
              <a:blip r:embed="rId4">
                <a:alphaModFix/>
              </a:blip>
              <a:stretch>
                <a:fillRect/>
              </a:stretch>
            </a:blip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" name="Google Shape;150;p3"/>
            <p:cNvSpPr/>
            <p:nvPr/>
          </p:nvSpPr>
          <p:spPr>
            <a:xfrm>
              <a:off x="3710925" y="3053169"/>
              <a:ext cx="3093750" cy="7200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" name="Google Shape;151;p3"/>
            <p:cNvSpPr txBox="1"/>
            <p:nvPr/>
          </p:nvSpPr>
          <p:spPr>
            <a:xfrm>
              <a:off x="3710925" y="3053169"/>
              <a:ext cx="3093750" cy="7200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700"/>
                <a:buFont typeface="Avenir"/>
                <a:buNone/>
              </a:pPr>
              <a:r>
                <a:rPr lang="en-ID" sz="1700" b="0" i="0" u="none" strike="noStrike" cap="none">
                  <a:solidFill>
                    <a:schemeClr val="dk1"/>
                  </a:solidFill>
                  <a:latin typeface="Avenir"/>
                  <a:ea typeface="Avenir"/>
                  <a:cs typeface="Avenir"/>
                  <a:sym typeface="Avenir"/>
                </a:rPr>
                <a:t>MENDORONG INOVASI DAN PENEMUAN BARU.</a:t>
              </a:r>
              <a:endParaRPr sz="1700" b="0" i="0" u="none" strike="noStrike" cap="none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152" name="Google Shape;152;p3"/>
            <p:cNvSpPr/>
            <p:nvPr/>
          </p:nvSpPr>
          <p:spPr>
            <a:xfrm>
              <a:off x="7949362" y="578169"/>
              <a:ext cx="1887187" cy="1887187"/>
            </a:xfrm>
            <a:prstGeom prst="ellipse">
              <a:avLst/>
            </a:prstGeom>
            <a:solidFill>
              <a:srgbClr val="5BCD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" name="Google Shape;153;p3"/>
            <p:cNvSpPr/>
            <p:nvPr/>
          </p:nvSpPr>
          <p:spPr>
            <a:xfrm>
              <a:off x="8351550" y="980356"/>
              <a:ext cx="1082812" cy="1082812"/>
            </a:xfrm>
            <a:prstGeom prst="rect">
              <a:avLst/>
            </a:prstGeom>
            <a:blipFill rotWithShape="1">
              <a:blip r:embed="rId5">
                <a:alphaModFix/>
              </a:blip>
              <a:stretch>
                <a:fillRect/>
              </a:stretch>
            </a:blip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" name="Google Shape;154;p3"/>
            <p:cNvSpPr/>
            <p:nvPr/>
          </p:nvSpPr>
          <p:spPr>
            <a:xfrm>
              <a:off x="7346081" y="3053169"/>
              <a:ext cx="3093750" cy="7200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" name="Google Shape;155;p3"/>
            <p:cNvSpPr txBox="1"/>
            <p:nvPr/>
          </p:nvSpPr>
          <p:spPr>
            <a:xfrm>
              <a:off x="7346081" y="3053169"/>
              <a:ext cx="3093750" cy="7200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700"/>
                <a:buFont typeface="Avenir"/>
                <a:buNone/>
              </a:pPr>
              <a:r>
                <a:rPr lang="en-ID" sz="1700" b="0" i="0" u="none" strike="noStrike" cap="none">
                  <a:solidFill>
                    <a:schemeClr val="dk1"/>
                  </a:solidFill>
                  <a:latin typeface="Avenir"/>
                  <a:ea typeface="Avenir"/>
                  <a:cs typeface="Avenir"/>
                  <a:sym typeface="Avenir"/>
                </a:rPr>
                <a:t>MENJADI PENGHUBUNG ANTARGENERASI MELALUI ILMU.</a:t>
              </a:r>
              <a:endParaRPr sz="1700" b="0" i="0" u="none" strike="noStrike" cap="none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</p:grp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p4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venir"/>
              <a:buNone/>
            </a:pPr>
            <a:endParaRPr sz="180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1" name="Google Shape;161;p4"/>
          <p:cNvSpPr/>
          <p:nvPr/>
        </p:nvSpPr>
        <p:spPr>
          <a:xfrm>
            <a:off x="0" y="1"/>
            <a:ext cx="4512467" cy="6858000"/>
          </a:xfrm>
          <a:custGeom>
            <a:avLst/>
            <a:gdLst/>
            <a:ahLst/>
            <a:cxnLst/>
            <a:rect l="l" t="t" r="r" b="b"/>
            <a:pathLst>
              <a:path w="4512467" h="6858000" extrusionOk="0">
                <a:moveTo>
                  <a:pt x="0" y="0"/>
                </a:moveTo>
                <a:lnTo>
                  <a:pt x="2579526" y="0"/>
                </a:lnTo>
                <a:lnTo>
                  <a:pt x="2583267" y="2151"/>
                </a:lnTo>
                <a:cubicBezTo>
                  <a:pt x="3739868" y="704919"/>
                  <a:pt x="4512467" y="1976735"/>
                  <a:pt x="4512467" y="3429000"/>
                </a:cubicBezTo>
                <a:cubicBezTo>
                  <a:pt x="4512467" y="4881266"/>
                  <a:pt x="3739868" y="6153081"/>
                  <a:pt x="2583267" y="6855849"/>
                </a:cubicBezTo>
                <a:lnTo>
                  <a:pt x="2579526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venir"/>
              <a:buNone/>
            </a:pPr>
            <a:endParaRPr sz="180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2" name="Google Shape;162;p4"/>
          <p:cNvSpPr txBox="1">
            <a:spLocks noGrp="1"/>
          </p:cNvSpPr>
          <p:nvPr>
            <p:ph type="title"/>
          </p:nvPr>
        </p:nvSpPr>
        <p:spPr>
          <a:xfrm>
            <a:off x="838200" y="643467"/>
            <a:ext cx="2951205" cy="55710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400"/>
              <a:buFont typeface="Twentieth Century"/>
              <a:buNone/>
            </a:pPr>
            <a:r>
              <a:rPr lang="en-ID">
                <a:solidFill>
                  <a:srgbClr val="FFFFFF"/>
                </a:solidFill>
              </a:rPr>
              <a:t>Membangun karakter dan moralitas </a:t>
            </a:r>
            <a:endParaRPr/>
          </a:p>
        </p:txBody>
      </p:sp>
      <p:grpSp>
        <p:nvGrpSpPr>
          <p:cNvPr id="163" name="Google Shape;163;p4"/>
          <p:cNvGrpSpPr/>
          <p:nvPr/>
        </p:nvGrpSpPr>
        <p:grpSpPr>
          <a:xfrm>
            <a:off x="4868468" y="643717"/>
            <a:ext cx="6970057" cy="6036246"/>
            <a:chOff x="-339172" y="251"/>
            <a:chExt cx="6970057" cy="6036246"/>
          </a:xfrm>
        </p:grpSpPr>
        <p:sp>
          <p:nvSpPr>
            <p:cNvPr id="164" name="Google Shape;164;p4"/>
            <p:cNvSpPr/>
            <p:nvPr/>
          </p:nvSpPr>
          <p:spPr>
            <a:xfrm>
              <a:off x="1763400" y="251"/>
              <a:ext cx="2764913" cy="2764913"/>
            </a:xfrm>
            <a:prstGeom prst="downArrow">
              <a:avLst>
                <a:gd name="adj1" fmla="val 50000"/>
                <a:gd name="adj2" fmla="val 35000"/>
              </a:avLst>
            </a:prstGeom>
            <a:solidFill>
              <a:srgbClr val="5DCCF3"/>
            </a:solidFill>
            <a:ln w="12700" cap="flat" cmpd="sng">
              <a:solidFill>
                <a:schemeClr val="lt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" name="Google Shape;165;p4"/>
            <p:cNvSpPr txBox="1"/>
            <p:nvPr/>
          </p:nvSpPr>
          <p:spPr>
            <a:xfrm>
              <a:off x="2454628" y="251"/>
              <a:ext cx="1382457" cy="2281053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06675" tIns="106675" rIns="106675" bIns="106675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500"/>
                <a:buFont typeface="Avenir"/>
                <a:buNone/>
              </a:pPr>
              <a:r>
                <a:rPr lang="en-ID" sz="1500" b="0" i="0" u="none" strike="noStrike" cap="none">
                  <a:solidFill>
                    <a:schemeClr val="lt1"/>
                  </a:solidFill>
                  <a:latin typeface="Avenir"/>
                  <a:ea typeface="Avenir"/>
                  <a:cs typeface="Avenir"/>
                  <a:sym typeface="Avenir"/>
                </a:rPr>
                <a:t>Membentuk manusia berintegritas dan bertanggung jawab.</a:t>
              </a:r>
              <a:endParaRPr sz="1500" b="0" i="0" u="none" strike="noStrike" cap="none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166" name="Google Shape;166;p4"/>
            <p:cNvSpPr/>
            <p:nvPr/>
          </p:nvSpPr>
          <p:spPr>
            <a:xfrm rot="7200000">
              <a:off x="3359958" y="2765570"/>
              <a:ext cx="2764913" cy="2764913"/>
            </a:xfrm>
            <a:prstGeom prst="downArrow">
              <a:avLst>
                <a:gd name="adj1" fmla="val 50000"/>
                <a:gd name="adj2" fmla="val 35000"/>
              </a:avLst>
            </a:prstGeom>
            <a:solidFill>
              <a:schemeClr val="accent3"/>
            </a:solidFill>
            <a:ln w="12700" cap="flat" cmpd="sng">
              <a:solidFill>
                <a:schemeClr val="lt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" name="Google Shape;167;p4"/>
            <p:cNvSpPr txBox="1"/>
            <p:nvPr/>
          </p:nvSpPr>
          <p:spPr>
            <a:xfrm rot="1800000">
              <a:off x="3811406" y="3577763"/>
              <a:ext cx="2281053" cy="138245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06675" tIns="106675" rIns="106675" bIns="106675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500"/>
                <a:buFont typeface="Avenir"/>
                <a:buNone/>
              </a:pPr>
              <a:r>
                <a:rPr lang="en-ID" sz="1500" b="0" i="0" u="none" strike="noStrike" cap="none">
                  <a:solidFill>
                    <a:schemeClr val="lt1"/>
                  </a:solidFill>
                  <a:latin typeface="Avenir"/>
                  <a:ea typeface="Avenir"/>
                  <a:cs typeface="Avenir"/>
                  <a:sym typeface="Avenir"/>
                </a:rPr>
                <a:t>Menanamkan nilai toleransi dan empati.</a:t>
              </a:r>
              <a:endParaRPr sz="1500" b="0" i="0" u="none" strike="noStrike" cap="none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168" name="Google Shape;168;p4"/>
            <p:cNvSpPr/>
            <p:nvPr/>
          </p:nvSpPr>
          <p:spPr>
            <a:xfrm rot="-7200000">
              <a:off x="166842" y="2765570"/>
              <a:ext cx="2764913" cy="2764913"/>
            </a:xfrm>
            <a:prstGeom prst="downArrow">
              <a:avLst>
                <a:gd name="adj1" fmla="val 50000"/>
                <a:gd name="adj2" fmla="val 35000"/>
              </a:avLst>
            </a:prstGeom>
            <a:solidFill>
              <a:srgbClr val="5BCDAF"/>
            </a:solidFill>
            <a:ln w="12700" cap="flat" cmpd="sng">
              <a:solidFill>
                <a:schemeClr val="lt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" name="Google Shape;169;p4"/>
            <p:cNvSpPr txBox="1"/>
            <p:nvPr/>
          </p:nvSpPr>
          <p:spPr>
            <a:xfrm rot="-1800058">
              <a:off x="321162" y="3577737"/>
              <a:ext cx="2281133" cy="1382492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06675" tIns="106675" rIns="106675" bIns="106675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500"/>
                <a:buFont typeface="Avenir"/>
                <a:buNone/>
              </a:pPr>
              <a:r>
                <a:rPr lang="en-ID" sz="1500" b="0" i="0" u="none" strike="noStrike" cap="none">
                  <a:solidFill>
                    <a:schemeClr val="lt1"/>
                  </a:solidFill>
                  <a:latin typeface="Avenir"/>
                  <a:ea typeface="Avenir"/>
                  <a:cs typeface="Avenir"/>
                  <a:sym typeface="Avenir"/>
                </a:rPr>
                <a:t>Menjadi dasar moral dalam kehidupan bermasyarakat.</a:t>
              </a:r>
              <a:endParaRPr sz="1500" b="0" i="0" u="none" strike="noStrike" cap="none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Google Shape;174;p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venir"/>
              <a:buNone/>
            </a:pPr>
            <a:endParaRPr sz="180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5" name="Google Shape;175;p5"/>
          <p:cNvSpPr txBox="1">
            <a:spLocks noGrp="1"/>
          </p:cNvSpPr>
          <p:nvPr>
            <p:ph type="title"/>
          </p:nvPr>
        </p:nvSpPr>
        <p:spPr>
          <a:xfrm>
            <a:off x="838200" y="459863"/>
            <a:ext cx="10515600" cy="10045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400"/>
              <a:buFont typeface="Twentieth Century"/>
              <a:buNone/>
            </a:pPr>
            <a:r>
              <a:rPr lang="en-ID">
                <a:solidFill>
                  <a:srgbClr val="FFFFFF"/>
                </a:solidFill>
              </a:rPr>
              <a:t>Pendorong kemajuan social dan ekonomi</a:t>
            </a:r>
            <a:endParaRPr>
              <a:solidFill>
                <a:srgbClr val="FFFFFF"/>
              </a:solidFill>
            </a:endParaRPr>
          </a:p>
        </p:txBody>
      </p:sp>
      <p:sp>
        <p:nvSpPr>
          <p:cNvPr id="176" name="Google Shape;176;p5"/>
          <p:cNvSpPr/>
          <p:nvPr/>
        </p:nvSpPr>
        <p:spPr>
          <a:xfrm>
            <a:off x="579496" y="1587970"/>
            <a:ext cx="11033008" cy="4768380"/>
          </a:xfrm>
          <a:prstGeom prst="roundRect">
            <a:avLst>
              <a:gd name="adj" fmla="val 3174"/>
            </a:avLst>
          </a:prstGeom>
          <a:solidFill>
            <a:schemeClr val="lt1">
              <a:alpha val="94901"/>
            </a:scheme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venir"/>
              <a:buNone/>
            </a:pPr>
            <a:endParaRPr sz="180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177" name="Google Shape;177;p5"/>
          <p:cNvGrpSpPr/>
          <p:nvPr/>
        </p:nvGrpSpPr>
        <p:grpSpPr>
          <a:xfrm>
            <a:off x="839021" y="1980259"/>
            <a:ext cx="10513956" cy="3992641"/>
            <a:chOff x="821" y="179348"/>
            <a:chExt cx="10513956" cy="3992641"/>
          </a:xfrm>
        </p:grpSpPr>
        <p:sp>
          <p:nvSpPr>
            <p:cNvPr id="178" name="Google Shape;178;p5"/>
            <p:cNvSpPr/>
            <p:nvPr/>
          </p:nvSpPr>
          <p:spPr>
            <a:xfrm>
              <a:off x="821" y="179348"/>
              <a:ext cx="3327201" cy="3992641"/>
            </a:xfrm>
            <a:prstGeom prst="rect">
              <a:avLst/>
            </a:prstGeom>
            <a:solidFill>
              <a:srgbClr val="5DCCF3"/>
            </a:solidFill>
            <a:ln w="12700" cap="flat" cmpd="sng">
              <a:solidFill>
                <a:srgbClr val="5DCCF3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9" name="Google Shape;179;p5"/>
            <p:cNvSpPr txBox="1"/>
            <p:nvPr/>
          </p:nvSpPr>
          <p:spPr>
            <a:xfrm>
              <a:off x="821" y="1776404"/>
              <a:ext cx="3327201" cy="2395585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328650" tIns="0" rIns="328650" bIns="330200" anchor="t" anchorCtr="0">
              <a:noAutofit/>
            </a:bodyPr>
            <a:lstStyle/>
            <a:p>
              <a:pPr marL="0" marR="0" lvl="0" indent="0" algn="l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600"/>
                <a:buFont typeface="Avenir"/>
                <a:buNone/>
              </a:pPr>
              <a:r>
                <a:rPr lang="en-ID" sz="2600" b="0" i="0" u="none" strike="noStrike" cap="none">
                  <a:solidFill>
                    <a:schemeClr val="lt1"/>
                  </a:solidFill>
                  <a:latin typeface="Avenir"/>
                  <a:ea typeface="Avenir"/>
                  <a:cs typeface="Avenir"/>
                  <a:sym typeface="Avenir"/>
                </a:rPr>
                <a:t>Meningkatkan kualitas sumber daya manusia.</a:t>
              </a:r>
              <a:endParaRPr sz="2600" b="0" i="0" u="none" strike="noStrike" cap="none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180" name="Google Shape;180;p5"/>
            <p:cNvSpPr/>
            <p:nvPr/>
          </p:nvSpPr>
          <p:spPr>
            <a:xfrm>
              <a:off x="821" y="179348"/>
              <a:ext cx="3327201" cy="159705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1" name="Google Shape;181;p5"/>
            <p:cNvSpPr txBox="1"/>
            <p:nvPr/>
          </p:nvSpPr>
          <p:spPr>
            <a:xfrm>
              <a:off x="821" y="179348"/>
              <a:ext cx="3327201" cy="159705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328650" tIns="165100" rIns="328650" bIns="165100" anchor="ctr" anchorCtr="0">
              <a:noAutofit/>
            </a:bodyPr>
            <a:lstStyle/>
            <a:p>
              <a:pPr marL="0" marR="0" lvl="0" indent="0" algn="l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6600"/>
                <a:buFont typeface="Avenir"/>
                <a:buNone/>
              </a:pPr>
              <a:r>
                <a:rPr lang="en-ID" sz="6600" b="0" i="0" u="none" strike="noStrike" cap="none">
                  <a:solidFill>
                    <a:schemeClr val="lt1"/>
                  </a:solidFill>
                  <a:latin typeface="Avenir"/>
                  <a:ea typeface="Avenir"/>
                  <a:cs typeface="Avenir"/>
                  <a:sym typeface="Avenir"/>
                </a:rPr>
                <a:t>01</a:t>
              </a:r>
              <a:endParaRPr/>
            </a:p>
          </p:txBody>
        </p:sp>
        <p:sp>
          <p:nvSpPr>
            <p:cNvPr id="182" name="Google Shape;182;p5"/>
            <p:cNvSpPr/>
            <p:nvPr/>
          </p:nvSpPr>
          <p:spPr>
            <a:xfrm>
              <a:off x="3594199" y="179348"/>
              <a:ext cx="3327201" cy="3992641"/>
            </a:xfrm>
            <a:prstGeom prst="rect">
              <a:avLst/>
            </a:prstGeom>
            <a:solidFill>
              <a:schemeClr val="accent3"/>
            </a:solidFill>
            <a:ln w="12700" cap="flat" cmpd="sng">
              <a:solidFill>
                <a:schemeClr val="accent3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3" name="Google Shape;183;p5"/>
            <p:cNvSpPr txBox="1"/>
            <p:nvPr/>
          </p:nvSpPr>
          <p:spPr>
            <a:xfrm>
              <a:off x="3594199" y="1776404"/>
              <a:ext cx="3327201" cy="2395585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328650" tIns="0" rIns="328650" bIns="330200" anchor="t" anchorCtr="0">
              <a:noAutofit/>
            </a:bodyPr>
            <a:lstStyle/>
            <a:p>
              <a:pPr marL="0" marR="0" lvl="0" indent="0" algn="l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600"/>
                <a:buFont typeface="Avenir"/>
                <a:buNone/>
              </a:pPr>
              <a:r>
                <a:rPr lang="en-ID" sz="2600" b="0" i="0" u="none" strike="noStrike" cap="none">
                  <a:solidFill>
                    <a:schemeClr val="lt1"/>
                  </a:solidFill>
                  <a:latin typeface="Avenir"/>
                  <a:ea typeface="Avenir"/>
                  <a:cs typeface="Avenir"/>
                  <a:sym typeface="Avenir"/>
                </a:rPr>
                <a:t>Mendorong produktivitas dan inovasi ekonomi.</a:t>
              </a:r>
              <a:endParaRPr sz="2600" b="0" i="0" u="none" strike="noStrike" cap="none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184" name="Google Shape;184;p5"/>
            <p:cNvSpPr/>
            <p:nvPr/>
          </p:nvSpPr>
          <p:spPr>
            <a:xfrm>
              <a:off x="3594199" y="179348"/>
              <a:ext cx="3327201" cy="159705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5" name="Google Shape;185;p5"/>
            <p:cNvSpPr txBox="1"/>
            <p:nvPr/>
          </p:nvSpPr>
          <p:spPr>
            <a:xfrm>
              <a:off x="3594199" y="179348"/>
              <a:ext cx="3327201" cy="159705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328650" tIns="165100" rIns="328650" bIns="165100" anchor="ctr" anchorCtr="0">
              <a:noAutofit/>
            </a:bodyPr>
            <a:lstStyle/>
            <a:p>
              <a:pPr marL="0" marR="0" lvl="0" indent="0" algn="l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6600"/>
                <a:buFont typeface="Avenir"/>
                <a:buNone/>
              </a:pPr>
              <a:r>
                <a:rPr lang="en-ID" sz="6600" b="0" i="0" u="none" strike="noStrike" cap="none">
                  <a:solidFill>
                    <a:schemeClr val="lt1"/>
                  </a:solidFill>
                  <a:latin typeface="Avenir"/>
                  <a:ea typeface="Avenir"/>
                  <a:cs typeface="Avenir"/>
                  <a:sym typeface="Avenir"/>
                </a:rPr>
                <a:t>02</a:t>
              </a:r>
              <a:endParaRPr/>
            </a:p>
          </p:txBody>
        </p:sp>
        <p:sp>
          <p:nvSpPr>
            <p:cNvPr id="186" name="Google Shape;186;p5"/>
            <p:cNvSpPr/>
            <p:nvPr/>
          </p:nvSpPr>
          <p:spPr>
            <a:xfrm>
              <a:off x="7187576" y="179348"/>
              <a:ext cx="3327201" cy="3992641"/>
            </a:xfrm>
            <a:prstGeom prst="rect">
              <a:avLst/>
            </a:prstGeom>
            <a:solidFill>
              <a:srgbClr val="5BCDAF"/>
            </a:solidFill>
            <a:ln w="12700" cap="flat" cmpd="sng">
              <a:solidFill>
                <a:srgbClr val="5BCDAF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7" name="Google Shape;187;p5"/>
            <p:cNvSpPr txBox="1"/>
            <p:nvPr/>
          </p:nvSpPr>
          <p:spPr>
            <a:xfrm>
              <a:off x="7187576" y="1776404"/>
              <a:ext cx="3327201" cy="2395585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328650" tIns="0" rIns="328650" bIns="330200" anchor="t" anchorCtr="0">
              <a:noAutofit/>
            </a:bodyPr>
            <a:lstStyle/>
            <a:p>
              <a:pPr marL="0" marR="0" lvl="0" indent="0" algn="l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600"/>
                <a:buFont typeface="Avenir"/>
                <a:buNone/>
              </a:pPr>
              <a:r>
                <a:rPr lang="en-ID" sz="2600" b="0" i="0" u="none" strike="noStrike" cap="none">
                  <a:solidFill>
                    <a:schemeClr val="lt1"/>
                  </a:solidFill>
                  <a:latin typeface="Avenir"/>
                  <a:ea typeface="Avenir"/>
                  <a:cs typeface="Avenir"/>
                  <a:sym typeface="Avenir"/>
                </a:rPr>
                <a:t>Menjadi fondasi pembangunan berkelanjutan</a:t>
              </a:r>
              <a:endParaRPr sz="2600" b="0" i="0" u="none" strike="noStrike" cap="none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188" name="Google Shape;188;p5"/>
            <p:cNvSpPr/>
            <p:nvPr/>
          </p:nvSpPr>
          <p:spPr>
            <a:xfrm>
              <a:off x="7187576" y="179348"/>
              <a:ext cx="3327201" cy="159705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9" name="Google Shape;189;p5"/>
            <p:cNvSpPr txBox="1"/>
            <p:nvPr/>
          </p:nvSpPr>
          <p:spPr>
            <a:xfrm>
              <a:off x="7187576" y="179348"/>
              <a:ext cx="3327201" cy="159705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328650" tIns="165100" rIns="328650" bIns="165100" anchor="ctr" anchorCtr="0">
              <a:noAutofit/>
            </a:bodyPr>
            <a:lstStyle/>
            <a:p>
              <a:pPr marL="0" marR="0" lvl="0" indent="0" algn="l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6600"/>
                <a:buFont typeface="Avenir"/>
                <a:buNone/>
              </a:pPr>
              <a:r>
                <a:rPr lang="en-ID" sz="6600" b="0" i="0" u="none" strike="noStrike" cap="none">
                  <a:solidFill>
                    <a:schemeClr val="lt1"/>
                  </a:solidFill>
                  <a:latin typeface="Avenir"/>
                  <a:ea typeface="Avenir"/>
                  <a:cs typeface="Avenir"/>
                  <a:sym typeface="Avenir"/>
                </a:rPr>
                <a:t>03</a:t>
              </a:r>
              <a:endParaRPr/>
            </a:p>
          </p:txBody>
        </p:sp>
      </p:grp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Google Shape;194;p6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venir"/>
              <a:buNone/>
            </a:pPr>
            <a:endParaRPr sz="180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5" name="Google Shape;195;p6"/>
          <p:cNvSpPr/>
          <p:nvPr/>
        </p:nvSpPr>
        <p:spPr>
          <a:xfrm flipH="1">
            <a:off x="505262" y="859948"/>
            <a:ext cx="2987899" cy="2987899"/>
          </a:xfrm>
          <a:prstGeom prst="arc">
            <a:avLst>
              <a:gd name="adj1" fmla="val 14612914"/>
              <a:gd name="adj2" fmla="val 0"/>
            </a:avLst>
          </a:prstGeom>
          <a:noFill/>
          <a:ln w="127000" cap="rnd" cmpd="sng">
            <a:solidFill>
              <a:srgbClr val="11B2EB"/>
            </a:solidFill>
            <a:prstDash val="dash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venir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6" name="Google Shape;196;p6"/>
          <p:cNvSpPr txBox="1">
            <a:spLocks noGrp="1"/>
          </p:cNvSpPr>
          <p:nvPr>
            <p:ph type="title"/>
          </p:nvPr>
        </p:nvSpPr>
        <p:spPr>
          <a:xfrm>
            <a:off x="838200" y="643467"/>
            <a:ext cx="2951205" cy="55710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400"/>
              <a:buFont typeface="Twentieth Century"/>
              <a:buNone/>
            </a:pPr>
            <a:r>
              <a:rPr lang="en-ID">
                <a:solidFill>
                  <a:srgbClr val="FFFFFF"/>
                </a:solidFill>
              </a:rPr>
              <a:t>Agen transformasi social </a:t>
            </a:r>
            <a:endParaRPr/>
          </a:p>
        </p:txBody>
      </p:sp>
      <p:sp>
        <p:nvSpPr>
          <p:cNvPr id="197" name="Google Shape;197;p6"/>
          <p:cNvSpPr/>
          <p:nvPr/>
        </p:nvSpPr>
        <p:spPr>
          <a:xfrm>
            <a:off x="4485452" y="434266"/>
            <a:ext cx="7217701" cy="5922084"/>
          </a:xfrm>
          <a:prstGeom prst="roundRect">
            <a:avLst>
              <a:gd name="adj" fmla="val 3174"/>
            </a:avLst>
          </a:prstGeom>
          <a:solidFill>
            <a:schemeClr val="lt1">
              <a:alpha val="94901"/>
            </a:scheme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venir"/>
              <a:buNone/>
            </a:pPr>
            <a:endParaRPr sz="180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198" name="Google Shape;198;p6"/>
          <p:cNvGrpSpPr/>
          <p:nvPr/>
        </p:nvGrpSpPr>
        <p:grpSpPr>
          <a:xfrm>
            <a:off x="4763911" y="952450"/>
            <a:ext cx="6735443" cy="4878901"/>
            <a:chOff x="0" y="342850"/>
            <a:chExt cx="6735443" cy="4878901"/>
          </a:xfrm>
        </p:grpSpPr>
        <p:sp>
          <p:nvSpPr>
            <p:cNvPr id="199" name="Google Shape;199;p6"/>
            <p:cNvSpPr/>
            <p:nvPr/>
          </p:nvSpPr>
          <p:spPr>
            <a:xfrm>
              <a:off x="0" y="342850"/>
              <a:ext cx="6735443" cy="1551420"/>
            </a:xfrm>
            <a:prstGeom prst="roundRect">
              <a:avLst>
                <a:gd name="adj" fmla="val 16667"/>
              </a:avLst>
            </a:prstGeom>
            <a:solidFill>
              <a:srgbClr val="FE7F20"/>
            </a:solidFill>
            <a:ln w="12700" cap="flat" cmpd="sng">
              <a:solidFill>
                <a:schemeClr val="lt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0" name="Google Shape;200;p6"/>
            <p:cNvSpPr txBox="1"/>
            <p:nvPr/>
          </p:nvSpPr>
          <p:spPr>
            <a:xfrm>
              <a:off x="75734" y="418584"/>
              <a:ext cx="6583975" cy="1399952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48575" tIns="148575" rIns="148575" bIns="148575" anchor="ctr" anchorCtr="0">
              <a:noAutofit/>
            </a:bodyPr>
            <a:lstStyle/>
            <a:p>
              <a:pPr marL="0" marR="0" lvl="0" indent="0" algn="l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3900"/>
                <a:buFont typeface="Avenir"/>
                <a:buNone/>
              </a:pPr>
              <a:r>
                <a:rPr lang="en-ID" sz="3900" b="0" i="0" u="none" strike="noStrike" cap="none">
                  <a:solidFill>
                    <a:schemeClr val="lt1"/>
                  </a:solidFill>
                  <a:latin typeface="Avenir"/>
                  <a:ea typeface="Avenir"/>
                  <a:cs typeface="Avenir"/>
                  <a:sym typeface="Avenir"/>
                </a:rPr>
                <a:t>Mengurangi kesenjangan sosial dan ketidakadilan.</a:t>
              </a:r>
              <a:endParaRPr sz="3900" b="0" i="0" u="none" strike="noStrike" cap="none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201" name="Google Shape;201;p6"/>
            <p:cNvSpPr/>
            <p:nvPr/>
          </p:nvSpPr>
          <p:spPr>
            <a:xfrm>
              <a:off x="0" y="2006590"/>
              <a:ext cx="6735443" cy="1551420"/>
            </a:xfrm>
            <a:prstGeom prst="roundRect">
              <a:avLst>
                <a:gd name="adj" fmla="val 16667"/>
              </a:avLst>
            </a:prstGeom>
            <a:solidFill>
              <a:srgbClr val="F65E21"/>
            </a:solidFill>
            <a:ln w="12700" cap="flat" cmpd="sng">
              <a:solidFill>
                <a:schemeClr val="lt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2" name="Google Shape;202;p6"/>
            <p:cNvSpPr txBox="1"/>
            <p:nvPr/>
          </p:nvSpPr>
          <p:spPr>
            <a:xfrm>
              <a:off x="75734" y="2082324"/>
              <a:ext cx="6583975" cy="1399952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48575" tIns="148575" rIns="148575" bIns="148575" anchor="ctr" anchorCtr="0">
              <a:noAutofit/>
            </a:bodyPr>
            <a:lstStyle/>
            <a:p>
              <a:pPr marL="0" marR="0" lvl="0" indent="0" algn="l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3900"/>
                <a:buFont typeface="Avenir"/>
                <a:buNone/>
              </a:pPr>
              <a:r>
                <a:rPr lang="en-ID" sz="3900" b="0" i="0" u="none" strike="noStrike" cap="none">
                  <a:solidFill>
                    <a:schemeClr val="lt1"/>
                  </a:solidFill>
                  <a:latin typeface="Avenir"/>
                  <a:ea typeface="Avenir"/>
                  <a:cs typeface="Avenir"/>
                  <a:sym typeface="Avenir"/>
                </a:rPr>
                <a:t>Memberdayakan kelompok marginal.</a:t>
              </a:r>
              <a:endParaRPr sz="3900" b="0" i="0" u="none" strike="noStrike" cap="none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203" name="Google Shape;203;p6"/>
            <p:cNvSpPr/>
            <p:nvPr/>
          </p:nvSpPr>
          <p:spPr>
            <a:xfrm>
              <a:off x="0" y="3670331"/>
              <a:ext cx="6735443" cy="1551420"/>
            </a:xfrm>
            <a:prstGeom prst="roundRect">
              <a:avLst>
                <a:gd name="adj" fmla="val 16667"/>
              </a:avLst>
            </a:prstGeom>
            <a:solidFill>
              <a:srgbClr val="EF4023"/>
            </a:solidFill>
            <a:ln w="12700" cap="flat" cmpd="sng">
              <a:solidFill>
                <a:schemeClr val="lt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4" name="Google Shape;204;p6"/>
            <p:cNvSpPr txBox="1"/>
            <p:nvPr/>
          </p:nvSpPr>
          <p:spPr>
            <a:xfrm>
              <a:off x="75734" y="3746065"/>
              <a:ext cx="6583975" cy="1399952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48575" tIns="148575" rIns="148575" bIns="148575" anchor="ctr" anchorCtr="0">
              <a:noAutofit/>
            </a:bodyPr>
            <a:lstStyle/>
            <a:p>
              <a:pPr marL="0" marR="0" lvl="0" indent="0" algn="l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3900"/>
                <a:buFont typeface="Avenir"/>
                <a:buNone/>
              </a:pPr>
              <a:r>
                <a:rPr lang="en-ID" sz="3900" b="0" i="0" u="none" strike="noStrike" cap="none">
                  <a:solidFill>
                    <a:schemeClr val="lt1"/>
                  </a:solidFill>
                  <a:latin typeface="Avenir"/>
                  <a:ea typeface="Avenir"/>
                  <a:cs typeface="Avenir"/>
                  <a:sym typeface="Avenir"/>
                </a:rPr>
                <a:t>Mendorong perubahan menuju masyarakat inklusif.</a:t>
              </a:r>
              <a:endParaRPr sz="3900" b="0" i="0" u="none" strike="noStrike" cap="none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</p:grp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Google Shape;209;p7"/>
          <p:cNvSpPr/>
          <p:nvPr/>
        </p:nvSpPr>
        <p:spPr>
          <a:xfrm>
            <a:off x="3048" y="0"/>
            <a:ext cx="12188952" cy="6858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venir"/>
              <a:buNone/>
            </a:pPr>
            <a:endParaRPr sz="180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0" name="Google Shape;210;p7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5558489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Twentieth Century"/>
              <a:buNone/>
            </a:pPr>
            <a:r>
              <a:rPr lang="en-ID"/>
              <a:t>Kesimpulan </a:t>
            </a:r>
            <a:endParaRPr/>
          </a:p>
        </p:txBody>
      </p:sp>
      <p:sp>
        <p:nvSpPr>
          <p:cNvPr id="211" name="Google Shape;211;p7"/>
          <p:cNvSpPr/>
          <p:nvPr/>
        </p:nvSpPr>
        <p:spPr>
          <a:xfrm>
            <a:off x="10208695" y="1"/>
            <a:ext cx="1135066" cy="477997"/>
          </a:xfrm>
          <a:custGeom>
            <a:avLst/>
            <a:gdLst/>
            <a:ahLst/>
            <a:cxnLst/>
            <a:rect l="l" t="t" r="r" b="b"/>
            <a:pathLst>
              <a:path w="1135066" h="477997" extrusionOk="0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venir"/>
              <a:buNone/>
            </a:pPr>
            <a:endParaRPr sz="180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2" name="Google Shape;212;p7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558489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860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Char char="•"/>
            </a:pPr>
            <a:r>
              <a:rPr lang="en-ID" sz="2600"/>
              <a:t>Pendidikan bukan hanya pembelajaran</a:t>
            </a:r>
            <a:endParaRPr sz="2600"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600"/>
              <a:buChar char="•"/>
            </a:pPr>
            <a:r>
              <a:rPr lang="en-ID" sz="2600"/>
              <a:t>Pendidikan bukan hanya penyiapan tenaga kerja </a:t>
            </a:r>
            <a:endParaRPr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600"/>
              <a:buChar char="•"/>
            </a:pPr>
            <a:r>
              <a:rPr lang="en-ID" sz="2600"/>
              <a:t>Pendidikan adalah jantung pembangunan peradaban.</a:t>
            </a:r>
            <a:endParaRPr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600"/>
              <a:buChar char="•"/>
            </a:pPr>
            <a:r>
              <a:rPr lang="en-ID" sz="2600"/>
              <a:t>Menjadi sarana utama mencetak generasi unggul.</a:t>
            </a:r>
            <a:endParaRPr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600"/>
              <a:buChar char="•"/>
            </a:pPr>
            <a:r>
              <a:rPr lang="en-ID" sz="2600"/>
              <a:t>Mewujudkan masyarakat berbudaya, adil, dan maju.</a:t>
            </a:r>
            <a:endParaRPr/>
          </a:p>
          <a:p>
            <a:pPr marL="228600" lvl="0" indent="-635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600"/>
              <a:buNone/>
            </a:pPr>
            <a:endParaRPr sz="2600"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600"/>
              <a:buNone/>
            </a:pPr>
            <a:endParaRPr sz="2600"/>
          </a:p>
        </p:txBody>
      </p:sp>
      <p:sp>
        <p:nvSpPr>
          <p:cNvPr id="213" name="Google Shape;213;p7"/>
          <p:cNvSpPr/>
          <p:nvPr/>
        </p:nvSpPr>
        <p:spPr>
          <a:xfrm>
            <a:off x="6821310" y="2624479"/>
            <a:ext cx="812427" cy="812427"/>
          </a:xfrm>
          <a:prstGeom prst="ellipse">
            <a:avLst/>
          </a:prstGeom>
          <a:noFill/>
          <a:ln w="127000" cap="flat" cmpd="sng">
            <a:solidFill>
              <a:schemeClr val="accent5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venir"/>
              <a:buNone/>
            </a:pPr>
            <a:endParaRPr sz="180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4" name="Google Shape;214;p7"/>
          <p:cNvSpPr/>
          <p:nvPr/>
        </p:nvSpPr>
        <p:spPr>
          <a:xfrm rot="-5400000">
            <a:off x="8912417" y="1218531"/>
            <a:ext cx="2387600" cy="2387600"/>
          </a:xfrm>
          <a:prstGeom prst="blockArc">
            <a:avLst>
              <a:gd name="adj1" fmla="val 10800000"/>
              <a:gd name="adj2" fmla="val 0"/>
              <a:gd name="adj3" fmla="val 25000"/>
            </a:avLst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venir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5" name="Google Shape;215;p7"/>
          <p:cNvSpPr/>
          <p:nvPr/>
        </p:nvSpPr>
        <p:spPr>
          <a:xfrm>
            <a:off x="6821310" y="0"/>
            <a:ext cx="2315251" cy="1550992"/>
          </a:xfrm>
          <a:custGeom>
            <a:avLst/>
            <a:gdLst/>
            <a:ahLst/>
            <a:cxnLst/>
            <a:rect l="l" t="t" r="r" b="b"/>
            <a:pathLst>
              <a:path w="2315251" h="1550992" extrusionOk="0">
                <a:moveTo>
                  <a:pt x="0" y="0"/>
                </a:moveTo>
                <a:lnTo>
                  <a:pt x="138700" y="0"/>
                </a:lnTo>
                <a:lnTo>
                  <a:pt x="138700" y="1361400"/>
                </a:lnTo>
                <a:lnTo>
                  <a:pt x="2107387" y="222673"/>
                </a:lnTo>
                <a:lnTo>
                  <a:pt x="1722420" y="0"/>
                </a:lnTo>
                <a:lnTo>
                  <a:pt x="1999436" y="0"/>
                </a:lnTo>
                <a:lnTo>
                  <a:pt x="2280549" y="162605"/>
                </a:lnTo>
                <a:cubicBezTo>
                  <a:pt x="2313720" y="181745"/>
                  <a:pt x="2325104" y="224155"/>
                  <a:pt x="2305953" y="257336"/>
                </a:cubicBezTo>
                <a:cubicBezTo>
                  <a:pt x="2299872" y="267889"/>
                  <a:pt x="2291101" y="276648"/>
                  <a:pt x="2280549" y="282740"/>
                </a:cubicBezTo>
                <a:lnTo>
                  <a:pt x="104026" y="1541710"/>
                </a:lnTo>
                <a:cubicBezTo>
                  <a:pt x="93484" y="1547802"/>
                  <a:pt x="81523" y="1551003"/>
                  <a:pt x="69351" y="1550992"/>
                </a:cubicBezTo>
                <a:cubicBezTo>
                  <a:pt x="31049" y="1550992"/>
                  <a:pt x="0" y="1519944"/>
                  <a:pt x="0" y="1481643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venir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216" name="Google Shape;216;p7"/>
          <p:cNvCxnSpPr/>
          <p:nvPr/>
        </p:nvCxnSpPr>
        <p:spPr>
          <a:xfrm>
            <a:off x="11724638" y="1331572"/>
            <a:ext cx="0" cy="1597708"/>
          </a:xfrm>
          <a:prstGeom prst="straightConnector1">
            <a:avLst/>
          </a:prstGeom>
          <a:noFill/>
          <a:ln w="127000" cap="rnd" cmpd="sng">
            <a:solidFill>
              <a:schemeClr val="accent4"/>
            </a:solidFill>
            <a:prstDash val="dash"/>
            <a:miter lim="800000"/>
            <a:headEnd type="none" w="sm" len="sm"/>
            <a:tailEnd type="none" w="sm" len="sm"/>
          </a:ln>
        </p:spPr>
      </p:cxnSp>
      <p:sp>
        <p:nvSpPr>
          <p:cNvPr id="217" name="Google Shape;217;p7"/>
          <p:cNvSpPr/>
          <p:nvPr/>
        </p:nvSpPr>
        <p:spPr>
          <a:xfrm>
            <a:off x="11005550" y="4112081"/>
            <a:ext cx="1186451" cy="1771650"/>
          </a:xfrm>
          <a:custGeom>
            <a:avLst/>
            <a:gdLst/>
            <a:ahLst/>
            <a:cxnLst/>
            <a:rect l="l" t="t" r="r" b="b"/>
            <a:pathLst>
              <a:path w="1186451" h="1771650" extrusionOk="0">
                <a:moveTo>
                  <a:pt x="61913" y="0"/>
                </a:moveTo>
                <a:lnTo>
                  <a:pt x="1186451" y="0"/>
                </a:lnTo>
                <a:lnTo>
                  <a:pt x="1186451" y="123825"/>
                </a:lnTo>
                <a:lnTo>
                  <a:pt x="123825" y="123825"/>
                </a:lnTo>
                <a:lnTo>
                  <a:pt x="123825" y="1647825"/>
                </a:lnTo>
                <a:lnTo>
                  <a:pt x="1186451" y="1647825"/>
                </a:lnTo>
                <a:lnTo>
                  <a:pt x="1186451" y="1771650"/>
                </a:lnTo>
                <a:lnTo>
                  <a:pt x="61913" y="1771650"/>
                </a:lnTo>
                <a:cubicBezTo>
                  <a:pt x="27719" y="1771650"/>
                  <a:pt x="0" y="1743932"/>
                  <a:pt x="0" y="1709738"/>
                </a:cubicBezTo>
                <a:lnTo>
                  <a:pt x="0" y="61913"/>
                </a:lnTo>
                <a:cubicBezTo>
                  <a:pt x="0" y="27719"/>
                  <a:pt x="27719" y="0"/>
                  <a:pt x="61913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venir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8" name="Google Shape;218;p7"/>
          <p:cNvSpPr/>
          <p:nvPr/>
        </p:nvSpPr>
        <p:spPr>
          <a:xfrm rot="-607105">
            <a:off x="6086940" y="4145122"/>
            <a:ext cx="4083433" cy="4083433"/>
          </a:xfrm>
          <a:prstGeom prst="arc">
            <a:avLst>
              <a:gd name="adj1" fmla="val 16200000"/>
              <a:gd name="adj2" fmla="val 0"/>
            </a:avLst>
          </a:prstGeom>
          <a:noFill/>
          <a:ln w="127000" cap="rnd" cmpd="sng">
            <a:solidFill>
              <a:schemeClr val="accent4"/>
            </a:solidFill>
            <a:prstDash val="dash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venir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9" name="Google Shape;219;p7"/>
          <p:cNvSpPr/>
          <p:nvPr/>
        </p:nvSpPr>
        <p:spPr>
          <a:xfrm>
            <a:off x="6821310" y="4962670"/>
            <a:ext cx="2643352" cy="1895331"/>
          </a:xfrm>
          <a:custGeom>
            <a:avLst/>
            <a:gdLst/>
            <a:ahLst/>
            <a:cxnLst/>
            <a:rect l="l" t="t" r="r" b="b"/>
            <a:pathLst>
              <a:path w="2643352" h="1895331" extrusionOk="0">
                <a:moveTo>
                  <a:pt x="1321676" y="0"/>
                </a:moveTo>
                <a:cubicBezTo>
                  <a:pt x="2051617" y="0"/>
                  <a:pt x="2643352" y="591735"/>
                  <a:pt x="2643352" y="1321676"/>
                </a:cubicBezTo>
                <a:cubicBezTo>
                  <a:pt x="2643352" y="1504161"/>
                  <a:pt x="2606369" y="1678009"/>
                  <a:pt x="2539488" y="1836132"/>
                </a:cubicBezTo>
                <a:lnTo>
                  <a:pt x="2510970" y="1895331"/>
                </a:lnTo>
                <a:lnTo>
                  <a:pt x="132382" y="1895331"/>
                </a:lnTo>
                <a:lnTo>
                  <a:pt x="103864" y="1836132"/>
                </a:lnTo>
                <a:cubicBezTo>
                  <a:pt x="36984" y="1678009"/>
                  <a:pt x="0" y="1504161"/>
                  <a:pt x="0" y="1321676"/>
                </a:cubicBezTo>
                <a:cubicBezTo>
                  <a:pt x="0" y="591735"/>
                  <a:pt x="591735" y="0"/>
                  <a:pt x="1321676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venir"/>
              <a:buNone/>
            </a:pPr>
            <a:endParaRPr sz="180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2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" name="Google Shape;224;p8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venir"/>
              <a:buNone/>
            </a:pPr>
            <a:endParaRPr sz="180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5" name="Google Shape;225;p8"/>
          <p:cNvSpPr/>
          <p:nvPr/>
        </p:nvSpPr>
        <p:spPr>
          <a:xfrm>
            <a:off x="0" y="0"/>
            <a:ext cx="4522573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venir"/>
              <a:buNone/>
            </a:pPr>
            <a:endParaRPr sz="180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6" name="Google Shape;226;p8"/>
          <p:cNvSpPr/>
          <p:nvPr/>
        </p:nvSpPr>
        <p:spPr>
          <a:xfrm rot="-853893">
            <a:off x="2906963" y="1348064"/>
            <a:ext cx="2987899" cy="2987899"/>
          </a:xfrm>
          <a:prstGeom prst="arc">
            <a:avLst>
              <a:gd name="adj1" fmla="val 14612914"/>
              <a:gd name="adj2" fmla="val 0"/>
            </a:avLst>
          </a:prstGeom>
          <a:noFill/>
          <a:ln w="127000" cap="rnd" cmpd="sng">
            <a:solidFill>
              <a:srgbClr val="11B2EB"/>
            </a:solidFill>
            <a:prstDash val="dash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venir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7" name="Google Shape;227;p8"/>
          <p:cNvSpPr txBox="1">
            <a:spLocks noGrp="1"/>
          </p:cNvSpPr>
          <p:nvPr>
            <p:ph type="title"/>
          </p:nvPr>
        </p:nvSpPr>
        <p:spPr>
          <a:xfrm>
            <a:off x="838200" y="643467"/>
            <a:ext cx="2951205" cy="55710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100"/>
              <a:buFont typeface="Twentieth Century"/>
              <a:buNone/>
            </a:pPr>
            <a:r>
              <a:rPr lang="en-ID" sz="3100">
                <a:solidFill>
                  <a:srgbClr val="FFFFFF"/>
                </a:solidFill>
              </a:rPr>
              <a:t>PEMBANGUNAN MULTIDIMENSI</a:t>
            </a:r>
            <a:endParaRPr/>
          </a:p>
        </p:txBody>
      </p:sp>
      <p:grpSp>
        <p:nvGrpSpPr>
          <p:cNvPr id="228" name="Google Shape;228;p8"/>
          <p:cNvGrpSpPr/>
          <p:nvPr/>
        </p:nvGrpSpPr>
        <p:grpSpPr>
          <a:xfrm>
            <a:off x="5609455" y="654685"/>
            <a:ext cx="5558854" cy="5558854"/>
            <a:chOff x="372437" y="992"/>
            <a:chExt cx="5558854" cy="5558854"/>
          </a:xfrm>
        </p:grpSpPr>
        <p:sp>
          <p:nvSpPr>
            <p:cNvPr id="229" name="Google Shape;229;p8"/>
            <p:cNvSpPr/>
            <p:nvPr/>
          </p:nvSpPr>
          <p:spPr>
            <a:xfrm>
              <a:off x="372437" y="992"/>
              <a:ext cx="5558854" cy="5558854"/>
            </a:xfrm>
            <a:prstGeom prst="downArrow">
              <a:avLst>
                <a:gd name="adj1" fmla="val 50000"/>
                <a:gd name="adj2" fmla="val 35000"/>
              </a:avLst>
            </a:prstGeom>
            <a:solidFill>
              <a:srgbClr val="4C66C7"/>
            </a:solidFill>
            <a:ln w="12700" cap="flat" cmpd="sng">
              <a:solidFill>
                <a:schemeClr val="lt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" name="Google Shape;230;p8"/>
            <p:cNvSpPr txBox="1"/>
            <p:nvPr/>
          </p:nvSpPr>
          <p:spPr>
            <a:xfrm>
              <a:off x="1762151" y="992"/>
              <a:ext cx="2779427" cy="4586055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84900" tIns="184900" rIns="184900" bIns="184900" anchor="t" anchorCtr="0">
              <a:noAutofit/>
            </a:bodyPr>
            <a:lstStyle/>
            <a:p>
              <a:pPr marL="0" marR="0" lvl="0" indent="0" algn="l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600"/>
                <a:buFont typeface="Avenir"/>
                <a:buNone/>
              </a:pPr>
              <a:r>
                <a:rPr lang="en-ID" sz="2600" b="0" i="0" u="none" strike="noStrike" cap="none">
                  <a:solidFill>
                    <a:schemeClr val="lt1"/>
                  </a:solidFill>
                  <a:latin typeface="Avenir"/>
                  <a:ea typeface="Avenir"/>
                  <a:cs typeface="Avenir"/>
                  <a:sym typeface="Avenir"/>
                </a:rPr>
                <a:t>Kelemahan Pembangunan yang terjadi saat ini:</a:t>
              </a:r>
              <a:endParaRPr/>
            </a:p>
            <a:p>
              <a:pPr marL="228600" marR="0" lvl="1" indent="-228600" algn="l" rtl="0">
                <a:lnSpc>
                  <a:spcPct val="90000"/>
                </a:lnSpc>
                <a:spcBef>
                  <a:spcPts val="910"/>
                </a:spcBef>
                <a:spcAft>
                  <a:spcPts val="0"/>
                </a:spcAft>
                <a:buClr>
                  <a:schemeClr val="lt1"/>
                </a:buClr>
                <a:buSzPts val="2000"/>
                <a:buFont typeface="Avenir"/>
                <a:buChar char="•"/>
              </a:pPr>
              <a:r>
                <a:rPr lang="en-ID" sz="2000" b="0" i="0" u="none" strike="noStrike" cap="none">
                  <a:solidFill>
                    <a:schemeClr val="lt1"/>
                  </a:solidFill>
                  <a:latin typeface="Avenir"/>
                  <a:ea typeface="Avenir"/>
                  <a:cs typeface="Avenir"/>
                  <a:sym typeface="Avenir"/>
                </a:rPr>
                <a:t>Pembangunan cenderung top down </a:t>
              </a:r>
              <a:endParaRPr/>
            </a:p>
            <a:p>
              <a:pPr marL="228600" marR="0" lvl="1" indent="-228600" algn="l" rtl="0">
                <a:lnSpc>
                  <a:spcPct val="90000"/>
                </a:lnSpc>
                <a:spcBef>
                  <a:spcPts val="300"/>
                </a:spcBef>
                <a:spcAft>
                  <a:spcPts val="0"/>
                </a:spcAft>
                <a:buClr>
                  <a:schemeClr val="lt1"/>
                </a:buClr>
                <a:buSzPts val="2000"/>
                <a:buFont typeface="Avenir"/>
                <a:buChar char="•"/>
              </a:pPr>
              <a:r>
                <a:rPr lang="en-ID" sz="2000" b="0" i="0" u="none" strike="noStrike" cap="none">
                  <a:solidFill>
                    <a:schemeClr val="lt1"/>
                  </a:solidFill>
                  <a:latin typeface="Avenir"/>
                  <a:ea typeface="Avenir"/>
                  <a:cs typeface="Avenir"/>
                  <a:sym typeface="Avenir"/>
                </a:rPr>
                <a:t>Pembangunan mengandung resiko yang harus diantisipasi dan memiliki konsekuensi </a:t>
              </a:r>
              <a:endParaRPr/>
            </a:p>
          </p:txBody>
        </p:sp>
      </p:grp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" name="Google Shape;235;p9"/>
          <p:cNvSpPr/>
          <p:nvPr/>
        </p:nvSpPr>
        <p:spPr>
          <a:xfrm>
            <a:off x="3048" y="0"/>
            <a:ext cx="12188952" cy="6858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venir"/>
              <a:buNone/>
            </a:pPr>
            <a:endParaRPr sz="180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6" name="Google Shape;236;p9"/>
          <p:cNvSpPr/>
          <p:nvPr/>
        </p:nvSpPr>
        <p:spPr>
          <a:xfrm>
            <a:off x="740546" y="1011045"/>
            <a:ext cx="4369859" cy="4369859"/>
          </a:xfrm>
          <a:prstGeom prst="roundRect">
            <a:avLst>
              <a:gd name="adj" fmla="val 2757"/>
            </a:avLst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venir"/>
              <a:buNone/>
            </a:pPr>
            <a:endParaRPr sz="180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7" name="Google Shape;237;p9"/>
          <p:cNvSpPr txBox="1">
            <a:spLocks noGrp="1"/>
          </p:cNvSpPr>
          <p:nvPr>
            <p:ph type="title"/>
          </p:nvPr>
        </p:nvSpPr>
        <p:spPr>
          <a:xfrm>
            <a:off x="956826" y="1112969"/>
            <a:ext cx="3937298" cy="41660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400"/>
              <a:buFont typeface="Twentieth Century"/>
              <a:buNone/>
            </a:pPr>
            <a:r>
              <a:rPr lang="en-ID">
                <a:solidFill>
                  <a:srgbClr val="FFFFFF"/>
                </a:solidFill>
              </a:rPr>
              <a:t>Dimensi dalam pembangunan</a:t>
            </a:r>
            <a:endParaRPr>
              <a:solidFill>
                <a:srgbClr val="FFFFFF"/>
              </a:solidFill>
            </a:endParaRPr>
          </a:p>
        </p:txBody>
      </p:sp>
      <p:sp>
        <p:nvSpPr>
          <p:cNvPr id="238" name="Google Shape;238;p9"/>
          <p:cNvSpPr/>
          <p:nvPr/>
        </p:nvSpPr>
        <p:spPr>
          <a:xfrm flipH="1">
            <a:off x="530529" y="0"/>
            <a:ext cx="1155142" cy="591009"/>
          </a:xfrm>
          <a:custGeom>
            <a:avLst/>
            <a:gdLst/>
            <a:ahLst/>
            <a:cxnLst/>
            <a:rect l="l" t="t" r="r" b="b"/>
            <a:pathLst>
              <a:path w="1155142" h="591009" extrusionOk="0">
                <a:moveTo>
                  <a:pt x="1355" y="0"/>
                </a:moveTo>
                <a:lnTo>
                  <a:pt x="1153787" y="0"/>
                </a:lnTo>
                <a:lnTo>
                  <a:pt x="1155142" y="13438"/>
                </a:lnTo>
                <a:cubicBezTo>
                  <a:pt x="1155142" y="332422"/>
                  <a:pt x="896555" y="591009"/>
                  <a:pt x="577571" y="591009"/>
                </a:cubicBezTo>
                <a:cubicBezTo>
                  <a:pt x="258587" y="591009"/>
                  <a:pt x="0" y="332422"/>
                  <a:pt x="0" y="13438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venir"/>
              <a:buNone/>
            </a:pPr>
            <a:endParaRPr sz="180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9" name="Google Shape;239;p9"/>
          <p:cNvSpPr/>
          <p:nvPr/>
        </p:nvSpPr>
        <p:spPr>
          <a:xfrm flipH="1">
            <a:off x="3961511" y="-1"/>
            <a:ext cx="1737401" cy="959536"/>
          </a:xfrm>
          <a:custGeom>
            <a:avLst/>
            <a:gdLst/>
            <a:ahLst/>
            <a:cxnLst/>
            <a:rect l="l" t="t" r="r" b="b"/>
            <a:pathLst>
              <a:path w="1737401" h="959536" extrusionOk="0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venir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0" name="Google Shape;240;p9"/>
          <p:cNvSpPr/>
          <p:nvPr/>
        </p:nvSpPr>
        <p:spPr>
          <a:xfrm flipH="1">
            <a:off x="0" y="2936831"/>
            <a:ext cx="159741" cy="552996"/>
          </a:xfrm>
          <a:custGeom>
            <a:avLst/>
            <a:gdLst/>
            <a:ahLst/>
            <a:cxnLst/>
            <a:rect l="l" t="t" r="r" b="b"/>
            <a:pathLst>
              <a:path w="159741" h="552996" extrusionOk="0">
                <a:moveTo>
                  <a:pt x="159741" y="0"/>
                </a:moveTo>
                <a:lnTo>
                  <a:pt x="159741" y="552996"/>
                </a:lnTo>
                <a:lnTo>
                  <a:pt x="141849" y="543285"/>
                </a:lnTo>
                <a:cubicBezTo>
                  <a:pt x="56268" y="485467"/>
                  <a:pt x="0" y="387554"/>
                  <a:pt x="0" y="276498"/>
                </a:cubicBezTo>
                <a:cubicBezTo>
                  <a:pt x="0" y="165443"/>
                  <a:pt x="56268" y="67529"/>
                  <a:pt x="141849" y="971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venir"/>
              <a:buNone/>
            </a:pPr>
            <a:endParaRPr sz="180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1" name="Google Shape;241;p9"/>
          <p:cNvSpPr txBox="1">
            <a:spLocks noGrp="1"/>
          </p:cNvSpPr>
          <p:nvPr>
            <p:ph type="body" idx="1"/>
          </p:nvPr>
        </p:nvSpPr>
        <p:spPr>
          <a:xfrm>
            <a:off x="6096000" y="820880"/>
            <a:ext cx="5257799" cy="48893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514350" lvl="0" indent="-51435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AutoNum type="arabicPeriod"/>
            </a:pPr>
            <a:r>
              <a:rPr lang="en-ID" sz="2600"/>
              <a:t>Dimensi kesejahteraan atau ekonomi dan ketenagakerjaan :</a:t>
            </a:r>
            <a:endParaRPr/>
          </a:p>
          <a:p>
            <a:pPr marL="514350" lvl="0" indent="-51435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600"/>
              <a:buAutoNum type="alphaLcPeriod"/>
            </a:pPr>
            <a:r>
              <a:rPr lang="en-ID" sz="2600"/>
              <a:t>Masyarakat membutuhkan peningkatan kesejahteraan</a:t>
            </a:r>
            <a:endParaRPr sz="2600"/>
          </a:p>
          <a:p>
            <a:pPr marL="514350" lvl="0" indent="-51435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600"/>
              <a:buAutoNum type="alphaLcPeriod"/>
            </a:pPr>
            <a:r>
              <a:rPr lang="en-ID" sz="2600" b="0" i="0" u="none" strike="noStrike">
                <a:latin typeface="Arial"/>
                <a:ea typeface="Arial"/>
                <a:cs typeface="Arial"/>
                <a:sym typeface="Arial"/>
              </a:rPr>
              <a:t>Merujuk pada tujuan </a:t>
            </a:r>
            <a:r>
              <a:rPr lang="en-ID" sz="2600">
                <a:latin typeface="Arial"/>
                <a:ea typeface="Arial"/>
                <a:cs typeface="Arial"/>
                <a:sym typeface="Arial"/>
              </a:rPr>
              <a:t>SDG s </a:t>
            </a:r>
            <a:r>
              <a:rPr lang="en-ID" sz="2600" b="0" i="0" u="none" strike="noStrike">
                <a:latin typeface="Arial"/>
                <a:ea typeface="Arial"/>
                <a:cs typeface="Arial"/>
                <a:sym typeface="Arial"/>
              </a:rPr>
              <a:t>khususnya dari Tujuan 1, 2, 8, dan 9 (desa tanpa kemiskinan, desa tanpa kelaparan, pertumbuhan ekonomi desa secara merata, infrastruktur dan inovasi desa sesuai kebutuhan</a:t>
            </a:r>
            <a:endParaRPr sz="2600" b="0" i="0" u="none" strike="noStrike"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600"/>
              <a:buNone/>
            </a:pPr>
            <a:endParaRPr sz="2600" b="0" i="0" u="none" strike="noStrike">
              <a:latin typeface="Arial"/>
              <a:ea typeface="Arial"/>
              <a:cs typeface="Arial"/>
              <a:sym typeface="Arial"/>
            </a:endParaRPr>
          </a:p>
          <a:p>
            <a:pPr marL="514350" lvl="0" indent="-34925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600"/>
              <a:buNone/>
            </a:pPr>
            <a:endParaRPr sz="2600" b="0" i="0" u="none" strike="noStrike"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600"/>
              <a:buNone/>
            </a:pPr>
            <a:endParaRPr sz="2600"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600"/>
              <a:buNone/>
            </a:pPr>
            <a:endParaRPr sz="2600"/>
          </a:p>
        </p:txBody>
      </p:sp>
      <p:sp>
        <p:nvSpPr>
          <p:cNvPr id="242" name="Google Shape;242;p9"/>
          <p:cNvSpPr/>
          <p:nvPr/>
        </p:nvSpPr>
        <p:spPr>
          <a:xfrm flipH="1">
            <a:off x="0" y="5835649"/>
            <a:ext cx="1548180" cy="1022351"/>
          </a:xfrm>
          <a:custGeom>
            <a:avLst/>
            <a:gdLst/>
            <a:ahLst/>
            <a:cxnLst/>
            <a:rect l="l" t="t" r="r" b="b"/>
            <a:pathLst>
              <a:path w="1548180" h="1022351" extrusionOk="0">
                <a:moveTo>
                  <a:pt x="61913" y="0"/>
                </a:moveTo>
                <a:lnTo>
                  <a:pt x="1548180" y="0"/>
                </a:lnTo>
                <a:lnTo>
                  <a:pt x="1548180" y="123825"/>
                </a:lnTo>
                <a:lnTo>
                  <a:pt x="123825" y="123825"/>
                </a:lnTo>
                <a:lnTo>
                  <a:pt x="123825" y="1022351"/>
                </a:lnTo>
                <a:lnTo>
                  <a:pt x="0" y="1022351"/>
                </a:lnTo>
                <a:lnTo>
                  <a:pt x="0" y="61913"/>
                </a:lnTo>
                <a:cubicBezTo>
                  <a:pt x="0" y="27719"/>
                  <a:pt x="27719" y="0"/>
                  <a:pt x="61913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venir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3" name="Google Shape;243;p9"/>
          <p:cNvSpPr/>
          <p:nvPr/>
        </p:nvSpPr>
        <p:spPr>
          <a:xfrm flipH="1">
            <a:off x="3418308" y="5717905"/>
            <a:ext cx="1771609" cy="1140095"/>
          </a:xfrm>
          <a:custGeom>
            <a:avLst/>
            <a:gdLst/>
            <a:ahLst/>
            <a:cxnLst/>
            <a:rect l="l" t="t" r="r" b="b"/>
            <a:pathLst>
              <a:path w="1771609" h="1140095" extrusionOk="0">
                <a:moveTo>
                  <a:pt x="1561721" y="763041"/>
                </a:moveTo>
                <a:cubicBezTo>
                  <a:pt x="1585506" y="760324"/>
                  <a:pt x="1609722" y="771249"/>
                  <a:pt x="1623024" y="792810"/>
                </a:cubicBezTo>
                <a:cubicBezTo>
                  <a:pt x="1656300" y="850065"/>
                  <a:pt x="1685920" y="909291"/>
                  <a:pt x="1711735" y="970132"/>
                </a:cubicBezTo>
                <a:lnTo>
                  <a:pt x="1771609" y="1140095"/>
                </a:lnTo>
                <a:lnTo>
                  <a:pt x="1637225" y="1140095"/>
                </a:lnTo>
                <a:lnTo>
                  <a:pt x="1594820" y="1019711"/>
                </a:lnTo>
                <a:cubicBezTo>
                  <a:pt x="1571072" y="963753"/>
                  <a:pt x="1543818" y="909282"/>
                  <a:pt x="1513200" y="856627"/>
                </a:cubicBezTo>
                <a:cubicBezTo>
                  <a:pt x="1496379" y="825834"/>
                  <a:pt x="1507704" y="787236"/>
                  <a:pt x="1538499" y="770415"/>
                </a:cubicBezTo>
                <a:cubicBezTo>
                  <a:pt x="1545912" y="766367"/>
                  <a:pt x="1553792" y="763946"/>
                  <a:pt x="1561721" y="763041"/>
                </a:cubicBezTo>
                <a:close/>
                <a:moveTo>
                  <a:pt x="933455" y="161309"/>
                </a:moveTo>
                <a:cubicBezTo>
                  <a:pt x="941693" y="161855"/>
                  <a:pt x="949959" y="164025"/>
                  <a:pt x="957797" y="167970"/>
                </a:cubicBezTo>
                <a:cubicBezTo>
                  <a:pt x="1076184" y="227289"/>
                  <a:pt x="1186759" y="301068"/>
                  <a:pt x="1286982" y="387616"/>
                </a:cubicBezTo>
                <a:cubicBezTo>
                  <a:pt x="1313547" y="410457"/>
                  <a:pt x="1316566" y="450510"/>
                  <a:pt x="1293725" y="477075"/>
                </a:cubicBezTo>
                <a:cubicBezTo>
                  <a:pt x="1281638" y="491137"/>
                  <a:pt x="1263998" y="499204"/>
                  <a:pt x="1245453" y="499154"/>
                </a:cubicBezTo>
                <a:lnTo>
                  <a:pt x="1245167" y="499154"/>
                </a:lnTo>
                <a:cubicBezTo>
                  <a:pt x="1229965" y="499301"/>
                  <a:pt x="1215220" y="493956"/>
                  <a:pt x="1203638" y="484104"/>
                </a:cubicBezTo>
                <a:cubicBezTo>
                  <a:pt x="1111407" y="404300"/>
                  <a:pt x="1009633" y="336248"/>
                  <a:pt x="900647" y="281508"/>
                </a:cubicBezTo>
                <a:cubicBezTo>
                  <a:pt x="869295" y="265726"/>
                  <a:pt x="856672" y="227516"/>
                  <a:pt x="872454" y="196164"/>
                </a:cubicBezTo>
                <a:cubicBezTo>
                  <a:pt x="884290" y="172650"/>
                  <a:pt x="908742" y="159670"/>
                  <a:pt x="933455" y="161309"/>
                </a:cubicBezTo>
                <a:close/>
                <a:moveTo>
                  <a:pt x="256260" y="29"/>
                </a:moveTo>
                <a:cubicBezTo>
                  <a:pt x="322331" y="427"/>
                  <a:pt x="388378" y="4909"/>
                  <a:pt x="454020" y="13474"/>
                </a:cubicBezTo>
                <a:cubicBezTo>
                  <a:pt x="488793" y="17752"/>
                  <a:pt x="513514" y="49409"/>
                  <a:pt x="509236" y="84182"/>
                </a:cubicBezTo>
                <a:cubicBezTo>
                  <a:pt x="505303" y="116151"/>
                  <a:pt x="478038" y="140098"/>
                  <a:pt x="445829" y="139871"/>
                </a:cubicBezTo>
                <a:cubicBezTo>
                  <a:pt x="443027" y="139899"/>
                  <a:pt x="440227" y="139740"/>
                  <a:pt x="437447" y="139395"/>
                </a:cubicBezTo>
                <a:cubicBezTo>
                  <a:pt x="316592" y="123615"/>
                  <a:pt x="194247" y="122878"/>
                  <a:pt x="73211" y="137204"/>
                </a:cubicBezTo>
                <a:cubicBezTo>
                  <a:pt x="38532" y="142545"/>
                  <a:pt x="6090" y="118762"/>
                  <a:pt x="749" y="84082"/>
                </a:cubicBezTo>
                <a:cubicBezTo>
                  <a:pt x="-4591" y="49403"/>
                  <a:pt x="19192" y="16961"/>
                  <a:pt x="53871" y="11621"/>
                </a:cubicBezTo>
                <a:cubicBezTo>
                  <a:pt x="55358" y="11392"/>
                  <a:pt x="56852" y="11216"/>
                  <a:pt x="58352" y="11093"/>
                </a:cubicBezTo>
                <a:cubicBezTo>
                  <a:pt x="124093" y="3319"/>
                  <a:pt x="190189" y="-369"/>
                  <a:pt x="256260" y="29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venir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4" name="Google Shape;244;p9"/>
          <p:cNvSpPr/>
          <p:nvPr/>
        </p:nvSpPr>
        <p:spPr>
          <a:xfrm flipH="1">
            <a:off x="4132972" y="6258755"/>
            <a:ext cx="1565940" cy="599245"/>
          </a:xfrm>
          <a:custGeom>
            <a:avLst/>
            <a:gdLst/>
            <a:ahLst/>
            <a:cxnLst/>
            <a:rect l="l" t="t" r="r" b="b"/>
            <a:pathLst>
              <a:path w="1565940" h="599245" extrusionOk="0">
                <a:moveTo>
                  <a:pt x="782970" y="0"/>
                </a:moveTo>
                <a:cubicBezTo>
                  <a:pt x="1117910" y="0"/>
                  <a:pt x="1405287" y="198118"/>
                  <a:pt x="1528042" y="480469"/>
                </a:cubicBezTo>
                <a:lnTo>
                  <a:pt x="1565940" y="599245"/>
                </a:lnTo>
                <a:lnTo>
                  <a:pt x="0" y="599245"/>
                </a:lnTo>
                <a:lnTo>
                  <a:pt x="37898" y="480469"/>
                </a:lnTo>
                <a:cubicBezTo>
                  <a:pt x="160653" y="198118"/>
                  <a:pt x="448030" y="0"/>
                  <a:pt x="782970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venir"/>
              <a:buNone/>
            </a:pPr>
            <a:endParaRPr sz="180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ShapesVTI">
  <a:themeElements>
    <a:clrScheme name="Office">
      <a:dk1>
        <a:srgbClr val="000000"/>
      </a:dk1>
      <a:lt1>
        <a:srgbClr val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409</Words>
  <Application>Microsoft Office PowerPoint</Application>
  <PresentationFormat>Widescreen</PresentationFormat>
  <Paragraphs>69</Paragraphs>
  <Slides>14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1" baseType="lpstr">
      <vt:lpstr>Arial</vt:lpstr>
      <vt:lpstr>Avenir</vt:lpstr>
      <vt:lpstr>Calibri</vt:lpstr>
      <vt:lpstr>Noto Sans Symbols</vt:lpstr>
      <vt:lpstr>Times New Roman</vt:lpstr>
      <vt:lpstr>Twentieth Century</vt:lpstr>
      <vt:lpstr>ShapesVTI</vt:lpstr>
      <vt:lpstr>PENDIDIKAN SEBAGAI PUSAT PERADABAN</vt:lpstr>
      <vt:lpstr> </vt:lpstr>
      <vt:lpstr>Transfer dan inovasi pengetahuan </vt:lpstr>
      <vt:lpstr>Membangun karakter dan moralitas </vt:lpstr>
      <vt:lpstr>Pendorong kemajuan social dan ekonomi</vt:lpstr>
      <vt:lpstr>Agen transformasi social </vt:lpstr>
      <vt:lpstr>Kesimpulan </vt:lpstr>
      <vt:lpstr>PEMBANGUNAN MULTIDIMENSI</vt:lpstr>
      <vt:lpstr>Dimensi dalam pembangunan</vt:lpstr>
      <vt:lpstr>Indikatornya :</vt:lpstr>
      <vt:lpstr>2. Dimensi kekuasaan atau politik</vt:lpstr>
      <vt:lpstr>3. Dimensi jati diri atau social - kultural</vt:lpstr>
      <vt:lpstr>Hubungan dialektis pendidikan dengan pembangunan </vt:lpstr>
      <vt:lpstr>Referensi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PENDIDIKAN SEBAGAI PUSAT PERADABAN</dc:title>
  <dc:creator>Tristanti</dc:creator>
  <cp:lastModifiedBy>LENOVO</cp:lastModifiedBy>
  <cp:revision>1</cp:revision>
  <dcterms:created xsi:type="dcterms:W3CDTF">2025-08-06T01:34:14Z</dcterms:created>
  <dcterms:modified xsi:type="dcterms:W3CDTF">2025-10-10T08:02:58Z</dcterms:modified>
</cp:coreProperties>
</file>