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lear Sans" panose="020B0503030202020304" pitchFamily="34" charset="0"/>
      <p:regular r:id="rId11"/>
    </p:embeddedFont>
    <p:embeddedFont>
      <p:font typeface="Clear Sans Bold" panose="020B0803030202020304" pitchFamily="34" charset="0"/>
      <p:regular r:id="rId12"/>
      <p:bold r:id="rId13"/>
    </p:embeddedFont>
    <p:embeddedFont>
      <p:font typeface="Clear Sans Medium" panose="020B0603030202020304" pitchFamily="34" charset="0"/>
      <p:regular r:id="rId14"/>
    </p:embeddedFont>
    <p:embeddedFont>
      <p:font typeface="Tenor Sans" panose="02000000000000000000" pitchFamily="2" charset="77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01" autoAdjust="0"/>
  </p:normalViewPr>
  <p:slideViewPr>
    <p:cSldViewPr>
      <p:cViewPr varScale="1">
        <p:scale>
          <a:sx n="73" d="100"/>
          <a:sy n="73" d="100"/>
        </p:scale>
        <p:origin x="78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4229113"/>
            <a:ext cx="9763125" cy="3838439"/>
            <a:chOff x="0" y="0"/>
            <a:chExt cx="13017500" cy="5117919"/>
          </a:xfrm>
        </p:grpSpPr>
        <p:sp>
          <p:nvSpPr>
            <p:cNvPr id="3" name="TextBox 3"/>
            <p:cNvSpPr txBox="1"/>
            <p:nvPr/>
          </p:nvSpPr>
          <p:spPr>
            <a:xfrm>
              <a:off x="0" y="190500"/>
              <a:ext cx="13017500" cy="3721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500"/>
                </a:lnSpc>
              </a:pPr>
              <a:r>
                <a:rPr lang="en-US" sz="10500" spc="-210">
                  <a:solidFill>
                    <a:srgbClr val="00434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Sistem Energi dalam Latihan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421644"/>
              <a:ext cx="13017500" cy="69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376258"/>
                  </a:solidFill>
                  <a:latin typeface="Clear Sans"/>
                  <a:ea typeface="Clear Sans"/>
                  <a:cs typeface="Clear Sans"/>
                  <a:sym typeface="Clear Sans"/>
                </a:rPr>
                <a:t>[NAMA PENYAJI], 3 MARET 2026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72950" y="0"/>
            <a:ext cx="6115050" cy="10287000"/>
            <a:chOff x="0" y="0"/>
            <a:chExt cx="947381" cy="15937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47381" cy="1593725"/>
            </a:xfrm>
            <a:custGeom>
              <a:avLst/>
              <a:gdLst/>
              <a:ahLst/>
              <a:cxnLst/>
              <a:rect l="l" t="t" r="r" b="b"/>
              <a:pathLst>
                <a:path w="947381" h="1593725">
                  <a:moveTo>
                    <a:pt x="0" y="0"/>
                  </a:moveTo>
                  <a:lnTo>
                    <a:pt x="947381" y="0"/>
                  </a:lnTo>
                  <a:lnTo>
                    <a:pt x="947381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t="-58" b="-58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8774635" y="7396104"/>
            <a:ext cx="6274865" cy="4114800"/>
          </a:xfrm>
          <a:custGeom>
            <a:avLst/>
            <a:gdLst/>
            <a:ahLst/>
            <a:cxnLst/>
            <a:rect l="l" t="t" r="r" b="b"/>
            <a:pathLst>
              <a:path w="6274865" h="4114800">
                <a:moveTo>
                  <a:pt x="0" y="0"/>
                </a:moveTo>
                <a:lnTo>
                  <a:pt x="6274865" y="0"/>
                </a:lnTo>
                <a:lnTo>
                  <a:pt x="62748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1562086"/>
            <a:ext cx="832485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spc="-139">
                <a:solidFill>
                  <a:srgbClr val="004346"/>
                </a:solidFill>
                <a:latin typeface="Tenor Sans"/>
                <a:ea typeface="Tenor Sans"/>
                <a:cs typeface="Tenor Sans"/>
                <a:sym typeface="Tenor Sans"/>
              </a:rPr>
              <a:t>Konsep Dasar Energi &amp; ATP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734675" y="3352794"/>
            <a:ext cx="5448300" cy="5165070"/>
            <a:chOff x="0" y="0"/>
            <a:chExt cx="7264400" cy="6886761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7264400" cy="530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376258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DEFINISI ENERGI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78058"/>
              <a:ext cx="7264400" cy="1937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376258"/>
                  </a:solidFill>
                  <a:latin typeface="Clear Sans"/>
                  <a:ea typeface="Clear Sans"/>
                  <a:cs typeface="Clear Sans"/>
                  <a:sym typeface="Clear Sans"/>
                </a:rPr>
                <a:t>Energi adalah </a:t>
              </a:r>
              <a:r>
                <a:rPr lang="en-US" sz="2099" b="1">
                  <a:solidFill>
                    <a:srgbClr val="376258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kemampuan untuk melakukan kerja</a:t>
              </a:r>
              <a:r>
                <a:rPr lang="en-US" sz="2099">
                  <a:solidFill>
                    <a:srgbClr val="376258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dalam tubuh, yang sangat penting untuk proses fisiologis dan kontraksi otot selama aktivitas fisik.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023921"/>
              <a:ext cx="7264400" cy="530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376258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PERAN ATP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949603"/>
              <a:ext cx="7264400" cy="1937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376258"/>
                  </a:solidFill>
                  <a:latin typeface="Clear Sans"/>
                  <a:ea typeface="Clear Sans"/>
                  <a:cs typeface="Clear Sans"/>
                  <a:sym typeface="Clear Sans"/>
                </a:rPr>
                <a:t>ATP berfungsi sebagai </a:t>
              </a:r>
              <a:r>
                <a:rPr lang="en-US" sz="2099" b="1">
                  <a:solidFill>
                    <a:srgbClr val="376258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sumber energi utama</a:t>
              </a:r>
              <a:r>
                <a:rPr lang="en-US" sz="2099">
                  <a:solidFill>
                    <a:srgbClr val="376258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sel, dipecah menjadi ADP dan Pi untuk memasok energi yang dibutuhkan untuk aktivitas biologis dan olahraga.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-3137432" y="7200900"/>
            <a:ext cx="6274865" cy="4114800"/>
          </a:xfrm>
          <a:custGeom>
            <a:avLst/>
            <a:gdLst/>
            <a:ahLst/>
            <a:cxnLst/>
            <a:rect l="l" t="t" r="r" b="b"/>
            <a:pathLst>
              <a:path w="6274865" h="4114800">
                <a:moveTo>
                  <a:pt x="0" y="0"/>
                </a:moveTo>
                <a:lnTo>
                  <a:pt x="6274864" y="0"/>
                </a:lnTo>
                <a:lnTo>
                  <a:pt x="62748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1562086"/>
            <a:ext cx="832485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spc="-139">
                <a:solidFill>
                  <a:srgbClr val="004346"/>
                </a:solidFill>
                <a:latin typeface="Tenor Sans"/>
                <a:ea typeface="Tenor Sans"/>
                <a:cs typeface="Tenor Sans"/>
                <a:sym typeface="Tenor Sans"/>
              </a:rPr>
              <a:t>Sistem Energi Anaerobik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734675" y="1562086"/>
            <a:ext cx="6886575" cy="1944877"/>
            <a:chOff x="0" y="0"/>
            <a:chExt cx="9182100" cy="2593170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9182100" cy="530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376258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ATP-PC SYSTEM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46176"/>
              <a:ext cx="9182100" cy="1446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376258"/>
                  </a:solidFill>
                  <a:latin typeface="Clear Sans"/>
                  <a:ea typeface="Clear Sans"/>
                  <a:cs typeface="Clear Sans"/>
                  <a:sym typeface="Clear Sans"/>
                </a:rPr>
                <a:t>Sistem ATP-PC menyediakan energi cepat dalam 5–10 detik, ideal untuk aktivitas eksplosif seperti sprint dan lompat.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734675" y="4248150"/>
            <a:ext cx="6886575" cy="1944732"/>
            <a:chOff x="0" y="0"/>
            <a:chExt cx="9182100" cy="2592977"/>
          </a:xfrm>
        </p:grpSpPr>
        <p:sp>
          <p:nvSpPr>
            <p:cNvPr id="7" name="TextBox 7"/>
            <p:cNvSpPr txBox="1"/>
            <p:nvPr/>
          </p:nvSpPr>
          <p:spPr>
            <a:xfrm>
              <a:off x="0" y="-47625"/>
              <a:ext cx="9182100" cy="530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376258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ANAEROBIC GLYCOLYSIS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45982"/>
              <a:ext cx="9182100" cy="1446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376258"/>
                  </a:solidFill>
                  <a:latin typeface="Clear Sans"/>
                  <a:ea typeface="Clear Sans"/>
                  <a:cs typeface="Clear Sans"/>
                  <a:sym typeface="Clear Sans"/>
                </a:rPr>
                <a:t>Proses glikolisis anaerobik memecah glukosa tanpa oksigen, menghasilkan asam laktat, dan bertahan selama 30–90 detik aktivitas.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734675" y="6934200"/>
            <a:ext cx="6886575" cy="1944864"/>
            <a:chOff x="0" y="0"/>
            <a:chExt cx="9182100" cy="259315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7625"/>
              <a:ext cx="9182100" cy="530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376258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CORI CYCLE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46158"/>
              <a:ext cx="9182100" cy="1446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376258"/>
                  </a:solidFill>
                  <a:latin typeface="Clear Sans"/>
                  <a:ea typeface="Clear Sans"/>
                  <a:cs typeface="Clear Sans"/>
                  <a:sym typeface="Clear Sans"/>
                </a:rPr>
                <a:t>Siklus Cori mendaur ulang asam laktat menjadi energi, membantu mengurangi kelelahan otot setelah aktivitas intensif.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3137432" y="7200900"/>
            <a:ext cx="6274865" cy="4114800"/>
          </a:xfrm>
          <a:custGeom>
            <a:avLst/>
            <a:gdLst/>
            <a:ahLst/>
            <a:cxnLst/>
            <a:rect l="l" t="t" r="r" b="b"/>
            <a:pathLst>
              <a:path w="6274865" h="4114800">
                <a:moveTo>
                  <a:pt x="0" y="0"/>
                </a:moveTo>
                <a:lnTo>
                  <a:pt x="6274864" y="0"/>
                </a:lnTo>
                <a:lnTo>
                  <a:pt x="62748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72950" y="0"/>
            <a:ext cx="6115050" cy="10287000"/>
            <a:chOff x="0" y="0"/>
            <a:chExt cx="947381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7381" cy="1593725"/>
            </a:xfrm>
            <a:custGeom>
              <a:avLst/>
              <a:gdLst/>
              <a:ahLst/>
              <a:cxnLst/>
              <a:rect l="l" t="t" r="r" b="b"/>
              <a:pathLst>
                <a:path w="947381" h="1593725">
                  <a:moveTo>
                    <a:pt x="0" y="0"/>
                  </a:moveTo>
                  <a:lnTo>
                    <a:pt x="947381" y="0"/>
                  </a:lnTo>
                  <a:lnTo>
                    <a:pt x="947381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t="-58" b="-5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562100"/>
            <a:ext cx="9763125" cy="4470458"/>
            <a:chOff x="0" y="0"/>
            <a:chExt cx="13017500" cy="5960611"/>
          </a:xfrm>
        </p:grpSpPr>
        <p:sp>
          <p:nvSpPr>
            <p:cNvPr id="5" name="TextBox 5"/>
            <p:cNvSpPr txBox="1"/>
            <p:nvPr/>
          </p:nvSpPr>
          <p:spPr>
            <a:xfrm>
              <a:off x="0" y="3319799"/>
              <a:ext cx="13017500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376258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MEMANFAATKAN OKSIGEN UNTUK ENERGI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513617"/>
              <a:ext cx="13017500" cy="1446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376258"/>
                  </a:solidFill>
                  <a:latin typeface="Clear Sans"/>
                  <a:ea typeface="Clear Sans"/>
                  <a:cs typeface="Clear Sans"/>
                  <a:sym typeface="Clear Sans"/>
                </a:rPr>
                <a:t>Sistem energi aerobik menggunakan oksigen untuk memecah karbohidrat, lemak, dan protein, menghasilkan energi yang cukup besar selama aktivitas berdurasi lama.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3017500" cy="2815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spc="-139">
                  <a:solidFill>
                    <a:srgbClr val="00434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Sistem Energi Aerobik dalam Metabolisme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4248150"/>
            <a:ext cx="5448300" cy="3581400"/>
            <a:chOff x="0" y="0"/>
            <a:chExt cx="1333267" cy="8764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3267" cy="876413"/>
            </a:xfrm>
            <a:custGeom>
              <a:avLst/>
              <a:gdLst/>
              <a:ahLst/>
              <a:cxnLst/>
              <a:rect l="l" t="t" r="r" b="b"/>
              <a:pathLst>
                <a:path w="1333267" h="876413">
                  <a:moveTo>
                    <a:pt x="0" y="0"/>
                  </a:moveTo>
                  <a:lnTo>
                    <a:pt x="1333267" y="0"/>
                  </a:lnTo>
                  <a:lnTo>
                    <a:pt x="1333267" y="876413"/>
                  </a:lnTo>
                  <a:lnTo>
                    <a:pt x="0" y="876413"/>
                  </a:lnTo>
                  <a:close/>
                </a:path>
              </a:pathLst>
            </a:custGeom>
            <a:blipFill>
              <a:blip r:embed="rId2"/>
              <a:stretch>
                <a:fillRect l="-83" r="-8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419850" y="4248150"/>
            <a:ext cx="5448300" cy="3581400"/>
            <a:chOff x="0" y="0"/>
            <a:chExt cx="1333267" cy="8764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3267" cy="876413"/>
            </a:xfrm>
            <a:custGeom>
              <a:avLst/>
              <a:gdLst/>
              <a:ahLst/>
              <a:cxnLst/>
              <a:rect l="l" t="t" r="r" b="b"/>
              <a:pathLst>
                <a:path w="1333267" h="876413">
                  <a:moveTo>
                    <a:pt x="0" y="0"/>
                  </a:moveTo>
                  <a:lnTo>
                    <a:pt x="1333267" y="0"/>
                  </a:lnTo>
                  <a:lnTo>
                    <a:pt x="1333267" y="876413"/>
                  </a:lnTo>
                  <a:lnTo>
                    <a:pt x="0" y="876413"/>
                  </a:lnTo>
                  <a:close/>
                </a:path>
              </a:pathLst>
            </a:custGeom>
            <a:blipFill>
              <a:blip r:embed="rId3"/>
              <a:stretch>
                <a:fillRect l="-83" r="-83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2172950" y="4248150"/>
            <a:ext cx="5448300" cy="3581400"/>
            <a:chOff x="0" y="0"/>
            <a:chExt cx="1333267" cy="8764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3267" cy="876413"/>
            </a:xfrm>
            <a:custGeom>
              <a:avLst/>
              <a:gdLst/>
              <a:ahLst/>
              <a:cxnLst/>
              <a:rect l="l" t="t" r="r" b="b"/>
              <a:pathLst>
                <a:path w="1333267" h="876413">
                  <a:moveTo>
                    <a:pt x="0" y="0"/>
                  </a:moveTo>
                  <a:lnTo>
                    <a:pt x="1333267" y="0"/>
                  </a:lnTo>
                  <a:lnTo>
                    <a:pt x="1333267" y="876413"/>
                  </a:lnTo>
                  <a:lnTo>
                    <a:pt x="0" y="876413"/>
                  </a:lnTo>
                  <a:close/>
                </a:path>
              </a:pathLst>
            </a:custGeom>
            <a:blipFill>
              <a:blip r:embed="rId4"/>
              <a:stretch>
                <a:fillRect l="-83" r="-83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668089" y="8366723"/>
            <a:ext cx="5446961" cy="1253517"/>
            <a:chOff x="0" y="0"/>
            <a:chExt cx="7262615" cy="1671356"/>
          </a:xfrm>
        </p:grpSpPr>
        <p:sp>
          <p:nvSpPr>
            <p:cNvPr id="9" name="TextBox 9"/>
            <p:cNvSpPr txBox="1"/>
            <p:nvPr/>
          </p:nvSpPr>
          <p:spPr>
            <a:xfrm>
              <a:off x="0" y="-47625"/>
              <a:ext cx="726261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u="none" strike="noStrike">
                  <a:solidFill>
                    <a:srgbClr val="376258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DURASI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04251"/>
              <a:ext cx="7262615" cy="96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</a:pPr>
              <a:r>
                <a:rPr lang="en-US" sz="2100">
                  <a:solidFill>
                    <a:srgbClr val="376258"/>
                  </a:solidFill>
                  <a:latin typeface="Clear Sans"/>
                  <a:ea typeface="Clear Sans"/>
                  <a:cs typeface="Clear Sans"/>
                  <a:sym typeface="Clear Sans"/>
                </a:rPr>
                <a:t>Energi anaerobik berlangsung 0–90 detik maksimal.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19850" y="8366723"/>
            <a:ext cx="5448300" cy="882093"/>
            <a:chOff x="0" y="0"/>
            <a:chExt cx="7264400" cy="117612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47625"/>
              <a:ext cx="7264400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u="none" strike="noStrike">
                  <a:solidFill>
                    <a:srgbClr val="376258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OLAHRAGA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04319"/>
              <a:ext cx="7264400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</a:pPr>
              <a:r>
                <a:rPr lang="en-US" sz="2100">
                  <a:solidFill>
                    <a:srgbClr val="376258"/>
                  </a:solidFill>
                  <a:latin typeface="Clear Sans"/>
                  <a:ea typeface="Clear Sans"/>
                  <a:cs typeface="Clear Sans"/>
                  <a:sym typeface="Clear Sans"/>
                </a:rPr>
                <a:t>Contoh: lari, tenis, dan sepak bola.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72950" y="8366774"/>
            <a:ext cx="5448300" cy="1253466"/>
            <a:chOff x="0" y="0"/>
            <a:chExt cx="7264400" cy="167128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47625"/>
              <a:ext cx="7264400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u="none" strike="noStrike">
                  <a:solidFill>
                    <a:srgbClr val="376258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GRAFIK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04183"/>
              <a:ext cx="7264400" cy="96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</a:pPr>
              <a:r>
                <a:rPr lang="en-US" sz="2100">
                  <a:solidFill>
                    <a:srgbClr val="376258"/>
                  </a:solidFill>
                  <a:latin typeface="Clear Sans"/>
                  <a:ea typeface="Clear Sans"/>
                  <a:cs typeface="Clear Sans"/>
                  <a:sym typeface="Clear Sans"/>
                </a:rPr>
                <a:t>Grafik menunjukkan ambang anaerobik dan laju denyut nadi.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66750" y="1562100"/>
            <a:ext cx="14077950" cy="2111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spc="-139">
                <a:solidFill>
                  <a:srgbClr val="004346"/>
                </a:solidFill>
                <a:latin typeface="Tenor Sans"/>
                <a:ea typeface="Tenor Sans"/>
                <a:cs typeface="Tenor Sans"/>
                <a:sym typeface="Tenor Sans"/>
              </a:rPr>
              <a:t>Perbandingan Sistem Energi dalam Olahraga</a:t>
            </a:r>
          </a:p>
        </p:txBody>
      </p:sp>
      <p:sp>
        <p:nvSpPr>
          <p:cNvPr id="18" name="Freeform 18"/>
          <p:cNvSpPr/>
          <p:nvPr/>
        </p:nvSpPr>
        <p:spPr>
          <a:xfrm rot="-6723923">
            <a:off x="13666568" y="-2297777"/>
            <a:ext cx="6274865" cy="4114800"/>
          </a:xfrm>
          <a:custGeom>
            <a:avLst/>
            <a:gdLst/>
            <a:ahLst/>
            <a:cxnLst/>
            <a:rect l="l" t="t" r="r" b="b"/>
            <a:pathLst>
              <a:path w="6274865" h="4114800">
                <a:moveTo>
                  <a:pt x="0" y="0"/>
                </a:moveTo>
                <a:lnTo>
                  <a:pt x="6274865" y="0"/>
                </a:lnTo>
                <a:lnTo>
                  <a:pt x="62748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Macintosh PowerPoint</Application>
  <PresentationFormat>Custom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Clear Sans Bold</vt:lpstr>
      <vt:lpstr>Calibri</vt:lpstr>
      <vt:lpstr>Arial</vt:lpstr>
      <vt:lpstr>Tenor Sans</vt:lpstr>
      <vt:lpstr>Clear Sans Medium</vt:lpstr>
      <vt:lpstr>Clear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- Sistem Energi dalam Latihan</dc:title>
  <dc:description>Presentasi - Sistem Energi dalam Latihan</dc:description>
  <cp:lastModifiedBy>Microsoft Office User</cp:lastModifiedBy>
  <cp:revision>1</cp:revision>
  <dcterms:created xsi:type="dcterms:W3CDTF">2006-08-16T00:00:00Z</dcterms:created>
  <dcterms:modified xsi:type="dcterms:W3CDTF">2026-03-03T12:31:35Z</dcterms:modified>
  <dc:identifier>DAHC5Dnxv0U</dc:identifier>
</cp:coreProperties>
</file>