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oper BT Light" panose="0208050304030B020404" pitchFamily="18" charset="0"/>
      <p:regular r:id="rId11"/>
    </p:embeddedFont>
    <p:embeddedFont>
      <p:font typeface="Cooper BT Medium" panose="0208060305030B020404" pitchFamily="18" charset="0"/>
      <p:regular r:id="rId12"/>
    </p:embeddedFont>
    <p:embeddedFont>
      <p:font typeface="TT Interphases" panose="02000503020000020004" pitchFamily="2" charset="0"/>
      <p:regular r:id="rId13"/>
    </p:embeddedFont>
    <p:embeddedFont>
      <p:font typeface="TT Interphases Bold" panose="02000803060000020004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17" autoAdjust="0"/>
  </p:normalViewPr>
  <p:slideViewPr>
    <p:cSldViewPr>
      <p:cViewPr varScale="1">
        <p:scale>
          <a:sx n="74" d="100"/>
          <a:sy n="74" d="100"/>
        </p:scale>
        <p:origin x="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8571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666750"/>
            <a:ext cx="8324850" cy="6856149"/>
            <a:chOff x="0" y="0"/>
            <a:chExt cx="11099800" cy="9141532"/>
          </a:xfrm>
        </p:grpSpPr>
        <p:sp>
          <p:nvSpPr>
            <p:cNvPr id="6" name="TextBox 6"/>
            <p:cNvSpPr txBox="1"/>
            <p:nvPr/>
          </p:nvSpPr>
          <p:spPr>
            <a:xfrm>
              <a:off x="0" y="8623372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</a:pPr>
              <a:r>
                <a:rPr lang="en-US" sz="2399" spc="-47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Menjaga Keseimbangan Tubuh untuk Fungsi Optimal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8600"/>
              <a:ext cx="11099800" cy="7933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499"/>
                </a:lnSpc>
              </a:pPr>
              <a:r>
                <a:rPr lang="en-US" sz="11499" spc="-229">
                  <a:solidFill>
                    <a:srgbClr val="1F0E03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Homeostasis dalam Fisiologi Olahraga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8724859"/>
            <a:ext cx="8324850" cy="895391"/>
            <a:chOff x="0" y="0"/>
            <a:chExt cx="11099800" cy="1193854"/>
          </a:xfrm>
        </p:grpSpPr>
        <p:sp>
          <p:nvSpPr>
            <p:cNvPr id="9" name="TextBox 9"/>
            <p:cNvSpPr txBox="1"/>
            <p:nvPr/>
          </p:nvSpPr>
          <p:spPr>
            <a:xfrm>
              <a:off x="0" y="659184"/>
              <a:ext cx="1109980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400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[Professional Title]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1099800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800" b="1">
                  <a:solidFill>
                    <a:srgbClr val="1F0E03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[Presenter's Name]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2" name="Freeform 12"/>
            <p:cNvSpPr/>
            <p:nvPr/>
          </p:nvSpPr>
          <p:spPr>
            <a:xfrm rot="-18000">
              <a:off x="-2526" y="-1886"/>
              <a:ext cx="817852" cy="1060524"/>
            </a:xfrm>
            <a:custGeom>
              <a:avLst/>
              <a:gdLst/>
              <a:ahLst/>
              <a:cxnLst/>
              <a:rect l="l" t="t" r="r" b="b"/>
              <a:pathLst>
                <a:path w="817852" h="1060524">
                  <a:moveTo>
                    <a:pt x="50266" y="1"/>
                  </a:moveTo>
                  <a:lnTo>
                    <a:pt x="773119" y="3786"/>
                  </a:lnTo>
                  <a:cubicBezTo>
                    <a:pt x="785046" y="3848"/>
                    <a:pt x="796458" y="8646"/>
                    <a:pt x="804847" y="17123"/>
                  </a:cubicBezTo>
                  <a:cubicBezTo>
                    <a:pt x="813236" y="25600"/>
                    <a:pt x="817914" y="37063"/>
                    <a:pt x="817852" y="48989"/>
                  </a:cubicBezTo>
                  <a:lnTo>
                    <a:pt x="812789" y="1015792"/>
                  </a:lnTo>
                  <a:cubicBezTo>
                    <a:pt x="812727" y="1027718"/>
                    <a:pt x="807929" y="1039131"/>
                    <a:pt x="799452" y="1047519"/>
                  </a:cubicBezTo>
                  <a:cubicBezTo>
                    <a:pt x="790975" y="1055908"/>
                    <a:pt x="779512" y="1060586"/>
                    <a:pt x="767586" y="1060524"/>
                  </a:cubicBezTo>
                  <a:lnTo>
                    <a:pt x="44733" y="1056739"/>
                  </a:lnTo>
                  <a:cubicBezTo>
                    <a:pt x="32806" y="1056676"/>
                    <a:pt x="21394" y="1051879"/>
                    <a:pt x="13005" y="1043402"/>
                  </a:cubicBezTo>
                  <a:cubicBezTo>
                    <a:pt x="4616" y="1034924"/>
                    <a:pt x="-62" y="1023462"/>
                    <a:pt x="0" y="1011536"/>
                  </a:cubicBezTo>
                  <a:lnTo>
                    <a:pt x="5063" y="44733"/>
                  </a:lnTo>
                  <a:cubicBezTo>
                    <a:pt x="5125" y="32807"/>
                    <a:pt x="9923" y="21394"/>
                    <a:pt x="18400" y="13005"/>
                  </a:cubicBezTo>
                  <a:cubicBezTo>
                    <a:pt x="26877" y="4616"/>
                    <a:pt x="38340" y="-62"/>
                    <a:pt x="50266" y="1"/>
                  </a:cubicBezTo>
                  <a:close/>
                </a:path>
              </a:pathLst>
            </a:custGeom>
            <a:blipFill>
              <a:blip r:embed="rId2"/>
              <a:stretch>
                <a:fillRect l="-105718" t="-8175" r="-56741" b="-7447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2626995"/>
            <a:chOff x="0" y="0"/>
            <a:chExt cx="11099800" cy="3502660"/>
          </a:xfrm>
        </p:grpSpPr>
        <p:sp>
          <p:nvSpPr>
            <p:cNvPr id="3" name="TextBox 3"/>
            <p:cNvSpPr txBox="1"/>
            <p:nvPr/>
          </p:nvSpPr>
          <p:spPr>
            <a:xfrm>
              <a:off x="0" y="1943100"/>
              <a:ext cx="110998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Homeostasis adalah mekanisme tubuh untuk menjaga </a:t>
              </a:r>
              <a:r>
                <a:rPr lang="en-US" sz="2400" b="1" u="none" strike="noStrike" spc="-48">
                  <a:solidFill>
                    <a:srgbClr val="1F0E03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kestabilan lingkungan internal</a:t>
              </a: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meskipun ada perubahan dari lingkungan eksternal, seperti suhu dan pH darah.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1740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1F0E03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Konsep Dasar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8571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056752"/>
            </a:xfrm>
            <a:custGeom>
              <a:avLst/>
              <a:gdLst/>
              <a:ahLst/>
              <a:cxnLst/>
              <a:rect l="l" t="t" r="r" b="b"/>
              <a:pathLst>
                <a:path w="812800" h="1056752">
                  <a:moveTo>
                    <a:pt x="44968" y="0"/>
                  </a:moveTo>
                  <a:lnTo>
                    <a:pt x="767832" y="0"/>
                  </a:lnTo>
                  <a:cubicBezTo>
                    <a:pt x="779758" y="0"/>
                    <a:pt x="791196" y="4738"/>
                    <a:pt x="799629" y="13171"/>
                  </a:cubicBezTo>
                  <a:cubicBezTo>
                    <a:pt x="808062" y="21604"/>
                    <a:pt x="812800" y="33042"/>
                    <a:pt x="812800" y="44968"/>
                  </a:cubicBezTo>
                  <a:lnTo>
                    <a:pt x="812800" y="1011784"/>
                  </a:lnTo>
                  <a:cubicBezTo>
                    <a:pt x="812800" y="1023711"/>
                    <a:pt x="808062" y="1035148"/>
                    <a:pt x="799629" y="1043582"/>
                  </a:cubicBezTo>
                  <a:cubicBezTo>
                    <a:pt x="791196" y="1052015"/>
                    <a:pt x="779758" y="1056752"/>
                    <a:pt x="767832" y="1056752"/>
                  </a:cubicBezTo>
                  <a:lnTo>
                    <a:pt x="44968" y="1056752"/>
                  </a:lnTo>
                  <a:cubicBezTo>
                    <a:pt x="33042" y="1056752"/>
                    <a:pt x="21604" y="1052015"/>
                    <a:pt x="13171" y="1043582"/>
                  </a:cubicBezTo>
                  <a:cubicBezTo>
                    <a:pt x="4738" y="1035148"/>
                    <a:pt x="0" y="1023711"/>
                    <a:pt x="0" y="1011784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14678" r="-16648" b="-101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10800000">
            <a:off x="6115050" y="8971632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8"/>
                </a:lnTo>
                <a:lnTo>
                  <a:pt x="0" y="131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5113020"/>
            <a:chOff x="0" y="0"/>
            <a:chExt cx="11099800" cy="6817360"/>
          </a:xfrm>
        </p:grpSpPr>
        <p:sp>
          <p:nvSpPr>
            <p:cNvPr id="3" name="TextBox 3"/>
            <p:cNvSpPr txBox="1"/>
            <p:nvPr/>
          </p:nvSpPr>
          <p:spPr>
            <a:xfrm>
              <a:off x="0" y="4737100"/>
              <a:ext cx="11099800" cy="2080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Terdapat tiga komponen utama dalam </a:t>
              </a:r>
              <a:r>
                <a:rPr lang="en-US" sz="2400" b="1" u="none" strike="noStrike" spc="-48">
                  <a:solidFill>
                    <a:srgbClr val="1F0E03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sistem kontrol homeostasis</a:t>
              </a: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: reseptor mendeteksi perubahan, pusat kontrol memproses informasi, dan efektor melakukan tindakan korektif untuk mengembalikan kondisi normal.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1F0E03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Mekanisme Homeostasis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43300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1F0E03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Sistem kontrol dalam menjaga keseimbangan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8571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056752"/>
            </a:xfrm>
            <a:custGeom>
              <a:avLst/>
              <a:gdLst/>
              <a:ahLst/>
              <a:cxnLst/>
              <a:rect l="l" t="t" r="r" b="b"/>
              <a:pathLst>
                <a:path w="812800" h="1056752">
                  <a:moveTo>
                    <a:pt x="44968" y="0"/>
                  </a:moveTo>
                  <a:lnTo>
                    <a:pt x="767832" y="0"/>
                  </a:lnTo>
                  <a:cubicBezTo>
                    <a:pt x="779758" y="0"/>
                    <a:pt x="791196" y="4738"/>
                    <a:pt x="799629" y="13171"/>
                  </a:cubicBezTo>
                  <a:cubicBezTo>
                    <a:pt x="808062" y="21604"/>
                    <a:pt x="812800" y="33042"/>
                    <a:pt x="812800" y="44968"/>
                  </a:cubicBezTo>
                  <a:lnTo>
                    <a:pt x="812800" y="1011784"/>
                  </a:lnTo>
                  <a:cubicBezTo>
                    <a:pt x="812800" y="1023711"/>
                    <a:pt x="808062" y="1035148"/>
                    <a:pt x="799629" y="1043582"/>
                  </a:cubicBezTo>
                  <a:cubicBezTo>
                    <a:pt x="791196" y="1052015"/>
                    <a:pt x="779758" y="1056752"/>
                    <a:pt x="767832" y="1056752"/>
                  </a:cubicBezTo>
                  <a:lnTo>
                    <a:pt x="44968" y="1056752"/>
                  </a:lnTo>
                  <a:cubicBezTo>
                    <a:pt x="33042" y="1056752"/>
                    <a:pt x="21604" y="1052015"/>
                    <a:pt x="13171" y="1043582"/>
                  </a:cubicBezTo>
                  <a:cubicBezTo>
                    <a:pt x="4738" y="1035148"/>
                    <a:pt x="0" y="1023711"/>
                    <a:pt x="0" y="1011784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51216" t="-5211" r="-54068" b="14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5400000">
            <a:off x="6176504" y="61454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7"/>
                </a:lnTo>
                <a:lnTo>
                  <a:pt x="0" y="131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352800"/>
            <a:ext cx="8324850" cy="6267450"/>
            <a:chOff x="0" y="0"/>
            <a:chExt cx="2192553" cy="165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2553" cy="1650686"/>
            </a:xfrm>
            <a:custGeom>
              <a:avLst/>
              <a:gdLst/>
              <a:ahLst/>
              <a:cxnLst/>
              <a:rect l="l" t="t" r="r" b="b"/>
              <a:pathLst>
                <a:path w="2192553" h="1650686">
                  <a:moveTo>
                    <a:pt x="37199" y="0"/>
                  </a:moveTo>
                  <a:lnTo>
                    <a:pt x="2155354" y="0"/>
                  </a:lnTo>
                  <a:cubicBezTo>
                    <a:pt x="2165220" y="0"/>
                    <a:pt x="2174682" y="3919"/>
                    <a:pt x="2181658" y="10895"/>
                  </a:cubicBezTo>
                  <a:cubicBezTo>
                    <a:pt x="2188634" y="17872"/>
                    <a:pt x="2192553" y="27333"/>
                    <a:pt x="2192553" y="37199"/>
                  </a:cubicBezTo>
                  <a:lnTo>
                    <a:pt x="2192553" y="1613487"/>
                  </a:lnTo>
                  <a:cubicBezTo>
                    <a:pt x="2192553" y="1623353"/>
                    <a:pt x="2188634" y="1632815"/>
                    <a:pt x="2181658" y="1639791"/>
                  </a:cubicBezTo>
                  <a:cubicBezTo>
                    <a:pt x="2174682" y="1646767"/>
                    <a:pt x="2165220" y="1650686"/>
                    <a:pt x="2155354" y="1650686"/>
                  </a:cubicBezTo>
                  <a:lnTo>
                    <a:pt x="37199" y="1650686"/>
                  </a:lnTo>
                  <a:cubicBezTo>
                    <a:pt x="27333" y="1650686"/>
                    <a:pt x="17872" y="1646767"/>
                    <a:pt x="10895" y="1639791"/>
                  </a:cubicBezTo>
                  <a:cubicBezTo>
                    <a:pt x="3919" y="1632815"/>
                    <a:pt x="0" y="1623353"/>
                    <a:pt x="0" y="1613487"/>
                  </a:cubicBezTo>
                  <a:lnTo>
                    <a:pt x="0" y="37199"/>
                  </a:lnTo>
                  <a:cubicBezTo>
                    <a:pt x="0" y="27333"/>
                    <a:pt x="3919" y="17872"/>
                    <a:pt x="10895" y="10895"/>
                  </a:cubicBezTo>
                  <a:cubicBezTo>
                    <a:pt x="17872" y="3919"/>
                    <a:pt x="27333" y="0"/>
                    <a:pt x="37199" y="0"/>
                  </a:cubicBezTo>
                  <a:close/>
                </a:path>
              </a:pathLst>
            </a:custGeom>
            <a:solidFill>
              <a:srgbClr val="FCDDCA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9255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3352800"/>
            <a:ext cx="8324850" cy="6267450"/>
            <a:chOff x="0" y="0"/>
            <a:chExt cx="2192553" cy="1650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2553" cy="1650686"/>
            </a:xfrm>
            <a:custGeom>
              <a:avLst/>
              <a:gdLst/>
              <a:ahLst/>
              <a:cxnLst/>
              <a:rect l="l" t="t" r="r" b="b"/>
              <a:pathLst>
                <a:path w="2192553" h="1650686">
                  <a:moveTo>
                    <a:pt x="37199" y="0"/>
                  </a:moveTo>
                  <a:lnTo>
                    <a:pt x="2155354" y="0"/>
                  </a:lnTo>
                  <a:cubicBezTo>
                    <a:pt x="2165220" y="0"/>
                    <a:pt x="2174682" y="3919"/>
                    <a:pt x="2181658" y="10895"/>
                  </a:cubicBezTo>
                  <a:cubicBezTo>
                    <a:pt x="2188634" y="17872"/>
                    <a:pt x="2192553" y="27333"/>
                    <a:pt x="2192553" y="37199"/>
                  </a:cubicBezTo>
                  <a:lnTo>
                    <a:pt x="2192553" y="1613487"/>
                  </a:lnTo>
                  <a:cubicBezTo>
                    <a:pt x="2192553" y="1623353"/>
                    <a:pt x="2188634" y="1632815"/>
                    <a:pt x="2181658" y="1639791"/>
                  </a:cubicBezTo>
                  <a:cubicBezTo>
                    <a:pt x="2174682" y="1646767"/>
                    <a:pt x="2165220" y="1650686"/>
                    <a:pt x="2155354" y="1650686"/>
                  </a:cubicBezTo>
                  <a:lnTo>
                    <a:pt x="37199" y="1650686"/>
                  </a:lnTo>
                  <a:cubicBezTo>
                    <a:pt x="27333" y="1650686"/>
                    <a:pt x="17872" y="1646767"/>
                    <a:pt x="10895" y="1639791"/>
                  </a:cubicBezTo>
                  <a:cubicBezTo>
                    <a:pt x="3919" y="1632815"/>
                    <a:pt x="0" y="1623353"/>
                    <a:pt x="0" y="1613487"/>
                  </a:cubicBezTo>
                  <a:lnTo>
                    <a:pt x="0" y="37199"/>
                  </a:lnTo>
                  <a:cubicBezTo>
                    <a:pt x="0" y="27333"/>
                    <a:pt x="3919" y="17872"/>
                    <a:pt x="10895" y="10895"/>
                  </a:cubicBezTo>
                  <a:cubicBezTo>
                    <a:pt x="17872" y="3919"/>
                    <a:pt x="27333" y="0"/>
                    <a:pt x="37199" y="0"/>
                  </a:cubicBezTo>
                  <a:close/>
                </a:path>
              </a:pathLst>
            </a:custGeom>
            <a:solidFill>
              <a:srgbClr val="FCDDCA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9255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05025" y="828675"/>
            <a:ext cx="14077950" cy="216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3"/>
              </a:lnSpc>
              <a:spcBef>
                <a:spcPct val="0"/>
              </a:spcBef>
            </a:pPr>
            <a:r>
              <a:rPr lang="en-US" sz="8393" u="none" strike="noStrike" spc="-167">
                <a:solidFill>
                  <a:srgbClr val="1F0E03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Prinsip Umpan Balik dalam Homeostasis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00225" y="4248150"/>
            <a:ext cx="5753100" cy="2426896"/>
            <a:chOff x="0" y="0"/>
            <a:chExt cx="7670800" cy="32358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55601"/>
              <a:ext cx="7670800" cy="2080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Umpan balik negatif berfungsi untuk </a:t>
              </a:r>
              <a:r>
                <a:rPr lang="en-US" sz="2400" b="1" u="none" strike="noStrike" spc="-48">
                  <a:solidFill>
                    <a:srgbClr val="1F0E03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mengembalikan kondisi normal</a:t>
              </a: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tubuh saat terjadi perubahan, seperti pengaturan suhu tubuh ketika terlalu panas atau dingin.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6708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1F0E03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Umpan Balik Negatif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7716" y="4248150"/>
            <a:ext cx="5705259" cy="2817421"/>
            <a:chOff x="0" y="0"/>
            <a:chExt cx="7607012" cy="3756561"/>
          </a:xfrm>
        </p:grpSpPr>
        <p:sp>
          <p:nvSpPr>
            <p:cNvPr id="13" name="TextBox 13"/>
            <p:cNvSpPr txBox="1"/>
            <p:nvPr/>
          </p:nvSpPr>
          <p:spPr>
            <a:xfrm>
              <a:off x="4934" y="1155601"/>
              <a:ext cx="7585392" cy="2600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Umpan balik positif terjadi ketika </a:t>
              </a:r>
              <a:r>
                <a:rPr lang="en-US" sz="2400" b="1" u="none" strike="noStrike" spc="-48">
                  <a:solidFill>
                    <a:srgbClr val="1F0E03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perubahan diperkuat</a:t>
              </a: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, meskipun jarang terjadi dalam homeostasis; contohnya adalah saat proses persalinan, di mana kontraksi meningkat hingga kelahiran.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7607012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1F0E03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Umpan Balik Positif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16683209" y="3726256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2" y="1497455"/>
                </a:moveTo>
                <a:lnTo>
                  <a:pt x="0" y="1497455"/>
                </a:lnTo>
                <a:lnTo>
                  <a:pt x="0" y="0"/>
                </a:lnTo>
                <a:lnTo>
                  <a:pt x="1876082" y="0"/>
                </a:lnTo>
                <a:lnTo>
                  <a:pt x="1876082" y="14974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4217670"/>
            <a:chOff x="0" y="0"/>
            <a:chExt cx="11099800" cy="5623560"/>
          </a:xfrm>
        </p:grpSpPr>
        <p:sp>
          <p:nvSpPr>
            <p:cNvPr id="3" name="TextBox 3"/>
            <p:cNvSpPr txBox="1"/>
            <p:nvPr/>
          </p:nvSpPr>
          <p:spPr>
            <a:xfrm>
              <a:off x="0" y="3543300"/>
              <a:ext cx="11099800" cy="2080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Homeostasis sangat penting dalam olahraga karena aktivitas fisik meningkatkan kebutuhan oksigen dan nutrisi, dan tubuh harus </a:t>
              </a:r>
              <a:r>
                <a:rPr lang="en-US" sz="2400" b="1" u="none" strike="noStrike" spc="-48">
                  <a:solidFill>
                    <a:srgbClr val="1F0E03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menyesuaikan dengan cepat</a:t>
              </a:r>
              <a:r>
                <a:rPr lang="en-US" sz="2400" u="none" strike="noStrike" spc="-48">
                  <a:solidFill>
                    <a:srgbClr val="1F0E03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untuk mempertahankan kinerja optimal.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1F0E03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Pentingnya Homeostasis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8571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9" name="Freeform 9"/>
            <p:cNvSpPr/>
            <p:nvPr/>
          </p:nvSpPr>
          <p:spPr>
            <a:xfrm rot="-30000">
              <a:off x="-4205" y="-3136"/>
              <a:ext cx="821209" cy="1063024"/>
            </a:xfrm>
            <a:custGeom>
              <a:avLst/>
              <a:gdLst/>
              <a:ahLst/>
              <a:cxnLst/>
              <a:rect l="l" t="t" r="r" b="b"/>
              <a:pathLst>
                <a:path w="821209" h="1063024">
                  <a:moveTo>
                    <a:pt x="53798" y="2"/>
                  </a:moveTo>
                  <a:lnTo>
                    <a:pt x="776634" y="6310"/>
                  </a:lnTo>
                  <a:cubicBezTo>
                    <a:pt x="788560" y="6414"/>
                    <a:pt x="799956" y="11252"/>
                    <a:pt x="808315" y="19758"/>
                  </a:cubicBezTo>
                  <a:cubicBezTo>
                    <a:pt x="816674" y="28264"/>
                    <a:pt x="821312" y="39743"/>
                    <a:pt x="821208" y="51669"/>
                  </a:cubicBezTo>
                  <a:lnTo>
                    <a:pt x="812771" y="1018448"/>
                  </a:lnTo>
                  <a:cubicBezTo>
                    <a:pt x="812667" y="1030374"/>
                    <a:pt x="807830" y="1041770"/>
                    <a:pt x="799323" y="1050129"/>
                  </a:cubicBezTo>
                  <a:cubicBezTo>
                    <a:pt x="790817" y="1058489"/>
                    <a:pt x="779338" y="1063126"/>
                    <a:pt x="767412" y="1063022"/>
                  </a:cubicBezTo>
                  <a:lnTo>
                    <a:pt x="44576" y="1056714"/>
                  </a:lnTo>
                  <a:cubicBezTo>
                    <a:pt x="32650" y="1056610"/>
                    <a:pt x="21254" y="1051773"/>
                    <a:pt x="12895" y="1043266"/>
                  </a:cubicBezTo>
                  <a:cubicBezTo>
                    <a:pt x="4536" y="1034760"/>
                    <a:pt x="-102" y="1023281"/>
                    <a:pt x="2" y="1011355"/>
                  </a:cubicBezTo>
                  <a:lnTo>
                    <a:pt x="8439" y="44576"/>
                  </a:lnTo>
                  <a:cubicBezTo>
                    <a:pt x="8543" y="32650"/>
                    <a:pt x="13380" y="21254"/>
                    <a:pt x="21887" y="12895"/>
                  </a:cubicBezTo>
                  <a:cubicBezTo>
                    <a:pt x="30393" y="4536"/>
                    <a:pt x="41872" y="-102"/>
                    <a:pt x="53798" y="2"/>
                  </a:cubicBezTo>
                  <a:close/>
                </a:path>
              </a:pathLst>
            </a:custGeom>
            <a:blipFill>
              <a:blip r:embed="rId2"/>
              <a:stretch>
                <a:fillRect l="-100207" t="-3743" r="-1560" b="-104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10800000">
            <a:off x="6115050" y="8971632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8"/>
                </a:lnTo>
                <a:lnTo>
                  <a:pt x="0" y="131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Custom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Cooper BT Medium</vt:lpstr>
      <vt:lpstr>Calibri</vt:lpstr>
      <vt:lpstr>Arial</vt:lpstr>
      <vt:lpstr>TT Interphases</vt:lpstr>
      <vt:lpstr>Cooper BT Light</vt:lpstr>
      <vt:lpstr>TT Interphases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- Homeostasis dalam Fisiologi Olahraga</dc:title>
  <dc:description>Presentasi - Homeostasis dalam Fisiologi Olahraga</dc:description>
  <cp:lastModifiedBy>Microsoft Office User</cp:lastModifiedBy>
  <cp:revision>1</cp:revision>
  <dcterms:created xsi:type="dcterms:W3CDTF">2006-08-16T00:00:00Z</dcterms:created>
  <dcterms:modified xsi:type="dcterms:W3CDTF">2026-03-03T04:51:42Z</dcterms:modified>
  <dc:identifier>DAHC3FGVaMc</dc:identifier>
</cp:coreProperties>
</file>