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Carlito" panose="020F0502020204030204" pitchFamily="34" charset="0"/>
      <p:regular r:id="rId11"/>
    </p:embeddedFont>
    <p:embeddedFont>
      <p:font typeface="Carlito Bold" panose="020F0502020204030204" pitchFamily="34" charset="0"/>
      <p:regular r:id="rId12"/>
      <p:bold r:id="rId13"/>
    </p:embeddedFont>
    <p:embeddedFont>
      <p:font typeface="Radley" pitchFamily="2" charset="77"/>
      <p:regular r:id="rId14"/>
    </p:embeddedFont>
    <p:embeddedFont>
      <p:font typeface="Radley Italics" pitchFamily="2" charset="77"/>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1" autoAdjust="0"/>
  </p:normalViewPr>
  <p:slideViewPr>
    <p:cSldViewPr>
      <p:cViewPr varScale="1">
        <p:scale>
          <a:sx n="73" d="100"/>
          <a:sy n="73" d="100"/>
        </p:scale>
        <p:origin x="70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81575" y="3352800"/>
            <a:ext cx="8324850" cy="6934200"/>
            <a:chOff x="0" y="0"/>
            <a:chExt cx="1289737" cy="1074289"/>
          </a:xfrm>
        </p:grpSpPr>
        <p:sp>
          <p:nvSpPr>
            <p:cNvPr id="3" name="Freeform 3"/>
            <p:cNvSpPr/>
            <p:nvPr/>
          </p:nvSpPr>
          <p:spPr>
            <a:xfrm>
              <a:off x="0" y="0"/>
              <a:ext cx="1289737" cy="1074289"/>
            </a:xfrm>
            <a:custGeom>
              <a:avLst/>
              <a:gdLst/>
              <a:ahLst/>
              <a:cxnLst/>
              <a:rect l="l" t="t" r="r" b="b"/>
              <a:pathLst>
                <a:path w="1289737" h="1074289">
                  <a:moveTo>
                    <a:pt x="0" y="0"/>
                  </a:moveTo>
                  <a:lnTo>
                    <a:pt x="1289737" y="0"/>
                  </a:lnTo>
                  <a:lnTo>
                    <a:pt x="1289737" y="1074289"/>
                  </a:lnTo>
                  <a:lnTo>
                    <a:pt x="0" y="1074289"/>
                  </a:lnTo>
                  <a:close/>
                </a:path>
              </a:pathLst>
            </a:custGeom>
            <a:blipFill>
              <a:blip r:embed="rId2"/>
              <a:stretch>
                <a:fillRect l="-102" r="-102"/>
              </a:stretch>
            </a:blipFill>
          </p:spPr>
        </p:sp>
      </p:grpSp>
      <p:grpSp>
        <p:nvGrpSpPr>
          <p:cNvPr id="4" name="Group 4"/>
          <p:cNvGrpSpPr/>
          <p:nvPr/>
        </p:nvGrpSpPr>
        <p:grpSpPr>
          <a:xfrm>
            <a:off x="666750" y="666750"/>
            <a:ext cx="16954500" cy="2172955"/>
            <a:chOff x="0" y="0"/>
            <a:chExt cx="22606000" cy="2897274"/>
          </a:xfrm>
        </p:grpSpPr>
        <p:sp>
          <p:nvSpPr>
            <p:cNvPr id="5" name="AutoShape 5"/>
            <p:cNvSpPr/>
            <p:nvPr/>
          </p:nvSpPr>
          <p:spPr>
            <a:xfrm>
              <a:off x="0" y="2884574"/>
              <a:ext cx="22606000" cy="0"/>
            </a:xfrm>
            <a:prstGeom prst="line">
              <a:avLst/>
            </a:prstGeom>
            <a:ln w="25400" cap="flat">
              <a:solidFill>
                <a:srgbClr val="1A1A1A"/>
              </a:solidFill>
              <a:prstDash val="solid"/>
              <a:headEnd type="none" w="sm" len="sm"/>
              <a:tailEnd type="none" w="sm" len="sm"/>
            </a:ln>
          </p:spPr>
        </p:sp>
        <p:sp>
          <p:nvSpPr>
            <p:cNvPr id="6" name="TextBox 6"/>
            <p:cNvSpPr txBox="1"/>
            <p:nvPr/>
          </p:nvSpPr>
          <p:spPr>
            <a:xfrm>
              <a:off x="0" y="276225"/>
              <a:ext cx="22606000" cy="2573868"/>
            </a:xfrm>
            <a:prstGeom prst="rect">
              <a:avLst/>
            </a:prstGeom>
          </p:spPr>
          <p:txBody>
            <a:bodyPr lIns="0" tIns="0" rIns="0" bIns="0" rtlCol="0" anchor="t">
              <a:spAutoFit/>
            </a:bodyPr>
            <a:lstStyle/>
            <a:p>
              <a:pPr marL="0" lvl="0" indent="0" algn="ctr">
                <a:lnSpc>
                  <a:spcPts val="14031"/>
                </a:lnSpc>
              </a:pPr>
              <a:r>
                <a:rPr lang="en-US" sz="14031" u="none" spc="-280">
                  <a:solidFill>
                    <a:srgbClr val="1A1A1A"/>
                  </a:solidFill>
                  <a:latin typeface="Radley"/>
                  <a:ea typeface="Radley"/>
                  <a:cs typeface="Radley"/>
                  <a:sym typeface="Radley"/>
                </a:rPr>
                <a:t>Fisiologi dan Olahraga</a:t>
              </a:r>
            </a:p>
          </p:txBody>
        </p:sp>
      </p:grpSp>
      <p:sp>
        <p:nvSpPr>
          <p:cNvPr id="7" name="TextBox 7"/>
          <p:cNvSpPr txBox="1"/>
          <p:nvPr/>
        </p:nvSpPr>
        <p:spPr>
          <a:xfrm>
            <a:off x="13611225" y="9275446"/>
            <a:ext cx="4010025" cy="344804"/>
          </a:xfrm>
          <a:prstGeom prst="rect">
            <a:avLst/>
          </a:prstGeom>
        </p:spPr>
        <p:txBody>
          <a:bodyPr lIns="0" tIns="0" rIns="0" bIns="0" rtlCol="0" anchor="t">
            <a:spAutoFit/>
          </a:bodyPr>
          <a:lstStyle/>
          <a:p>
            <a:pPr marL="0" lvl="0" indent="0" algn="r">
              <a:lnSpc>
                <a:spcPts val="2520"/>
              </a:lnSpc>
              <a:spcBef>
                <a:spcPct val="0"/>
              </a:spcBef>
            </a:pPr>
            <a:r>
              <a:rPr lang="en-US" sz="1800" spc="239">
                <a:solidFill>
                  <a:srgbClr val="1A1A1A"/>
                </a:solidFill>
                <a:latin typeface="Carlito"/>
                <a:ea typeface="Carlito"/>
                <a:cs typeface="Carlito"/>
                <a:sym typeface="Carlito"/>
              </a:rPr>
              <a:t>PRESENTER</a:t>
            </a:r>
          </a:p>
        </p:txBody>
      </p:sp>
      <p:sp>
        <p:nvSpPr>
          <p:cNvPr id="8" name="TextBox 8"/>
          <p:cNvSpPr txBox="1"/>
          <p:nvPr/>
        </p:nvSpPr>
        <p:spPr>
          <a:xfrm>
            <a:off x="666750" y="9323705"/>
            <a:ext cx="4010025" cy="296545"/>
          </a:xfrm>
          <a:prstGeom prst="rect">
            <a:avLst/>
          </a:prstGeom>
        </p:spPr>
        <p:txBody>
          <a:bodyPr lIns="0" tIns="0" rIns="0" bIns="0" rtlCol="0" anchor="t">
            <a:spAutoFit/>
          </a:bodyPr>
          <a:lstStyle/>
          <a:p>
            <a:pPr marL="0" lvl="0" indent="0" algn="l">
              <a:lnSpc>
                <a:spcPts val="2299"/>
              </a:lnSpc>
            </a:pPr>
            <a:r>
              <a:rPr lang="en-US" sz="2299" i="1">
                <a:solidFill>
                  <a:srgbClr val="4A90E2"/>
                </a:solidFill>
                <a:latin typeface="Radley Italics"/>
                <a:ea typeface="Radley Italics"/>
                <a:cs typeface="Radley Italics"/>
                <a:sym typeface="Radley Italics"/>
              </a:rPr>
              <a:t>[Presenter's Full Name]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29875" y="0"/>
            <a:ext cx="7858125" cy="10287000"/>
            <a:chOff x="0" y="0"/>
            <a:chExt cx="1217429" cy="1593725"/>
          </a:xfrm>
        </p:grpSpPr>
        <p:sp>
          <p:nvSpPr>
            <p:cNvPr id="3" name="Freeform 3"/>
            <p:cNvSpPr/>
            <p:nvPr/>
          </p:nvSpPr>
          <p:spPr>
            <a:xfrm>
              <a:off x="0" y="0"/>
              <a:ext cx="1217429" cy="1593725"/>
            </a:xfrm>
            <a:custGeom>
              <a:avLst/>
              <a:gdLst/>
              <a:ahLst/>
              <a:cxnLst/>
              <a:rect l="l" t="t" r="r" b="b"/>
              <a:pathLst>
                <a:path w="1217429" h="1593725">
                  <a:moveTo>
                    <a:pt x="0" y="0"/>
                  </a:moveTo>
                  <a:lnTo>
                    <a:pt x="1217429" y="0"/>
                  </a:lnTo>
                  <a:lnTo>
                    <a:pt x="1217429" y="1593725"/>
                  </a:lnTo>
                  <a:lnTo>
                    <a:pt x="0" y="1593725"/>
                  </a:lnTo>
                  <a:close/>
                </a:path>
              </a:pathLst>
            </a:custGeom>
            <a:blipFill>
              <a:blip r:embed="rId2"/>
              <a:stretch>
                <a:fillRect t="-421" b="-421"/>
              </a:stretch>
            </a:blipFill>
          </p:spPr>
        </p:sp>
      </p:grpSp>
      <p:grpSp>
        <p:nvGrpSpPr>
          <p:cNvPr id="4" name="Group 4"/>
          <p:cNvGrpSpPr/>
          <p:nvPr/>
        </p:nvGrpSpPr>
        <p:grpSpPr>
          <a:xfrm>
            <a:off x="666750" y="666755"/>
            <a:ext cx="7230865" cy="6686550"/>
            <a:chOff x="0" y="0"/>
            <a:chExt cx="9641153" cy="8915400"/>
          </a:xfrm>
        </p:grpSpPr>
        <p:sp>
          <p:nvSpPr>
            <p:cNvPr id="5" name="TextBox 5"/>
            <p:cNvSpPr txBox="1"/>
            <p:nvPr/>
          </p:nvSpPr>
          <p:spPr>
            <a:xfrm>
              <a:off x="26326" y="57150"/>
              <a:ext cx="9614826" cy="2679279"/>
            </a:xfrm>
            <a:prstGeom prst="rect">
              <a:avLst/>
            </a:prstGeom>
          </p:spPr>
          <p:txBody>
            <a:bodyPr lIns="0" tIns="0" rIns="0" bIns="0" rtlCol="0" anchor="t">
              <a:spAutoFit/>
            </a:bodyPr>
            <a:lstStyle/>
            <a:p>
              <a:pPr marL="0" lvl="0" indent="0" algn="l">
                <a:lnSpc>
                  <a:spcPts val="7840"/>
                </a:lnSpc>
                <a:spcBef>
                  <a:spcPct val="0"/>
                </a:spcBef>
              </a:pPr>
              <a:r>
                <a:rPr lang="en-US" sz="7000" i="1">
                  <a:solidFill>
                    <a:srgbClr val="1A1A1A"/>
                  </a:solidFill>
                  <a:latin typeface="Radley Italics"/>
                  <a:ea typeface="Radley Italics"/>
                  <a:cs typeface="Radley Italics"/>
                  <a:sym typeface="Radley Italics"/>
                </a:rPr>
                <a:t>Pengertian Fisiologi</a:t>
              </a:r>
            </a:p>
          </p:txBody>
        </p:sp>
        <p:sp>
          <p:nvSpPr>
            <p:cNvPr id="6" name="TextBox 6"/>
            <p:cNvSpPr txBox="1"/>
            <p:nvPr/>
          </p:nvSpPr>
          <p:spPr>
            <a:xfrm>
              <a:off x="26326" y="3708400"/>
              <a:ext cx="9614826" cy="2095500"/>
            </a:xfrm>
            <a:prstGeom prst="rect">
              <a:avLst/>
            </a:prstGeom>
          </p:spPr>
          <p:txBody>
            <a:bodyPr lIns="0" tIns="0" rIns="0" bIns="0" rtlCol="0" anchor="t">
              <a:spAutoFit/>
            </a:bodyPr>
            <a:lstStyle/>
            <a:p>
              <a:pPr marL="0" lvl="0" indent="0" algn="l">
                <a:lnSpc>
                  <a:spcPts val="4199"/>
                </a:lnSpc>
                <a:spcBef>
                  <a:spcPct val="0"/>
                </a:spcBef>
              </a:pPr>
              <a:r>
                <a:rPr lang="en-US" sz="3499" u="none">
                  <a:solidFill>
                    <a:srgbClr val="4A90E2"/>
                  </a:solidFill>
                  <a:latin typeface="Radley"/>
                  <a:ea typeface="Radley"/>
                  <a:cs typeface="Radley"/>
                  <a:sym typeface="Radley"/>
                </a:rPr>
                <a:t>Memahami fungsi dan mekanisme kerja organ tubuh manusia dalam olahraga</a:t>
              </a:r>
            </a:p>
          </p:txBody>
        </p:sp>
        <p:sp>
          <p:nvSpPr>
            <p:cNvPr id="7" name="AutoShape 7"/>
            <p:cNvSpPr/>
            <p:nvPr/>
          </p:nvSpPr>
          <p:spPr>
            <a:xfrm>
              <a:off x="0" y="3222414"/>
              <a:ext cx="9614826" cy="0"/>
            </a:xfrm>
            <a:prstGeom prst="line">
              <a:avLst/>
            </a:prstGeom>
            <a:ln w="25400" cap="flat">
              <a:solidFill>
                <a:srgbClr val="1A1A1A"/>
              </a:solidFill>
              <a:prstDash val="solid"/>
              <a:headEnd type="none" w="sm" len="sm"/>
              <a:tailEnd type="none" w="sm" len="sm"/>
            </a:ln>
          </p:spPr>
        </p:sp>
        <p:sp>
          <p:nvSpPr>
            <p:cNvPr id="8" name="TextBox 8"/>
            <p:cNvSpPr txBox="1"/>
            <p:nvPr/>
          </p:nvSpPr>
          <p:spPr>
            <a:xfrm>
              <a:off x="26326" y="6438900"/>
              <a:ext cx="9588500" cy="2476500"/>
            </a:xfrm>
            <a:prstGeom prst="rect">
              <a:avLst/>
            </a:prstGeom>
          </p:spPr>
          <p:txBody>
            <a:bodyPr lIns="0" tIns="0" rIns="0" bIns="0" rtlCol="0" anchor="t">
              <a:spAutoFit/>
            </a:bodyPr>
            <a:lstStyle/>
            <a:p>
              <a:pPr marL="0" lvl="0" indent="0" algn="l">
                <a:lnSpc>
                  <a:spcPts val="2400"/>
                </a:lnSpc>
              </a:pPr>
              <a:r>
                <a:rPr lang="en-US" sz="2000">
                  <a:solidFill>
                    <a:srgbClr val="1A1A1A"/>
                  </a:solidFill>
                  <a:latin typeface="Carlito"/>
                  <a:ea typeface="Carlito"/>
                  <a:cs typeface="Carlito"/>
                  <a:sym typeface="Carlito"/>
                </a:rPr>
                <a:t>Fisiologi merupakan ilmu yang </a:t>
              </a:r>
              <a:r>
                <a:rPr lang="en-US" sz="2000" b="1">
                  <a:solidFill>
                    <a:srgbClr val="1A1A1A"/>
                  </a:solidFill>
                  <a:latin typeface="Carlito Bold"/>
                  <a:ea typeface="Carlito Bold"/>
                  <a:cs typeface="Carlito Bold"/>
                  <a:sym typeface="Carlito Bold"/>
                </a:rPr>
                <a:t>mempelajari fungsi dan mekanisme kerja</a:t>
              </a:r>
              <a:r>
                <a:rPr lang="en-US" sz="2000">
                  <a:solidFill>
                    <a:srgbClr val="1A1A1A"/>
                  </a:solidFill>
                  <a:latin typeface="Carlito"/>
                  <a:ea typeface="Carlito"/>
                  <a:cs typeface="Carlito"/>
                  <a:sym typeface="Carlito"/>
                </a:rPr>
                <a:t> organ tubuh manusia. Melalui pendekatan teleologis dan mekanistik, fisiologi memberikan pemahaman mendalam tentang bagaimana tubuh beradaptasi terhadap berbagai kondisi, termasuk aktivitas fisik, menjadikan ilmu ini penting dalam dunia olahraga untuk menjaga kesehatan dan kebugaran.</a:t>
              </a:r>
            </a:p>
          </p:txBody>
        </p:sp>
      </p:grpSp>
      <p:grpSp>
        <p:nvGrpSpPr>
          <p:cNvPr id="9" name="Group 9"/>
          <p:cNvGrpSpPr/>
          <p:nvPr/>
        </p:nvGrpSpPr>
        <p:grpSpPr>
          <a:xfrm>
            <a:off x="666750" y="9184102"/>
            <a:ext cx="2171730" cy="2205796"/>
            <a:chOff x="0" y="0"/>
            <a:chExt cx="812800" cy="825500"/>
          </a:xfrm>
        </p:grpSpPr>
        <p:sp>
          <p:nvSpPr>
            <p:cNvPr id="10" name="Freeform 10"/>
            <p:cNvSpPr/>
            <p:nvPr/>
          </p:nvSpPr>
          <p:spPr>
            <a:xfrm>
              <a:off x="1270" y="0"/>
              <a:ext cx="810260" cy="822960"/>
            </a:xfrm>
            <a:custGeom>
              <a:avLst/>
              <a:gdLst/>
              <a:ahLst/>
              <a:cxnLst/>
              <a:rect l="l" t="t" r="r" b="b"/>
              <a:pathLst>
                <a:path w="810260" h="8229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1A1A1A"/>
            </a:solidFill>
          </p:spPr>
        </p:sp>
        <p:sp>
          <p:nvSpPr>
            <p:cNvPr id="11" name="TextBox 11"/>
            <p:cNvSpPr txBox="1"/>
            <p:nvPr/>
          </p:nvSpPr>
          <p:spPr>
            <a:xfrm>
              <a:off x="141746" y="112576"/>
              <a:ext cx="529308" cy="559367"/>
            </a:xfrm>
            <a:prstGeom prst="rect">
              <a:avLst/>
            </a:prstGeom>
          </p:spPr>
          <p:txBody>
            <a:bodyPr lIns="50800" tIns="50800" rIns="50800" bIns="50800" rtlCol="0" anchor="ctr"/>
            <a:lstStyle/>
            <a:p>
              <a:pPr marL="0" lvl="0" indent="0" algn="ctr">
                <a:lnSpc>
                  <a:spcPts val="3359"/>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96400" y="6038850"/>
            <a:ext cx="4010025" cy="3581400"/>
            <a:chOff x="0" y="0"/>
            <a:chExt cx="1391532" cy="1242794"/>
          </a:xfrm>
        </p:grpSpPr>
        <p:sp>
          <p:nvSpPr>
            <p:cNvPr id="3" name="Freeform 3"/>
            <p:cNvSpPr/>
            <p:nvPr/>
          </p:nvSpPr>
          <p:spPr>
            <a:xfrm>
              <a:off x="0" y="0"/>
              <a:ext cx="1391532" cy="1242794"/>
            </a:xfrm>
            <a:custGeom>
              <a:avLst/>
              <a:gdLst/>
              <a:ahLst/>
              <a:cxnLst/>
              <a:rect l="l" t="t" r="r" b="b"/>
              <a:pathLst>
                <a:path w="1391532" h="1242794">
                  <a:moveTo>
                    <a:pt x="0" y="0"/>
                  </a:moveTo>
                  <a:lnTo>
                    <a:pt x="1391532" y="0"/>
                  </a:lnTo>
                  <a:lnTo>
                    <a:pt x="1391532" y="1242794"/>
                  </a:lnTo>
                  <a:lnTo>
                    <a:pt x="0" y="1242794"/>
                  </a:lnTo>
                  <a:close/>
                </a:path>
              </a:pathLst>
            </a:custGeom>
            <a:blipFill>
              <a:blip r:embed="rId2"/>
              <a:stretch>
                <a:fillRect l="-316" r="-316"/>
              </a:stretch>
            </a:blipFill>
          </p:spPr>
        </p:sp>
      </p:grpSp>
      <p:grpSp>
        <p:nvGrpSpPr>
          <p:cNvPr id="4" name="Group 4"/>
          <p:cNvGrpSpPr/>
          <p:nvPr/>
        </p:nvGrpSpPr>
        <p:grpSpPr>
          <a:xfrm>
            <a:off x="4981575" y="6038850"/>
            <a:ext cx="4010025" cy="3581400"/>
            <a:chOff x="0" y="0"/>
            <a:chExt cx="1391532" cy="1242794"/>
          </a:xfrm>
        </p:grpSpPr>
        <p:sp>
          <p:nvSpPr>
            <p:cNvPr id="5" name="Freeform 5"/>
            <p:cNvSpPr/>
            <p:nvPr/>
          </p:nvSpPr>
          <p:spPr>
            <a:xfrm>
              <a:off x="0" y="0"/>
              <a:ext cx="1391532" cy="1242794"/>
            </a:xfrm>
            <a:custGeom>
              <a:avLst/>
              <a:gdLst/>
              <a:ahLst/>
              <a:cxnLst/>
              <a:rect l="l" t="t" r="r" b="b"/>
              <a:pathLst>
                <a:path w="1391532" h="1242794">
                  <a:moveTo>
                    <a:pt x="0" y="0"/>
                  </a:moveTo>
                  <a:lnTo>
                    <a:pt x="1391532" y="0"/>
                  </a:lnTo>
                  <a:lnTo>
                    <a:pt x="1391532" y="1242794"/>
                  </a:lnTo>
                  <a:lnTo>
                    <a:pt x="0" y="1242794"/>
                  </a:lnTo>
                  <a:close/>
                </a:path>
              </a:pathLst>
            </a:custGeom>
            <a:blipFill>
              <a:blip r:embed="rId3"/>
              <a:stretch>
                <a:fillRect l="-316" r="-316"/>
              </a:stretch>
            </a:blipFill>
          </p:spPr>
        </p:sp>
      </p:grpSp>
      <p:grpSp>
        <p:nvGrpSpPr>
          <p:cNvPr id="6" name="Group 6"/>
          <p:cNvGrpSpPr/>
          <p:nvPr/>
        </p:nvGrpSpPr>
        <p:grpSpPr>
          <a:xfrm>
            <a:off x="13611225" y="6038850"/>
            <a:ext cx="4010025" cy="3581400"/>
            <a:chOff x="0" y="0"/>
            <a:chExt cx="1391532" cy="1242794"/>
          </a:xfrm>
        </p:grpSpPr>
        <p:sp>
          <p:nvSpPr>
            <p:cNvPr id="7" name="Freeform 7"/>
            <p:cNvSpPr/>
            <p:nvPr/>
          </p:nvSpPr>
          <p:spPr>
            <a:xfrm>
              <a:off x="0" y="0"/>
              <a:ext cx="1391532" cy="1242794"/>
            </a:xfrm>
            <a:custGeom>
              <a:avLst/>
              <a:gdLst/>
              <a:ahLst/>
              <a:cxnLst/>
              <a:rect l="l" t="t" r="r" b="b"/>
              <a:pathLst>
                <a:path w="1391532" h="1242794">
                  <a:moveTo>
                    <a:pt x="0" y="0"/>
                  </a:moveTo>
                  <a:lnTo>
                    <a:pt x="1391532" y="0"/>
                  </a:lnTo>
                  <a:lnTo>
                    <a:pt x="1391532" y="1242794"/>
                  </a:lnTo>
                  <a:lnTo>
                    <a:pt x="0" y="1242794"/>
                  </a:lnTo>
                  <a:close/>
                </a:path>
              </a:pathLst>
            </a:custGeom>
            <a:blipFill>
              <a:blip r:embed="rId4"/>
              <a:stretch>
                <a:fillRect l="-316" r="-316"/>
              </a:stretch>
            </a:blipFill>
          </p:spPr>
        </p:sp>
      </p:grpSp>
      <p:sp>
        <p:nvSpPr>
          <p:cNvPr id="8" name="TextBox 8"/>
          <p:cNvSpPr txBox="1"/>
          <p:nvPr/>
        </p:nvSpPr>
        <p:spPr>
          <a:xfrm>
            <a:off x="666750" y="723900"/>
            <a:ext cx="13249275" cy="1004572"/>
          </a:xfrm>
          <a:prstGeom prst="rect">
            <a:avLst/>
          </a:prstGeom>
        </p:spPr>
        <p:txBody>
          <a:bodyPr lIns="0" tIns="0" rIns="0" bIns="0" rtlCol="0" anchor="t">
            <a:spAutoFit/>
          </a:bodyPr>
          <a:lstStyle/>
          <a:p>
            <a:pPr marL="0" lvl="0" indent="0" algn="l">
              <a:lnSpc>
                <a:spcPts val="7840"/>
              </a:lnSpc>
              <a:spcBef>
                <a:spcPct val="0"/>
              </a:spcBef>
            </a:pPr>
            <a:r>
              <a:rPr lang="en-US" sz="7000">
                <a:solidFill>
                  <a:srgbClr val="1A1A1A"/>
                </a:solidFill>
                <a:latin typeface="Radley"/>
                <a:ea typeface="Radley"/>
                <a:cs typeface="Radley"/>
                <a:sym typeface="Radley"/>
              </a:rPr>
              <a:t>Pengertian Olahraga</a:t>
            </a:r>
          </a:p>
        </p:txBody>
      </p:sp>
      <p:grpSp>
        <p:nvGrpSpPr>
          <p:cNvPr id="9" name="Group 9"/>
          <p:cNvGrpSpPr/>
          <p:nvPr/>
        </p:nvGrpSpPr>
        <p:grpSpPr>
          <a:xfrm>
            <a:off x="4981575" y="4248150"/>
            <a:ext cx="2876550" cy="1202817"/>
            <a:chOff x="0" y="0"/>
            <a:chExt cx="3835400" cy="1603756"/>
          </a:xfrm>
        </p:grpSpPr>
        <p:sp>
          <p:nvSpPr>
            <p:cNvPr id="10" name="TextBox 10"/>
            <p:cNvSpPr txBox="1"/>
            <p:nvPr/>
          </p:nvSpPr>
          <p:spPr>
            <a:xfrm>
              <a:off x="0" y="-57150"/>
              <a:ext cx="3835400" cy="622724"/>
            </a:xfrm>
            <a:prstGeom prst="rect">
              <a:avLst/>
            </a:prstGeom>
          </p:spPr>
          <p:txBody>
            <a:bodyPr lIns="0" tIns="0" rIns="0" bIns="0" rtlCol="0" anchor="t">
              <a:spAutoFit/>
            </a:bodyPr>
            <a:lstStyle/>
            <a:p>
              <a:pPr marL="0" lvl="0" indent="0" algn="l">
                <a:lnSpc>
                  <a:spcPts val="3919"/>
                </a:lnSpc>
                <a:spcBef>
                  <a:spcPct val="0"/>
                </a:spcBef>
              </a:pPr>
              <a:r>
                <a:rPr lang="en-US" sz="2799">
                  <a:solidFill>
                    <a:srgbClr val="4A90E2"/>
                  </a:solidFill>
                  <a:latin typeface="Radley"/>
                  <a:ea typeface="Radley"/>
                  <a:cs typeface="Radley"/>
                  <a:sym typeface="Radley"/>
                </a:rPr>
                <a:t>Kebugaran</a:t>
              </a:r>
            </a:p>
          </p:txBody>
        </p:sp>
        <p:sp>
          <p:nvSpPr>
            <p:cNvPr id="11" name="TextBox 11"/>
            <p:cNvSpPr txBox="1"/>
            <p:nvPr/>
          </p:nvSpPr>
          <p:spPr>
            <a:xfrm>
              <a:off x="0" y="839470"/>
              <a:ext cx="3835400" cy="764286"/>
            </a:xfrm>
            <a:prstGeom prst="rect">
              <a:avLst/>
            </a:prstGeom>
          </p:spPr>
          <p:txBody>
            <a:bodyPr lIns="0" tIns="0" rIns="0" bIns="0" rtlCol="0" anchor="t">
              <a:spAutoFit/>
            </a:bodyPr>
            <a:lstStyle/>
            <a:p>
              <a:pPr marL="0" lvl="0" indent="0" algn="l">
                <a:lnSpc>
                  <a:spcPts val="2268"/>
                </a:lnSpc>
              </a:pPr>
              <a:r>
                <a:rPr lang="en-US" sz="1620">
                  <a:solidFill>
                    <a:srgbClr val="1A1A1A"/>
                  </a:solidFill>
                  <a:latin typeface="Carlito"/>
                  <a:ea typeface="Carlito"/>
                  <a:cs typeface="Carlito"/>
                  <a:sym typeface="Carlito"/>
                </a:rPr>
                <a:t>Olahraga meningkatkan kesehatan dan daya tahan tubuh.</a:t>
              </a:r>
            </a:p>
          </p:txBody>
        </p:sp>
      </p:grpSp>
      <p:grpSp>
        <p:nvGrpSpPr>
          <p:cNvPr id="12" name="Group 12"/>
          <p:cNvGrpSpPr/>
          <p:nvPr/>
        </p:nvGrpSpPr>
        <p:grpSpPr>
          <a:xfrm>
            <a:off x="9296400" y="4248150"/>
            <a:ext cx="2876550" cy="1202817"/>
            <a:chOff x="0" y="0"/>
            <a:chExt cx="3835400" cy="1603756"/>
          </a:xfrm>
        </p:grpSpPr>
        <p:sp>
          <p:nvSpPr>
            <p:cNvPr id="13" name="TextBox 13"/>
            <p:cNvSpPr txBox="1"/>
            <p:nvPr/>
          </p:nvSpPr>
          <p:spPr>
            <a:xfrm>
              <a:off x="0" y="839470"/>
              <a:ext cx="3835400" cy="764286"/>
            </a:xfrm>
            <a:prstGeom prst="rect">
              <a:avLst/>
            </a:prstGeom>
          </p:spPr>
          <p:txBody>
            <a:bodyPr lIns="0" tIns="0" rIns="0" bIns="0" rtlCol="0" anchor="t">
              <a:spAutoFit/>
            </a:bodyPr>
            <a:lstStyle/>
            <a:p>
              <a:pPr marL="0" lvl="0" indent="0" algn="l">
                <a:lnSpc>
                  <a:spcPts val="2268"/>
                </a:lnSpc>
              </a:pPr>
              <a:r>
                <a:rPr lang="en-US" sz="1620">
                  <a:solidFill>
                    <a:srgbClr val="1A1A1A"/>
                  </a:solidFill>
                  <a:latin typeface="Carlito"/>
                  <a:ea typeface="Carlito"/>
                  <a:cs typeface="Carlito"/>
                  <a:sym typeface="Carlito"/>
                </a:rPr>
                <a:t>Olahraga mengembangkan koordinasi dan kemampuan gerak.</a:t>
              </a:r>
            </a:p>
          </p:txBody>
        </p:sp>
        <p:sp>
          <p:nvSpPr>
            <p:cNvPr id="14" name="TextBox 14"/>
            <p:cNvSpPr txBox="1"/>
            <p:nvPr/>
          </p:nvSpPr>
          <p:spPr>
            <a:xfrm>
              <a:off x="0" y="-57150"/>
              <a:ext cx="3835400" cy="622724"/>
            </a:xfrm>
            <a:prstGeom prst="rect">
              <a:avLst/>
            </a:prstGeom>
          </p:spPr>
          <p:txBody>
            <a:bodyPr lIns="0" tIns="0" rIns="0" bIns="0" rtlCol="0" anchor="t">
              <a:spAutoFit/>
            </a:bodyPr>
            <a:lstStyle/>
            <a:p>
              <a:pPr marL="0" lvl="0" indent="0" algn="l">
                <a:lnSpc>
                  <a:spcPts val="3919"/>
                </a:lnSpc>
                <a:spcBef>
                  <a:spcPct val="0"/>
                </a:spcBef>
              </a:pPr>
              <a:r>
                <a:rPr lang="en-US" sz="2799">
                  <a:solidFill>
                    <a:srgbClr val="4A90E2"/>
                  </a:solidFill>
                  <a:latin typeface="Radley"/>
                  <a:ea typeface="Radley"/>
                  <a:cs typeface="Radley"/>
                  <a:sym typeface="Radley"/>
                </a:rPr>
                <a:t>Keterampilan</a:t>
              </a:r>
            </a:p>
          </p:txBody>
        </p:sp>
      </p:grpSp>
      <p:grpSp>
        <p:nvGrpSpPr>
          <p:cNvPr id="15" name="Group 15"/>
          <p:cNvGrpSpPr/>
          <p:nvPr/>
        </p:nvGrpSpPr>
        <p:grpSpPr>
          <a:xfrm>
            <a:off x="13611225" y="4248150"/>
            <a:ext cx="2876550" cy="1202817"/>
            <a:chOff x="0" y="0"/>
            <a:chExt cx="3835400" cy="1603756"/>
          </a:xfrm>
        </p:grpSpPr>
        <p:sp>
          <p:nvSpPr>
            <p:cNvPr id="16" name="TextBox 16"/>
            <p:cNvSpPr txBox="1"/>
            <p:nvPr/>
          </p:nvSpPr>
          <p:spPr>
            <a:xfrm>
              <a:off x="0" y="839470"/>
              <a:ext cx="3835400" cy="764286"/>
            </a:xfrm>
            <a:prstGeom prst="rect">
              <a:avLst/>
            </a:prstGeom>
          </p:spPr>
          <p:txBody>
            <a:bodyPr lIns="0" tIns="0" rIns="0" bIns="0" rtlCol="0" anchor="t">
              <a:spAutoFit/>
            </a:bodyPr>
            <a:lstStyle/>
            <a:p>
              <a:pPr marL="0" lvl="0" indent="0" algn="l">
                <a:lnSpc>
                  <a:spcPts val="2268"/>
                </a:lnSpc>
              </a:pPr>
              <a:r>
                <a:rPr lang="en-US" sz="1620">
                  <a:solidFill>
                    <a:srgbClr val="1A1A1A"/>
                  </a:solidFill>
                  <a:latin typeface="Carlito"/>
                  <a:ea typeface="Carlito"/>
                  <a:cs typeface="Carlito"/>
                  <a:sym typeface="Carlito"/>
                </a:rPr>
                <a:t>Olahraga memperkuat hubungan antar individu dalam tim.</a:t>
              </a:r>
            </a:p>
          </p:txBody>
        </p:sp>
        <p:sp>
          <p:nvSpPr>
            <p:cNvPr id="17" name="TextBox 17"/>
            <p:cNvSpPr txBox="1"/>
            <p:nvPr/>
          </p:nvSpPr>
          <p:spPr>
            <a:xfrm>
              <a:off x="0" y="-57150"/>
              <a:ext cx="3835400" cy="622724"/>
            </a:xfrm>
            <a:prstGeom prst="rect">
              <a:avLst/>
            </a:prstGeom>
          </p:spPr>
          <p:txBody>
            <a:bodyPr lIns="0" tIns="0" rIns="0" bIns="0" rtlCol="0" anchor="t">
              <a:spAutoFit/>
            </a:bodyPr>
            <a:lstStyle/>
            <a:p>
              <a:pPr marL="0" lvl="0" indent="0" algn="l">
                <a:lnSpc>
                  <a:spcPts val="3919"/>
                </a:lnSpc>
                <a:spcBef>
                  <a:spcPct val="0"/>
                </a:spcBef>
              </a:pPr>
              <a:r>
                <a:rPr lang="en-US" sz="2799">
                  <a:solidFill>
                    <a:srgbClr val="4A90E2"/>
                  </a:solidFill>
                  <a:latin typeface="Radley"/>
                  <a:ea typeface="Radley"/>
                  <a:cs typeface="Radley"/>
                  <a:sym typeface="Radley"/>
                </a:rPr>
                <a:t>Sosialisasi</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53325" y="0"/>
            <a:ext cx="10734675" cy="6934200"/>
            <a:chOff x="0" y="0"/>
            <a:chExt cx="3111331" cy="2009804"/>
          </a:xfrm>
        </p:grpSpPr>
        <p:sp>
          <p:nvSpPr>
            <p:cNvPr id="3" name="Freeform 3"/>
            <p:cNvSpPr/>
            <p:nvPr/>
          </p:nvSpPr>
          <p:spPr>
            <a:xfrm>
              <a:off x="0" y="0"/>
              <a:ext cx="3111331" cy="2009804"/>
            </a:xfrm>
            <a:custGeom>
              <a:avLst/>
              <a:gdLst/>
              <a:ahLst/>
              <a:cxnLst/>
              <a:rect l="l" t="t" r="r" b="b"/>
              <a:pathLst>
                <a:path w="3111331" h="2009804">
                  <a:moveTo>
                    <a:pt x="0" y="0"/>
                  </a:moveTo>
                  <a:lnTo>
                    <a:pt x="3111331" y="0"/>
                  </a:lnTo>
                  <a:lnTo>
                    <a:pt x="3111331" y="2009804"/>
                  </a:lnTo>
                  <a:lnTo>
                    <a:pt x="0" y="2009804"/>
                  </a:lnTo>
                  <a:close/>
                </a:path>
              </a:pathLst>
            </a:custGeom>
            <a:blipFill>
              <a:blip r:embed="rId2"/>
              <a:stretch>
                <a:fillRect l="-74" r="-74"/>
              </a:stretch>
            </a:blipFill>
          </p:spPr>
        </p:sp>
      </p:grpSp>
      <p:sp>
        <p:nvSpPr>
          <p:cNvPr id="4" name="TextBox 4"/>
          <p:cNvSpPr txBox="1"/>
          <p:nvPr/>
        </p:nvSpPr>
        <p:spPr>
          <a:xfrm>
            <a:off x="666750" y="723900"/>
            <a:ext cx="4619625" cy="4966972"/>
          </a:xfrm>
          <a:prstGeom prst="rect">
            <a:avLst/>
          </a:prstGeom>
        </p:spPr>
        <p:txBody>
          <a:bodyPr lIns="0" tIns="0" rIns="0" bIns="0" rtlCol="0" anchor="t">
            <a:spAutoFit/>
          </a:bodyPr>
          <a:lstStyle/>
          <a:p>
            <a:pPr marL="0" lvl="0" indent="0" algn="l">
              <a:lnSpc>
                <a:spcPts val="7840"/>
              </a:lnSpc>
              <a:spcBef>
                <a:spcPct val="0"/>
              </a:spcBef>
            </a:pPr>
            <a:r>
              <a:rPr lang="en-US" sz="7000">
                <a:solidFill>
                  <a:srgbClr val="1A1A1A"/>
                </a:solidFill>
                <a:latin typeface="Radley"/>
                <a:ea typeface="Radley"/>
                <a:cs typeface="Radley"/>
                <a:sym typeface="Radley"/>
              </a:rPr>
              <a:t>Pengaruh Olahraga terhadap Fisiologi Manusia</a:t>
            </a:r>
          </a:p>
        </p:txBody>
      </p:sp>
      <p:grpSp>
        <p:nvGrpSpPr>
          <p:cNvPr id="5" name="Group 5"/>
          <p:cNvGrpSpPr/>
          <p:nvPr/>
        </p:nvGrpSpPr>
        <p:grpSpPr>
          <a:xfrm>
            <a:off x="7553325" y="7829550"/>
            <a:ext cx="5753100" cy="895350"/>
            <a:chOff x="0" y="0"/>
            <a:chExt cx="7670800" cy="1193800"/>
          </a:xfrm>
        </p:grpSpPr>
        <p:sp>
          <p:nvSpPr>
            <p:cNvPr id="6" name="TextBox 6"/>
            <p:cNvSpPr txBox="1"/>
            <p:nvPr/>
          </p:nvSpPr>
          <p:spPr>
            <a:xfrm>
              <a:off x="0" y="-57150"/>
              <a:ext cx="7670800" cy="622724"/>
            </a:xfrm>
            <a:prstGeom prst="rect">
              <a:avLst/>
            </a:prstGeom>
          </p:spPr>
          <p:txBody>
            <a:bodyPr lIns="0" tIns="0" rIns="0" bIns="0" rtlCol="0" anchor="t">
              <a:spAutoFit/>
            </a:bodyPr>
            <a:lstStyle/>
            <a:p>
              <a:pPr marL="0" lvl="0" indent="0" algn="l">
                <a:lnSpc>
                  <a:spcPts val="3919"/>
                </a:lnSpc>
                <a:spcBef>
                  <a:spcPct val="0"/>
                </a:spcBef>
              </a:pPr>
              <a:r>
                <a:rPr lang="en-US" sz="2799">
                  <a:solidFill>
                    <a:srgbClr val="4A90E2"/>
                  </a:solidFill>
                  <a:latin typeface="Radley"/>
                  <a:ea typeface="Radley"/>
                  <a:cs typeface="Radley"/>
                  <a:sym typeface="Radley"/>
                </a:rPr>
                <a:t>Adaptasi Fisiologis</a:t>
              </a:r>
            </a:p>
          </p:txBody>
        </p:sp>
        <p:sp>
          <p:nvSpPr>
            <p:cNvPr id="7" name="TextBox 7"/>
            <p:cNvSpPr txBox="1"/>
            <p:nvPr/>
          </p:nvSpPr>
          <p:spPr>
            <a:xfrm>
              <a:off x="0" y="759460"/>
              <a:ext cx="7670800" cy="434340"/>
            </a:xfrm>
            <a:prstGeom prst="rect">
              <a:avLst/>
            </a:prstGeom>
          </p:spPr>
          <p:txBody>
            <a:bodyPr lIns="0" tIns="0" rIns="0" bIns="0" rtlCol="0" anchor="t">
              <a:spAutoFit/>
            </a:bodyPr>
            <a:lstStyle/>
            <a:p>
              <a:pPr marL="0" lvl="0" indent="0" algn="l">
                <a:lnSpc>
                  <a:spcPts val="2520"/>
                </a:lnSpc>
              </a:pPr>
              <a:r>
                <a:rPr lang="en-US" sz="1800">
                  <a:solidFill>
                    <a:srgbClr val="1A1A1A"/>
                  </a:solidFill>
                  <a:latin typeface="Carlito"/>
                  <a:ea typeface="Carlito"/>
                  <a:cs typeface="Carlito"/>
                  <a:sym typeface="Carlito"/>
                </a:rPr>
                <a:t>Olahraga meningkatkan fungsi organ tubuh secara signifikan.</a:t>
              </a:r>
            </a:p>
          </p:txBody>
        </p:sp>
      </p:grpSp>
      <p:grpSp>
        <p:nvGrpSpPr>
          <p:cNvPr id="8" name="Group 8"/>
          <p:cNvGrpSpPr/>
          <p:nvPr/>
        </p:nvGrpSpPr>
        <p:grpSpPr>
          <a:xfrm>
            <a:off x="666750" y="9184102"/>
            <a:ext cx="2171730" cy="2205796"/>
            <a:chOff x="0" y="0"/>
            <a:chExt cx="812800" cy="825500"/>
          </a:xfrm>
        </p:grpSpPr>
        <p:sp>
          <p:nvSpPr>
            <p:cNvPr id="9" name="Freeform 9"/>
            <p:cNvSpPr/>
            <p:nvPr/>
          </p:nvSpPr>
          <p:spPr>
            <a:xfrm>
              <a:off x="1270" y="0"/>
              <a:ext cx="810260" cy="822960"/>
            </a:xfrm>
            <a:custGeom>
              <a:avLst/>
              <a:gdLst/>
              <a:ahLst/>
              <a:cxnLst/>
              <a:rect l="l" t="t" r="r" b="b"/>
              <a:pathLst>
                <a:path w="810260" h="8229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1A1A1A"/>
            </a:solidFill>
          </p:spPr>
        </p:sp>
        <p:sp>
          <p:nvSpPr>
            <p:cNvPr id="10" name="TextBox 10"/>
            <p:cNvSpPr txBox="1"/>
            <p:nvPr/>
          </p:nvSpPr>
          <p:spPr>
            <a:xfrm>
              <a:off x="141746" y="112576"/>
              <a:ext cx="529308" cy="559367"/>
            </a:xfrm>
            <a:prstGeom prst="rect">
              <a:avLst/>
            </a:prstGeom>
          </p:spPr>
          <p:txBody>
            <a:bodyPr lIns="50800" tIns="50800" rIns="50800" bIns="50800" rtlCol="0" anchor="ctr"/>
            <a:lstStyle/>
            <a:p>
              <a:pPr marL="0" lvl="0" indent="0" algn="ctr">
                <a:lnSpc>
                  <a:spcPts val="3359"/>
                </a:lnSpc>
                <a:spcBef>
                  <a:spcPct val="0"/>
                </a:spcBef>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29875" y="0"/>
            <a:ext cx="7858125" cy="10287000"/>
            <a:chOff x="0" y="0"/>
            <a:chExt cx="1217429" cy="1593725"/>
          </a:xfrm>
        </p:grpSpPr>
        <p:sp>
          <p:nvSpPr>
            <p:cNvPr id="3" name="Freeform 3"/>
            <p:cNvSpPr/>
            <p:nvPr/>
          </p:nvSpPr>
          <p:spPr>
            <a:xfrm>
              <a:off x="0" y="0"/>
              <a:ext cx="1217429" cy="1593725"/>
            </a:xfrm>
            <a:custGeom>
              <a:avLst/>
              <a:gdLst/>
              <a:ahLst/>
              <a:cxnLst/>
              <a:rect l="l" t="t" r="r" b="b"/>
              <a:pathLst>
                <a:path w="1217429" h="1593725">
                  <a:moveTo>
                    <a:pt x="0" y="0"/>
                  </a:moveTo>
                  <a:lnTo>
                    <a:pt x="1217429" y="0"/>
                  </a:lnTo>
                  <a:lnTo>
                    <a:pt x="1217429" y="1593725"/>
                  </a:lnTo>
                  <a:lnTo>
                    <a:pt x="0" y="1593725"/>
                  </a:lnTo>
                  <a:close/>
                </a:path>
              </a:pathLst>
            </a:custGeom>
            <a:blipFill>
              <a:blip r:embed="rId2"/>
              <a:stretch>
                <a:fillRect t="-421" b="-421"/>
              </a:stretch>
            </a:blipFill>
          </p:spPr>
        </p:sp>
      </p:grpSp>
      <p:grpSp>
        <p:nvGrpSpPr>
          <p:cNvPr id="4" name="Group 4"/>
          <p:cNvGrpSpPr/>
          <p:nvPr/>
        </p:nvGrpSpPr>
        <p:grpSpPr>
          <a:xfrm>
            <a:off x="666750" y="666755"/>
            <a:ext cx="7230865" cy="5172075"/>
            <a:chOff x="0" y="0"/>
            <a:chExt cx="9641153" cy="6896100"/>
          </a:xfrm>
        </p:grpSpPr>
        <p:sp>
          <p:nvSpPr>
            <p:cNvPr id="5" name="TextBox 5"/>
            <p:cNvSpPr txBox="1"/>
            <p:nvPr/>
          </p:nvSpPr>
          <p:spPr>
            <a:xfrm>
              <a:off x="26326" y="57150"/>
              <a:ext cx="9614826" cy="1358479"/>
            </a:xfrm>
            <a:prstGeom prst="rect">
              <a:avLst/>
            </a:prstGeom>
          </p:spPr>
          <p:txBody>
            <a:bodyPr lIns="0" tIns="0" rIns="0" bIns="0" rtlCol="0" anchor="t">
              <a:spAutoFit/>
            </a:bodyPr>
            <a:lstStyle/>
            <a:p>
              <a:pPr marL="0" lvl="0" indent="0" algn="l">
                <a:lnSpc>
                  <a:spcPts val="7840"/>
                </a:lnSpc>
                <a:spcBef>
                  <a:spcPct val="0"/>
                </a:spcBef>
              </a:pPr>
              <a:r>
                <a:rPr lang="en-US" sz="7000" i="1">
                  <a:solidFill>
                    <a:srgbClr val="1A1A1A"/>
                  </a:solidFill>
                  <a:latin typeface="Radley Italics"/>
                  <a:ea typeface="Radley Italics"/>
                  <a:cs typeface="Radley Italics"/>
                  <a:sym typeface="Radley Italics"/>
                </a:rPr>
                <a:t>Kesimpulan</a:t>
              </a:r>
            </a:p>
          </p:txBody>
        </p:sp>
        <p:sp>
          <p:nvSpPr>
            <p:cNvPr id="6" name="TextBox 6"/>
            <p:cNvSpPr txBox="1"/>
            <p:nvPr/>
          </p:nvSpPr>
          <p:spPr>
            <a:xfrm>
              <a:off x="26326" y="2387600"/>
              <a:ext cx="9614826" cy="1397000"/>
            </a:xfrm>
            <a:prstGeom prst="rect">
              <a:avLst/>
            </a:prstGeom>
          </p:spPr>
          <p:txBody>
            <a:bodyPr lIns="0" tIns="0" rIns="0" bIns="0" rtlCol="0" anchor="t">
              <a:spAutoFit/>
            </a:bodyPr>
            <a:lstStyle/>
            <a:p>
              <a:pPr marL="0" lvl="0" indent="0" algn="l">
                <a:lnSpc>
                  <a:spcPts val="4199"/>
                </a:lnSpc>
                <a:spcBef>
                  <a:spcPct val="0"/>
                </a:spcBef>
              </a:pPr>
              <a:r>
                <a:rPr lang="en-US" sz="3499" u="none">
                  <a:solidFill>
                    <a:srgbClr val="4A90E2"/>
                  </a:solidFill>
                  <a:latin typeface="Radley"/>
                  <a:ea typeface="Radley"/>
                  <a:cs typeface="Radley"/>
                  <a:sym typeface="Radley"/>
                </a:rPr>
                <a:t>Pentingnya pemahaman fisiologi dan olahraga untuk latihan sehat</a:t>
              </a:r>
            </a:p>
          </p:txBody>
        </p:sp>
        <p:sp>
          <p:nvSpPr>
            <p:cNvPr id="7" name="AutoShape 7"/>
            <p:cNvSpPr/>
            <p:nvPr/>
          </p:nvSpPr>
          <p:spPr>
            <a:xfrm>
              <a:off x="0" y="1901614"/>
              <a:ext cx="9614826" cy="0"/>
            </a:xfrm>
            <a:prstGeom prst="line">
              <a:avLst/>
            </a:prstGeom>
            <a:ln w="25400" cap="flat">
              <a:solidFill>
                <a:srgbClr val="1A1A1A"/>
              </a:solidFill>
              <a:prstDash val="solid"/>
              <a:headEnd type="none" w="sm" len="sm"/>
              <a:tailEnd type="none" w="sm" len="sm"/>
            </a:ln>
          </p:spPr>
        </p:sp>
        <p:sp>
          <p:nvSpPr>
            <p:cNvPr id="8" name="TextBox 8"/>
            <p:cNvSpPr txBox="1"/>
            <p:nvPr/>
          </p:nvSpPr>
          <p:spPr>
            <a:xfrm>
              <a:off x="26326" y="4419600"/>
              <a:ext cx="9588500" cy="2476500"/>
            </a:xfrm>
            <a:prstGeom prst="rect">
              <a:avLst/>
            </a:prstGeom>
          </p:spPr>
          <p:txBody>
            <a:bodyPr lIns="0" tIns="0" rIns="0" bIns="0" rtlCol="0" anchor="t">
              <a:spAutoFit/>
            </a:bodyPr>
            <a:lstStyle/>
            <a:p>
              <a:pPr marL="0" lvl="0" indent="0" algn="l">
                <a:lnSpc>
                  <a:spcPts val="2400"/>
                </a:lnSpc>
              </a:pPr>
              <a:r>
                <a:rPr lang="en-US" sz="2000">
                  <a:solidFill>
                    <a:srgbClr val="1A1A1A"/>
                  </a:solidFill>
                  <a:latin typeface="Carlito"/>
                  <a:ea typeface="Carlito"/>
                  <a:cs typeface="Carlito"/>
                  <a:sym typeface="Carlito"/>
                </a:rPr>
                <a:t>Fisiologi dan olahraga adalah </a:t>
              </a:r>
              <a:r>
                <a:rPr lang="en-US" sz="2000" b="1">
                  <a:solidFill>
                    <a:srgbClr val="1A1A1A"/>
                  </a:solidFill>
                  <a:latin typeface="Carlito Bold"/>
                  <a:ea typeface="Carlito Bold"/>
                  <a:cs typeface="Carlito Bold"/>
                  <a:sym typeface="Carlito Bold"/>
                </a:rPr>
                <a:t>kunci untuk meningkatkan kesehatan</a:t>
              </a:r>
              <a:r>
                <a:rPr lang="en-US" sz="2000">
                  <a:solidFill>
                    <a:srgbClr val="1A1A1A"/>
                  </a:solidFill>
                  <a:latin typeface="Carlito"/>
                  <a:ea typeface="Carlito"/>
                  <a:cs typeface="Carlito"/>
                  <a:sym typeface="Carlito"/>
                </a:rPr>
                <a:t> dan kebugaran. Memahami cara kerja tubuh dan dampak aktivitas fisik akan membantu pelatih, guru, atlet, dan mahasiswa mengoptimalkan latihan. Dengan penerapan ilmu ini, kita dapat menciptakan program latihan yang lebih terarah dan efektif, mendorong hasil yang lebih baik dalam kesehatan dan kebugaran.</a:t>
              </a:r>
            </a:p>
          </p:txBody>
        </p:sp>
      </p:grpSp>
      <p:grpSp>
        <p:nvGrpSpPr>
          <p:cNvPr id="9" name="Group 9"/>
          <p:cNvGrpSpPr/>
          <p:nvPr/>
        </p:nvGrpSpPr>
        <p:grpSpPr>
          <a:xfrm>
            <a:off x="666750" y="9184102"/>
            <a:ext cx="2171730" cy="2205796"/>
            <a:chOff x="0" y="0"/>
            <a:chExt cx="812800" cy="825500"/>
          </a:xfrm>
        </p:grpSpPr>
        <p:sp>
          <p:nvSpPr>
            <p:cNvPr id="10" name="Freeform 10"/>
            <p:cNvSpPr/>
            <p:nvPr/>
          </p:nvSpPr>
          <p:spPr>
            <a:xfrm>
              <a:off x="1270" y="0"/>
              <a:ext cx="810260" cy="822960"/>
            </a:xfrm>
            <a:custGeom>
              <a:avLst/>
              <a:gdLst/>
              <a:ahLst/>
              <a:cxnLst/>
              <a:rect l="l" t="t" r="r" b="b"/>
              <a:pathLst>
                <a:path w="810260" h="8229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1A1A1A"/>
            </a:solidFill>
          </p:spPr>
        </p:sp>
        <p:sp>
          <p:nvSpPr>
            <p:cNvPr id="11" name="TextBox 11"/>
            <p:cNvSpPr txBox="1"/>
            <p:nvPr/>
          </p:nvSpPr>
          <p:spPr>
            <a:xfrm>
              <a:off x="141746" y="112576"/>
              <a:ext cx="529308" cy="559367"/>
            </a:xfrm>
            <a:prstGeom prst="rect">
              <a:avLst/>
            </a:prstGeom>
          </p:spPr>
          <p:txBody>
            <a:bodyPr lIns="50800" tIns="50800" rIns="50800" bIns="50800" rtlCol="0" anchor="ctr"/>
            <a:lstStyle/>
            <a:p>
              <a:pPr marL="0" lvl="0" indent="0" algn="ctr">
                <a:lnSpc>
                  <a:spcPts val="3359"/>
                </a:lnSpc>
                <a:spcBef>
                  <a:spcPct val="0"/>
                </a:spcBef>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Words>
  <Application>Microsoft Macintosh PowerPoint</Application>
  <PresentationFormat>Custom</PresentationFormat>
  <Paragraphs>19</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Radley</vt:lpstr>
      <vt:lpstr>Calibri</vt:lpstr>
      <vt:lpstr>Arial</vt:lpstr>
      <vt:lpstr>Radley Italics</vt:lpstr>
      <vt:lpstr>Carlito</vt:lpstr>
      <vt:lpstr>Carlito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 Fisiologi dan Olahraga</dc:title>
  <dc:description>Presentasi - Fisiologi dan Olahraga</dc:description>
  <cp:lastModifiedBy>Microsoft Office User</cp:lastModifiedBy>
  <cp:revision>1</cp:revision>
  <dcterms:created xsi:type="dcterms:W3CDTF">2006-08-16T00:00:00Z</dcterms:created>
  <dcterms:modified xsi:type="dcterms:W3CDTF">2026-03-03T03:56:13Z</dcterms:modified>
  <dc:identifier>DAHC20cvRFA</dc:identifier>
</cp:coreProperties>
</file>