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 Pro Condensed" panose="02040502050405020303" pitchFamily="18" charset="0"/>
      <p:regular r:id="rId18"/>
      <p:bold r:id="rId19"/>
      <p:italic r:id="rId20"/>
      <p:boldItalic r:id="rId21"/>
    </p:embeddedFont>
    <p:embeddedFont>
      <p:font typeface="Helvetica World" pitchFamily="2" charset="0"/>
      <p:regular r:id="rId22"/>
    </p:embeddedFont>
    <p:embeddedFont>
      <p:font typeface="Helvetica World Bold" pitchFamily="2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1" autoAdjust="0"/>
  </p:normalViewPr>
  <p:slideViewPr>
    <p:cSldViewPr>
      <p:cViewPr varScale="1">
        <p:scale>
          <a:sx n="73" d="100"/>
          <a:sy n="73" d="100"/>
        </p:scale>
        <p:origin x="70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700"/>
            <a:ext cx="11201400" cy="10299700"/>
            <a:chOff x="0" y="0"/>
            <a:chExt cx="963348" cy="8857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3348" cy="885799"/>
            </a:xfrm>
            <a:custGeom>
              <a:avLst/>
              <a:gdLst/>
              <a:ahLst/>
              <a:cxnLst/>
              <a:rect l="l" t="t" r="r" b="b"/>
              <a:pathLst>
                <a:path w="963348" h="885799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F7B26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868150" y="666750"/>
            <a:ext cx="5753100" cy="8953500"/>
            <a:chOff x="0" y="0"/>
            <a:chExt cx="814724" cy="12679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4724" cy="1267949"/>
            </a:xfrm>
            <a:custGeom>
              <a:avLst/>
              <a:gdLst/>
              <a:ahLst/>
              <a:cxnLst/>
              <a:rect l="l" t="t" r="r" b="b"/>
              <a:pathLst>
                <a:path w="814724" h="1267949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t="-199" b="-1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666750" y="9011285"/>
            <a:ext cx="6886575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0"/>
              </a:lnSpc>
            </a:pPr>
            <a:r>
              <a:rPr lang="en-US" sz="3800" u="none" strike="noStrike" spc="-57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[Presenter Name], 1 Maret 2026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5380" y="975068"/>
            <a:ext cx="9754495" cy="579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956"/>
              </a:lnSpc>
            </a:pPr>
            <a:r>
              <a:rPr lang="en-US" sz="14956" u="none" strike="noStrike" spc="-523">
                <a:solidFill>
                  <a:srgbClr val="2F2D45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Membangun Generasi Sehat</a:t>
            </a:r>
          </a:p>
        </p:txBody>
      </p:sp>
      <p:sp>
        <p:nvSpPr>
          <p:cNvPr id="8" name="Freeform 8"/>
          <p:cNvSpPr/>
          <p:nvPr/>
        </p:nvSpPr>
        <p:spPr>
          <a:xfrm rot="-3117037">
            <a:off x="8947742" y="765609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72950" y="5316715"/>
            <a:ext cx="5448300" cy="4303535"/>
            <a:chOff x="0" y="0"/>
            <a:chExt cx="1175568" cy="928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5568" cy="928565"/>
            </a:xfrm>
            <a:custGeom>
              <a:avLst/>
              <a:gdLst/>
              <a:ahLst/>
              <a:cxnLst/>
              <a:rect l="l" t="t" r="r" b="b"/>
              <a:pathLst>
                <a:path w="1175568" h="928565">
                  <a:moveTo>
                    <a:pt x="28420" y="0"/>
                  </a:moveTo>
                  <a:lnTo>
                    <a:pt x="1147149" y="0"/>
                  </a:lnTo>
                  <a:cubicBezTo>
                    <a:pt x="1154686" y="0"/>
                    <a:pt x="1161915" y="2994"/>
                    <a:pt x="1167244" y="8324"/>
                  </a:cubicBezTo>
                  <a:cubicBezTo>
                    <a:pt x="1172574" y="13654"/>
                    <a:pt x="1175568" y="20882"/>
                    <a:pt x="1175568" y="28420"/>
                  </a:cubicBezTo>
                  <a:lnTo>
                    <a:pt x="1175568" y="900145"/>
                  </a:lnTo>
                  <a:cubicBezTo>
                    <a:pt x="1175568" y="915841"/>
                    <a:pt x="1162845" y="928565"/>
                    <a:pt x="1147149" y="928565"/>
                  </a:cubicBezTo>
                  <a:lnTo>
                    <a:pt x="28420" y="928565"/>
                  </a:lnTo>
                  <a:cubicBezTo>
                    <a:pt x="12724" y="928565"/>
                    <a:pt x="0" y="915841"/>
                    <a:pt x="0" y="90014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2"/>
              <a:stretch>
                <a:fillRect l="-151" r="-151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2172950" y="666750"/>
            <a:ext cx="5448300" cy="4345165"/>
            <a:chOff x="0" y="0"/>
            <a:chExt cx="1484382" cy="11838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84382" cy="1183835"/>
            </a:xfrm>
            <a:custGeom>
              <a:avLst/>
              <a:gdLst/>
              <a:ahLst/>
              <a:cxnLst/>
              <a:rect l="l" t="t" r="r" b="b"/>
              <a:pathLst>
                <a:path w="1484382" h="1183835">
                  <a:moveTo>
                    <a:pt x="28420" y="0"/>
                  </a:moveTo>
                  <a:lnTo>
                    <a:pt x="1455963" y="0"/>
                  </a:lnTo>
                  <a:cubicBezTo>
                    <a:pt x="1471658" y="0"/>
                    <a:pt x="1484382" y="12724"/>
                    <a:pt x="1484382" y="28420"/>
                  </a:cubicBezTo>
                  <a:lnTo>
                    <a:pt x="1484382" y="1155415"/>
                  </a:lnTo>
                  <a:cubicBezTo>
                    <a:pt x="1484382" y="1171111"/>
                    <a:pt x="1471658" y="1183835"/>
                    <a:pt x="1455963" y="1183835"/>
                  </a:cubicBezTo>
                  <a:lnTo>
                    <a:pt x="28420" y="1183835"/>
                  </a:lnTo>
                  <a:cubicBezTo>
                    <a:pt x="20882" y="1183835"/>
                    <a:pt x="13654" y="1180840"/>
                    <a:pt x="8324" y="1175511"/>
                  </a:cubicBezTo>
                  <a:cubicBezTo>
                    <a:pt x="2994" y="1170181"/>
                    <a:pt x="0" y="1162952"/>
                    <a:pt x="0" y="115541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3"/>
              <a:stretch>
                <a:fillRect l="-636" r="-636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666750" y="666750"/>
            <a:ext cx="9763125" cy="3105150"/>
            <a:chOff x="0" y="0"/>
            <a:chExt cx="13017500" cy="4140200"/>
          </a:xfrm>
        </p:grpSpPr>
        <p:sp>
          <p:nvSpPr>
            <p:cNvPr id="7" name="TextBox 7"/>
            <p:cNvSpPr txBox="1"/>
            <p:nvPr/>
          </p:nvSpPr>
          <p:spPr>
            <a:xfrm>
              <a:off x="0" y="66675"/>
              <a:ext cx="13017500" cy="3040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spc="-240">
                  <a:solidFill>
                    <a:srgbClr val="2F2D45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Manfaat Gizi Seimbang untuk Prestasi Anak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581400"/>
              <a:ext cx="13017500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Sebelum dan setelah pola makan seimbang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708153" y="7606302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EADB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0225" y="1562100"/>
            <a:ext cx="13249275" cy="2067009"/>
            <a:chOff x="0" y="0"/>
            <a:chExt cx="17665700" cy="2756012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7665700" cy="170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spc="-240">
                  <a:solidFill>
                    <a:srgbClr val="2F2D45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Mendukung Gizi Seimbang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97212"/>
              <a:ext cx="17665700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Tips untuk Kesehatan Anak Sejak Dini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00225" y="5143500"/>
            <a:ext cx="4308497" cy="2549525"/>
            <a:chOff x="0" y="0"/>
            <a:chExt cx="5744662" cy="339936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525"/>
              <a:ext cx="5744662" cy="5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Rutin Sarapan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79500"/>
              <a:ext cx="5744662" cy="2319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Sarapan bergizi memberikan energi untuk memulai hari, membantu anak fokus dan berprestasi di sekolah. Pilih makanan kaya nutrisi seperti oatmeal, buah-buahan, dan yogurt.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291388" y="5143500"/>
            <a:ext cx="4010025" cy="3254375"/>
            <a:chOff x="0" y="0"/>
            <a:chExt cx="5346700" cy="433916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9525"/>
              <a:ext cx="5346700" cy="5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Pilih Camilan Sehat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79500"/>
              <a:ext cx="5346700" cy="3259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Camilan sehat seperti sayuran segar dan kacang-kacangan dapat meningkatkan energi dan konsentrasi anak sepanjang hari. Hindari camilan tinggi gula yang dapat menyebabkan penurunan energi.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72950" y="5143500"/>
            <a:ext cx="4010025" cy="2901950"/>
            <a:chOff x="0" y="0"/>
            <a:chExt cx="5346700" cy="386926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9525"/>
              <a:ext cx="5346700" cy="5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Libatkan Anak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079500"/>
              <a:ext cx="5346700" cy="2789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Mengajak anak dalam memilih dan menyiapkan makanan dapat meningkatkan minat mereka terhadap gizi. Ini juga membantu mereka memahami pentingnya pola makan sehat dan seimbang.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858125" cy="10287000"/>
            <a:chOff x="0" y="0"/>
            <a:chExt cx="1031988" cy="1350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1988" cy="1350966"/>
            </a:xfrm>
            <a:custGeom>
              <a:avLst/>
              <a:gdLst/>
              <a:ahLst/>
              <a:cxnLst/>
              <a:rect l="l" t="t" r="r" b="b"/>
              <a:pathLst>
                <a:path w="1031988" h="1350966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F79D6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52512" y="666750"/>
            <a:ext cx="5753100" cy="8953500"/>
            <a:chOff x="0" y="0"/>
            <a:chExt cx="814724" cy="12679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4724" cy="1267949"/>
            </a:xfrm>
            <a:custGeom>
              <a:avLst/>
              <a:gdLst/>
              <a:ahLst/>
              <a:cxnLst/>
              <a:rect l="l" t="t" r="r" b="b"/>
              <a:pathLst>
                <a:path w="814724" h="1267949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t="-199" b="-1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9296400" y="9011285"/>
            <a:ext cx="8324850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0"/>
              </a:lnSpc>
            </a:pPr>
            <a:r>
              <a:rPr lang="en-US" sz="3800" spc="-57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Mari wujudkan generasi sehat!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03759" y="942975"/>
            <a:ext cx="8317491" cy="3894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956"/>
              </a:lnSpc>
            </a:pPr>
            <a:r>
              <a:rPr lang="en-US" sz="14956" spc="-523">
                <a:solidFill>
                  <a:srgbClr val="2F2D45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Terima Kasih</a:t>
            </a:r>
          </a:p>
        </p:txBody>
      </p:sp>
      <p:sp>
        <p:nvSpPr>
          <p:cNvPr id="8" name="Freeform 8"/>
          <p:cNvSpPr/>
          <p:nvPr/>
        </p:nvSpPr>
        <p:spPr>
          <a:xfrm rot="-3117037">
            <a:off x="5418783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3352800"/>
            <a:chOff x="0" y="0"/>
            <a:chExt cx="2368158" cy="883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8158" cy="883042"/>
            </a:xfrm>
            <a:custGeom>
              <a:avLst/>
              <a:gdLst/>
              <a:ahLst/>
              <a:cxnLst/>
              <a:rect l="l" t="t" r="r" b="b"/>
              <a:pathLst>
                <a:path w="2368158" h="883042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7B2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1600" y="0"/>
            <a:ext cx="9296400" cy="10287000"/>
            <a:chOff x="0" y="0"/>
            <a:chExt cx="1220873" cy="1350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r="-41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09625"/>
            <a:ext cx="6886575" cy="308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2F2D45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Mengapa Gizi Penting untuk Anak Sekolah?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6750" y="7378700"/>
            <a:ext cx="6886575" cy="224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2499" u="none" strike="noStrike" spc="-37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Nutrisi yang </a:t>
            </a:r>
            <a:r>
              <a:rPr lang="en-US" sz="2499" b="1" u="none" strike="noStrike" spc="-37">
                <a:solidFill>
                  <a:srgbClr val="4A4E6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tepat dan seimbang</a:t>
            </a:r>
            <a:r>
              <a:rPr lang="en-US" sz="2499" u="none" strike="noStrike" spc="-37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sangat penting untuk mendukung pertumbuhan, perkembangan, dan </a:t>
            </a:r>
            <a:r>
              <a:rPr lang="en-US" sz="2499" b="1" u="none" strike="noStrike" spc="-37">
                <a:solidFill>
                  <a:srgbClr val="4A4E6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prestasi belajar</a:t>
            </a:r>
            <a:r>
              <a:rPr lang="en-US" sz="2499" u="none" strike="noStrike" spc="-37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anak. Makanan yang sehat membantu anak merasa lebih energik dan fokus saat beraktivitas di sekolah.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3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EADB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0225" y="1562100"/>
            <a:ext cx="13249275" cy="2067009"/>
            <a:chOff x="0" y="0"/>
            <a:chExt cx="17665700" cy="2756012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7665700" cy="170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spc="-240">
                  <a:solidFill>
                    <a:srgbClr val="2F2D45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Apa itu Gizi?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97212"/>
              <a:ext cx="17665700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Memahami Zat Penting untuk Anak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00225" y="5143500"/>
            <a:ext cx="4308497" cy="2606675"/>
            <a:chOff x="0" y="0"/>
            <a:chExt cx="5744662" cy="347556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525"/>
              <a:ext cx="5744662" cy="5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Karbohidrat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79500"/>
              <a:ext cx="5744662" cy="239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Karbohidrat adalah </a:t>
              </a:r>
              <a:r>
                <a:rPr lang="en-US" sz="2000" b="1" u="none" strike="noStrike" spc="-30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sumber energi utama</a:t>
              </a: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bagi anak. Mereka memberikan bahan bakar yang diperlukan untuk aktivitas sehari-hari, seperti bermain, belajar, dan berolahraga.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291388" y="5143500"/>
            <a:ext cx="4010025" cy="3282950"/>
            <a:chOff x="0" y="0"/>
            <a:chExt cx="5346700" cy="437726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9525"/>
              <a:ext cx="5346700" cy="5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Protein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79500"/>
              <a:ext cx="5346700" cy="3297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Protein berperan dalam </a:t>
              </a:r>
              <a:r>
                <a:rPr lang="en-US" sz="2000" b="1" u="none" strike="noStrike" spc="-30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membangun dan memperbaiki</a:t>
              </a: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jaringan tubuh. Anak-anak memerlukan protein untuk pertumbuhan otot dan jaringan, serta untuk menjaga sistem tubuh yang sehat.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72950" y="5143500"/>
            <a:ext cx="4010025" cy="2959100"/>
            <a:chOff x="0" y="0"/>
            <a:chExt cx="5346700" cy="394546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9525"/>
              <a:ext cx="5346700" cy="5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Lemak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079500"/>
              <a:ext cx="5346700" cy="2865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Lemak menyediakan </a:t>
              </a:r>
              <a:r>
                <a:rPr lang="en-US" sz="2000" b="1" u="none" strike="noStrike" spc="-30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energi cadangan</a:t>
              </a: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dan melindungi organ vital. Meskipun sering dianggap buruk, lemak sehat penting untuk pertumbuhan dan fungsi tubuh yang optimal.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4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EADB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0225" y="1562100"/>
            <a:ext cx="13249275" cy="2067009"/>
            <a:chOff x="0" y="0"/>
            <a:chExt cx="17665700" cy="2756012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7665700" cy="170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spc="-240">
                  <a:solidFill>
                    <a:srgbClr val="2F2D45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Komponen Gizi Penting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97212"/>
              <a:ext cx="17665700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Nutrisi untuk tumbuh optimal anak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00225" y="5143500"/>
            <a:ext cx="4308497" cy="2606675"/>
            <a:chOff x="0" y="0"/>
            <a:chExt cx="5744662" cy="347556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525"/>
              <a:ext cx="5744662" cy="5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Karbohidrat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79500"/>
              <a:ext cx="5744662" cy="239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Karbohidrat adalah </a:t>
              </a:r>
              <a:r>
                <a:rPr lang="en-US" sz="2000" b="1" u="none" strike="noStrike" spc="-30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sumber energi utama</a:t>
              </a: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bagi anak, membantu mereka tetap aktif dan fokus saat belajar. Makanan seperti nasi, roti, dan pasta merupakan pilihan yang baik.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291388" y="5143500"/>
            <a:ext cx="4010025" cy="2959100"/>
            <a:chOff x="0" y="0"/>
            <a:chExt cx="5346700" cy="394546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9525"/>
              <a:ext cx="5346700" cy="5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Protein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79500"/>
              <a:ext cx="5346700" cy="2865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Protein berfungsi untuk </a:t>
              </a:r>
              <a:r>
                <a:rPr lang="en-US" sz="2000" b="1" u="none" strike="noStrike" spc="-30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membangun dan memperbaiki jaringan</a:t>
              </a: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tubuh anak. Daging, ikan, telur, dan kacang-kacangan adalah sumber protein yang penting untuk pertumbuhan yang sehat.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72950" y="5143500"/>
            <a:ext cx="4010025" cy="2959100"/>
            <a:chOff x="0" y="0"/>
            <a:chExt cx="5346700" cy="394546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9525"/>
              <a:ext cx="5346700" cy="5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Lemak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079500"/>
              <a:ext cx="5346700" cy="2865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Lemak memberikan </a:t>
              </a:r>
              <a:r>
                <a:rPr lang="en-US" sz="2000" b="1" u="none" strike="noStrike" spc="-30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energi cadangan</a:t>
              </a: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dan melindungi organ tubuh. Lemak sehat dapat ditemukan dalam alpukat, kacang-kacangan, dan minyak zaitun, penting untuk perkembangan otak anak.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3352800"/>
            <a:chOff x="0" y="0"/>
            <a:chExt cx="2368158" cy="883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8158" cy="883042"/>
            </a:xfrm>
            <a:custGeom>
              <a:avLst/>
              <a:gdLst/>
              <a:ahLst/>
              <a:cxnLst/>
              <a:rect l="l" t="t" r="r" b="b"/>
              <a:pathLst>
                <a:path w="2368158" h="883042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79D6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1600" y="0"/>
            <a:ext cx="9296400" cy="10287000"/>
            <a:chOff x="0" y="0"/>
            <a:chExt cx="1220873" cy="1350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r="-41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09625"/>
            <a:ext cx="6886575" cy="308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2F2D45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Dampak Kekurangan Gizi pada Anak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6750" y="7340600"/>
            <a:ext cx="6886575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2499" b="1" u="none" strike="noStrike" spc="-37">
                <a:solidFill>
                  <a:srgbClr val="2F2D45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Kekurangan gizi dapat mengakibatkan</a:t>
            </a:r>
            <a:r>
              <a:rPr lang="en-US" sz="2499" u="none" strike="noStrike" spc="-37">
                <a:solidFill>
                  <a:srgbClr val="2F2D45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anak-anak merasa lelah dan kurang konsentrasi di sekolah. Data menunjukkan bahwa </a:t>
            </a:r>
            <a:r>
              <a:rPr lang="en-US" sz="2499" b="1" u="none" strike="noStrike" spc="-37">
                <a:solidFill>
                  <a:srgbClr val="2F2D45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30% anak sekolah</a:t>
            </a:r>
            <a:r>
              <a:rPr lang="en-US" sz="2499" u="none" strike="noStrike" spc="-37">
                <a:solidFill>
                  <a:srgbClr val="2F2D45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mengalami masalah gizi, yang berdampak pada kemampuan belajar mereka.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858125" cy="10287000"/>
            <a:chOff x="0" y="0"/>
            <a:chExt cx="1031988" cy="1350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1988" cy="1350966"/>
            </a:xfrm>
            <a:custGeom>
              <a:avLst/>
              <a:gdLst/>
              <a:ahLst/>
              <a:cxnLst/>
              <a:rect l="l" t="t" r="r" b="b"/>
              <a:pathLst>
                <a:path w="1031988" h="1350966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F79D6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6545058" cy="8953500"/>
            <a:chOff x="0" y="0"/>
            <a:chExt cx="768828" cy="10517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8828" cy="1051741"/>
            </a:xfrm>
            <a:custGeom>
              <a:avLst/>
              <a:gdLst/>
              <a:ahLst/>
              <a:cxnLst/>
              <a:rect l="l" t="t" r="r" b="b"/>
              <a:pathLst>
                <a:path w="768828" h="1051741">
                  <a:moveTo>
                    <a:pt x="53229" y="0"/>
                  </a:moveTo>
                  <a:lnTo>
                    <a:pt x="715599" y="0"/>
                  </a:lnTo>
                  <a:cubicBezTo>
                    <a:pt x="729717" y="0"/>
                    <a:pt x="743256" y="5608"/>
                    <a:pt x="753238" y="15590"/>
                  </a:cubicBezTo>
                  <a:cubicBezTo>
                    <a:pt x="763220" y="25573"/>
                    <a:pt x="768828" y="39112"/>
                    <a:pt x="768828" y="53229"/>
                  </a:cubicBezTo>
                  <a:lnTo>
                    <a:pt x="768828" y="998512"/>
                  </a:lnTo>
                  <a:cubicBezTo>
                    <a:pt x="768828" y="1027909"/>
                    <a:pt x="744997" y="1051741"/>
                    <a:pt x="715599" y="1051741"/>
                  </a:cubicBezTo>
                  <a:lnTo>
                    <a:pt x="53229" y="1051741"/>
                  </a:lnTo>
                  <a:cubicBezTo>
                    <a:pt x="39112" y="1051741"/>
                    <a:pt x="25573" y="1046133"/>
                    <a:pt x="15590" y="1036150"/>
                  </a:cubicBezTo>
                  <a:cubicBezTo>
                    <a:pt x="5608" y="1026168"/>
                    <a:pt x="0" y="1012629"/>
                    <a:pt x="0" y="998512"/>
                  </a:cubicBezTo>
                  <a:lnTo>
                    <a:pt x="0" y="53229"/>
                  </a:lnTo>
                  <a:cubicBezTo>
                    <a:pt x="0" y="23831"/>
                    <a:pt x="23831" y="0"/>
                    <a:pt x="53229" y="0"/>
                  </a:cubicBezTo>
                  <a:close/>
                </a:path>
              </a:pathLst>
            </a:custGeom>
            <a:blipFill>
              <a:blip r:embed="rId2"/>
              <a:stretch>
                <a:fillRect t="-414" b="-41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9296400" y="685800"/>
            <a:ext cx="8324850" cy="1990725"/>
            <a:chOff x="0" y="0"/>
            <a:chExt cx="11099800" cy="2654300"/>
          </a:xfrm>
        </p:grpSpPr>
        <p:sp>
          <p:nvSpPr>
            <p:cNvPr id="7" name="TextBox 7"/>
            <p:cNvSpPr txBox="1"/>
            <p:nvPr/>
          </p:nvSpPr>
          <p:spPr>
            <a:xfrm>
              <a:off x="0" y="66675"/>
              <a:ext cx="11099800" cy="1554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spc="-240">
                  <a:solidFill>
                    <a:srgbClr val="2F2D45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Peran Sekolah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95500"/>
              <a:ext cx="11099800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Mendukung Gizi Anak Sehat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296400" y="7816850"/>
            <a:ext cx="8324850" cy="180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2499" spc="-37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Sekolah berperan penting dalam menyediakan kantin sehat, memberikan </a:t>
            </a:r>
            <a:r>
              <a:rPr lang="en-US" sz="2499" b="1" spc="-37">
                <a:solidFill>
                  <a:srgbClr val="4A4E6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edukasi gizi</a:t>
            </a:r>
            <a:r>
              <a:rPr lang="en-US" sz="2499" spc="-37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kepada siswa, dan mengadakan program kesehatan untuk mendukung pola makan yang baik dan </a:t>
            </a:r>
            <a:r>
              <a:rPr lang="en-US" sz="2499" b="1" spc="-37">
                <a:solidFill>
                  <a:srgbClr val="4A4E6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meningkatkan kesehatan</a:t>
            </a:r>
            <a:r>
              <a:rPr lang="en-US" sz="2499" spc="-37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anak.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858125" cy="10287000"/>
            <a:chOff x="0" y="0"/>
            <a:chExt cx="1031988" cy="1350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1988" cy="1350966"/>
            </a:xfrm>
            <a:custGeom>
              <a:avLst/>
              <a:gdLst/>
              <a:ahLst/>
              <a:cxnLst/>
              <a:rect l="l" t="t" r="r" b="b"/>
              <a:pathLst>
                <a:path w="1031988" h="1350966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4A4E6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6545058" cy="8953500"/>
            <a:chOff x="0" y="0"/>
            <a:chExt cx="768828" cy="10517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8828" cy="1051741"/>
            </a:xfrm>
            <a:custGeom>
              <a:avLst/>
              <a:gdLst/>
              <a:ahLst/>
              <a:cxnLst/>
              <a:rect l="l" t="t" r="r" b="b"/>
              <a:pathLst>
                <a:path w="768828" h="1051741">
                  <a:moveTo>
                    <a:pt x="53229" y="0"/>
                  </a:moveTo>
                  <a:lnTo>
                    <a:pt x="715599" y="0"/>
                  </a:lnTo>
                  <a:cubicBezTo>
                    <a:pt x="729717" y="0"/>
                    <a:pt x="743256" y="5608"/>
                    <a:pt x="753238" y="15590"/>
                  </a:cubicBezTo>
                  <a:cubicBezTo>
                    <a:pt x="763220" y="25573"/>
                    <a:pt x="768828" y="39112"/>
                    <a:pt x="768828" y="53229"/>
                  </a:cubicBezTo>
                  <a:lnTo>
                    <a:pt x="768828" y="998512"/>
                  </a:lnTo>
                  <a:cubicBezTo>
                    <a:pt x="768828" y="1027909"/>
                    <a:pt x="744997" y="1051741"/>
                    <a:pt x="715599" y="1051741"/>
                  </a:cubicBezTo>
                  <a:lnTo>
                    <a:pt x="53229" y="1051741"/>
                  </a:lnTo>
                  <a:cubicBezTo>
                    <a:pt x="39112" y="1051741"/>
                    <a:pt x="25573" y="1046133"/>
                    <a:pt x="15590" y="1036150"/>
                  </a:cubicBezTo>
                  <a:cubicBezTo>
                    <a:pt x="5608" y="1026168"/>
                    <a:pt x="0" y="1012629"/>
                    <a:pt x="0" y="998512"/>
                  </a:cubicBezTo>
                  <a:lnTo>
                    <a:pt x="0" y="53229"/>
                  </a:lnTo>
                  <a:cubicBezTo>
                    <a:pt x="0" y="23831"/>
                    <a:pt x="23831" y="0"/>
                    <a:pt x="53229" y="0"/>
                  </a:cubicBezTo>
                  <a:close/>
                </a:path>
              </a:pathLst>
            </a:custGeom>
            <a:blipFill>
              <a:blip r:embed="rId2"/>
              <a:stretch>
                <a:fillRect t="-414" b="-41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9296400" y="685800"/>
            <a:ext cx="8324850" cy="1990725"/>
            <a:chOff x="0" y="0"/>
            <a:chExt cx="11099800" cy="2654300"/>
          </a:xfrm>
        </p:grpSpPr>
        <p:sp>
          <p:nvSpPr>
            <p:cNvPr id="7" name="TextBox 7"/>
            <p:cNvSpPr txBox="1"/>
            <p:nvPr/>
          </p:nvSpPr>
          <p:spPr>
            <a:xfrm>
              <a:off x="0" y="66675"/>
              <a:ext cx="11099800" cy="1554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spc="-240">
                  <a:solidFill>
                    <a:srgbClr val="2F2D45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Peran Orang Tua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95500"/>
              <a:ext cx="11099800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 spc="-37">
                  <a:solidFill>
                    <a:srgbClr val="2F2D45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Mendukung Pola Makan Sehat Anak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296400" y="7816850"/>
            <a:ext cx="8324850" cy="180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2499" spc="-37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Orang tua berperan penting dalam mengajarkan </a:t>
            </a:r>
            <a:r>
              <a:rPr lang="en-US" sz="2499" b="1" spc="-37">
                <a:solidFill>
                  <a:srgbClr val="4A4E6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kebiasaan makan yang baik</a:t>
            </a:r>
            <a:r>
              <a:rPr lang="en-US" sz="2499" spc="-37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kepada anak, seperti menyiapkan bekal sehat, memantau konsumsi makanan, dan menciptakan lingkungan makan yang menyenangkan.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8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EADB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0225" y="1562100"/>
            <a:ext cx="13249275" cy="2067009"/>
            <a:chOff x="0" y="0"/>
            <a:chExt cx="17665700" cy="2756012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7665700" cy="170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spc="-240">
                  <a:solidFill>
                    <a:srgbClr val="2F2D45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Program Kantin Sehat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97212"/>
              <a:ext cx="17665700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Mewujudkan pola makan bergizi di sekolah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00225" y="5143500"/>
            <a:ext cx="4308497" cy="2901950"/>
            <a:chOff x="0" y="0"/>
            <a:chExt cx="5744662" cy="386926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525"/>
              <a:ext cx="5744662" cy="5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Menu Bergizi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79500"/>
              <a:ext cx="5744662" cy="2789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Kantin sehat menyediakan menu bergizi yang memenuhi kebutuhan gizi anak, memastikan keseimbangan antara karbohidrat, protein, dan vitamin untuk mendukung pertumbuhan dan konsentrasi belajar.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291388" y="5143500"/>
            <a:ext cx="4010025" cy="2901950"/>
            <a:chOff x="0" y="0"/>
            <a:chExt cx="5346700" cy="386926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9525"/>
              <a:ext cx="5346700" cy="5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Kebersihan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79500"/>
              <a:ext cx="5346700" cy="2789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Kebersihan makanan dan tempat adalah prioritas utama, menghindari risiko penyakit dan memastikan anak-anak merasa aman saat menikmati makanan sehat yang disediakan di kantin.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72950" y="5143500"/>
            <a:ext cx="4010025" cy="2901950"/>
            <a:chOff x="0" y="0"/>
            <a:chExt cx="5346700" cy="386926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9525"/>
              <a:ext cx="5346700" cy="5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4A4E69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Pelibatan Siswa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079500"/>
              <a:ext cx="5346700" cy="2789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4A4E69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Mengajak siswa terlibat dalam pengelolaan kantin, mulai dari memilih menu hingga menjaga kebersihan, membantu mereka memahami pentingnya pola makan sehat dan tanggung jawab.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3352800"/>
            <a:chOff x="0" y="0"/>
            <a:chExt cx="2368158" cy="883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8158" cy="883042"/>
            </a:xfrm>
            <a:custGeom>
              <a:avLst/>
              <a:gdLst/>
              <a:ahLst/>
              <a:cxnLst/>
              <a:rect l="l" t="t" r="r" b="b"/>
              <a:pathLst>
                <a:path w="2368158" h="883042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EAD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1600" y="0"/>
            <a:ext cx="9296400" cy="10287000"/>
            <a:chOff x="0" y="0"/>
            <a:chExt cx="1220873" cy="1350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r="-41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09625"/>
            <a:ext cx="6886575" cy="308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2F2D45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Pendidikan Gizi dalam Kurikulum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6750" y="7416800"/>
            <a:ext cx="6886575" cy="220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2499" u="none" strike="noStrike" spc="-37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Mengintegrasikan materi gizi ke dalam kurikulum dapat </a:t>
            </a:r>
            <a:r>
              <a:rPr lang="en-US" sz="2499" b="1" u="none" strike="noStrike" spc="-37">
                <a:solidFill>
                  <a:srgbClr val="4A4E6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mendorong kesadaran</a:t>
            </a:r>
            <a:r>
              <a:rPr lang="en-US" sz="2499" u="none" strike="noStrike" spc="-37">
                <a:solidFill>
                  <a:srgbClr val="4A4E6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dan penerapan pola hidup sehat. Kegiatan seperti menanam sayuran membantu siswa memahami pentingnya nutrisi secara praktis dan menyenangkan.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Macintosh PowerPoint</Application>
  <PresentationFormat>Custom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Helvetica World</vt:lpstr>
      <vt:lpstr>Helvetica World Bold</vt:lpstr>
      <vt:lpstr>Georgia Pro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- Membangun Generasi Sehat</dc:title>
  <dc:description>Presentasi - Membangun Generasi Sehat</dc:description>
  <cp:lastModifiedBy>Microsoft Office User</cp:lastModifiedBy>
  <cp:revision>1</cp:revision>
  <dcterms:created xsi:type="dcterms:W3CDTF">2006-08-16T00:00:00Z</dcterms:created>
  <dcterms:modified xsi:type="dcterms:W3CDTF">2026-03-01T13:59:19Z</dcterms:modified>
  <dc:identifier>DAHCtVySC0I</dc:identifier>
</cp:coreProperties>
</file>