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9" r:id="rId4"/>
    <p:sldId id="261" r:id="rId5"/>
    <p:sldId id="263" r:id="rId6"/>
    <p:sldId id="265" r:id="rId7"/>
    <p:sldId id="267" r:id="rId8"/>
    <p:sldId id="269" r:id="rId9"/>
    <p:sldId id="275" r:id="rId10"/>
    <p:sldId id="272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35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fia Fauziah" userId="752cd472-bbd7-4384-ad7f-cc1fc5d4e731" providerId="ADAL" clId="{838FBC59-CD58-4A48-BBB1-FEC84AA7B123}"/>
    <pc:docChg chg="delSld">
      <pc:chgData name="Afia Fauziah" userId="752cd472-bbd7-4384-ad7f-cc1fc5d4e731" providerId="ADAL" clId="{838FBC59-CD58-4A48-BBB1-FEC84AA7B123}" dt="2025-08-12T16:16:56.666" v="0" actId="47"/>
      <pc:docMkLst>
        <pc:docMk/>
      </pc:docMkLst>
      <pc:sldChg chg="del">
        <pc:chgData name="Afia Fauziah" userId="752cd472-bbd7-4384-ad7f-cc1fc5d4e731" providerId="ADAL" clId="{838FBC59-CD58-4A48-BBB1-FEC84AA7B123}" dt="2025-08-12T16:16:56.666" v="0" actId="47"/>
        <pc:sldMkLst>
          <pc:docMk/>
          <pc:sldMk cId="898603740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E66729-42FC-3876-D342-143EC8AB9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F89E11-8565-3A1E-31F7-C208D81A7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4ABD0-388C-799E-C6B4-B4EFE7AC8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1B73C-9386-D1B9-39B0-910EAD184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971E1-DF69-FCEA-2AC4-FB9D016C6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78272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2CCC9-2E30-BA20-225D-CCE6A0346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0E14C0-8827-6B0E-84D0-3D0990CFA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C1F7E6-E26E-5699-58DD-86D6616B0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D936F-6FF7-86EC-CAEF-1610C9E03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96987-E050-66DB-DD9E-A3453AF4C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21908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D13D0F-8707-034F-F415-C737A36F42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5B0087-3A41-9674-F818-2C2FFC4F2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773C6-E303-FCF4-18D1-222F2C98F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86598B-D712-C234-995A-CADE8DEF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70495-F72A-5975-6E7E-66F5C7959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0531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E5574-5C32-3D40-0B65-1C52F702E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A0F93-FBBF-D98B-2C06-C0810BCED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30AD3E-AD50-79FD-8910-48AB9B3FF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89669-C1F6-51BC-4288-915300046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55313-2C8C-4C01-F531-22F4398BD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0889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56A94-1AEF-DFDD-8830-76A0A9D3B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374156-6DB0-695A-E98E-2A5B85E2B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7087E-B27B-DFFC-4C3E-4B96B60C6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D9404-2D36-0A3B-3D96-23B699A96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F6BE7-F407-DE33-EB35-F552B2B18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604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6A26A-BEB6-0052-B23A-48DA91178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EDF0E-CEEC-B396-9A1B-49A0E87CE1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35883F-64A5-42E8-AA23-0262B7DD77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8CB69F-9A13-F81A-E6AD-3A99A5D85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4A8657-7344-77F0-1B23-E0EABF8E4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03C31-EBD8-69E8-48B5-1F419492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69333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ADF9D-266F-077B-528B-0084EC8A7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4263C4-A041-7AA8-00DC-12B7401DD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42EE79-6CCA-6ED0-8731-7380BE9BB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60F537-1248-D8A0-B2FA-3C29BB266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2B1394-4CE4-4428-CD4C-F7B37D2484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C3677F-B104-DFB0-934F-7C42D0AD9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7F7740-CD65-9066-576A-3562AE427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2A320F-EFAF-413F-F790-0129DD726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871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5F3EB-6013-C5BB-A294-92D2FAC94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493D21-E012-AECA-4DAC-0857A52B4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E923C4-A31A-860C-6EA5-15F84B01F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EAAAC8-14A4-A1A3-27B1-ED5CEBDC7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9305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1ED9D0-3A0A-FC25-B185-526FC7995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C09D1F-50F6-5608-E088-ECCE9B57F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80FC95-D0DB-FD7F-87F2-CD21E11E6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41039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38AA7-17C4-79CC-63F8-FF54B4F0A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30895-7F19-7C19-CDA9-5175FA234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84CE96-FE18-9A0B-9117-040B3D711D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514261-924C-8469-D587-FA1EC0FF8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09F3D-8C0D-D2CE-4870-E6C4F4F00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EDF13C-77F6-0452-1A10-6BDAA83E2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73678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E9A589-B367-5714-857C-E77097C4D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B0D35A-9D31-AA7C-6331-506ACCD1ED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9A5E91-E598-8B8E-5B02-3A2EF4A34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4238B-FB49-330B-D26E-2B6D84C7E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2277E-D991-3E84-348D-7294E0919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2D1BA-C1C1-D2B6-8E2D-90D0D2A92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5712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B87C76-556E-BBAC-98D0-568C09F2F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5E7743-7CE2-DA96-6336-F0CEE1D164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6B0D7-AB30-037C-BEC5-C07BE8AD6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DC07BE-BCD0-4DA8-8F77-07EEFC79610F}" type="datetimeFigureOut">
              <a:rPr lang="en-ID" smtClean="0"/>
              <a:t>12/08/2025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5A8D4-FDC9-4F21-D3F2-71C30A27F2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BB6A66-E72B-AB3D-F79E-720B26BFD4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5F5BA6-D7F7-4D66-8ADA-9BD2EB0A9AF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25977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B8D5AC-67ED-20DF-3890-0F9E6971CC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99234" y="2073715"/>
            <a:ext cx="6935759" cy="2993042"/>
          </a:xfrm>
        </p:spPr>
        <p:txBody>
          <a:bodyPr anchor="ctr">
            <a:normAutofit/>
          </a:bodyPr>
          <a:lstStyle/>
          <a:p>
            <a:r>
              <a:rPr lang="fi-FI" sz="6800">
                <a:solidFill>
                  <a:schemeClr val="bg1"/>
                </a:solidFill>
              </a:rPr>
              <a:t>Rencana Tatap Muka 16 Pertemuan</a:t>
            </a:r>
            <a:endParaRPr lang="en-ID" sz="680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D756BA-D217-9389-CE51-0A32FD0B89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99234" y="1369077"/>
            <a:ext cx="6935759" cy="2201159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</a:rPr>
              <a:t>Mata kuliah etika profesi</a:t>
            </a:r>
            <a:endParaRPr lang="en-ID" sz="2000">
              <a:solidFill>
                <a:schemeClr val="bg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1BD432D-FAB3-4B5D-BF27-4DA7C75B32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6D6B450-4278-45B8-88C7-C061710E3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399233" y="1883640"/>
            <a:ext cx="693576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4234A4C-A256-4139-A5F4-27078F0D67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2399233" y="5066757"/>
            <a:ext cx="693576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9012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56605-315B-E66D-EBC4-9E2255AC1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6053FB-9D92-A7CA-F368-D63A39854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WK 01: Quiz”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kasus</a:t>
            </a:r>
            <a:endParaRPr lang="en-US" dirty="0"/>
          </a:p>
          <a:p>
            <a:pPr marL="1412875" indent="-514350">
              <a:buAutoNum type="arabicPeriod"/>
            </a:pPr>
            <a:r>
              <a:rPr lang="en-US" dirty="0" err="1"/>
              <a:t>Konflik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tata </a:t>
            </a:r>
            <a:r>
              <a:rPr lang="en-US" dirty="0" err="1"/>
              <a:t>boga</a:t>
            </a:r>
            <a:endParaRPr lang="en-US" dirty="0"/>
          </a:p>
          <a:p>
            <a:pPr marL="1412875" indent="-514350">
              <a:buFont typeface="Arial" panose="020B0604020202020204" pitchFamily="34" charset="0"/>
              <a:buAutoNum type="arabicPeriod"/>
            </a:pPr>
            <a:r>
              <a:rPr lang="en-US" dirty="0" err="1"/>
              <a:t>Plagiat</a:t>
            </a:r>
            <a:r>
              <a:rPr lang="en-US" dirty="0"/>
              <a:t> </a:t>
            </a:r>
            <a:r>
              <a:rPr lang="en-US" dirty="0" err="1"/>
              <a:t>resep</a:t>
            </a:r>
            <a:r>
              <a:rPr lang="en-US" dirty="0"/>
              <a:t> dan </a:t>
            </a:r>
            <a:r>
              <a:rPr lang="en-US" dirty="0" err="1"/>
              <a:t>Penyembunyian</a:t>
            </a:r>
            <a:r>
              <a:rPr lang="en-US" dirty="0"/>
              <a:t> allergen</a:t>
            </a:r>
          </a:p>
          <a:p>
            <a:pPr marL="1412875" indent="-514350">
              <a:buAutoNum type="arabicPeriod"/>
            </a:pPr>
            <a:r>
              <a:rPr lang="en-US" dirty="0" err="1"/>
              <a:t>Profesionalisme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profesional</a:t>
            </a:r>
            <a:endParaRPr lang="en-US" dirty="0"/>
          </a:p>
          <a:p>
            <a:pPr marL="1412875" indent="-514350">
              <a:buAutoNum type="arabicPeriod"/>
            </a:pPr>
            <a:r>
              <a:rPr lang="en-US" dirty="0" err="1"/>
              <a:t>Kebersihan</a:t>
            </a:r>
            <a:r>
              <a:rPr lang="en-US" dirty="0"/>
              <a:t> </a:t>
            </a:r>
            <a:r>
              <a:rPr lang="en-US" dirty="0" err="1"/>
              <a:t>dapur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Wk</a:t>
            </a:r>
            <a:r>
              <a:rPr lang="en-US" dirty="0"/>
              <a:t> 04.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UU, PP dan ISO (UTS)</a:t>
            </a:r>
          </a:p>
          <a:p>
            <a:pPr marL="0" indent="0">
              <a:buNone/>
            </a:pPr>
            <a:r>
              <a:rPr lang="en-US" dirty="0"/>
              <a:t>WK 06.  </a:t>
            </a:r>
            <a:r>
              <a:rPr lang="en-ID" dirty="0" err="1"/>
              <a:t>Penugasan</a:t>
            </a:r>
            <a:r>
              <a:rPr lang="en-ID" dirty="0"/>
              <a:t> video </a:t>
            </a:r>
            <a:r>
              <a:rPr lang="en-ID" dirty="0" err="1"/>
              <a:t>simulasi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WK 07.  </a:t>
            </a:r>
            <a:r>
              <a:rPr lang="en-ID" dirty="0" err="1"/>
              <a:t>Analisis</a:t>
            </a:r>
            <a:r>
              <a:rPr lang="en-ID" dirty="0"/>
              <a:t> Food Loss &amp; waste</a:t>
            </a:r>
          </a:p>
          <a:p>
            <a:pPr marL="1166813" indent="0">
              <a:buNone/>
            </a:pPr>
            <a:r>
              <a:rPr lang="en-ID" dirty="0">
                <a:solidFill>
                  <a:srgbClr val="404040"/>
                </a:solidFill>
                <a:latin typeface="quote-cjk-patch"/>
              </a:rPr>
              <a:t>Zero Waste Kitchen Challenge (UAS)</a:t>
            </a:r>
          </a:p>
          <a:p>
            <a:pPr marL="0" indent="0">
              <a:buNone/>
            </a:pPr>
            <a:r>
              <a:rPr lang="en-ID" dirty="0">
                <a:solidFill>
                  <a:srgbClr val="404040"/>
                </a:solidFill>
                <a:latin typeface="quote-cjk-patch"/>
              </a:rPr>
              <a:t>WK 09.  </a:t>
            </a:r>
            <a:r>
              <a:rPr lang="en-ID" dirty="0" err="1">
                <a:solidFill>
                  <a:srgbClr val="404040"/>
                </a:solidFill>
                <a:latin typeface="quote-cjk-patch"/>
              </a:rPr>
              <a:t>pelanggaran</a:t>
            </a:r>
            <a:r>
              <a:rPr lang="en-ID" dirty="0">
                <a:solidFill>
                  <a:srgbClr val="404040"/>
                </a:solidFill>
                <a:latin typeface="quote-cjk-patch"/>
              </a:rPr>
              <a:t> </a:t>
            </a:r>
            <a:r>
              <a:rPr lang="en-ID" dirty="0" err="1">
                <a:solidFill>
                  <a:srgbClr val="404040"/>
                </a:solidFill>
                <a:latin typeface="quote-cjk-patch"/>
              </a:rPr>
              <a:t>kode</a:t>
            </a:r>
            <a:r>
              <a:rPr lang="en-ID" dirty="0">
                <a:solidFill>
                  <a:srgbClr val="404040"/>
                </a:solidFill>
                <a:latin typeface="quote-cjk-patch"/>
              </a:rPr>
              <a:t> </a:t>
            </a:r>
            <a:r>
              <a:rPr lang="en-ID" dirty="0" err="1">
                <a:solidFill>
                  <a:srgbClr val="404040"/>
                </a:solidFill>
                <a:latin typeface="quote-cjk-patch"/>
              </a:rPr>
              <a:t>etik</a:t>
            </a:r>
            <a:r>
              <a:rPr lang="en-ID" dirty="0">
                <a:solidFill>
                  <a:srgbClr val="404040"/>
                </a:solidFill>
                <a:latin typeface="quote-cjk-patch"/>
              </a:rPr>
              <a:t> di industry </a:t>
            </a:r>
            <a:r>
              <a:rPr lang="en-ID" dirty="0" err="1">
                <a:solidFill>
                  <a:srgbClr val="404040"/>
                </a:solidFill>
                <a:latin typeface="quote-cjk-patch"/>
              </a:rPr>
              <a:t>kuliner</a:t>
            </a:r>
            <a:endParaRPr lang="en-ID" dirty="0">
              <a:solidFill>
                <a:srgbClr val="404040"/>
              </a:solidFill>
              <a:latin typeface="quote-cjk-patch"/>
            </a:endParaRPr>
          </a:p>
          <a:p>
            <a:pPr marL="0" indent="0">
              <a:buNone/>
            </a:pPr>
            <a:r>
              <a:rPr lang="en-ID" dirty="0">
                <a:solidFill>
                  <a:srgbClr val="404040"/>
                </a:solidFill>
                <a:latin typeface="quote-cjk-patch"/>
              </a:rPr>
              <a:t>WK 15.  </a:t>
            </a:r>
            <a:r>
              <a:rPr lang="en-ID" dirty="0" err="1">
                <a:solidFill>
                  <a:srgbClr val="404040"/>
                </a:solidFill>
                <a:latin typeface="quote-cjk-patch"/>
              </a:rPr>
              <a:t>Membuat</a:t>
            </a:r>
            <a:r>
              <a:rPr lang="en-ID" dirty="0">
                <a:solidFill>
                  <a:srgbClr val="404040"/>
                </a:solidFill>
                <a:latin typeface="quote-cjk-patch"/>
              </a:rPr>
              <a:t> poster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81123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C3350-0330-B1A2-5069-D00821FF3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A7736-736E-1DDF-834F-B400075FD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  <p:pic>
        <p:nvPicPr>
          <p:cNvPr id="1026" name="Picture 2" descr="92+ Kata Kata Motivasi Secangkir Kopi">
            <a:extLst>
              <a:ext uri="{FF2B5EF4-FFF2-40B4-BE49-F238E27FC236}">
                <a16:creationId xmlns:a16="http://schemas.microsoft.com/office/drawing/2014/main" id="{CAD6A61D-EBAA-B78E-3EEE-32A4FDE311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0"/>
            <a:ext cx="6858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013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5EE195B-0AC5-025C-25BD-5060BB598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2A397E7-BF60-45B2-84C7-B074B76C3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0DEF05-784E-4B61-89E4-04C4ECF4E5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36000">
                <a:schemeClr val="tx1">
                  <a:lumMod val="95000"/>
                  <a:lumOff val="5000"/>
                </a:schemeClr>
              </a:gs>
              <a:gs pos="81000">
                <a:schemeClr val="tx1">
                  <a:lumMod val="95000"/>
                  <a:lumOff val="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463983-FE9F-EE48-64CF-303505BBB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770" y="754067"/>
            <a:ext cx="5505449" cy="97789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dirty="0">
                <a:solidFill>
                  <a:schemeClr val="bg1"/>
                </a:solidFill>
              </a:rPr>
              <a:t>TATAP MUKA 01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615F335-A5D6-8FD4-F490-7091C2ACA6D2}"/>
              </a:ext>
            </a:extLst>
          </p:cNvPr>
          <p:cNvSpPr txBox="1">
            <a:spLocks/>
          </p:cNvSpPr>
          <p:nvPr/>
        </p:nvSpPr>
        <p:spPr>
          <a:xfrm>
            <a:off x="7148989" y="2313781"/>
            <a:ext cx="4596322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 err="1">
                <a:solidFill>
                  <a:schemeClr val="bg1"/>
                </a:solidFill>
              </a:rPr>
              <a:t>Prinsip</a:t>
            </a:r>
            <a:r>
              <a:rPr lang="en-US" sz="2000" dirty="0">
                <a:solidFill>
                  <a:schemeClr val="bg1"/>
                </a:solidFill>
              </a:rPr>
              <a:t>, Ciri-</a:t>
            </a:r>
            <a:r>
              <a:rPr lang="en-US" sz="2000" dirty="0" err="1">
                <a:solidFill>
                  <a:schemeClr val="bg1"/>
                </a:solidFill>
              </a:rPr>
              <a:t>ciri</a:t>
            </a:r>
            <a:r>
              <a:rPr lang="en-US" sz="2000" dirty="0">
                <a:solidFill>
                  <a:schemeClr val="bg1"/>
                </a:solidFill>
              </a:rPr>
              <a:t> dan </a:t>
            </a:r>
            <a:r>
              <a:rPr lang="en-US" sz="2000" dirty="0" err="1">
                <a:solidFill>
                  <a:schemeClr val="bg1"/>
                </a:solidFill>
              </a:rPr>
              <a:t>nilai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dasar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profesi</a:t>
            </a:r>
            <a:r>
              <a:rPr lang="en-US" sz="2000" dirty="0">
                <a:solidFill>
                  <a:schemeClr val="bg1"/>
                </a:solidFill>
              </a:rPr>
              <a:t> (</a:t>
            </a:r>
            <a:r>
              <a:rPr lang="en-US" sz="2000" dirty="0" err="1">
                <a:solidFill>
                  <a:schemeClr val="bg1"/>
                </a:solidFill>
              </a:rPr>
              <a:t>kompetensi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tanggung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jawab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otonomi</a:t>
            </a:r>
            <a:r>
              <a:rPr lang="en-US" sz="2000" dirty="0">
                <a:solidFill>
                  <a:schemeClr val="bg1"/>
                </a:solidFill>
              </a:rPr>
              <a:t>)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1BAEC7-F7B0-4224-8B18-8F74B7D8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8585" y="3681408"/>
            <a:ext cx="1193482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82B8C28-A331-DA77-AAFC-F4C16BC27CDE}"/>
              </a:ext>
            </a:extLst>
          </p:cNvPr>
          <p:cNvSpPr txBox="1">
            <a:spLocks/>
          </p:cNvSpPr>
          <p:nvPr/>
        </p:nvSpPr>
        <p:spPr>
          <a:xfrm>
            <a:off x="944143" y="2313781"/>
            <a:ext cx="3641406" cy="11890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d-ID" sz="1700" dirty="0">
                <a:solidFill>
                  <a:schemeClr val="bg1"/>
                </a:solidFill>
              </a:rPr>
              <a:t>Memahami definisi etika, moral, dan etiket, Ruang</a:t>
            </a:r>
            <a:r>
              <a:rPr lang="en-ID" sz="1700" dirty="0">
                <a:solidFill>
                  <a:schemeClr val="bg1"/>
                </a:solidFill>
              </a:rPr>
              <a:t> </a:t>
            </a:r>
            <a:r>
              <a:rPr lang="en-ID" sz="1700" dirty="0" err="1">
                <a:solidFill>
                  <a:schemeClr val="bg1"/>
                </a:solidFill>
              </a:rPr>
              <a:t>lingkup</a:t>
            </a:r>
            <a:r>
              <a:rPr lang="en-ID" sz="1700" dirty="0">
                <a:solidFill>
                  <a:schemeClr val="bg1"/>
                </a:solidFill>
              </a:rPr>
              <a:t> </a:t>
            </a:r>
            <a:r>
              <a:rPr lang="en-ID" sz="1700" dirty="0" err="1">
                <a:solidFill>
                  <a:schemeClr val="bg1"/>
                </a:solidFill>
              </a:rPr>
              <a:t>etika</a:t>
            </a:r>
            <a:r>
              <a:rPr lang="en-ID" sz="1700" dirty="0">
                <a:solidFill>
                  <a:schemeClr val="bg1"/>
                </a:solidFill>
              </a:rPr>
              <a:t> </a:t>
            </a:r>
            <a:r>
              <a:rPr lang="en-ID" sz="1700" dirty="0" err="1">
                <a:solidFill>
                  <a:schemeClr val="bg1"/>
                </a:solidFill>
              </a:rPr>
              <a:t>profesi</a:t>
            </a:r>
            <a:r>
              <a:rPr lang="en-ID" sz="1700" dirty="0">
                <a:solidFill>
                  <a:schemeClr val="bg1"/>
                </a:solidFill>
              </a:rPr>
              <a:t>, dan p</a:t>
            </a:r>
            <a:r>
              <a:rPr lang="id-ID" sz="1700" dirty="0">
                <a:solidFill>
                  <a:schemeClr val="bg1"/>
                </a:solidFill>
              </a:rPr>
              <a:t>entingnya</a:t>
            </a:r>
            <a:r>
              <a:rPr lang="en-ID" sz="1700" dirty="0">
                <a:solidFill>
                  <a:schemeClr val="bg1"/>
                </a:solidFill>
              </a:rPr>
              <a:t> </a:t>
            </a:r>
            <a:r>
              <a:rPr lang="en-ID" sz="1700" dirty="0" err="1">
                <a:solidFill>
                  <a:schemeClr val="bg1"/>
                </a:solidFill>
              </a:rPr>
              <a:t>etika</a:t>
            </a:r>
            <a:r>
              <a:rPr lang="en-ID" sz="1700" dirty="0">
                <a:solidFill>
                  <a:schemeClr val="bg1"/>
                </a:solidFill>
              </a:rPr>
              <a:t> </a:t>
            </a:r>
            <a:r>
              <a:rPr lang="en-ID" sz="1700" dirty="0" err="1">
                <a:solidFill>
                  <a:schemeClr val="bg1"/>
                </a:solidFill>
              </a:rPr>
              <a:t>dalam</a:t>
            </a:r>
            <a:r>
              <a:rPr lang="en-ID" sz="1700" dirty="0">
                <a:solidFill>
                  <a:schemeClr val="bg1"/>
                </a:solidFill>
              </a:rPr>
              <a:t> dunia </a:t>
            </a:r>
            <a:r>
              <a:rPr lang="en-ID" sz="1700" dirty="0" err="1">
                <a:solidFill>
                  <a:schemeClr val="bg1"/>
                </a:solidFill>
              </a:rPr>
              <a:t>boga</a:t>
            </a:r>
            <a:r>
              <a:rPr lang="en-ID" sz="1700" dirty="0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039A7FF-AFD0-C1DD-D539-B1291801E4D3}"/>
              </a:ext>
            </a:extLst>
          </p:cNvPr>
          <p:cNvSpPr txBox="1">
            <a:spLocks/>
          </p:cNvSpPr>
          <p:nvPr/>
        </p:nvSpPr>
        <p:spPr>
          <a:xfrm>
            <a:off x="7148989" y="754067"/>
            <a:ext cx="5505449" cy="9778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dirty="0">
                <a:solidFill>
                  <a:schemeClr val="bg1"/>
                </a:solidFill>
              </a:rPr>
              <a:t>TATAP MUKA 02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A3BDCFA-CDE2-7DDE-072C-1AA92C5F59FB}"/>
              </a:ext>
            </a:extLst>
          </p:cNvPr>
          <p:cNvSpPr/>
          <p:nvPr/>
        </p:nvSpPr>
        <p:spPr>
          <a:xfrm>
            <a:off x="128585" y="4707530"/>
            <a:ext cx="565629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QUIZ PERDANA</a:t>
            </a:r>
            <a:endParaRPr lang="en-ID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417D458-6393-F3F1-27B5-26C31C931269}"/>
              </a:ext>
            </a:extLst>
          </p:cNvPr>
          <p:cNvSpPr/>
          <p:nvPr/>
        </p:nvSpPr>
        <p:spPr>
          <a:xfrm>
            <a:off x="6466113" y="3927384"/>
            <a:ext cx="504465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PENUGASAN </a:t>
            </a:r>
          </a:p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KELOMPOK UAS</a:t>
            </a:r>
            <a:endParaRPr lang="en-ID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0681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EF085B8-A2C0-4A6F-B663-CCC56F3CD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2658F6D6-96E0-421A-96D6-3DF404008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3CF62545-93A0-4FD5-9B48-48DCA794C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07E81C-1685-5254-2329-48BB76C15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159469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TATAP MUKA 03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7BAA6-0C67-1152-9F00-F849E764C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386" y="2010833"/>
            <a:ext cx="4586956" cy="81119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dirty="0" err="1"/>
              <a:t>Klasifikasi</a:t>
            </a:r>
            <a:r>
              <a:rPr lang="en-US" sz="2000" dirty="0"/>
              <a:t> </a:t>
            </a:r>
            <a:r>
              <a:rPr lang="en-US" sz="2000" dirty="0" err="1"/>
              <a:t>etika</a:t>
            </a:r>
            <a:r>
              <a:rPr lang="en-US" sz="2000" dirty="0"/>
              <a:t> dan </a:t>
            </a:r>
            <a:r>
              <a:rPr lang="en-US" sz="2000" dirty="0" err="1"/>
              <a:t>moralitas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pengambilan</a:t>
            </a:r>
            <a:r>
              <a:rPr lang="en-US" sz="2000" dirty="0"/>
              <a:t> </a:t>
            </a:r>
            <a:r>
              <a:rPr lang="en-US" sz="2000" dirty="0" err="1"/>
              <a:t>keputusan</a:t>
            </a:r>
            <a:endParaRPr lang="en-US" sz="2000" dirty="0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1697C7DA-DA1B-073B-B474-635588F3EB53}"/>
              </a:ext>
            </a:extLst>
          </p:cNvPr>
          <p:cNvSpPr txBox="1">
            <a:spLocks/>
          </p:cNvSpPr>
          <p:nvPr/>
        </p:nvSpPr>
        <p:spPr>
          <a:xfrm>
            <a:off x="6256866" y="2010833"/>
            <a:ext cx="5096933" cy="8111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Kode </a:t>
            </a:r>
            <a:r>
              <a:rPr lang="en-US" sz="2000" dirty="0" err="1"/>
              <a:t>Etik</a:t>
            </a:r>
            <a:r>
              <a:rPr lang="en-US" sz="2000" dirty="0"/>
              <a:t> </a:t>
            </a:r>
            <a:r>
              <a:rPr lang="en-US" sz="2000" dirty="0" err="1"/>
              <a:t>Profesi</a:t>
            </a:r>
            <a:r>
              <a:rPr lang="en-US" sz="2000" dirty="0"/>
              <a:t> Boga (</a:t>
            </a:r>
            <a:r>
              <a:rPr lang="en-US" sz="2000" dirty="0" err="1"/>
              <a:t>nasional</a:t>
            </a:r>
            <a:r>
              <a:rPr lang="en-US" sz="2000" dirty="0"/>
              <a:t> dan </a:t>
            </a:r>
            <a:r>
              <a:rPr lang="en-US" sz="2000" dirty="0" err="1"/>
              <a:t>internasional</a:t>
            </a:r>
            <a:r>
              <a:rPr lang="en-US" sz="2000" dirty="0"/>
              <a:t>)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86742B3-090E-F387-8460-1A03E357921F}"/>
              </a:ext>
            </a:extLst>
          </p:cNvPr>
          <p:cNvSpPr txBox="1">
            <a:spLocks/>
          </p:cNvSpPr>
          <p:nvPr/>
        </p:nvSpPr>
        <p:spPr>
          <a:xfrm>
            <a:off x="6885284" y="365125"/>
            <a:ext cx="415946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TATAP MUKA 04</a:t>
            </a:r>
          </a:p>
        </p:txBody>
      </p:sp>
    </p:spTree>
    <p:extLst>
      <p:ext uri="{BB962C8B-B14F-4D97-AF65-F5344CB8AC3E}">
        <p14:creationId xmlns:p14="http://schemas.microsoft.com/office/powerpoint/2010/main" val="25060643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FEF085B8-A2C0-4A6F-B663-CCC56F3CD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2658F6D6-96E0-421A-96D6-3DF404008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1">
            <a:extLst>
              <a:ext uri="{FF2B5EF4-FFF2-40B4-BE49-F238E27FC236}">
                <a16:creationId xmlns:a16="http://schemas.microsoft.com/office/drawing/2014/main" id="{3CF62545-93A0-4FD5-9B48-48DCA794C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F9DE479-6F84-FF07-616B-C05609367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1910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TATAP MUKA 05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97479BA-27FD-2CBF-52CB-433F6BA2A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0833"/>
            <a:ext cx="5096934" cy="76389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Etika </a:t>
            </a:r>
            <a:r>
              <a:rPr lang="en-US" sz="2000" dirty="0" err="1"/>
              <a:t>lingkungan</a:t>
            </a:r>
            <a:r>
              <a:rPr lang="en-US" sz="2000" dirty="0"/>
              <a:t>: zero waste, food loss, </a:t>
            </a:r>
            <a:r>
              <a:rPr lang="en-US" sz="2000" dirty="0" err="1"/>
              <a:t>plastik</a:t>
            </a:r>
            <a:r>
              <a:rPr lang="en-US" sz="2000" dirty="0"/>
              <a:t> </a:t>
            </a:r>
            <a:r>
              <a:rPr lang="en-US" sz="2000" dirty="0" err="1"/>
              <a:t>dapur</a:t>
            </a:r>
            <a:endParaRPr lang="en-US" sz="2000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147C65F-8123-45D8-891E-BEF0700B78E0}"/>
              </a:ext>
            </a:extLst>
          </p:cNvPr>
          <p:cNvSpPr txBox="1">
            <a:spLocks/>
          </p:cNvSpPr>
          <p:nvPr/>
        </p:nvSpPr>
        <p:spPr>
          <a:xfrm>
            <a:off x="6256866" y="2010833"/>
            <a:ext cx="5096933" cy="763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Etika </a:t>
            </a:r>
            <a:r>
              <a:rPr lang="en-US" sz="2000" dirty="0" err="1"/>
              <a:t>Berkomunikasi</a:t>
            </a:r>
            <a:endParaRPr lang="en-US" sz="20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F738932-FB31-6A9C-6F47-EABA057E15CC}"/>
              </a:ext>
            </a:extLst>
          </p:cNvPr>
          <p:cNvSpPr txBox="1">
            <a:spLocks/>
          </p:cNvSpPr>
          <p:nvPr/>
        </p:nvSpPr>
        <p:spPr>
          <a:xfrm>
            <a:off x="6837987" y="365125"/>
            <a:ext cx="4191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TATAP MUKA 06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48298C7-010C-21CC-A994-0BDB6C2B1D5B}"/>
              </a:ext>
            </a:extLst>
          </p:cNvPr>
          <p:cNvSpPr/>
          <p:nvPr/>
        </p:nvSpPr>
        <p:spPr>
          <a:xfrm>
            <a:off x="1134092" y="3862234"/>
            <a:ext cx="41040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PENUGASAN</a:t>
            </a:r>
            <a:endParaRPr lang="en-ID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74392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EF085B8-A2C0-4A6F-B663-CCC56F3CD3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2658F6D6-96E0-421A-96D6-3DF4040085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1">
            <a:extLst>
              <a:ext uri="{FF2B5EF4-FFF2-40B4-BE49-F238E27FC236}">
                <a16:creationId xmlns:a16="http://schemas.microsoft.com/office/drawing/2014/main" id="{3CF62545-93A0-4FD5-9B48-48DCA794C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2E64C63-AF33-9723-6F79-FAEA885ED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986048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TATAP MUKA 07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849B1-4539-E48E-6B45-60A64AD0D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10833"/>
            <a:ext cx="5096934" cy="73236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dirty="0"/>
              <a:t>Etika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pelayanan</a:t>
            </a:r>
            <a:r>
              <a:rPr lang="en-US" sz="2000" dirty="0"/>
              <a:t> </a:t>
            </a:r>
            <a:r>
              <a:rPr lang="en-US" sz="2000" dirty="0" err="1"/>
              <a:t>makanan</a:t>
            </a:r>
            <a:r>
              <a:rPr lang="en-US" sz="2000" dirty="0"/>
              <a:t> (</a:t>
            </a:r>
            <a:r>
              <a:rPr lang="en-US" sz="2000" dirty="0" err="1"/>
              <a:t>keamanan</a:t>
            </a:r>
            <a:r>
              <a:rPr lang="en-US" sz="2000" dirty="0"/>
              <a:t> </a:t>
            </a:r>
            <a:r>
              <a:rPr lang="en-US" sz="2000" dirty="0" err="1"/>
              <a:t>pangan</a:t>
            </a:r>
            <a:r>
              <a:rPr lang="en-US" sz="2000" dirty="0"/>
              <a:t>, </a:t>
            </a:r>
            <a:r>
              <a:rPr lang="en-US" sz="2000" dirty="0" err="1"/>
              <a:t>sikap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konsumen</a:t>
            </a:r>
            <a:r>
              <a:rPr lang="en-US" sz="2000" dirty="0"/>
              <a:t>)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3F769B1-A29D-EF66-B67F-F96B57D05703}"/>
              </a:ext>
            </a:extLst>
          </p:cNvPr>
          <p:cNvSpPr txBox="1">
            <a:spLocks/>
          </p:cNvSpPr>
          <p:nvPr/>
        </p:nvSpPr>
        <p:spPr>
          <a:xfrm>
            <a:off x="6256866" y="2010833"/>
            <a:ext cx="5096933" cy="7323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dirty="0"/>
              <a:t>Grooming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E1DE613-B551-27C9-25E8-CB0CD483FB13}"/>
              </a:ext>
            </a:extLst>
          </p:cNvPr>
          <p:cNvSpPr txBox="1">
            <a:spLocks/>
          </p:cNvSpPr>
          <p:nvPr/>
        </p:nvSpPr>
        <p:spPr>
          <a:xfrm>
            <a:off x="7145415" y="365125"/>
            <a:ext cx="39860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TATAP MUKA 08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7454E3A-40E3-D079-2103-AD31CD46F99B}"/>
              </a:ext>
            </a:extLst>
          </p:cNvPr>
          <p:cNvSpPr/>
          <p:nvPr/>
        </p:nvSpPr>
        <p:spPr>
          <a:xfrm>
            <a:off x="6446837" y="4114801"/>
            <a:ext cx="54287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PENUGASAN UTS</a:t>
            </a:r>
            <a:endParaRPr lang="en-ID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87318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4C4A20-3DDF-DE81-D110-A396F9FB1805}"/>
              </a:ext>
            </a:extLst>
          </p:cNvPr>
          <p:cNvSpPr txBox="1">
            <a:spLocks/>
          </p:cNvSpPr>
          <p:nvPr/>
        </p:nvSpPr>
        <p:spPr>
          <a:xfrm>
            <a:off x="388883" y="2000157"/>
            <a:ext cx="5554717" cy="1098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>
                <a:solidFill>
                  <a:srgbClr val="FFFFFF"/>
                </a:solidFill>
              </a:rPr>
              <a:t>Etika </a:t>
            </a:r>
            <a:r>
              <a:rPr lang="en-US" sz="2400" dirty="0" err="1">
                <a:solidFill>
                  <a:srgbClr val="FFFFFF"/>
                </a:solidFill>
              </a:rPr>
              <a:t>dalam</a:t>
            </a:r>
            <a:r>
              <a:rPr lang="en-US" sz="2400" dirty="0">
                <a:solidFill>
                  <a:srgbClr val="FFFFFF"/>
                </a:solidFill>
              </a:rPr>
              <a:t> </a:t>
            </a:r>
            <a:r>
              <a:rPr lang="en-US" sz="2400" dirty="0" err="1">
                <a:solidFill>
                  <a:srgbClr val="FFFFFF"/>
                </a:solidFill>
              </a:rPr>
              <a:t>pengelolaan</a:t>
            </a:r>
            <a:r>
              <a:rPr lang="en-US" sz="2400" dirty="0">
                <a:solidFill>
                  <a:srgbClr val="FFFFFF"/>
                </a:solidFill>
              </a:rPr>
              <a:t> </a:t>
            </a:r>
            <a:r>
              <a:rPr lang="en-US" sz="2400" dirty="0" err="1">
                <a:solidFill>
                  <a:srgbClr val="FFFFFF"/>
                </a:solidFill>
              </a:rPr>
              <a:t>dapur</a:t>
            </a:r>
            <a:r>
              <a:rPr lang="en-US" sz="2400" dirty="0">
                <a:solidFill>
                  <a:srgbClr val="FFFFFF"/>
                </a:solidFill>
              </a:rPr>
              <a:t> dan </a:t>
            </a:r>
            <a:r>
              <a:rPr lang="en-US" sz="2400" dirty="0" err="1">
                <a:solidFill>
                  <a:srgbClr val="FFFFFF"/>
                </a:solidFill>
              </a:rPr>
              <a:t>tim</a:t>
            </a:r>
            <a:r>
              <a:rPr lang="en-US" sz="2400" dirty="0">
                <a:solidFill>
                  <a:srgbClr val="FFFFFF"/>
                </a:solidFill>
              </a:rPr>
              <a:t> (leadership, teamwork, </a:t>
            </a:r>
            <a:r>
              <a:rPr lang="en-US" sz="2400" dirty="0" err="1">
                <a:solidFill>
                  <a:srgbClr val="FFFFFF"/>
                </a:solidFill>
              </a:rPr>
              <a:t>komunikasi</a:t>
            </a:r>
            <a:r>
              <a:rPr lang="en-US" sz="2400" dirty="0">
                <a:solidFill>
                  <a:srgbClr val="FFFFFF"/>
                </a:solidFill>
              </a:rPr>
              <a:t>)</a:t>
            </a:r>
          </a:p>
        </p:txBody>
      </p:sp>
      <p:sp>
        <p:nvSpPr>
          <p:cNvPr id="7" name="AutoShape 2" descr="Pengertian Pelanggaran Etika Bisnis dan Cara Mencegahnya">
            <a:extLst>
              <a:ext uri="{FF2B5EF4-FFF2-40B4-BE49-F238E27FC236}">
                <a16:creationId xmlns:a16="http://schemas.microsoft.com/office/drawing/2014/main" id="{C05E1480-395B-1A8B-8FEA-2B9A34401A2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04776EE-D22B-1045-28D8-1672962A22C2}"/>
              </a:ext>
            </a:extLst>
          </p:cNvPr>
          <p:cNvSpPr txBox="1">
            <a:spLocks/>
          </p:cNvSpPr>
          <p:nvPr/>
        </p:nvSpPr>
        <p:spPr>
          <a:xfrm>
            <a:off x="7507605" y="2073601"/>
            <a:ext cx="3630930" cy="2130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nn-NO" sz="3600" dirty="0"/>
              <a:t>Budaya Industri</a:t>
            </a:r>
            <a:endParaRPr lang="en-ID" sz="3600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8FAE252-CAC4-19C1-C68A-2E0D98DDBB9E}"/>
              </a:ext>
            </a:extLst>
          </p:cNvPr>
          <p:cNvSpPr txBox="1">
            <a:spLocks/>
          </p:cNvSpPr>
          <p:nvPr/>
        </p:nvSpPr>
        <p:spPr>
          <a:xfrm>
            <a:off x="7380890" y="645756"/>
            <a:ext cx="39860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TATAP MUKA 10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A836FA-89EF-A953-C8E8-B316EFF23C2C}"/>
              </a:ext>
            </a:extLst>
          </p:cNvPr>
          <p:cNvSpPr txBox="1">
            <a:spLocks/>
          </p:cNvSpPr>
          <p:nvPr/>
        </p:nvSpPr>
        <p:spPr>
          <a:xfrm>
            <a:off x="825063" y="600978"/>
            <a:ext cx="39860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TATAP MUKA 09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3A62C19-6185-133C-028E-32B318697B67}"/>
              </a:ext>
            </a:extLst>
          </p:cNvPr>
          <p:cNvSpPr/>
          <p:nvPr/>
        </p:nvSpPr>
        <p:spPr>
          <a:xfrm>
            <a:off x="1053465" y="3581400"/>
            <a:ext cx="410497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PENUGASAN</a:t>
            </a:r>
          </a:p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SIMULASI</a:t>
            </a:r>
            <a:endParaRPr lang="en-ID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26402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B5B0058-AF13-4859-B429-4EDDE2A26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3A65102-2449-3EA9-0014-ADF288A760D5}"/>
              </a:ext>
            </a:extLst>
          </p:cNvPr>
          <p:cNvSpPr txBox="1">
            <a:spLocks/>
          </p:cNvSpPr>
          <p:nvPr/>
        </p:nvSpPr>
        <p:spPr>
          <a:xfrm>
            <a:off x="663446" y="1929687"/>
            <a:ext cx="4751676" cy="16557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3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Etika </a:t>
            </a:r>
            <a:r>
              <a:rPr lang="en-US" sz="36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hubungan</a:t>
            </a:r>
            <a:r>
              <a:rPr lang="en-US" sz="3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antarprofesi</a:t>
            </a:r>
            <a:r>
              <a:rPr lang="en-US" sz="3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: supplier, client, </a:t>
            </a:r>
            <a:r>
              <a:rPr lang="en-US" sz="36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manajemen</a:t>
            </a:r>
            <a:endParaRPr lang="en-US" sz="36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62067A1F-3B1A-6C21-FD30-D26BDB297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46937" y="2060844"/>
            <a:ext cx="4313248" cy="165576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32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Perencanaan</a:t>
            </a:r>
            <a:r>
              <a:rPr lang="en-US" sz="32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karier</a:t>
            </a:r>
            <a:r>
              <a:rPr lang="en-US" sz="32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dan </a:t>
            </a:r>
            <a:r>
              <a:rPr lang="en-US" sz="32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sikap</a:t>
            </a:r>
            <a:r>
              <a:rPr lang="en-US" sz="32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profesional</a:t>
            </a:r>
            <a:r>
              <a:rPr lang="en-US" sz="32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di </a:t>
            </a:r>
            <a:r>
              <a:rPr lang="en-US" sz="32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tempat</a:t>
            </a:r>
            <a:r>
              <a:rPr lang="en-US" sz="32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3200" kern="120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kerja</a:t>
            </a:r>
            <a:endParaRPr lang="en-US" sz="32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C4521DE-248E-440D-AAD6-FD9E7D34B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5285" y="0"/>
            <a:ext cx="0" cy="68580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42C13FA-4C0F-42D0-9626-5BA6040D8C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0" y="6252485"/>
            <a:ext cx="121920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1">
            <a:extLst>
              <a:ext uri="{FF2B5EF4-FFF2-40B4-BE49-F238E27FC236}">
                <a16:creationId xmlns:a16="http://schemas.microsoft.com/office/drawing/2014/main" id="{669C523C-1A83-5DC7-6923-D95F3A6E70AB}"/>
              </a:ext>
            </a:extLst>
          </p:cNvPr>
          <p:cNvSpPr txBox="1">
            <a:spLocks/>
          </p:cNvSpPr>
          <p:nvPr/>
        </p:nvSpPr>
        <p:spPr>
          <a:xfrm>
            <a:off x="1046260" y="665926"/>
            <a:ext cx="39860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TATAP MUKA 11</a:t>
            </a:r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6D786AC0-6B39-0104-53BF-8A127DB66DA9}"/>
              </a:ext>
            </a:extLst>
          </p:cNvPr>
          <p:cNvSpPr txBox="1">
            <a:spLocks/>
          </p:cNvSpPr>
          <p:nvPr/>
        </p:nvSpPr>
        <p:spPr>
          <a:xfrm>
            <a:off x="6810537" y="665925"/>
            <a:ext cx="39860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TATAP MUKA 12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D792F5C-62C6-AA14-2A95-FB41B8B17C4E}"/>
              </a:ext>
            </a:extLst>
          </p:cNvPr>
          <p:cNvSpPr/>
          <p:nvPr/>
        </p:nvSpPr>
        <p:spPr>
          <a:xfrm>
            <a:off x="6159161" y="4196858"/>
            <a:ext cx="55299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SELF ASSESMENT</a:t>
            </a:r>
            <a:endParaRPr lang="en-ID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019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943FE1A-6067-91F7-2DF1-844F0E2F145D}"/>
              </a:ext>
            </a:extLst>
          </p:cNvPr>
          <p:cNvSpPr txBox="1">
            <a:spLocks/>
          </p:cNvSpPr>
          <p:nvPr/>
        </p:nvSpPr>
        <p:spPr>
          <a:xfrm>
            <a:off x="675486" y="1985795"/>
            <a:ext cx="4356822" cy="2144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v-SE" sz="3600" dirty="0">
                <a:solidFill>
                  <a:schemeClr val="bg1"/>
                </a:solidFill>
              </a:rPr>
              <a:t>Etika penggunaan bahan makanan halal, legal, dan berkelanjutan</a:t>
            </a:r>
            <a:endParaRPr lang="en-ID" sz="3600" dirty="0">
              <a:solidFill>
                <a:schemeClr val="bg1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303FF97-E208-95CC-8122-424A4886BEE4}"/>
              </a:ext>
            </a:extLst>
          </p:cNvPr>
          <p:cNvSpPr txBox="1">
            <a:spLocks/>
          </p:cNvSpPr>
          <p:nvPr/>
        </p:nvSpPr>
        <p:spPr>
          <a:xfrm>
            <a:off x="7819630" y="2197784"/>
            <a:ext cx="3082291" cy="386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sz="3600" dirty="0">
                <a:solidFill>
                  <a:schemeClr val="bg1"/>
                </a:solidFill>
              </a:rPr>
              <a:t>Etika Digital &amp; media sosial</a:t>
            </a:r>
            <a:endParaRPr lang="en-ID" sz="3600" dirty="0">
              <a:solidFill>
                <a:schemeClr val="bg1"/>
              </a:solidFill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FDB1CDB-FFBB-D22C-70DE-AE4E37BD3028}"/>
              </a:ext>
            </a:extLst>
          </p:cNvPr>
          <p:cNvSpPr txBox="1">
            <a:spLocks/>
          </p:cNvSpPr>
          <p:nvPr/>
        </p:nvSpPr>
        <p:spPr>
          <a:xfrm>
            <a:off x="1046260" y="665926"/>
            <a:ext cx="39860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TATAP MUKA 13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0CB55F3-E922-E17F-89CB-EE0648A09101}"/>
              </a:ext>
            </a:extLst>
          </p:cNvPr>
          <p:cNvSpPr txBox="1">
            <a:spLocks/>
          </p:cNvSpPr>
          <p:nvPr/>
        </p:nvSpPr>
        <p:spPr>
          <a:xfrm>
            <a:off x="7367752" y="665926"/>
            <a:ext cx="39860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TATAP MUKA 14</a:t>
            </a:r>
          </a:p>
        </p:txBody>
      </p:sp>
    </p:spTree>
    <p:extLst>
      <p:ext uri="{BB962C8B-B14F-4D97-AF65-F5344CB8AC3E}">
        <p14:creationId xmlns:p14="http://schemas.microsoft.com/office/powerpoint/2010/main" val="2251891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43219C-24F2-5C65-7373-8A2CB7EB0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C1C80-0413-2F53-BD68-C06FC5FE7B70}"/>
              </a:ext>
            </a:extLst>
          </p:cNvPr>
          <p:cNvSpPr txBox="1">
            <a:spLocks/>
          </p:cNvSpPr>
          <p:nvPr/>
        </p:nvSpPr>
        <p:spPr>
          <a:xfrm>
            <a:off x="1046260" y="665926"/>
            <a:ext cx="39860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TATAP MUKA 15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321D907-D169-0EE1-8C5E-1B84B46944BA}"/>
              </a:ext>
            </a:extLst>
          </p:cNvPr>
          <p:cNvSpPr txBox="1">
            <a:spLocks/>
          </p:cNvSpPr>
          <p:nvPr/>
        </p:nvSpPr>
        <p:spPr>
          <a:xfrm>
            <a:off x="7044275" y="665926"/>
            <a:ext cx="398604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TATAP MUKA 16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6622C18-8909-EB37-A3AD-5557927E08C3}"/>
              </a:ext>
            </a:extLst>
          </p:cNvPr>
          <p:cNvSpPr txBox="1">
            <a:spLocks/>
          </p:cNvSpPr>
          <p:nvPr/>
        </p:nvSpPr>
        <p:spPr>
          <a:xfrm>
            <a:off x="426720" y="2268378"/>
            <a:ext cx="4701538" cy="1155383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TANGGUNGJAWAB SOSIAL &amp; ETIKA KONSUMEN</a:t>
            </a:r>
            <a:endParaRPr lang="en-ID" sz="3600" dirty="0">
              <a:solidFill>
                <a:schemeClr val="bg1"/>
              </a:solidFill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04E8009-7CAA-1379-8578-F2CCB92DB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024" y="4051739"/>
            <a:ext cx="3630930" cy="200775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nn-NO" sz="3600" dirty="0">
                <a:solidFill>
                  <a:schemeClr val="bg1"/>
                </a:solidFill>
              </a:rPr>
              <a:t>Studi kasus pelanggaran etika di industri kuliner</a:t>
            </a:r>
            <a:endParaRPr lang="en-ID" sz="3600" dirty="0">
              <a:solidFill>
                <a:schemeClr val="bg1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4613CE6-DA29-403D-886C-440AAFBE0F4E}"/>
              </a:ext>
            </a:extLst>
          </p:cNvPr>
          <p:cNvSpPr txBox="1">
            <a:spLocks/>
          </p:cNvSpPr>
          <p:nvPr/>
        </p:nvSpPr>
        <p:spPr>
          <a:xfrm>
            <a:off x="6652258" y="1690687"/>
            <a:ext cx="4701538" cy="11553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600" dirty="0" err="1">
                <a:solidFill>
                  <a:schemeClr val="bg1"/>
                </a:solidFill>
              </a:rPr>
              <a:t>Ujian</a:t>
            </a:r>
            <a:r>
              <a:rPr lang="en-US" sz="3600" dirty="0">
                <a:solidFill>
                  <a:schemeClr val="bg1"/>
                </a:solidFill>
              </a:rPr>
              <a:t> Akhir Semester</a:t>
            </a:r>
            <a:endParaRPr lang="en-ID" sz="3600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6BBE0A-9643-2C34-6974-C626369BF2D6}"/>
              </a:ext>
            </a:extLst>
          </p:cNvPr>
          <p:cNvSpPr/>
          <p:nvPr/>
        </p:nvSpPr>
        <p:spPr>
          <a:xfrm>
            <a:off x="6877283" y="3128409"/>
            <a:ext cx="424603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PRESENTASI</a:t>
            </a:r>
          </a:p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PENUGASAN </a:t>
            </a:r>
          </a:p>
          <a:p>
            <a:pPr algn="ctr"/>
            <a:r>
              <a:rPr 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KELOMPOK</a:t>
            </a:r>
            <a:endParaRPr lang="en-ID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429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6529</TotalTime>
  <Words>286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quote-cjk-patch</vt:lpstr>
      <vt:lpstr>Office Theme</vt:lpstr>
      <vt:lpstr>Rencana Tatap Muka 16 Pertemuan</vt:lpstr>
      <vt:lpstr>TATAP MUKA 01</vt:lpstr>
      <vt:lpstr>TATAP MUKA 03</vt:lpstr>
      <vt:lpstr>TATAP MUKA 05</vt:lpstr>
      <vt:lpstr>TATAP MUKA 07</vt:lpstr>
      <vt:lpstr>PowerPoint Presentation</vt:lpstr>
      <vt:lpstr>PowerPoint Presentation</vt:lpstr>
      <vt:lpstr>PowerPoint Presentation</vt:lpstr>
      <vt:lpstr>PowerPoint Presentation</vt:lpstr>
      <vt:lpstr>tugas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Wika Rinawati</dc:creator>
  <cp:lastModifiedBy>Afia Fauziah</cp:lastModifiedBy>
  <cp:revision>6</cp:revision>
  <dcterms:created xsi:type="dcterms:W3CDTF">2025-07-02T14:01:40Z</dcterms:created>
  <dcterms:modified xsi:type="dcterms:W3CDTF">2025-08-12T16:17:04Z</dcterms:modified>
</cp:coreProperties>
</file>